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91" r:id="rId2"/>
    <p:sldId id="330" r:id="rId3"/>
    <p:sldId id="331" r:id="rId4"/>
    <p:sldId id="308" r:id="rId5"/>
    <p:sldId id="261" r:id="rId6"/>
    <p:sldId id="292" r:id="rId7"/>
    <p:sldId id="293" r:id="rId8"/>
    <p:sldId id="309" r:id="rId9"/>
    <p:sldId id="295" r:id="rId10"/>
    <p:sldId id="296" r:id="rId11"/>
    <p:sldId id="294" r:id="rId12"/>
    <p:sldId id="297" r:id="rId13"/>
    <p:sldId id="299" r:id="rId14"/>
    <p:sldId id="300" r:id="rId15"/>
    <p:sldId id="310" r:id="rId16"/>
    <p:sldId id="298" r:id="rId17"/>
    <p:sldId id="305" r:id="rId18"/>
    <p:sldId id="301" r:id="rId19"/>
    <p:sldId id="302" r:id="rId20"/>
    <p:sldId id="303" r:id="rId21"/>
    <p:sldId id="311" r:id="rId22"/>
    <p:sldId id="304" r:id="rId23"/>
    <p:sldId id="306" r:id="rId24"/>
    <p:sldId id="322" r:id="rId25"/>
    <p:sldId id="315" r:id="rId26"/>
    <p:sldId id="323" r:id="rId27"/>
    <p:sldId id="324" r:id="rId28"/>
    <p:sldId id="325" r:id="rId29"/>
    <p:sldId id="326" r:id="rId30"/>
    <p:sldId id="327" r:id="rId31"/>
    <p:sldId id="307" r:id="rId32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581D00"/>
    <a:srgbClr val="E6E6E6"/>
    <a:srgbClr val="336699"/>
    <a:srgbClr val="FF0000"/>
    <a:srgbClr val="404040"/>
    <a:srgbClr val="004C00"/>
    <a:srgbClr val="0099CC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17" autoAdjust="0"/>
    <p:restoredTop sz="94811" autoAdjust="0"/>
  </p:normalViewPr>
  <p:slideViewPr>
    <p:cSldViewPr snapToGrid="0">
      <p:cViewPr varScale="1">
        <p:scale>
          <a:sx n="109" d="100"/>
          <a:sy n="109" d="100"/>
        </p:scale>
        <p:origin x="450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8" d="100"/>
        <a:sy n="198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77C97-16A8-46EA-AB85-10EA6E41ED30}" type="datetimeFigureOut">
              <a:rPr lang="it-IT" smtClean="0"/>
              <a:t>12/07/2022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73E89-3C77-4E90-A8F4-DF6811575D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0147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73E89-3C77-4E90-A8F4-DF6811575D5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2038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73E89-3C77-4E90-A8F4-DF6811575D52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2612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11F5B2-A771-41B4-A2B8-8878C3E7F7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9518" y="1122363"/>
            <a:ext cx="9144000" cy="1417637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EB15C18-1C75-4CA2-94F1-9AEF7A037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9518" y="2909730"/>
            <a:ext cx="9144000" cy="983985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D2C1F3-F249-4881-A539-407295AE4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C41750-AD25-4340-BAC5-6B481246058A}" type="datetime1">
              <a:rPr lang="it-IT" smtClean="0"/>
              <a:t>12/07/2022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308075E-B125-4535-973D-5988DB807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Centro studi Unioncamere Lombardia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ED35C3-2694-457B-8D4D-6549AE827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5758-368B-4D1E-8648-5A674A93574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39F5B0CF-AD9E-4A44-ADCD-2A8347D2BD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77706" y="4144116"/>
            <a:ext cx="5127625" cy="61595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398915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_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E1DFC07F-732A-4ABF-B052-120A46B1CA84}"/>
              </a:ext>
            </a:extLst>
          </p:cNvPr>
          <p:cNvSpPr/>
          <p:nvPr userDrawn="1"/>
        </p:nvSpPr>
        <p:spPr>
          <a:xfrm>
            <a:off x="706" y="6460627"/>
            <a:ext cx="12204000" cy="396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BAC7784-1019-441C-9E02-6D7810595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EC789C-A009-4211-B079-09A4E1271336}" type="datetime1">
              <a:rPr lang="it-IT" smtClean="0"/>
              <a:t>12/07/2022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1DA0B72-27DF-4A68-B842-7F1CDD2AC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Centro studi Unioncamere Lombardia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A0A7DB-67E5-4A7B-9575-C0238FA5D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5758-368B-4D1E-8648-5A674A93574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1411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_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E1DFC07F-732A-4ABF-B052-120A46B1CA84}"/>
              </a:ext>
            </a:extLst>
          </p:cNvPr>
          <p:cNvSpPr/>
          <p:nvPr userDrawn="1"/>
        </p:nvSpPr>
        <p:spPr>
          <a:xfrm>
            <a:off x="706" y="6460627"/>
            <a:ext cx="12204000" cy="396000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BAC7784-1019-441C-9E02-6D7810595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EC789C-A009-4211-B079-09A4E1271336}" type="datetime1">
              <a:rPr lang="it-IT" smtClean="0"/>
              <a:t>12/07/2022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1DA0B72-27DF-4A68-B842-7F1CDD2AC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Centro studi Unioncamere Lombardia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A0A7DB-67E5-4A7B-9575-C0238FA5D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5758-368B-4D1E-8648-5A674A93574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831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_E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E1DFC07F-732A-4ABF-B052-120A46B1CA84}"/>
              </a:ext>
            </a:extLst>
          </p:cNvPr>
          <p:cNvSpPr/>
          <p:nvPr userDrawn="1"/>
        </p:nvSpPr>
        <p:spPr>
          <a:xfrm>
            <a:off x="706" y="6460627"/>
            <a:ext cx="12204000" cy="396000"/>
          </a:xfrm>
          <a:prstGeom prst="rect">
            <a:avLst/>
          </a:prstGeom>
          <a:solidFill>
            <a:srgbClr val="581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BAC7784-1019-441C-9E02-6D7810595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EC789C-A009-4211-B079-09A4E1271336}" type="datetime1">
              <a:rPr lang="it-IT" smtClean="0"/>
              <a:t>12/07/2022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1DA0B72-27DF-4A68-B842-7F1CDD2AC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Centro studi Unioncamere Lombardia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A0A7DB-67E5-4A7B-9575-C0238FA5D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5758-368B-4D1E-8648-5A674A93574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0635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_AG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E1DFC07F-732A-4ABF-B052-120A46B1CA84}"/>
              </a:ext>
            </a:extLst>
          </p:cNvPr>
          <p:cNvSpPr/>
          <p:nvPr userDrawn="1"/>
        </p:nvSpPr>
        <p:spPr>
          <a:xfrm>
            <a:off x="706" y="6460627"/>
            <a:ext cx="12204000" cy="396000"/>
          </a:xfrm>
          <a:prstGeom prst="rect">
            <a:avLst/>
          </a:prstGeom>
          <a:solidFill>
            <a:srgbClr val="004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BAC7784-1019-441C-9E02-6D7810595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EC789C-A009-4211-B079-09A4E1271336}" type="datetime1">
              <a:rPr lang="it-IT" smtClean="0"/>
              <a:t>12/07/2022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1DA0B72-27DF-4A68-B842-7F1CDD2AC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Centro studi Unioncamere Lombardia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A0A7DB-67E5-4A7B-9575-C0238FA5D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5758-368B-4D1E-8648-5A674A93574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3928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CAA476-556A-46F4-BE8C-679273885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8C429C-2DB2-4D16-B20C-777B92A60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C4CEA9C-7B49-4013-BF33-B1D470A8D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2842653-304B-4518-9A5B-3D9EE7117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31C9C57-1487-4DA2-8999-626C8C965CEA}" type="datetime1">
              <a:rPr lang="it-IT" smtClean="0"/>
              <a:t>12/07/2022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37A4071-3411-4FCD-9E57-6135EC32C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Centro studi Unioncamere Lombardia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6DA5E3B-122C-4978-9CF0-CCABA5083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5758-368B-4D1E-8648-5A674A93574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9768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529CF6-80FE-44F7-A0F5-3998B97C8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777B3F8-7921-4D00-ADF7-6710752712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0800E29-AFF4-4D9B-9607-4ACBB0147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9C171B3-153E-4797-BF08-884E0F9C0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A4E220-C442-4E86-980F-6100564FBC1D}" type="datetime1">
              <a:rPr lang="it-IT" smtClean="0"/>
              <a:t>12/07/2022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D4FE395-E065-4D0B-B659-A598ADADB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Centro studi Unioncamere Lombardia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970175-BA5E-49B5-98FC-069D4DD38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5758-368B-4D1E-8648-5A674A93574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0157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ABE6D5-27D4-4EBA-8872-9702CBE2A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C4C9745-8AA3-4785-81CC-BAF59F7B8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4EC6402-E6F1-4A18-A463-100092442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025AD8-FE92-41A6-A401-D98FD971518E}" type="datetime1">
              <a:rPr lang="it-IT" smtClean="0"/>
              <a:t>12/07/2022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EDD8694-7F5B-4522-BE60-E892CE80D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Centro studi Unioncamere Lombardia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2389643-A425-4C0A-AAEB-A28AB2420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5758-368B-4D1E-8648-5A674A93574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5056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5596E4A-3243-4EC2-A0ED-81B2E88FAD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DA40381-4723-4E52-AB25-E09298BBC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A0773BD-4D42-4E1B-84EF-65F15952F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B2A83E-DD0E-406F-AE83-C27DEF66F9F6}" type="datetime1">
              <a:rPr lang="it-IT" smtClean="0"/>
              <a:t>12/07/2022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586BD69-00D8-451B-A153-B0B538B8B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Centro studi Unioncamere Lombardia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3C3598-5206-491B-A4B3-3B5480E51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5758-368B-4D1E-8648-5A674A93574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0021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97C9-E631-495F-BC07-5C623708BAF3}" type="datetime1">
              <a:rPr lang="it-IT" smtClean="0"/>
              <a:t>12/07/2022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EB68-B0AD-4E35-AB80-C31CD07F29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6355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DF90A0-D7F3-4C17-97DB-F265E3A4F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379DEB-0F6A-4AF5-B14E-66399F40A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151E52-5BE5-41EF-A342-32C76FE03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60C57C-B89B-4754-AC3E-134BDF8C3F06}" type="datetime1">
              <a:rPr lang="it-IT" smtClean="0"/>
              <a:t>12/07/2022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503714-EEF5-4A0F-A957-F11011FF6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Centro studi Unioncamere Lombardia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593DB4D-056D-4180-AB9C-DBFC7FABD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5758-368B-4D1E-8648-5A674A93574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3807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11884C-686C-44B6-B02F-3027B0A03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FFDCEAC-1D3A-459B-8747-84868036C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246749-4921-4998-92EB-D335AA2B1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C2ACF6-B8AA-4998-A27C-75183D7C028D}" type="datetime1">
              <a:rPr lang="it-IT" smtClean="0"/>
              <a:t>12/07/2022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7ABBC35-426B-4142-B324-6F3581E63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Centro studi Unioncamere Lombardia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75019E-7F59-429E-9DDF-9998F5E00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5758-368B-4D1E-8648-5A674A93574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0389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64DA57-5A94-4012-8158-064E5DE01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D2F017-92D1-472B-A37E-5A3A257CA0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58DA2D0-076D-41F4-9758-D9870523C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76E181A-7E15-4E80-968F-FF8F72839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509025-86A2-4696-A9F6-A5E14D1265EC}" type="datetime1">
              <a:rPr lang="it-IT" smtClean="0"/>
              <a:t>12/07/2022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D5830AB-08FE-4D70-98D8-B2D173A7B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Centro studi Unioncamere Lombardia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365EAC1-A1E5-4902-A01C-956BFC425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5758-368B-4D1E-8648-5A674A93574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653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0CE337-8462-416E-B3CC-E86D60874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72CA5D5-4AB7-49D1-8141-CC9B3F865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3000679-6372-46BE-8F36-8EE9632B5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193B402-0782-4E75-861B-26AB16801F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4185BA6-DD28-49B8-986E-C9A856779A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0C6773F-FDB0-466F-8B06-72EB6FA7E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BF1C80-CBF9-4F6E-BEC4-D92E666F7CA0}" type="datetime1">
              <a:rPr lang="it-IT" smtClean="0"/>
              <a:t>12/07/2022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0CFE3B0-E575-4176-8C5E-41A34076E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Centro studi Unioncamere Lombardia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1C9D94D-24A2-493F-A34C-D4BB706AE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5758-368B-4D1E-8648-5A674A93574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5473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C5D50A-CA3D-46D2-9C12-48234B945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B59D976-C7C2-4538-BD02-26F25D77F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086F34-1C4B-4166-9764-60B8BE0433C0}" type="datetime1">
              <a:rPr lang="it-IT" smtClean="0"/>
              <a:t>12/07/2022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5D4B124-49B7-43CB-8D93-B0C1EAADD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Centro studi Unioncamere Lombardia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8F9CF6F-760C-4D18-A1B7-3B4E2DD1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5758-368B-4D1E-8648-5A674A93574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8131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632340A6-49DD-4AEB-B570-B37B873CEF28}"/>
              </a:ext>
            </a:extLst>
          </p:cNvPr>
          <p:cNvSpPr/>
          <p:nvPr userDrawn="1"/>
        </p:nvSpPr>
        <p:spPr>
          <a:xfrm>
            <a:off x="706" y="6460627"/>
            <a:ext cx="12204000" cy="396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BAC7784-1019-441C-9E02-6D7810595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EC789C-A009-4211-B079-09A4E1271336}" type="datetime1">
              <a:rPr lang="it-IT" smtClean="0"/>
              <a:t>12/07/2022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1DA0B72-27DF-4A68-B842-7F1CDD2AC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Centro studi Unioncamere Lombardia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A0A7DB-67E5-4A7B-9575-C0238FA5D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5758-368B-4D1E-8648-5A674A93574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510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_gene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632340A6-49DD-4AEB-B570-B37B873CEF28}"/>
              </a:ext>
            </a:extLst>
          </p:cNvPr>
          <p:cNvSpPr/>
          <p:nvPr userDrawn="1"/>
        </p:nvSpPr>
        <p:spPr>
          <a:xfrm>
            <a:off x="706" y="6460627"/>
            <a:ext cx="12204000" cy="396000"/>
          </a:xfrm>
          <a:prstGeom prst="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BAC7784-1019-441C-9E02-6D7810595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EC789C-A009-4211-B079-09A4E1271336}" type="datetime1">
              <a:rPr lang="it-IT" smtClean="0"/>
              <a:t>12/07/2022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1DA0B72-27DF-4A68-B842-7F1CDD2AC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Centro studi Unioncamere Lombardia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A0A7DB-67E5-4A7B-9575-C0238FA5D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5758-368B-4D1E-8648-5A674A93574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5651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_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E1DFC07F-732A-4ABF-B052-120A46B1CA84}"/>
              </a:ext>
            </a:extLst>
          </p:cNvPr>
          <p:cNvSpPr/>
          <p:nvPr userDrawn="1"/>
        </p:nvSpPr>
        <p:spPr>
          <a:xfrm>
            <a:off x="706" y="6460627"/>
            <a:ext cx="12204000" cy="396000"/>
          </a:xfrm>
          <a:prstGeom prst="rect">
            <a:avLst/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BAC7784-1019-441C-9E02-6D7810595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EC789C-A009-4211-B079-09A4E1271336}" type="datetime1">
              <a:rPr lang="it-IT" smtClean="0"/>
              <a:t>12/07/2022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1DA0B72-27DF-4A68-B842-7F1CDD2AC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Centro studi Unioncamere Lombardia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A0A7DB-67E5-4A7B-9575-C0238FA5D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5758-368B-4D1E-8648-5A674A93574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331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F1BBFB5-7A16-4FF1-8CCA-0421E1C11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6B716FC-CCCB-4E71-A51E-2796970D3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A40262D-5702-46AD-A4E8-C143DDB765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436" y="64674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E2B60-922F-4DFF-AB15-92BB93453B5E}" type="datetime1">
              <a:rPr lang="it-IT" smtClean="0"/>
              <a:t>12/07/2022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C2FDE4A-D1A5-41AC-BEA7-F1316B9C08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674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Centro studi Unioncamere Lombardia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503F85-018F-4C07-816E-F2F70B530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13910" y="64674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35758-368B-4D1E-8648-5A674A935741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D5822404-F570-4AAE-AC3F-41534CBF8F8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9582" y="357504"/>
            <a:ext cx="12204000" cy="270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 sz="150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C53D3A6-AAEF-490E-93DA-ED077990A5FD}"/>
              </a:ext>
            </a:extLst>
          </p:cNvPr>
          <p:cNvSpPr>
            <a:spLocks noChangeAspect="1"/>
          </p:cNvSpPr>
          <p:nvPr userDrawn="1"/>
        </p:nvSpPr>
        <p:spPr>
          <a:xfrm>
            <a:off x="35387" y="19097"/>
            <a:ext cx="4320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it-IT" sz="900" b="1" dirty="0" err="1">
                <a:solidFill>
                  <a:srgbClr val="9B4B5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unioncamere</a:t>
            </a:r>
            <a:r>
              <a:rPr lang="it-IT" sz="900" b="1" dirty="0" err="1">
                <a:solidFill>
                  <a:srgbClr val="5959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lombardia</a:t>
            </a:r>
            <a:endParaRPr lang="it-IT" sz="9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9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Funzione Informazione Economica</a:t>
            </a:r>
            <a:endParaRPr lang="it-IT" sz="90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63CCA1E-D824-4C07-9E9B-EBB5A5357B9C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>
            <a:fillRect/>
          </a:stretch>
        </p:blipFill>
        <p:spPr>
          <a:xfrm>
            <a:off x="11345424" y="54446"/>
            <a:ext cx="788302" cy="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04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4" r:id="rId8"/>
    <p:sldLayoutId id="2147483660" r:id="rId9"/>
    <p:sldLayoutId id="2147483662" r:id="rId10"/>
    <p:sldLayoutId id="2147483663" r:id="rId11"/>
    <p:sldLayoutId id="2147483665" r:id="rId12"/>
    <p:sldLayoutId id="2147483661" r:id="rId13"/>
    <p:sldLayoutId id="2147483656" r:id="rId14"/>
    <p:sldLayoutId id="2147483657" r:id="rId15"/>
    <p:sldLayoutId id="2147483658" r:id="rId16"/>
    <p:sldLayoutId id="2147483659" r:id="rId17"/>
    <p:sldLayoutId id="2147483666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sergio.valentini@lom.camcom.it" TargetMode="External"/><Relationship Id="rId2" Type="http://schemas.openxmlformats.org/officeDocument/2006/relationships/hyperlink" Target="mailto:sergio.valentini@lom.camco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mailto:stefano.tomasoni@lom.camcom.i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7AB1F3-B9FB-4AC6-8386-F2C3207A8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689" y="1145913"/>
            <a:ext cx="10742212" cy="1710626"/>
          </a:xfrm>
        </p:spPr>
        <p:txBody>
          <a:bodyPr>
            <a:normAutofit fontScale="90000"/>
          </a:bodyPr>
          <a:lstStyle/>
          <a:p>
            <a:r>
              <a:rPr lang="it-IT" sz="3600" b="1" dirty="0">
                <a:solidFill>
                  <a:schemeClr val="tx1"/>
                </a:solidFill>
              </a:rPr>
              <a:t>Centro Studi Unioncamere Lombardia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sz="4900" dirty="0"/>
              <a:t>L’andamento economico del comparto edilizia e costruzioni in Lombardia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F072A4B-9760-4E82-BAEB-2755346762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1039" y="3359254"/>
            <a:ext cx="9961511" cy="983985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it-IT" sz="3600" dirty="0">
                <a:solidFill>
                  <a:srgbClr val="800000"/>
                </a:solidFill>
                <a:ea typeface="+mj-ea"/>
              </a:rPr>
              <a:t>Consuntivo 2021 e risultati del I° trimestre 2022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1FCB26B4-C019-4DA3-91D2-210EA341B1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39403" y="4343239"/>
            <a:ext cx="10805823" cy="1810844"/>
          </a:xfrm>
        </p:spPr>
        <p:txBody>
          <a:bodyPr>
            <a:normAutofit/>
          </a:bodyPr>
          <a:lstStyle/>
          <a:p>
            <a:r>
              <a:rPr lang="it-IT" sz="4000" i="1" dirty="0"/>
              <a:t>ANCE Lombardia</a:t>
            </a:r>
          </a:p>
          <a:p>
            <a:r>
              <a:rPr lang="it-IT" sz="3200" dirty="0"/>
              <a:t>Milano 13 Luglio 2022</a:t>
            </a:r>
          </a:p>
        </p:txBody>
      </p:sp>
      <p:sp>
        <p:nvSpPr>
          <p:cNvPr id="13" name="Segnaposto piè di pagina 7">
            <a:extLst>
              <a:ext uri="{FF2B5EF4-FFF2-40B4-BE49-F238E27FC236}">
                <a16:creationId xmlns:a16="http://schemas.microsoft.com/office/drawing/2014/main" id="{4A0F5E3F-5F18-449C-ABC3-03C67E2B5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7448"/>
            <a:ext cx="4114800" cy="365125"/>
          </a:xfrm>
        </p:spPr>
        <p:txBody>
          <a:bodyPr/>
          <a:lstStyle/>
          <a:p>
            <a:r>
              <a:rPr lang="it-IT" dirty="0"/>
              <a:t>Centro studi Unioncamere Lombardia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3EF9161D-E1D8-4D83-A514-FE56523055B3}"/>
              </a:ext>
            </a:extLst>
          </p:cNvPr>
          <p:cNvSpPr/>
          <p:nvPr/>
        </p:nvSpPr>
        <p:spPr>
          <a:xfrm>
            <a:off x="0" y="6467448"/>
            <a:ext cx="12192000" cy="390552"/>
          </a:xfrm>
          <a:prstGeom prst="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25C71624-CF82-4BB5-8A3F-3ED81801A846}"/>
              </a:ext>
            </a:extLst>
          </p:cNvPr>
          <p:cNvGrpSpPr/>
          <p:nvPr/>
        </p:nvGrpSpPr>
        <p:grpSpPr>
          <a:xfrm>
            <a:off x="2603778" y="5618289"/>
            <a:ext cx="7595299" cy="759070"/>
            <a:chOff x="5514527" y="5207543"/>
            <a:chExt cx="3372143" cy="316804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92F57A06-CEEF-44B5-A675-6AD92276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4527" y="5207543"/>
              <a:ext cx="976870" cy="316804"/>
            </a:xfrm>
            <a:prstGeom prst="rect">
              <a:avLst/>
            </a:prstGeom>
          </p:spPr>
        </p:pic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E0072631-D87D-445F-80F6-8901415AC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9728" y="5248008"/>
              <a:ext cx="1126942" cy="2763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096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CB68442-B649-4073-8C53-69BAE503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800000"/>
          </a:solidFill>
        </p:spPr>
        <p:txBody>
          <a:bodyPr/>
          <a:lstStyle/>
          <a:p>
            <a:r>
              <a:rPr lang="it-IT" dirty="0"/>
              <a:t>Centro studi Unioncamere Lombardia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13159A2-00CB-4C01-8F02-783A6B39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758-368B-4D1E-8648-5A674A935741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710CA59-037C-459B-B8F8-CE139A8F1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6567" y="14419"/>
            <a:ext cx="7758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it-IT" b="1" dirty="0">
                <a:solidFill>
                  <a:srgbClr val="800000"/>
                </a:solidFill>
              </a:rPr>
              <a:t>Edilizia </a:t>
            </a:r>
            <a:r>
              <a:rPr lang="it-IT" b="1" dirty="0"/>
              <a:t>– Il consuntivo 2021 – VOLUME DI AFFARI IN LOMBARDIA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00CE3BB-E43E-4AC4-B167-2A6434F141BA}"/>
              </a:ext>
            </a:extLst>
          </p:cNvPr>
          <p:cNvSpPr/>
          <p:nvPr/>
        </p:nvSpPr>
        <p:spPr>
          <a:xfrm>
            <a:off x="7877908" y="2286405"/>
            <a:ext cx="43140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Secondo le rilevazioni di Unioncamere Lombardia (dati trimestrali in media annua, campione di 250-300 imprese) il volume di affari nel 2021 è cresciuto del +19,6%</a:t>
            </a:r>
          </a:p>
          <a:p>
            <a:pPr algn="just" hangingPunct="0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hangingPunct="0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Con questa crescita, l’anno scorso sono stati recuperati completamente i dati negativi del 2020 (-5,7%) portando il numero indice del settore ai livelli massimi degli ultimi 11 anni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731FA2B-25E2-431F-9497-05D1FE85D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77" y="1187813"/>
            <a:ext cx="7397446" cy="4010852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6094457" y="6124687"/>
            <a:ext cx="59025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/>
            <a:r>
              <a:rPr lang="it-IT" sz="1600" i="1" dirty="0">
                <a:latin typeface="Arial" panose="020B0604020202020204" pitchFamily="34" charset="0"/>
                <a:cs typeface="Arial" panose="020B0604020202020204" pitchFamily="34" charset="0"/>
              </a:rPr>
              <a:t>Dati Unioncamere Lombardia  - Numero Indice base 2010=100</a:t>
            </a:r>
          </a:p>
        </p:txBody>
      </p:sp>
    </p:spTree>
    <p:extLst>
      <p:ext uri="{BB962C8B-B14F-4D97-AF65-F5344CB8AC3E}">
        <p14:creationId xmlns:p14="http://schemas.microsoft.com/office/powerpoint/2010/main" val="266680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CB68442-B649-4073-8C53-69BAE503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800000"/>
          </a:solidFill>
        </p:spPr>
        <p:txBody>
          <a:bodyPr/>
          <a:lstStyle/>
          <a:p>
            <a:r>
              <a:rPr lang="it-IT" dirty="0"/>
              <a:t>Centro studi Unioncamere Lombardia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13159A2-00CB-4C01-8F02-783A6B39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758-368B-4D1E-8648-5A674A935741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710CA59-037C-459B-B8F8-CE139A8F1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2672" y="14419"/>
            <a:ext cx="43681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 b="1" dirty="0">
                <a:solidFill>
                  <a:srgbClr val="800000"/>
                </a:solidFill>
              </a:rPr>
              <a:t>Edilizia </a:t>
            </a:r>
            <a:r>
              <a:rPr lang="it-IT" b="1" dirty="0"/>
              <a:t>– Il consuntivo 2021 - OCCUPAZIONE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591F426-A3F9-4541-803B-C14AFC1404F9}"/>
              </a:ext>
            </a:extLst>
          </p:cNvPr>
          <p:cNvSpPr/>
          <p:nvPr/>
        </p:nvSpPr>
        <p:spPr>
          <a:xfrm>
            <a:off x="389614" y="1296064"/>
            <a:ext cx="488641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hangingPunct="0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Nel 2021 il numero di addetti del comparto edilizia è tornato a crescere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(elaborazioni Unioncamere Lombardia su dati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Infocamere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-INPS)</a:t>
            </a:r>
          </a:p>
          <a:p>
            <a:pPr marL="285750" indent="-285750" algn="just" hangingPunct="0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Il numero di addetti era tornato a crescere già nel 2019, dopo un lungo periodo negativo</a:t>
            </a:r>
          </a:p>
          <a:p>
            <a:pPr marL="285750" indent="-285750" algn="just" hangingPunct="0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Nonostante questi dati positivi (con un sostanziale stallo nel 2020 durante la pandemia) i livelli di occupazione di 10 anni fa sono ancora lontani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78AB18D-1FC4-465A-956E-1310A2D3928D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615" y="1912783"/>
            <a:ext cx="6173553" cy="314722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495E7A05-66B5-453B-AD13-8167F2AB2A11}"/>
              </a:ext>
            </a:extLst>
          </p:cNvPr>
          <p:cNvSpPr/>
          <p:nvPr/>
        </p:nvSpPr>
        <p:spPr>
          <a:xfrm>
            <a:off x="5789196" y="1605006"/>
            <a:ext cx="56603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 storica addetti e variazione annue, imprese edili lombarde</a:t>
            </a:r>
          </a:p>
        </p:txBody>
      </p:sp>
    </p:spTree>
    <p:extLst>
      <p:ext uri="{BB962C8B-B14F-4D97-AF65-F5344CB8AC3E}">
        <p14:creationId xmlns:p14="http://schemas.microsoft.com/office/powerpoint/2010/main" val="354681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378300B-7C50-4A2E-B503-6EA41E9DD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728" y="1062454"/>
            <a:ext cx="8784336" cy="3116580"/>
          </a:xfrm>
          <a:prstGeom prst="rect">
            <a:avLst/>
          </a:prstGeom>
        </p:spPr>
      </p:pic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CB68442-B649-4073-8C53-69BAE503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800000"/>
          </a:solidFill>
        </p:spPr>
        <p:txBody>
          <a:bodyPr/>
          <a:lstStyle/>
          <a:p>
            <a:r>
              <a:rPr lang="it-IT" dirty="0"/>
              <a:t>Centro studi Unioncamere Lombardia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13159A2-00CB-4C01-8F02-783A6B39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758-368B-4D1E-8648-5A674A935741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710CA59-037C-459B-B8F8-CE139A8F1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762" y="14419"/>
            <a:ext cx="6601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it-IT" b="1" dirty="0">
                <a:solidFill>
                  <a:srgbClr val="800000"/>
                </a:solidFill>
              </a:rPr>
              <a:t>Edilizia </a:t>
            </a:r>
            <a:r>
              <a:rPr lang="it-IT" b="1" dirty="0"/>
              <a:t>– Il consuntivo 2021 – ASSUNZIONI PREVISTE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591F426-A3F9-4541-803B-C14AFC1404F9}"/>
              </a:ext>
            </a:extLst>
          </p:cNvPr>
          <p:cNvSpPr/>
          <p:nvPr/>
        </p:nvSpPr>
        <p:spPr>
          <a:xfrm>
            <a:off x="691764" y="4723076"/>
            <a:ext cx="109169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La dinamica occupazionale nel 2021 è stata frenata dalla difficoltà di reperire manodopera</a:t>
            </a:r>
          </a:p>
          <a:p>
            <a:pPr algn="just" hangingPunct="0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La richiesta di mano d’opera «difficile da trovare» è aumentata in tutti i settori ma nelle costruzioni più che in tutti gli altri comparti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99DDD816-D734-46AB-8DAF-D64AC27FCE26}"/>
              </a:ext>
            </a:extLst>
          </p:cNvPr>
          <p:cNvSpPr/>
          <p:nvPr/>
        </p:nvSpPr>
        <p:spPr>
          <a:xfrm>
            <a:off x="3038126" y="1397976"/>
            <a:ext cx="1125415" cy="226763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4461748" y="6093909"/>
            <a:ext cx="73833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/>
            <a:r>
              <a:rPr lang="it-IT" sz="1600" i="1" dirty="0">
                <a:latin typeface="Arial" panose="020B0604020202020204" pitchFamily="34" charset="0"/>
                <a:cs typeface="Arial" panose="020B0604020202020204" pitchFamily="34" charset="0"/>
              </a:rPr>
              <a:t>Elaborazioni Unioncamere Lombardia su dati </a:t>
            </a:r>
            <a:r>
              <a:rPr lang="it-IT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Excelsior</a:t>
            </a:r>
            <a:r>
              <a:rPr lang="it-IT" sz="1600" i="1" dirty="0">
                <a:latin typeface="Arial" panose="020B0604020202020204" pitchFamily="34" charset="0"/>
                <a:cs typeface="Arial" panose="020B0604020202020204" pitchFamily="34" charset="0"/>
              </a:rPr>
              <a:t>/-ANPAL – Unioncamere</a:t>
            </a:r>
          </a:p>
        </p:txBody>
      </p:sp>
    </p:spTree>
    <p:extLst>
      <p:ext uri="{BB962C8B-B14F-4D97-AF65-F5344CB8AC3E}">
        <p14:creationId xmlns:p14="http://schemas.microsoft.com/office/powerpoint/2010/main" val="350972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CB68442-B649-4073-8C53-69BAE503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800000"/>
          </a:solidFill>
        </p:spPr>
        <p:txBody>
          <a:bodyPr/>
          <a:lstStyle/>
          <a:p>
            <a:r>
              <a:rPr lang="it-IT" dirty="0"/>
              <a:t>Centro studi Unioncamere Lombardia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13159A2-00CB-4C01-8F02-783A6B39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758-368B-4D1E-8648-5A674A935741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710CA59-037C-459B-B8F8-CE139A8F1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957" y="14419"/>
            <a:ext cx="58213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it-IT" b="1" dirty="0">
                <a:solidFill>
                  <a:srgbClr val="800000"/>
                </a:solidFill>
              </a:rPr>
              <a:t>Edilizia </a:t>
            </a:r>
            <a:r>
              <a:rPr lang="it-IT" b="1" dirty="0"/>
              <a:t>– Il consuntivo 2021 - INVESTIMENTI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591F426-A3F9-4541-803B-C14AFC1404F9}"/>
              </a:ext>
            </a:extLst>
          </p:cNvPr>
          <p:cNvSpPr/>
          <p:nvPr/>
        </p:nvSpPr>
        <p:spPr>
          <a:xfrm>
            <a:off x="341906" y="4922073"/>
            <a:ext cx="117123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hangingPunct="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La percentuale di imprese edilizia costruzioni in Lombardia che ha realizzato investimenti nel 2021 è tornata ai livelli massimi del 2019</a:t>
            </a:r>
          </a:p>
          <a:p>
            <a:pPr marL="285750" indent="-285750" algn="just" hangingPunct="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Per il 2022 le imprese intervistate hanno mostrato un’elevata propensione a investire anche nel corso dell’anno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59CE758-A74F-4D6D-A1D4-A0E3B14E3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933" y="1240275"/>
            <a:ext cx="9803279" cy="3474847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0C012373-6BCA-4E17-B968-279D43887AC7}"/>
              </a:ext>
            </a:extLst>
          </p:cNvPr>
          <p:cNvSpPr/>
          <p:nvPr/>
        </p:nvSpPr>
        <p:spPr>
          <a:xfrm>
            <a:off x="1960476" y="801123"/>
            <a:ext cx="72605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Imprese edili che hanno realizzato investimenti e che prevedono di farli, Lombardia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5801458" y="6160076"/>
            <a:ext cx="66078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/>
            <a:r>
              <a:rPr lang="it-IT" sz="1600" i="1" dirty="0">
                <a:latin typeface="Arial" panose="020B0604020202020204" pitchFamily="34" charset="0"/>
                <a:cs typeface="Arial" panose="020B0604020202020204" pitchFamily="34" charset="0"/>
              </a:rPr>
              <a:t>Dati Unioncamere Lombardia – Focus Investimenti IV° trimestre 2021</a:t>
            </a:r>
          </a:p>
        </p:txBody>
      </p:sp>
    </p:spTree>
    <p:extLst>
      <p:ext uri="{BB962C8B-B14F-4D97-AF65-F5344CB8AC3E}">
        <p14:creationId xmlns:p14="http://schemas.microsoft.com/office/powerpoint/2010/main" val="142297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CB68442-B649-4073-8C53-69BAE503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800000"/>
          </a:solidFill>
        </p:spPr>
        <p:txBody>
          <a:bodyPr/>
          <a:lstStyle/>
          <a:p>
            <a:r>
              <a:rPr lang="it-IT" dirty="0"/>
              <a:t>Centro studi Unioncamere Lombardia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13159A2-00CB-4C01-8F02-783A6B39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758-368B-4D1E-8648-5A674A935741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710CA59-037C-459B-B8F8-CE139A8F1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036" y="14419"/>
            <a:ext cx="52364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it-IT" b="1" dirty="0">
                <a:solidFill>
                  <a:srgbClr val="800000"/>
                </a:solidFill>
              </a:rPr>
              <a:t>Edilizia </a:t>
            </a:r>
            <a:r>
              <a:rPr lang="it-IT" b="1" dirty="0"/>
              <a:t>– Il consuntivo 2021 – FOCUS PNRR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591F426-A3F9-4541-803B-C14AFC1404F9}"/>
              </a:ext>
            </a:extLst>
          </p:cNvPr>
          <p:cNvSpPr/>
          <p:nvPr/>
        </p:nvSpPr>
        <p:spPr>
          <a:xfrm>
            <a:off x="156375" y="5056065"/>
            <a:ext cx="118792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Nel 2022 le imprese edili si sono dichiarate relativamente ottimiste sulle opportunità offerte dal PNNR, con effetti e ricadute importanti sul settore, più che per ogni altro comparto  </a:t>
            </a:r>
          </a:p>
          <a:p>
            <a:pPr algn="just" hangingPunct="0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Resta forte incertezza sullo strumento in sé: ben il 34,4% degli intervistati ha declinato/non è stato in grado di dare una valutazione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C012373-6BCA-4E17-B968-279D43887AC7}"/>
              </a:ext>
            </a:extLst>
          </p:cNvPr>
          <p:cNvSpPr/>
          <p:nvPr/>
        </p:nvSpPr>
        <p:spPr>
          <a:xfrm>
            <a:off x="1992007" y="529608"/>
            <a:ext cx="7260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Effetti attesi del PNNR sul proprio settore di attività, Lombardia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43873AA-53AB-4907-A51C-53990CAED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266" y="995852"/>
            <a:ext cx="8863581" cy="3963301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5801458" y="6160076"/>
            <a:ext cx="66078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/>
            <a:r>
              <a:rPr lang="it-IT" sz="1600" i="1" dirty="0">
                <a:latin typeface="Arial" panose="020B0604020202020204" pitchFamily="34" charset="0"/>
                <a:cs typeface="Arial" panose="020B0604020202020204" pitchFamily="34" charset="0"/>
              </a:rPr>
              <a:t>Dati Unioncamere Lombardia – Focus Investimenti IV° trimestre 2021</a:t>
            </a:r>
          </a:p>
        </p:txBody>
      </p:sp>
    </p:spTree>
    <p:extLst>
      <p:ext uri="{BB962C8B-B14F-4D97-AF65-F5344CB8AC3E}">
        <p14:creationId xmlns:p14="http://schemas.microsoft.com/office/powerpoint/2010/main" val="357107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599" cy="699507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Come sta andando il 2022?</a:t>
            </a:r>
            <a:endParaRPr lang="en-GB" b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Centro studi Unioncamere Lombardia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758-368B-4D1E-8648-5A674A935741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219" y="3275980"/>
            <a:ext cx="5334892" cy="3556594"/>
          </a:xfrm>
          <a:prstGeom prst="rect">
            <a:avLst/>
          </a:prstGeom>
        </p:spPr>
      </p:pic>
      <p:sp>
        <p:nvSpPr>
          <p:cNvPr id="12" name="Segnaposto testo 6"/>
          <p:cNvSpPr>
            <a:spLocks noGrp="1"/>
          </p:cNvSpPr>
          <p:nvPr>
            <p:ph type="body" idx="1"/>
          </p:nvPr>
        </p:nvSpPr>
        <p:spPr>
          <a:xfrm>
            <a:off x="548640" y="3840481"/>
            <a:ext cx="5502303" cy="2377440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chemeClr val="tx1"/>
                </a:solidFill>
              </a:rPr>
              <a:t>Il primo trimestre 2022: esiti dell’indagine congiunturale trimestrale di Unioncamere Lombardia</a:t>
            </a:r>
            <a:endParaRPr lang="en-GB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45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A26C549-503D-469C-9300-0D3428934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03" y="1011115"/>
            <a:ext cx="8050823" cy="4328581"/>
          </a:xfrm>
          <a:prstGeom prst="rect">
            <a:avLst/>
          </a:prstGeom>
        </p:spPr>
      </p:pic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CB68442-B649-4073-8C53-69BAE503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800000"/>
          </a:solidFill>
        </p:spPr>
        <p:txBody>
          <a:bodyPr/>
          <a:lstStyle/>
          <a:p>
            <a:r>
              <a:rPr lang="it-IT" dirty="0"/>
              <a:t>Centro studi Unioncamere Lombardia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13159A2-00CB-4C01-8F02-783A6B39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758-368B-4D1E-8648-5A674A935741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710CA59-037C-459B-B8F8-CE139A8F1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2470" y="14419"/>
            <a:ext cx="77296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it-IT" b="1" dirty="0">
                <a:solidFill>
                  <a:srgbClr val="800000"/>
                </a:solidFill>
              </a:rPr>
              <a:t>Edilizia </a:t>
            </a:r>
            <a:r>
              <a:rPr lang="it-IT" b="1" dirty="0"/>
              <a:t>– primo trimestre 2022 – I NUOVI DATI CONGIUNTURALI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591F426-A3F9-4541-803B-C14AFC1404F9}"/>
              </a:ext>
            </a:extLst>
          </p:cNvPr>
          <p:cNvSpPr/>
          <p:nvPr/>
        </p:nvSpPr>
        <p:spPr>
          <a:xfrm>
            <a:off x="8452237" y="607340"/>
            <a:ext cx="343496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Le rilevazioni congiunturali di Unioncamere Lombardia per il primo trimestre 2022 danno una dinamica del volume d’affari </a:t>
            </a:r>
            <a:r>
              <a:rPr lang="it-IT" u="sng" dirty="0">
                <a:latin typeface="Arial" panose="020B0604020202020204" pitchFamily="34" charset="0"/>
                <a:cs typeface="Arial" panose="020B0604020202020204" pitchFamily="34" charset="0"/>
              </a:rPr>
              <a:t>ancora positiva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per il comparto edile in Lombardia</a:t>
            </a:r>
          </a:p>
          <a:p>
            <a:pPr algn="just" hangingPunct="0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hangingPunct="0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Anche se positivi, i dati segnalano un </a:t>
            </a:r>
            <a:r>
              <a:rPr lang="it-IT" u="sng" dirty="0">
                <a:latin typeface="Arial" panose="020B0604020202020204" pitchFamily="34" charset="0"/>
                <a:cs typeface="Arial" panose="020B0604020202020204" pitchFamily="34" charset="0"/>
              </a:rPr>
              <a:t>rallentamento nella velocità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di crescita che è:</a:t>
            </a:r>
          </a:p>
          <a:p>
            <a:pPr marL="285750" indent="-285750" algn="just" hangingPunct="0">
              <a:buFont typeface="Wingdings" panose="05000000000000000000" pitchFamily="2" charset="2"/>
              <a:buChar char="Ø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+ 13,1% su base annua (tendenziale)</a:t>
            </a:r>
          </a:p>
          <a:p>
            <a:pPr marL="285750" indent="-285750" algn="just" hangingPunct="0">
              <a:buFont typeface="Wingdings" panose="05000000000000000000" pitchFamily="2" charset="2"/>
              <a:buChar char="Ø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+0,8% su base trimestrale (congiunturale)</a:t>
            </a:r>
          </a:p>
          <a:p>
            <a:pPr marL="285750" indent="-285750" algn="just" hangingPunct="0">
              <a:buFont typeface="Wingdings" panose="05000000000000000000" pitchFamily="2" charset="2"/>
              <a:buChar char="Ø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hangingPunct="0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Il numero indice di affari Unioncamere Lombardia del volume è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ai massimi del decennio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(112 punti)</a:t>
            </a:r>
          </a:p>
        </p:txBody>
      </p:sp>
      <p:sp>
        <p:nvSpPr>
          <p:cNvPr id="10" name="Rettangolo 9"/>
          <p:cNvSpPr/>
          <p:nvPr/>
        </p:nvSpPr>
        <p:spPr>
          <a:xfrm>
            <a:off x="5544399" y="6124686"/>
            <a:ext cx="68675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/>
            <a:r>
              <a:rPr lang="it-IT" sz="1600" i="1" dirty="0">
                <a:latin typeface="Arial" panose="020B0604020202020204" pitchFamily="34" charset="0"/>
                <a:cs typeface="Arial" panose="020B0604020202020204" pitchFamily="34" charset="0"/>
              </a:rPr>
              <a:t>Dati Unioncamere Lombardia – Congiuntura lombarda I° trimestre 2022</a:t>
            </a:r>
          </a:p>
        </p:txBody>
      </p:sp>
    </p:spTree>
    <p:extLst>
      <p:ext uri="{BB962C8B-B14F-4D97-AF65-F5344CB8AC3E}">
        <p14:creationId xmlns:p14="http://schemas.microsoft.com/office/powerpoint/2010/main" val="24147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CB68442-B649-4073-8C53-69BAE503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800000"/>
          </a:solidFill>
        </p:spPr>
        <p:txBody>
          <a:bodyPr/>
          <a:lstStyle/>
          <a:p>
            <a:r>
              <a:rPr lang="it-IT" dirty="0"/>
              <a:t>Centro studi Unioncamere Lombardia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13159A2-00CB-4C01-8F02-783A6B39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758-368B-4D1E-8648-5A674A935741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710CA59-037C-459B-B8F8-CE139A8F1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2672" y="14419"/>
            <a:ext cx="46978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 b="1" dirty="0">
                <a:solidFill>
                  <a:srgbClr val="800000"/>
                </a:solidFill>
              </a:rPr>
              <a:t>Edilizia </a:t>
            </a:r>
            <a:r>
              <a:rPr lang="it-IT" b="1" dirty="0"/>
              <a:t>–  Produzione delle costruzioni in ITALIA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591F426-A3F9-4541-803B-C14AFC1404F9}"/>
              </a:ext>
            </a:extLst>
          </p:cNvPr>
          <p:cNvSpPr/>
          <p:nvPr/>
        </p:nvSpPr>
        <p:spPr>
          <a:xfrm>
            <a:off x="-61546" y="1929651"/>
            <a:ext cx="350813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it-IT" sz="2000" dirty="0"/>
              <a:t>Confrontato con il dato nazionale (ISTAT) il valore in Lombardia nel primo trimestre è assolutamente coerente</a:t>
            </a:r>
          </a:p>
          <a:p>
            <a:pPr algn="just" hangingPunct="0"/>
            <a:endParaRPr lang="it-IT" sz="2000" dirty="0"/>
          </a:p>
          <a:p>
            <a:pPr algn="just" hangingPunct="0"/>
            <a:r>
              <a:rPr lang="it-IT" sz="2000" dirty="0"/>
              <a:t>In Italia il dato più recente, </a:t>
            </a:r>
            <a:r>
              <a:rPr lang="it-IT" sz="2000" u="sng" dirty="0"/>
              <a:t>relativo ad aprile</a:t>
            </a:r>
            <a:r>
              <a:rPr lang="it-IT" sz="2000" dirty="0"/>
              <a:t>, mostra una prima variazione congiunturale negativa (-1,3%) dopo 8 segni positivi consecutivi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C52EF24-B8FB-42C5-AF40-3DD1B4E7A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245" y="1063576"/>
            <a:ext cx="8067353" cy="521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0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CB68442-B649-4073-8C53-69BAE503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800000"/>
          </a:solidFill>
        </p:spPr>
        <p:txBody>
          <a:bodyPr/>
          <a:lstStyle/>
          <a:p>
            <a:r>
              <a:rPr lang="it-IT" dirty="0"/>
              <a:t>Centro studi Unioncamere Lombardia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13159A2-00CB-4C01-8F02-783A6B39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758-368B-4D1E-8648-5A674A935741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710CA59-037C-459B-B8F8-CE139A8F1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2672" y="14419"/>
            <a:ext cx="54317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 b="1" dirty="0">
                <a:solidFill>
                  <a:srgbClr val="800000"/>
                </a:solidFill>
              </a:rPr>
              <a:t>Edilizia </a:t>
            </a:r>
            <a:r>
              <a:rPr lang="it-IT" b="1" dirty="0"/>
              <a:t>– primo trimestre 2022 – BUSINESS SENTIMENT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591F426-A3F9-4541-803B-C14AFC1404F9}"/>
              </a:ext>
            </a:extLst>
          </p:cNvPr>
          <p:cNvSpPr/>
          <p:nvPr/>
        </p:nvSpPr>
        <p:spPr>
          <a:xfrm>
            <a:off x="0" y="768163"/>
            <a:ext cx="332521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hangingPunct="0">
              <a:buFont typeface="Arial" panose="020B0604020202020204" pitchFamily="34" charset="0"/>
              <a:buChar char="•"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Le rilevazioni congiunturali di Unioncamere Lombardia coprono anche l’aspetto qualitativo della crescita del volume d’affari</a:t>
            </a:r>
          </a:p>
          <a:p>
            <a:pPr marL="285750" indent="-285750" algn="just" hangingPunct="0">
              <a:buFont typeface="Arial" panose="020B0604020202020204" pitchFamily="34" charset="0"/>
              <a:buChar char="•"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Le imprese edili lombarde che dichiarano una crescita su base annua si riducono – passando dal 65% al 56% del totale – ma sono ancora più della metà con una prevalenza di crescita sopra il 5%</a:t>
            </a:r>
          </a:p>
          <a:p>
            <a:pPr marL="285750" indent="-285750" algn="just" hangingPunct="0">
              <a:buFont typeface="Arial" panose="020B0604020202020204" pitchFamily="34" charset="0"/>
              <a:buChar char="•"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Si espande la quota che dichiara una situazione di stabilità (dal 18% al 23%)</a:t>
            </a:r>
          </a:p>
          <a:p>
            <a:pPr marL="285750" indent="-285750" algn="just" hangingPunct="0">
              <a:buFont typeface="Arial" panose="020B0604020202020204" pitchFamily="34" charset="0"/>
              <a:buChar char="•"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Crescono anche le imprese che segnalano una diminuzione del volume d’affari (dal 17% al 21%)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53B8BB6-8BD5-44B1-BA95-E0B830D1E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653" y="885469"/>
            <a:ext cx="8890457" cy="5080261"/>
          </a:xfrm>
          <a:prstGeom prst="rect">
            <a:avLst/>
          </a:prstGeom>
        </p:spPr>
      </p:pic>
      <p:cxnSp>
        <p:nvCxnSpPr>
          <p:cNvPr id="4" name="Connettore diritto 3"/>
          <p:cNvCxnSpPr/>
          <p:nvPr/>
        </p:nvCxnSpPr>
        <p:spPr>
          <a:xfrm flipH="1" flipV="1">
            <a:off x="3721210" y="3204376"/>
            <a:ext cx="6742707" cy="238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/>
          <p:cNvCxnSpPr/>
          <p:nvPr/>
        </p:nvCxnSpPr>
        <p:spPr>
          <a:xfrm flipH="1" flipV="1">
            <a:off x="3657600" y="2353586"/>
            <a:ext cx="6806317" cy="23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5544399" y="6124686"/>
            <a:ext cx="68675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/>
            <a:r>
              <a:rPr lang="it-IT" sz="1600" i="1" dirty="0">
                <a:latin typeface="Arial" panose="020B0604020202020204" pitchFamily="34" charset="0"/>
                <a:cs typeface="Arial" panose="020B0604020202020204" pitchFamily="34" charset="0"/>
              </a:rPr>
              <a:t>Dati Unioncamere Lombardia – Congiuntura lombarda I° trimestre 2022</a:t>
            </a:r>
          </a:p>
        </p:txBody>
      </p:sp>
    </p:spTree>
    <p:extLst>
      <p:ext uri="{BB962C8B-B14F-4D97-AF65-F5344CB8AC3E}">
        <p14:creationId xmlns:p14="http://schemas.microsoft.com/office/powerpoint/2010/main" val="293809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CB68442-B649-4073-8C53-69BAE503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800000"/>
          </a:solidFill>
        </p:spPr>
        <p:txBody>
          <a:bodyPr/>
          <a:lstStyle/>
          <a:p>
            <a:r>
              <a:rPr lang="it-IT" dirty="0"/>
              <a:t>Centro studi Unioncamere Lombardia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13159A2-00CB-4C01-8F02-783A6B39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758-368B-4D1E-8648-5A674A935741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710CA59-037C-459B-B8F8-CE139A8F1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2672" y="14419"/>
            <a:ext cx="55111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 b="1" dirty="0">
                <a:solidFill>
                  <a:srgbClr val="800000"/>
                </a:solidFill>
              </a:rPr>
              <a:t>Edilizia </a:t>
            </a:r>
            <a:r>
              <a:rPr lang="it-IT" b="1" dirty="0"/>
              <a:t>– primo trimestre 2022 – DINAMICHE DI PREZZO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591F426-A3F9-4541-803B-C14AFC1404F9}"/>
              </a:ext>
            </a:extLst>
          </p:cNvPr>
          <p:cNvSpPr/>
          <p:nvPr/>
        </p:nvSpPr>
        <p:spPr>
          <a:xfrm>
            <a:off x="9413910" y="1248598"/>
            <a:ext cx="252894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Il volume d’affari è spinto  anche dall’aumento dei prezzi</a:t>
            </a:r>
          </a:p>
          <a:p>
            <a:pPr algn="just" hangingPunct="0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hangingPunct="0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La crescita dei prezzi nel comparto del I° trimestre tocca il valore di +9,4% rispetto al trimestre precedente con un incremento rilevante per il quarto trimestre consecutivo (valore cumulato oltre il 25%)*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70ED7B6-A2C4-4B89-BCE3-E5AAEDD78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6" y="796477"/>
            <a:ext cx="9171359" cy="4874561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5544399" y="6124686"/>
            <a:ext cx="68675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/>
            <a:r>
              <a:rPr lang="it-IT" sz="1600" i="1" dirty="0">
                <a:latin typeface="Arial" panose="020B0604020202020204" pitchFamily="34" charset="0"/>
                <a:cs typeface="Arial" panose="020B0604020202020204" pitchFamily="34" charset="0"/>
              </a:rPr>
              <a:t>Dati Unioncamere Lombardia – Congiuntura lombarda I° trimestre 2022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17685" y="5753250"/>
            <a:ext cx="8633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/>
              <a:t>* Il dato è un mero indicatore dell’incremento e pertanto non rappresenta un paniere statistico degli aumenti rilevati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48632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433" y="2330587"/>
            <a:ext cx="2729601" cy="2048623"/>
          </a:xfrm>
          <a:prstGeom prst="rect">
            <a:avLst/>
          </a:prstGeom>
        </p:spPr>
      </p:pic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CB68442-B649-4073-8C53-69BAE503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800000"/>
          </a:solidFill>
        </p:spPr>
        <p:txBody>
          <a:bodyPr/>
          <a:lstStyle/>
          <a:p>
            <a:r>
              <a:rPr lang="it-IT" dirty="0"/>
              <a:t>Centro studi Unioncamere Lombardia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13159A2-00CB-4C01-8F02-783A6B39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758-368B-4D1E-8648-5A674A935741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710CA59-037C-459B-B8F8-CE139A8F1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2226" y="-13941"/>
            <a:ext cx="79617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it-IT" sz="2000" b="1" dirty="0">
                <a:solidFill>
                  <a:srgbClr val="800000"/>
                </a:solidFill>
              </a:rPr>
              <a:t>Edilizia </a:t>
            </a:r>
            <a:r>
              <a:rPr lang="it-IT" sz="2000" b="1" dirty="0"/>
              <a:t>– QUADRO GENERALE</a:t>
            </a: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0" y="495423"/>
            <a:ext cx="10500946" cy="53065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3200" dirty="0"/>
              <a:t>Il comparto delle costruzioni in Italia è stimato in:</a:t>
            </a:r>
          </a:p>
          <a:p>
            <a:r>
              <a:rPr lang="it-IT" dirty="0"/>
              <a:t>158,6 </a:t>
            </a:r>
            <a:r>
              <a:rPr lang="it-IT" dirty="0" smtClean="0"/>
              <a:t>miliardi di euro di </a:t>
            </a:r>
            <a:r>
              <a:rPr lang="it-IT" dirty="0" smtClean="0"/>
              <a:t>valore del volume d’affari</a:t>
            </a:r>
          </a:p>
          <a:p>
            <a:r>
              <a:rPr lang="it-IT" dirty="0" smtClean="0"/>
              <a:t>1,5 milioni di addetti</a:t>
            </a:r>
          </a:p>
          <a:p>
            <a:r>
              <a:rPr lang="it-IT" dirty="0" smtClean="0"/>
              <a:t>66,1 </a:t>
            </a:r>
            <a:r>
              <a:rPr lang="it-IT" dirty="0"/>
              <a:t>miliardi euro di valore aggiunto</a:t>
            </a:r>
          </a:p>
          <a:p>
            <a:r>
              <a:rPr lang="it-IT" dirty="0" smtClean="0"/>
              <a:t>Gli investimenti </a:t>
            </a:r>
            <a:r>
              <a:rPr lang="it-IT" dirty="0"/>
              <a:t>in costruzioni </a:t>
            </a:r>
            <a:r>
              <a:rPr lang="it-IT" dirty="0" smtClean="0"/>
              <a:t>sono pari </a:t>
            </a:r>
            <a:r>
              <a:rPr lang="it-IT" dirty="0"/>
              <a:t>all’8% del totale PIL nazionale</a:t>
            </a:r>
            <a:endParaRPr lang="en-GB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89" y="3092996"/>
            <a:ext cx="5453743" cy="271231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596" y="4382570"/>
            <a:ext cx="3344204" cy="196230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26" y="4085545"/>
            <a:ext cx="3577741" cy="1841046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4474943" y="6122174"/>
            <a:ext cx="29870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/>
            <a:r>
              <a:rPr lang="it-IT" sz="1600" i="1" dirty="0">
                <a:latin typeface="Arial" panose="020B0604020202020204" pitchFamily="34" charset="0"/>
                <a:cs typeface="Arial" panose="020B0604020202020204" pitchFamily="34" charset="0"/>
              </a:rPr>
              <a:t>Fonte ISTAT, </a:t>
            </a:r>
            <a:r>
              <a:rPr lang="it-IT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Infocamere</a:t>
            </a:r>
            <a:r>
              <a:rPr lang="it-IT" sz="1600" i="1" dirty="0">
                <a:latin typeface="Arial" panose="020B0604020202020204" pitchFamily="34" charset="0"/>
                <a:cs typeface="Arial" panose="020B0604020202020204" pitchFamily="34" charset="0"/>
              </a:rPr>
              <a:t>-INPS</a:t>
            </a:r>
          </a:p>
        </p:txBody>
      </p:sp>
    </p:spTree>
    <p:extLst>
      <p:ext uri="{BB962C8B-B14F-4D97-AF65-F5344CB8AC3E}">
        <p14:creationId xmlns:p14="http://schemas.microsoft.com/office/powerpoint/2010/main" val="303996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CB68442-B649-4073-8C53-69BAE503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800000"/>
          </a:solidFill>
        </p:spPr>
        <p:txBody>
          <a:bodyPr/>
          <a:lstStyle/>
          <a:p>
            <a:r>
              <a:rPr lang="it-IT" dirty="0"/>
              <a:t>Centro studi Unioncamere Lombardia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13159A2-00CB-4C01-8F02-783A6B39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758-368B-4D1E-8648-5A674A935741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710CA59-037C-459B-B8F8-CE139A8F1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2672" y="14419"/>
            <a:ext cx="55576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 b="1" dirty="0">
                <a:solidFill>
                  <a:srgbClr val="800000"/>
                </a:solidFill>
              </a:rPr>
              <a:t>Edilizia </a:t>
            </a:r>
            <a:r>
              <a:rPr lang="it-IT" b="1" dirty="0"/>
              <a:t>– primo trimestre 2022 – COSTI DI COSTRUZIONE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591F426-A3F9-4541-803B-C14AFC1404F9}"/>
              </a:ext>
            </a:extLst>
          </p:cNvPr>
          <p:cNvSpPr/>
          <p:nvPr/>
        </p:nvSpPr>
        <p:spPr>
          <a:xfrm>
            <a:off x="141927" y="1208106"/>
            <a:ext cx="295113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Il dato nazionale (ISTAT) segnala un’impennata nei costi delle imprese</a:t>
            </a:r>
          </a:p>
          <a:p>
            <a:pPr algn="just" hangingPunct="0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hangingPunct="0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Le tensioni sui mercati delle materie prime e dell’energia portano i costi ai massimi storici e si riflettono sui prezzi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510D332F-8D68-49D5-A803-990C83F3ABC7}"/>
              </a:ext>
            </a:extLst>
          </p:cNvPr>
          <p:cNvSpPr/>
          <p:nvPr/>
        </p:nvSpPr>
        <p:spPr>
          <a:xfrm>
            <a:off x="5125120" y="900329"/>
            <a:ext cx="56603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Costi di costruzione – indici mensili (2015=100), Italia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C23C03F3-E249-441D-A930-197592C48BD9}"/>
              </a:ext>
            </a:extLst>
          </p:cNvPr>
          <p:cNvSpPr/>
          <p:nvPr/>
        </p:nvSpPr>
        <p:spPr>
          <a:xfrm>
            <a:off x="3674276" y="5615548"/>
            <a:ext cx="74491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Fonte: Istat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5EB80CA-B536-49D9-A58F-97267CB86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960" y="1239546"/>
            <a:ext cx="8563119" cy="437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96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599" cy="699507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Le aspettative</a:t>
            </a:r>
            <a:endParaRPr lang="en-GB" b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Centro studi Unioncamere Lombardia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758-368B-4D1E-8648-5A674A935741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12" name="Segnaposto testo 6"/>
          <p:cNvSpPr>
            <a:spLocks noGrp="1"/>
          </p:cNvSpPr>
          <p:nvPr>
            <p:ph type="body" idx="1"/>
          </p:nvPr>
        </p:nvSpPr>
        <p:spPr>
          <a:xfrm>
            <a:off x="548640" y="3840481"/>
            <a:ext cx="5502303" cy="2377440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chemeClr val="tx1"/>
                </a:solidFill>
              </a:rPr>
              <a:t>Uno sguardo alle prospettive future</a:t>
            </a:r>
            <a:endParaRPr lang="en-GB" sz="3600" dirty="0">
              <a:solidFill>
                <a:schemeClr val="tx1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984" y="2791752"/>
            <a:ext cx="6188016" cy="413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72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CB68442-B649-4073-8C53-69BAE503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800000"/>
          </a:solidFill>
        </p:spPr>
        <p:txBody>
          <a:bodyPr/>
          <a:lstStyle/>
          <a:p>
            <a:r>
              <a:rPr lang="it-IT" dirty="0"/>
              <a:t>Centro studi Unioncamere Lombardia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13159A2-00CB-4C01-8F02-783A6B39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758-368B-4D1E-8648-5A674A935741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710CA59-037C-459B-B8F8-CE139A8F1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810" y="14419"/>
            <a:ext cx="77463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it-IT" b="1" dirty="0">
                <a:solidFill>
                  <a:srgbClr val="800000"/>
                </a:solidFill>
              </a:rPr>
              <a:t>Edilizia </a:t>
            </a:r>
            <a:r>
              <a:rPr lang="it-IT" b="1" dirty="0"/>
              <a:t>– primo trimestre 2022 – LE ASPETTATIVE PER IL FUTURO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591F426-A3F9-4541-803B-C14AFC1404F9}"/>
              </a:ext>
            </a:extLst>
          </p:cNvPr>
          <p:cNvSpPr/>
          <p:nvPr/>
        </p:nvSpPr>
        <p:spPr>
          <a:xfrm>
            <a:off x="141927" y="1323372"/>
            <a:ext cx="309364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L’indice di Unioncamere Lombardia aveva rilevato già a fine 2021 un peggioramento delle aspettative delle imprese edili lombarde</a:t>
            </a:r>
          </a:p>
          <a:p>
            <a:pPr algn="just" hangingPunct="0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hangingPunct="0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Nel primo trimestre 2022 le rilevazioni confermano il raffreddamento della fiducia degli imprenditori</a:t>
            </a:r>
          </a:p>
          <a:p>
            <a:pPr algn="just" hangingPunct="0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hangingPunct="0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Tuttavia, nonostante la «frenata» dell’ottimismo, le previsioni sul futuro delle imprese intervistate restano in territorio positivo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5E64198-B3E1-4436-A394-F40F5F915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527" y="706057"/>
            <a:ext cx="8674546" cy="552776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5544399" y="6124686"/>
            <a:ext cx="68675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/>
            <a:r>
              <a:rPr lang="it-IT" sz="1600" i="1" dirty="0">
                <a:latin typeface="Arial" panose="020B0604020202020204" pitchFamily="34" charset="0"/>
                <a:cs typeface="Arial" panose="020B0604020202020204" pitchFamily="34" charset="0"/>
              </a:rPr>
              <a:t>Dati Unioncamere Lombardia – Congiuntura lombarda I° trimestre 2022</a:t>
            </a:r>
          </a:p>
        </p:txBody>
      </p:sp>
    </p:spTree>
    <p:extLst>
      <p:ext uri="{BB962C8B-B14F-4D97-AF65-F5344CB8AC3E}">
        <p14:creationId xmlns:p14="http://schemas.microsoft.com/office/powerpoint/2010/main" val="394480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A1A8FB0A-43A5-40FB-91E2-5C0830D4A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509" y="633047"/>
            <a:ext cx="8351120" cy="5426320"/>
          </a:xfrm>
          <a:prstGeom prst="rect">
            <a:avLst/>
          </a:prstGeom>
        </p:spPr>
      </p:pic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CB68442-B649-4073-8C53-69BAE503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800000"/>
          </a:solidFill>
        </p:spPr>
        <p:txBody>
          <a:bodyPr/>
          <a:lstStyle/>
          <a:p>
            <a:r>
              <a:rPr lang="it-IT" dirty="0"/>
              <a:t>Centro studi Unioncamere Lombardia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13159A2-00CB-4C01-8F02-783A6B39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758-368B-4D1E-8648-5A674A935741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710CA59-037C-459B-B8F8-CE139A8F1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2672" y="14419"/>
            <a:ext cx="5654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 b="1" dirty="0">
                <a:solidFill>
                  <a:srgbClr val="800000"/>
                </a:solidFill>
              </a:rPr>
              <a:t>Edilizia </a:t>
            </a:r>
            <a:r>
              <a:rPr lang="it-IT" b="1" dirty="0"/>
              <a:t>– Aspettative in ITALIA (aggiornato a giugno 2022) 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591F426-A3F9-4541-803B-C14AFC1404F9}"/>
              </a:ext>
            </a:extLst>
          </p:cNvPr>
          <p:cNvSpPr/>
          <p:nvPr/>
        </p:nvSpPr>
        <p:spPr>
          <a:xfrm>
            <a:off x="197698" y="1736220"/>
            <a:ext cx="30936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Anche qui il dato nazionale conferma la rilevazione Unioncamere Lombardia</a:t>
            </a:r>
          </a:p>
          <a:p>
            <a:pPr algn="just" hangingPunct="0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hangingPunct="0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Le aspettative in Italia per quanto la tendenza degli ordini e dell'occupazione - aggiornate a giugno 2022 - sono ancora positive per le imprese edili</a:t>
            </a:r>
          </a:p>
          <a:p>
            <a:pPr algn="just" hangingPunct="0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hangingPunct="0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Tuttavia il anche dato nazionale è in progressivo peggioramento tendenziale</a:t>
            </a:r>
          </a:p>
        </p:txBody>
      </p:sp>
      <p:cxnSp>
        <p:nvCxnSpPr>
          <p:cNvPr id="6" name="Connettore 2 5"/>
          <p:cNvCxnSpPr/>
          <p:nvPr/>
        </p:nvCxnSpPr>
        <p:spPr>
          <a:xfrm flipV="1">
            <a:off x="11332750" y="2193950"/>
            <a:ext cx="0" cy="3339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/>
          <p:cNvCxnSpPr>
            <a:cxnSpLocks/>
          </p:cNvCxnSpPr>
          <p:nvPr/>
        </p:nvCxnSpPr>
        <p:spPr>
          <a:xfrm>
            <a:off x="4021016" y="2554281"/>
            <a:ext cx="7426569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02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Centro studi Unioncamere Lombardia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758-368B-4D1E-8648-5A674A935741}" type="slidenum">
              <a:rPr lang="it-IT" smtClean="0"/>
              <a:pPr/>
              <a:t>24</a:t>
            </a:fld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 idx="4294967295"/>
          </p:nvPr>
        </p:nvSpPr>
        <p:spPr>
          <a:xfrm>
            <a:off x="237392" y="179198"/>
            <a:ext cx="10278208" cy="1051726"/>
          </a:xfrm>
        </p:spPr>
        <p:txBody>
          <a:bodyPr/>
          <a:lstStyle/>
          <a:p>
            <a:r>
              <a:rPr lang="it-IT" dirty="0"/>
              <a:t>Perché questa cautela crescente?</a:t>
            </a:r>
            <a:endParaRPr lang="en-GB" dirty="0"/>
          </a:p>
        </p:txBody>
      </p:sp>
      <p:sp>
        <p:nvSpPr>
          <p:cNvPr id="5" name="Segnaposto contenuto 4"/>
          <p:cNvSpPr>
            <a:spLocks noGrp="1"/>
          </p:cNvSpPr>
          <p:nvPr>
            <p:ph idx="4294967295"/>
          </p:nvPr>
        </p:nvSpPr>
        <p:spPr>
          <a:xfrm>
            <a:off x="167054" y="1504760"/>
            <a:ext cx="4976446" cy="4764279"/>
          </a:xfrm>
        </p:spPr>
        <p:txBody>
          <a:bodyPr>
            <a:normAutofit/>
          </a:bodyPr>
          <a:lstStyle/>
          <a:p>
            <a:r>
              <a:rPr lang="it-IT" dirty="0"/>
              <a:t>Il mercato in Italia è più solido che in altri Paesi</a:t>
            </a:r>
          </a:p>
          <a:p>
            <a:r>
              <a:rPr lang="it-IT" dirty="0"/>
              <a:t>I valori sono ai minimi dei paesi sviluppati per:</a:t>
            </a:r>
          </a:p>
          <a:p>
            <a:pPr lvl="1"/>
            <a:r>
              <a:rPr lang="it-IT" dirty="0"/>
              <a:t>Percentuale di proprietari con mutuo (10,3%)</a:t>
            </a:r>
          </a:p>
          <a:p>
            <a:pPr lvl="1"/>
            <a:r>
              <a:rPr lang="it-IT" dirty="0"/>
              <a:t>Valore indebitamento per  mutui sul totale reddito disponibile (32,3%)</a:t>
            </a:r>
          </a:p>
          <a:p>
            <a:pPr lvl="1"/>
            <a:r>
              <a:rPr lang="it-IT" dirty="0"/>
              <a:t>Percentuale mutui variabili su fissi (33,3%)</a:t>
            </a:r>
          </a:p>
          <a:p>
            <a:pPr lvl="1"/>
            <a:r>
              <a:rPr lang="it-IT" dirty="0"/>
              <a:t>Incremento prezzi case (5,6%)</a:t>
            </a:r>
            <a:endParaRPr lang="en-GB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69" y="1119409"/>
            <a:ext cx="6773287" cy="5284004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513F38C1-27BD-4680-88FA-BB724EAAF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2672" y="14419"/>
            <a:ext cx="36967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 b="1" dirty="0">
                <a:solidFill>
                  <a:srgbClr val="800000"/>
                </a:solidFill>
              </a:rPr>
              <a:t>Edilizia </a:t>
            </a:r>
            <a:r>
              <a:rPr lang="it-IT" b="1" dirty="0"/>
              <a:t>– Confronto con gli altri Paesi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73283" y="6029690"/>
            <a:ext cx="2921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/>
              <a:t>Fonte: The </a:t>
            </a:r>
            <a:r>
              <a:rPr lang="it-IT" sz="1600" i="1" dirty="0" err="1"/>
              <a:t>Economist</a:t>
            </a:r>
            <a:r>
              <a:rPr lang="it-IT" sz="1600" i="1" dirty="0"/>
              <a:t> luglio 2022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140913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EB68-B0AD-4E35-AB80-C31CD07F29AF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7" name="Freccia a sinistra 6"/>
          <p:cNvSpPr/>
          <p:nvPr/>
        </p:nvSpPr>
        <p:spPr>
          <a:xfrm flipH="1">
            <a:off x="3523937" y="1763010"/>
            <a:ext cx="866671" cy="4896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E51E627-84ED-4893-8E7F-CF8624BA5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162" y="948711"/>
            <a:ext cx="7063033" cy="5252218"/>
          </a:xfrm>
          <a:prstGeom prst="rect">
            <a:avLst/>
          </a:prstGeom>
        </p:spPr>
      </p:pic>
      <p:sp>
        <p:nvSpPr>
          <p:cNvPr id="10" name="Segnaposto piè di pagina 1">
            <a:extLst>
              <a:ext uri="{FF2B5EF4-FFF2-40B4-BE49-F238E27FC236}">
                <a16:creationId xmlns:a16="http://schemas.microsoft.com/office/drawing/2014/main" id="{EFFCEACF-DE7F-4760-BAA5-9584371CB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7448"/>
            <a:ext cx="4114800" cy="365125"/>
          </a:xfrm>
        </p:spPr>
        <p:txBody>
          <a:bodyPr/>
          <a:lstStyle/>
          <a:p>
            <a:r>
              <a:rPr lang="it-IT" dirty="0"/>
              <a:t>Centro studi Unioncamere Lombardia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1F7971C-4794-4B6B-868B-8516C0C9F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2672" y="14419"/>
            <a:ext cx="5242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 b="1" dirty="0">
                <a:solidFill>
                  <a:srgbClr val="800000"/>
                </a:solidFill>
              </a:rPr>
              <a:t>Edilizia </a:t>
            </a:r>
            <a:r>
              <a:rPr lang="it-IT" b="1" dirty="0"/>
              <a:t>– le ultime tendenze del mercato immobiliare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E8FD2E61-FEC3-47AC-A698-DF697EDDE57A}"/>
              </a:ext>
            </a:extLst>
          </p:cNvPr>
          <p:cNvSpPr/>
          <p:nvPr/>
        </p:nvSpPr>
        <p:spPr>
          <a:xfrm>
            <a:off x="5942805" y="682192"/>
            <a:ext cx="56603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Transazioni di unità immobiliari nel primo trimestre 2022 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87A9D7EF-12B0-404B-B37B-F399A6BACF89}"/>
              </a:ext>
            </a:extLst>
          </p:cNvPr>
          <p:cNvSpPr/>
          <p:nvPr/>
        </p:nvSpPr>
        <p:spPr>
          <a:xfrm>
            <a:off x="4540162" y="6175808"/>
            <a:ext cx="6583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Fonte: elaborazioni Prometeia su dati Agenzia delle Entrate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259E269F-FA6B-49A7-953D-5F36B1028F8E}"/>
              </a:ext>
            </a:extLst>
          </p:cNvPr>
          <p:cNvSpPr/>
          <p:nvPr/>
        </p:nvSpPr>
        <p:spPr>
          <a:xfrm>
            <a:off x="197698" y="1736220"/>
            <a:ext cx="30936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E nonostante siano ancora in crescita le transazioni del primo trimestre 2022…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3" y="3574820"/>
            <a:ext cx="2166011" cy="232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EB68-B0AD-4E35-AB80-C31CD07F29AF}" type="slidenum">
              <a:rPr lang="it-IT" smtClean="0"/>
              <a:pPr/>
              <a:t>26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6E3E0CE-A2EB-41E9-9987-21E70E833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270" y="1146595"/>
            <a:ext cx="7125660" cy="2247236"/>
          </a:xfrm>
          <a:prstGeom prst="rect">
            <a:avLst/>
          </a:prstGeom>
        </p:spPr>
      </p:pic>
      <p:sp>
        <p:nvSpPr>
          <p:cNvPr id="9" name="Segnaposto piè di pagina 1">
            <a:extLst>
              <a:ext uri="{FF2B5EF4-FFF2-40B4-BE49-F238E27FC236}">
                <a16:creationId xmlns:a16="http://schemas.microsoft.com/office/drawing/2014/main" id="{A39D0D6B-375A-46AA-935C-1C35E7F18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7448"/>
            <a:ext cx="4114800" cy="365125"/>
          </a:xfrm>
        </p:spPr>
        <p:txBody>
          <a:bodyPr/>
          <a:lstStyle/>
          <a:p>
            <a:r>
              <a:rPr lang="it-IT" dirty="0"/>
              <a:t>Centro studi Unioncamere Lombardia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EC16665-8738-4525-9D00-DB5AFF569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2672" y="14419"/>
            <a:ext cx="40041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 b="1" dirty="0">
                <a:solidFill>
                  <a:srgbClr val="800000"/>
                </a:solidFill>
              </a:rPr>
              <a:t>Edilizia </a:t>
            </a:r>
            <a:r>
              <a:rPr lang="it-IT" b="1" dirty="0"/>
              <a:t>– Il mercato immobiliare «tiene»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717FE23-9191-4F28-B9B5-9FDBC353A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100" y="3393831"/>
            <a:ext cx="7741810" cy="3046696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D2585CCD-9290-4486-9E94-706A9192A352}"/>
              </a:ext>
            </a:extLst>
          </p:cNvPr>
          <p:cNvSpPr/>
          <p:nvPr/>
        </p:nvSpPr>
        <p:spPr>
          <a:xfrm>
            <a:off x="509954" y="570911"/>
            <a:ext cx="10970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Andamento dei prezzi di vendita delle abitazioni rispetto al periodo precedente</a:t>
            </a:r>
          </a:p>
          <a:p>
            <a:pPr algn="ctr" hangingPunct="0"/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di agenzie (sopra) e saldi tra giudizi di aumento e diminuzione (sotto)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A60225B3-8627-49EC-9093-BC6AA99AFAD0}"/>
              </a:ext>
            </a:extLst>
          </p:cNvPr>
          <p:cNvSpPr/>
          <p:nvPr/>
        </p:nvSpPr>
        <p:spPr>
          <a:xfrm>
            <a:off x="8851318" y="6178917"/>
            <a:ext cx="345725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it-IT" sz="1100" i="1" dirty="0">
                <a:latin typeface="Arial" panose="020B0604020202020204" pitchFamily="34" charset="0"/>
                <a:cs typeface="Arial" panose="020B0604020202020204" pitchFamily="34" charset="0"/>
              </a:rPr>
              <a:t>Fonte: elaborazioni Prometeia su dati Banca d’Italia </a:t>
            </a:r>
          </a:p>
        </p:txBody>
      </p:sp>
      <p:sp>
        <p:nvSpPr>
          <p:cNvPr id="2" name="Ovale 1"/>
          <p:cNvSpPr/>
          <p:nvPr/>
        </p:nvSpPr>
        <p:spPr>
          <a:xfrm>
            <a:off x="4879731" y="1094131"/>
            <a:ext cx="2470638" cy="25458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e 15"/>
          <p:cNvSpPr/>
          <p:nvPr/>
        </p:nvSpPr>
        <p:spPr>
          <a:xfrm>
            <a:off x="7011462" y="1067210"/>
            <a:ext cx="2470638" cy="25458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27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>
            <a:extLst>
              <a:ext uri="{FF2B5EF4-FFF2-40B4-BE49-F238E27FC236}">
                <a16:creationId xmlns:a16="http://schemas.microsoft.com/office/drawing/2014/main" id="{34A52CFA-8B9C-451C-847C-CB1FD12F1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354" y="798537"/>
            <a:ext cx="9096756" cy="5391912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EB68-B0AD-4E35-AB80-C31CD07F29AF}" type="slidenum">
              <a:rPr lang="it-IT" smtClean="0"/>
              <a:pPr/>
              <a:t>27</a:t>
            </a:fld>
            <a:endParaRPr lang="it-IT"/>
          </a:p>
        </p:txBody>
      </p:sp>
      <p:sp>
        <p:nvSpPr>
          <p:cNvPr id="7" name="Freccia a sinistra 6"/>
          <p:cNvSpPr/>
          <p:nvPr/>
        </p:nvSpPr>
        <p:spPr>
          <a:xfrm>
            <a:off x="10853192" y="2558425"/>
            <a:ext cx="216319" cy="2827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egnaposto piè di pagina 1">
            <a:extLst>
              <a:ext uri="{FF2B5EF4-FFF2-40B4-BE49-F238E27FC236}">
                <a16:creationId xmlns:a16="http://schemas.microsoft.com/office/drawing/2014/main" id="{A39D0D6B-375A-46AA-935C-1C35E7F18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7448"/>
            <a:ext cx="4114800" cy="365125"/>
          </a:xfrm>
        </p:spPr>
        <p:txBody>
          <a:bodyPr/>
          <a:lstStyle/>
          <a:p>
            <a:r>
              <a:rPr lang="it-IT" dirty="0"/>
              <a:t>Centro studi Unioncamere Lombardia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EC16665-8738-4525-9D00-DB5AFF569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2672" y="14419"/>
            <a:ext cx="5242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 b="1" dirty="0">
                <a:solidFill>
                  <a:srgbClr val="800000"/>
                </a:solidFill>
              </a:rPr>
              <a:t>Edilizia </a:t>
            </a:r>
            <a:r>
              <a:rPr lang="it-IT" b="1" dirty="0"/>
              <a:t>– le ultime tendenze del mercato immobiliare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A583155D-4FC0-4821-947C-214250BB0BF2}"/>
              </a:ext>
            </a:extLst>
          </p:cNvPr>
          <p:cNvSpPr/>
          <p:nvPr/>
        </p:nvSpPr>
        <p:spPr>
          <a:xfrm>
            <a:off x="100981" y="1739096"/>
            <a:ext cx="32576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1. In Lombardia calano nettamente i nuovi finanziamenti per le attività delle imprese edilizie</a:t>
            </a:r>
          </a:p>
          <a:p>
            <a:pPr algn="just" hangingPunct="0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hangingPunct="0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D2585CCD-9290-4486-9E94-706A9192A352}"/>
              </a:ext>
            </a:extLst>
          </p:cNvPr>
          <p:cNvSpPr/>
          <p:nvPr/>
        </p:nvSpPr>
        <p:spPr>
          <a:xfrm>
            <a:off x="5621731" y="500230"/>
            <a:ext cx="44102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Attività edilizia – flussi di nuovi finanziamenti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A60225B3-8627-49EC-9093-BC6AA99AFAD0}"/>
              </a:ext>
            </a:extLst>
          </p:cNvPr>
          <p:cNvSpPr/>
          <p:nvPr/>
        </p:nvSpPr>
        <p:spPr>
          <a:xfrm>
            <a:off x="179472" y="6190449"/>
            <a:ext cx="4915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Fonte: elaborazioni Unioncamere Lombardia su dati Banca d’Italia </a:t>
            </a:r>
          </a:p>
        </p:txBody>
      </p:sp>
      <p:sp>
        <p:nvSpPr>
          <p:cNvPr id="16" name="Freccia a sinistra 15">
            <a:extLst>
              <a:ext uri="{FF2B5EF4-FFF2-40B4-BE49-F238E27FC236}">
                <a16:creationId xmlns:a16="http://schemas.microsoft.com/office/drawing/2014/main" id="{E41F4244-BD18-402D-AD39-D59225302D49}"/>
              </a:ext>
            </a:extLst>
          </p:cNvPr>
          <p:cNvSpPr/>
          <p:nvPr/>
        </p:nvSpPr>
        <p:spPr>
          <a:xfrm>
            <a:off x="6336879" y="2336302"/>
            <a:ext cx="216319" cy="2827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ttangolo 3"/>
          <p:cNvSpPr/>
          <p:nvPr/>
        </p:nvSpPr>
        <p:spPr>
          <a:xfrm>
            <a:off x="3437792" y="2336302"/>
            <a:ext cx="3420208" cy="2827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ttangolo 14"/>
          <p:cNvSpPr/>
          <p:nvPr/>
        </p:nvSpPr>
        <p:spPr>
          <a:xfrm>
            <a:off x="7802467" y="2558425"/>
            <a:ext cx="3420208" cy="2827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78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1F9F18E-0903-4995-AAEF-FB2D54924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934" y="892702"/>
            <a:ext cx="4071038" cy="5507374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EB68-B0AD-4E35-AB80-C31CD07F29AF}" type="slidenum">
              <a:rPr lang="it-IT" smtClean="0"/>
              <a:pPr/>
              <a:t>28</a:t>
            </a:fld>
            <a:endParaRPr lang="it-IT"/>
          </a:p>
        </p:txBody>
      </p:sp>
      <p:sp>
        <p:nvSpPr>
          <p:cNvPr id="10" name="Segnaposto piè di pagina 1">
            <a:extLst>
              <a:ext uri="{FF2B5EF4-FFF2-40B4-BE49-F238E27FC236}">
                <a16:creationId xmlns:a16="http://schemas.microsoft.com/office/drawing/2014/main" id="{EFFCEACF-DE7F-4760-BAA5-9584371CB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7448"/>
            <a:ext cx="4114800" cy="365125"/>
          </a:xfrm>
        </p:spPr>
        <p:txBody>
          <a:bodyPr/>
          <a:lstStyle/>
          <a:p>
            <a:r>
              <a:rPr lang="it-IT" dirty="0"/>
              <a:t>Centro studi Unioncamere Lombardia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1F7971C-4794-4B6B-868B-8516C0C9F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2672" y="14419"/>
            <a:ext cx="5242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 b="1" dirty="0">
                <a:solidFill>
                  <a:srgbClr val="800000"/>
                </a:solidFill>
              </a:rPr>
              <a:t>Edilizia </a:t>
            </a:r>
            <a:r>
              <a:rPr lang="it-IT" b="1" dirty="0"/>
              <a:t>– le ultime tendenze del mercato immobiliare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E8FD2E61-FEC3-47AC-A698-DF697EDDE57A}"/>
              </a:ext>
            </a:extLst>
          </p:cNvPr>
          <p:cNvSpPr/>
          <p:nvPr/>
        </p:nvSpPr>
        <p:spPr>
          <a:xfrm>
            <a:off x="3604846" y="584925"/>
            <a:ext cx="83852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Flussi di nuovi finanziamenti per l’acquisto di abitazioni e consistenze nel primo trimestre 2022 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87A9D7EF-12B0-404B-B37B-F399A6BACF89}"/>
              </a:ext>
            </a:extLst>
          </p:cNvPr>
          <p:cNvSpPr/>
          <p:nvPr/>
        </p:nvSpPr>
        <p:spPr>
          <a:xfrm>
            <a:off x="2901893" y="6158888"/>
            <a:ext cx="6583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Fonte: elaborazioni Prometeia su dati Banca d’Italia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259E269F-FA6B-49A7-953D-5F36B1028F8E}"/>
              </a:ext>
            </a:extLst>
          </p:cNvPr>
          <p:cNvSpPr/>
          <p:nvPr/>
        </p:nvSpPr>
        <p:spPr>
          <a:xfrm>
            <a:off x="347166" y="1956028"/>
            <a:ext cx="62713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2. Diminuiscono anche i finanziamenti alle famiglie per acquisto di abitazioni (anche se meno intensamente)</a:t>
            </a:r>
          </a:p>
        </p:txBody>
      </p:sp>
      <p:sp>
        <p:nvSpPr>
          <p:cNvPr id="9" name="Rettangolo 8"/>
          <p:cNvSpPr/>
          <p:nvPr/>
        </p:nvSpPr>
        <p:spPr>
          <a:xfrm>
            <a:off x="6981091" y="1814653"/>
            <a:ext cx="3599463" cy="21637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31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EB68-B0AD-4E35-AB80-C31CD07F29AF}" type="slidenum">
              <a:rPr lang="it-IT" smtClean="0"/>
              <a:pPr/>
              <a:t>29</a:t>
            </a:fld>
            <a:endParaRPr lang="it-IT"/>
          </a:p>
        </p:txBody>
      </p:sp>
      <p:sp>
        <p:nvSpPr>
          <p:cNvPr id="10" name="Segnaposto piè di pagina 1">
            <a:extLst>
              <a:ext uri="{FF2B5EF4-FFF2-40B4-BE49-F238E27FC236}">
                <a16:creationId xmlns:a16="http://schemas.microsoft.com/office/drawing/2014/main" id="{EFFCEACF-DE7F-4760-BAA5-9584371CB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7448"/>
            <a:ext cx="4114800" cy="365125"/>
          </a:xfrm>
        </p:spPr>
        <p:txBody>
          <a:bodyPr/>
          <a:lstStyle/>
          <a:p>
            <a:r>
              <a:rPr lang="it-IT" dirty="0"/>
              <a:t>Centro studi Unioncamere Lombardia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1F7971C-4794-4B6B-868B-8516C0C9F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2672" y="14419"/>
            <a:ext cx="28428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 b="1" dirty="0">
                <a:solidFill>
                  <a:srgbClr val="800000"/>
                </a:solidFill>
              </a:rPr>
              <a:t>Edilizia </a:t>
            </a:r>
            <a:r>
              <a:rPr lang="it-IT" b="1" dirty="0"/>
              <a:t>– le opere pubbliche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E8FD2E61-FEC3-47AC-A698-DF697EDDE57A}"/>
              </a:ext>
            </a:extLst>
          </p:cNvPr>
          <p:cNvSpPr/>
          <p:nvPr/>
        </p:nvSpPr>
        <p:spPr>
          <a:xfrm>
            <a:off x="5608696" y="584924"/>
            <a:ext cx="6583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Importi dei bandi di gara pubblici per servizi di ingegneria – </a:t>
            </a:r>
            <a:r>
              <a:rPr lang="it-IT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gen-mag</a:t>
            </a: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</a:p>
          <a:p>
            <a:pPr algn="ctr" hangingPunct="0"/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(variazioni su base annua) 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87A9D7EF-12B0-404B-B37B-F399A6BACF89}"/>
              </a:ext>
            </a:extLst>
          </p:cNvPr>
          <p:cNvSpPr/>
          <p:nvPr/>
        </p:nvSpPr>
        <p:spPr>
          <a:xfrm>
            <a:off x="832672" y="6069599"/>
            <a:ext cx="46273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Fonte: elaborazioni Unioncamere Lombardia su dati OICE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259E269F-FA6B-49A7-953D-5F36B1028F8E}"/>
              </a:ext>
            </a:extLst>
          </p:cNvPr>
          <p:cNvSpPr/>
          <p:nvPr/>
        </p:nvSpPr>
        <p:spPr>
          <a:xfrm>
            <a:off x="347166" y="1956028"/>
            <a:ext cx="5543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3. Gli investimenti pubblici / gare in Lombardia registrano una flessione importante – mentre altrove continuano a crescere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E8566F4-AE2A-464F-A451-1C552E13F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359" y="1108144"/>
            <a:ext cx="3867151" cy="5372296"/>
          </a:xfrm>
          <a:prstGeom prst="rect">
            <a:avLst/>
          </a:prstGeom>
        </p:spPr>
      </p:pic>
      <p:sp>
        <p:nvSpPr>
          <p:cNvPr id="15" name="Freccia a sinistra 14">
            <a:extLst>
              <a:ext uri="{FF2B5EF4-FFF2-40B4-BE49-F238E27FC236}">
                <a16:creationId xmlns:a16="http://schemas.microsoft.com/office/drawing/2014/main" id="{7C73CD39-6D34-4A68-B746-CB1CC4DAB4A0}"/>
              </a:ext>
            </a:extLst>
          </p:cNvPr>
          <p:cNvSpPr/>
          <p:nvPr/>
        </p:nvSpPr>
        <p:spPr>
          <a:xfrm flipH="1">
            <a:off x="5993701" y="5613192"/>
            <a:ext cx="866671" cy="48963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ttangolo 15"/>
          <p:cNvSpPr/>
          <p:nvPr/>
        </p:nvSpPr>
        <p:spPr>
          <a:xfrm>
            <a:off x="5993701" y="5710870"/>
            <a:ext cx="5075813" cy="2942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19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CB68442-B649-4073-8C53-69BAE503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800000"/>
          </a:solidFill>
        </p:spPr>
        <p:txBody>
          <a:bodyPr/>
          <a:lstStyle/>
          <a:p>
            <a:r>
              <a:rPr lang="it-IT" dirty="0"/>
              <a:t>Centro studi Unioncamere Lombardia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13159A2-00CB-4C01-8F02-783A6B39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758-368B-4D1E-8648-5A674A935741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710CA59-037C-459B-B8F8-CE139A8F1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2226" y="1448"/>
            <a:ext cx="79617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it-IT" b="1" dirty="0">
                <a:solidFill>
                  <a:srgbClr val="800000"/>
                </a:solidFill>
              </a:rPr>
              <a:t>Edilizia </a:t>
            </a:r>
            <a:r>
              <a:rPr lang="it-IT" b="1" dirty="0"/>
              <a:t>– QUADRO GENERALE</a:t>
            </a:r>
          </a:p>
        </p:txBody>
      </p:sp>
      <p:pic>
        <p:nvPicPr>
          <p:cNvPr id="10" name="Segnaposto contenuto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99" y="717762"/>
            <a:ext cx="10732931" cy="5366466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8677568" y="6050533"/>
            <a:ext cx="30973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/>
              <a:t>Fonte: Congiuntura </a:t>
            </a:r>
            <a:r>
              <a:rPr lang="it-IT" sz="1600" i="1" dirty="0" err="1"/>
              <a:t>ReF</a:t>
            </a:r>
            <a:r>
              <a:rPr lang="it-IT" sz="1600" i="1" dirty="0"/>
              <a:t> luglio 2022</a:t>
            </a:r>
            <a:endParaRPr lang="en-GB" sz="1600" i="1" dirty="0"/>
          </a:p>
        </p:txBody>
      </p:sp>
      <p:sp>
        <p:nvSpPr>
          <p:cNvPr id="17" name="Titolo 1"/>
          <p:cNvSpPr txBox="1">
            <a:spLocks/>
          </p:cNvSpPr>
          <p:nvPr/>
        </p:nvSpPr>
        <p:spPr>
          <a:xfrm>
            <a:off x="1178170" y="370780"/>
            <a:ext cx="11098823" cy="109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/>
              <a:t>È uno dei settori che si è ripreso meglio dopo il 2020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49370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Considerazioni finali</a:t>
            </a:r>
            <a:endParaRPr lang="en-GB" dirty="0"/>
          </a:p>
        </p:txBody>
      </p:sp>
      <p:sp>
        <p:nvSpPr>
          <p:cNvPr id="16" name="Segnaposto contenuto 15"/>
          <p:cNvSpPr>
            <a:spLocks noGrp="1"/>
          </p:cNvSpPr>
          <p:nvPr>
            <p:ph sz="half" idx="2"/>
          </p:nvPr>
        </p:nvSpPr>
        <p:spPr>
          <a:xfrm>
            <a:off x="5477608" y="1491344"/>
            <a:ext cx="6714392" cy="4976104"/>
          </a:xfrm>
        </p:spPr>
        <p:txBody>
          <a:bodyPr>
            <a:normAutofit fontScale="92500"/>
          </a:bodyPr>
          <a:lstStyle/>
          <a:p>
            <a:r>
              <a:rPr lang="it-IT" dirty="0"/>
              <a:t>L’edilizia lombarda viene da un 2021 eccezionale: sia nei numeri che per le sfide e i problemi che ha dovuto affrontare </a:t>
            </a:r>
            <a:r>
              <a:rPr lang="it-IT" dirty="0" smtClean="0"/>
              <a:t>e </a:t>
            </a:r>
            <a:r>
              <a:rPr lang="it-IT" dirty="0"/>
              <a:t>risolvere</a:t>
            </a:r>
          </a:p>
          <a:p>
            <a:r>
              <a:rPr lang="it-IT" dirty="0"/>
              <a:t>Il I° trimestre 2022 conferma il trend: positivo ma soggetto a imprevisti che impattano sulla capacità di programmazione (!)</a:t>
            </a:r>
          </a:p>
          <a:p>
            <a:r>
              <a:rPr lang="it-IT" dirty="0"/>
              <a:t>Il comparto in Lombardia guida il dato italiano, ma mostra segnali di rallentamento più forti che altrove, con riflessi sulle aspettative, forse avendo anticipato il ciclo positivo</a:t>
            </a:r>
          </a:p>
          <a:p>
            <a:r>
              <a:rPr lang="it-IT" dirty="0"/>
              <a:t>L’impatto del comparto a monte e a valle delle attività economiche: tema da </a:t>
            </a:r>
            <a:r>
              <a:rPr lang="it-IT" dirty="0" smtClean="0"/>
              <a:t>approfondire?</a:t>
            </a:r>
            <a:endParaRPr lang="en-GB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Centro studi Unioncamere Lombardia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758-368B-4D1E-8648-5A674A935741}" type="slidenum">
              <a:rPr lang="it-IT" smtClean="0"/>
              <a:pPr/>
              <a:t>30</a:t>
            </a:fld>
            <a:endParaRPr lang="it-IT"/>
          </a:p>
        </p:txBody>
      </p:sp>
      <p:pic>
        <p:nvPicPr>
          <p:cNvPr id="25" name="Segnaposto contenuto 2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8" y="2192066"/>
            <a:ext cx="5181600" cy="3483520"/>
          </a:xfrm>
        </p:spPr>
      </p:pic>
    </p:spTree>
    <p:extLst>
      <p:ext uri="{BB962C8B-B14F-4D97-AF65-F5344CB8AC3E}">
        <p14:creationId xmlns:p14="http://schemas.microsoft.com/office/powerpoint/2010/main" val="151771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35724" y="1352660"/>
            <a:ext cx="10363200" cy="1470025"/>
          </a:xfrm>
        </p:spPr>
        <p:txBody>
          <a:bodyPr>
            <a:normAutofit/>
          </a:bodyPr>
          <a:lstStyle/>
          <a:p>
            <a:pPr algn="ctr"/>
            <a:r>
              <a:rPr lang="it-IT" sz="8000" b="1" dirty="0"/>
              <a:t>Grazie per l’Attenzione!</a:t>
            </a: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452177" y="3187810"/>
            <a:ext cx="11519714" cy="3644763"/>
          </a:xfrm>
        </p:spPr>
        <p:txBody>
          <a:bodyPr>
            <a:normAutofit/>
          </a:bodyPr>
          <a:lstStyle/>
          <a:p>
            <a:r>
              <a:rPr lang="it-IT" sz="3500" b="1" i="1" dirty="0">
                <a:solidFill>
                  <a:schemeClr val="tx1"/>
                </a:solidFill>
              </a:rPr>
              <a:t>Centro Studi Unioncamere Lombardia </a:t>
            </a:r>
          </a:p>
          <a:p>
            <a:r>
              <a:rPr lang="it-IT" sz="2600" dirty="0">
                <a:solidFill>
                  <a:schemeClr val="tx1"/>
                </a:solidFill>
                <a:hlinkClick r:id="rId2"/>
              </a:rPr>
              <a:t>sergio.valentini@lom.camco</a:t>
            </a:r>
            <a:r>
              <a:rPr lang="it-IT" sz="2600" dirty="0">
                <a:solidFill>
                  <a:schemeClr val="tx1"/>
                </a:solidFill>
                <a:hlinkClick r:id="rId3"/>
              </a:rPr>
              <a:t>m.it</a:t>
            </a:r>
            <a:endParaRPr lang="it-IT" sz="2600" dirty="0">
              <a:solidFill>
                <a:schemeClr val="tx1"/>
              </a:solidFill>
            </a:endParaRPr>
          </a:p>
          <a:p>
            <a:r>
              <a:rPr lang="it-IT" sz="2600" dirty="0">
                <a:solidFill>
                  <a:schemeClr val="tx1"/>
                </a:solidFill>
                <a:hlinkClick r:id="rId4"/>
              </a:rPr>
              <a:t>stefano.tomasoni@lom.camcom.it</a:t>
            </a:r>
            <a:endParaRPr lang="it-IT" sz="2600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r>
              <a:rPr lang="it-IT" sz="3100" dirty="0">
                <a:solidFill>
                  <a:schemeClr val="tx1"/>
                </a:solidFill>
              </a:rPr>
              <a:t> </a:t>
            </a:r>
            <a:r>
              <a:rPr lang="it-IT" dirty="0" smtClean="0">
                <a:solidFill>
                  <a:schemeClr val="tx1"/>
                </a:solidFill>
              </a:rPr>
              <a:t>Andamento </a:t>
            </a:r>
            <a:r>
              <a:rPr lang="it-IT" dirty="0">
                <a:solidFill>
                  <a:schemeClr val="tx1"/>
                </a:solidFill>
              </a:rPr>
              <a:t>del comparto edilizia e costruzioni in Lombardia: </a:t>
            </a:r>
          </a:p>
          <a:p>
            <a:r>
              <a:rPr lang="it-IT" dirty="0">
                <a:solidFill>
                  <a:schemeClr val="tx1"/>
                </a:solidFill>
              </a:rPr>
              <a:t>Consuntivo  2021 e risultati del I° trimestre 2022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ANCE Lombardia  - Milano </a:t>
            </a:r>
            <a:r>
              <a:rPr lang="it-IT" dirty="0">
                <a:solidFill>
                  <a:schemeClr val="tx1"/>
                </a:solidFill>
              </a:rPr>
              <a:t>13 luglio  2022</a:t>
            </a:r>
          </a:p>
          <a:p>
            <a:endParaRPr lang="it-IT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EB68-B0AD-4E35-AB80-C31CD07F29AF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12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731520" y="1709738"/>
            <a:ext cx="10615930" cy="842631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Un po’ di numeri…</a:t>
            </a:r>
            <a:endParaRPr lang="en-GB" b="1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idx="1"/>
          </p:nvPr>
        </p:nvSpPr>
        <p:spPr>
          <a:xfrm>
            <a:off x="548640" y="3840481"/>
            <a:ext cx="5502303" cy="2377440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chemeClr val="tx1"/>
                </a:solidFill>
              </a:rPr>
              <a:t>Il settore edilizia e costruzioni in Lombardia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Centro studi Unioncamere Lombardia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758-368B-4D1E-8648-5A674A935741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84" y="3013545"/>
            <a:ext cx="5762568" cy="384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0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CB68442-B649-4073-8C53-69BAE503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800000"/>
          </a:solidFill>
        </p:spPr>
        <p:txBody>
          <a:bodyPr/>
          <a:lstStyle/>
          <a:p>
            <a:r>
              <a:rPr lang="it-IT" b="1" dirty="0"/>
              <a:t>Centro studi Unioncamere Lombardia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13159A2-00CB-4C01-8F02-783A6B39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758-368B-4D1E-8648-5A674A935741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710CA59-037C-459B-B8F8-CE139A8F1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5350" y="14419"/>
            <a:ext cx="76772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it-IT" b="1" dirty="0">
                <a:solidFill>
                  <a:srgbClr val="800000"/>
                </a:solidFill>
              </a:rPr>
              <a:t>Edilizia </a:t>
            </a:r>
            <a:r>
              <a:rPr lang="it-IT" b="1" dirty="0"/>
              <a:t>– La struttura del settore in Lombardia - VALORE AGGIUNTO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591F426-A3F9-4541-803B-C14AFC1404F9}"/>
              </a:ext>
            </a:extLst>
          </p:cNvPr>
          <p:cNvSpPr/>
          <p:nvPr/>
        </p:nvSpPr>
        <p:spPr>
          <a:xfrm>
            <a:off x="6883968" y="1228859"/>
            <a:ext cx="47640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La Lombardia è la prima regione in Italia per contributo al valore aggiunto complessivo del settore edilizia e costruzioni: 13,7 miliardi  di euro (quasi il 21% del totale)</a:t>
            </a:r>
          </a:p>
          <a:p>
            <a:pPr algn="just" hangingPunct="0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hangingPunct="0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Il peso del settore in Lombardia (4,2%) risulta lievemente inferiore rispetto alla quota italiana e nel 2020 era in calo del 7,3% sull’anno precedente</a:t>
            </a:r>
          </a:p>
          <a:p>
            <a:pPr algn="just" hangingPunct="0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hangingPunct="0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3849302-CB3A-415C-B154-5B829436C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04" y="829005"/>
            <a:ext cx="6676183" cy="285511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4C4B365-FE39-4BDC-8E2E-B250A6CDD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90" y="3713449"/>
            <a:ext cx="6595210" cy="2753999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DB49C853-1FFC-40B0-98C1-B6DE8A3427E9}"/>
              </a:ext>
            </a:extLst>
          </p:cNvPr>
          <p:cNvSpPr/>
          <p:nvPr/>
        </p:nvSpPr>
        <p:spPr>
          <a:xfrm>
            <a:off x="86004" y="448518"/>
            <a:ext cx="1146724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it-IT" sz="2600" b="1" dirty="0">
                <a:latin typeface="Arial" panose="020B0604020202020204" pitchFamily="34" charset="0"/>
                <a:cs typeface="Arial" panose="020B0604020202020204" pitchFamily="34" charset="0"/>
              </a:rPr>
              <a:t> Valore aggiunto del settore edile sul totale delle attività economiche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A085136B-3CC4-45F8-83AF-FA11A33B43AF}"/>
              </a:ext>
            </a:extLst>
          </p:cNvPr>
          <p:cNvSpPr/>
          <p:nvPr/>
        </p:nvSpPr>
        <p:spPr>
          <a:xfrm>
            <a:off x="981765" y="3910719"/>
            <a:ext cx="61136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 10 regioni per contributo al valore aggiunto del settore edile</a:t>
            </a:r>
          </a:p>
        </p:txBody>
      </p:sp>
    </p:spTree>
    <p:extLst>
      <p:ext uri="{BB962C8B-B14F-4D97-AF65-F5344CB8AC3E}">
        <p14:creationId xmlns:p14="http://schemas.microsoft.com/office/powerpoint/2010/main" val="135744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CB68442-B649-4073-8C53-69BAE503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800000"/>
          </a:solidFill>
        </p:spPr>
        <p:txBody>
          <a:bodyPr/>
          <a:lstStyle/>
          <a:p>
            <a:r>
              <a:rPr lang="it-IT" dirty="0"/>
              <a:t>Centro studi Unioncamere Lombardia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13159A2-00CB-4C01-8F02-783A6B39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758-368B-4D1E-8648-5A674A935741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710CA59-037C-459B-B8F8-CE139A8F1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2226" y="1448"/>
            <a:ext cx="79617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it-IT" b="1" dirty="0">
                <a:solidFill>
                  <a:srgbClr val="800000"/>
                </a:solidFill>
              </a:rPr>
              <a:t>Edilizia </a:t>
            </a:r>
            <a:r>
              <a:rPr lang="it-IT" b="1" dirty="0"/>
              <a:t>– La struttura del settore in Lombardia – IMPRESE E ADDETTI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591F426-A3F9-4541-803B-C14AFC1404F9}"/>
              </a:ext>
            </a:extLst>
          </p:cNvPr>
          <p:cNvSpPr/>
          <p:nvPr/>
        </p:nvSpPr>
        <p:spPr>
          <a:xfrm>
            <a:off x="6827523" y="928739"/>
            <a:ext cx="515426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Oltre il 16% delle imprese lombarde (numerica) sono imprese attive nel settore edilizia e costruzioni</a:t>
            </a:r>
          </a:p>
          <a:p>
            <a:pPr algn="just" hangingPunct="0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hangingPunct="0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Secondo il Registro Imprese a fine 2021 il comparto conta infatti:</a:t>
            </a:r>
          </a:p>
          <a:p>
            <a:pPr marL="285750" indent="-285750" algn="just" hangingPunct="0"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131 mila imprese attive in Lombardia</a:t>
            </a:r>
          </a:p>
          <a:p>
            <a:pPr marL="285750" indent="-285750" algn="just" hangingPunct="0">
              <a:buFont typeface="Arial" panose="020B0604020202020204" pitchFamily="34" charset="0"/>
              <a:buChar char="•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295 mila addetti (Lombardia)</a:t>
            </a:r>
          </a:p>
          <a:p>
            <a:pPr algn="just" hangingPunct="0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hangingPunct="0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Bergamo, Pavia, Sondrio e Lodi sono le province con la maggiore incidenza in termini occupazionali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DB49C853-1FFC-40B0-98C1-B6DE8A3427E9}"/>
              </a:ext>
            </a:extLst>
          </p:cNvPr>
          <p:cNvSpPr/>
          <p:nvPr/>
        </p:nvSpPr>
        <p:spPr>
          <a:xfrm>
            <a:off x="87923" y="532630"/>
            <a:ext cx="62865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Numero imprese e addetti nelle costruzioni per provincia, Lombardia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854DABF7-D615-4F7F-A824-A4EF0575C0C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45" y="918543"/>
            <a:ext cx="6343259" cy="2716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019E681E-D991-4D0D-ADEE-43E4FC36467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59" y="3728367"/>
            <a:ext cx="6343259" cy="271643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6" name="Rettangolo 15"/>
          <p:cNvSpPr/>
          <p:nvPr/>
        </p:nvSpPr>
        <p:spPr>
          <a:xfrm>
            <a:off x="6883099" y="6158203"/>
            <a:ext cx="54040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/>
            <a:r>
              <a:rPr lang="it-IT" sz="1600" i="1" dirty="0">
                <a:latin typeface="Arial" panose="020B0604020202020204" pitchFamily="34" charset="0"/>
                <a:cs typeface="Arial" panose="020B0604020202020204" pitchFamily="34" charset="0"/>
              </a:rPr>
              <a:t>Elaborazioni Unioncamere Lombardia su dati InfoCamere</a:t>
            </a:r>
          </a:p>
        </p:txBody>
      </p:sp>
    </p:spTree>
    <p:extLst>
      <p:ext uri="{BB962C8B-B14F-4D97-AF65-F5344CB8AC3E}">
        <p14:creationId xmlns:p14="http://schemas.microsoft.com/office/powerpoint/2010/main" val="253234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CB68442-B649-4073-8C53-69BAE503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800000"/>
          </a:solidFill>
        </p:spPr>
        <p:txBody>
          <a:bodyPr/>
          <a:lstStyle/>
          <a:p>
            <a:r>
              <a:rPr lang="it-IT" dirty="0"/>
              <a:t>Centro studi Unioncamere Lombardia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13159A2-00CB-4C01-8F02-783A6B39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758-368B-4D1E-8648-5A674A935741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710CA59-037C-459B-B8F8-CE139A8F1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6710" y="14419"/>
            <a:ext cx="99972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it-IT" b="1" dirty="0">
                <a:solidFill>
                  <a:srgbClr val="800000"/>
                </a:solidFill>
              </a:rPr>
              <a:t>Edilizia </a:t>
            </a:r>
            <a:r>
              <a:rPr lang="it-IT" b="1" dirty="0"/>
              <a:t>– La struttura del settore in Lombardia – ADDETTI PER ATTIVITA’ ECONOMICA 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591F426-A3F9-4541-803B-C14AFC1404F9}"/>
              </a:ext>
            </a:extLst>
          </p:cNvPr>
          <p:cNvSpPr/>
          <p:nvPr/>
        </p:nvSpPr>
        <p:spPr>
          <a:xfrm>
            <a:off x="9196552" y="1355834"/>
            <a:ext cx="30315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In Lombardia oltre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% degli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addetti sono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concentrati nei lavori di costruzione specializzati (installazioni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e completamento edifici)</a:t>
            </a:r>
          </a:p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addetti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opera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nella costruzione di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edifici</a:t>
            </a:r>
          </a:p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lavora nell’ingegneria 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civile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93508674-E3B3-495D-A358-9327942280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551780"/>
            <a:ext cx="9299220" cy="5911461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7115567" y="6158203"/>
            <a:ext cx="49391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/>
            <a:r>
              <a:rPr lang="it-IT" sz="1600" i="1" dirty="0">
                <a:latin typeface="Arial" panose="020B0604020202020204" pitchFamily="34" charset="0"/>
                <a:cs typeface="Arial" panose="020B0604020202020204" pitchFamily="34" charset="0"/>
              </a:rPr>
              <a:t>Elaborazioni Unioncamere Lombardia su dati ISTAT</a:t>
            </a:r>
          </a:p>
        </p:txBody>
      </p:sp>
    </p:spTree>
    <p:extLst>
      <p:ext uri="{BB962C8B-B14F-4D97-AF65-F5344CB8AC3E}">
        <p14:creationId xmlns:p14="http://schemas.microsoft.com/office/powerpoint/2010/main" val="332858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723569" y="1709739"/>
            <a:ext cx="10623881" cy="1033462"/>
          </a:xfrm>
        </p:spPr>
        <p:txBody>
          <a:bodyPr/>
          <a:lstStyle/>
          <a:p>
            <a:r>
              <a:rPr lang="it-IT" b="1" dirty="0"/>
              <a:t>L’anno che ci lasciamo alle spalle</a:t>
            </a:r>
            <a:endParaRPr lang="en-GB" b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Centro studi Unioncamere Lombardia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758-368B-4D1E-8648-5A674A935741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766" y="3721210"/>
            <a:ext cx="6400234" cy="3138351"/>
          </a:xfrm>
          <a:prstGeom prst="rect">
            <a:avLst/>
          </a:prstGeom>
        </p:spPr>
      </p:pic>
      <p:sp>
        <p:nvSpPr>
          <p:cNvPr id="8" name="Segnaposto testo 6"/>
          <p:cNvSpPr>
            <a:spLocks noGrp="1"/>
          </p:cNvSpPr>
          <p:nvPr>
            <p:ph type="body" idx="1"/>
          </p:nvPr>
        </p:nvSpPr>
        <p:spPr>
          <a:xfrm>
            <a:off x="548640" y="3840481"/>
            <a:ext cx="5502303" cy="2377440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chemeClr val="tx1"/>
                </a:solidFill>
              </a:rPr>
              <a:t>Il 2021: andamento e risultati economici</a:t>
            </a:r>
          </a:p>
        </p:txBody>
      </p:sp>
    </p:spTree>
    <p:extLst>
      <p:ext uri="{BB962C8B-B14F-4D97-AF65-F5344CB8AC3E}">
        <p14:creationId xmlns:p14="http://schemas.microsoft.com/office/powerpoint/2010/main" val="12729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19D580A-77EC-4D29-AD28-CB852D63C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44" y="1095528"/>
            <a:ext cx="10955217" cy="3663032"/>
          </a:xfrm>
          <a:prstGeom prst="rect">
            <a:avLst/>
          </a:prstGeom>
        </p:spPr>
      </p:pic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CB68442-B649-4073-8C53-69BAE503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800000"/>
          </a:solidFill>
        </p:spPr>
        <p:txBody>
          <a:bodyPr/>
          <a:lstStyle/>
          <a:p>
            <a:r>
              <a:rPr lang="it-IT" dirty="0"/>
              <a:t>Centro studi Unioncamere Lombardia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13159A2-00CB-4C01-8F02-783A6B39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5758-368B-4D1E-8648-5A674A935741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710CA59-037C-459B-B8F8-CE139A8F1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3444" y="14419"/>
            <a:ext cx="82005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it-IT" b="1" dirty="0">
                <a:solidFill>
                  <a:srgbClr val="800000"/>
                </a:solidFill>
              </a:rPr>
              <a:t>Edilizia </a:t>
            </a:r>
            <a:r>
              <a:rPr lang="it-IT" b="1" dirty="0"/>
              <a:t>– Il mercato immobiliare – COMPRAVENDITE IN LOMBARDIA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591F426-A3F9-4541-803B-C14AFC1404F9}"/>
              </a:ext>
            </a:extLst>
          </p:cNvPr>
          <p:cNvSpPr/>
          <p:nvPr/>
        </p:nvSpPr>
        <p:spPr>
          <a:xfrm>
            <a:off x="375005" y="4559335"/>
            <a:ext cx="102021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Nel 2021:</a:t>
            </a:r>
          </a:p>
          <a:p>
            <a:pPr algn="just" hangingPunct="0"/>
            <a:r>
              <a:rPr lang="it-IT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Immobili </a:t>
            </a:r>
            <a:r>
              <a:rPr lang="it-IT" sz="2400" u="sng" dirty="0">
                <a:latin typeface="Arial" panose="020B0604020202020204" pitchFamily="34" charset="0"/>
                <a:cs typeface="Arial" panose="020B0604020202020204" pitchFamily="34" charset="0"/>
              </a:rPr>
              <a:t>residenziali: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+31,9% compravendite +3,3% prezzi abitazioni</a:t>
            </a:r>
          </a:p>
          <a:p>
            <a:pPr algn="just" hangingPunct="0"/>
            <a:r>
              <a:rPr lang="it-IT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Immobili </a:t>
            </a:r>
            <a:r>
              <a:rPr lang="it-IT" sz="2400" u="sng" dirty="0">
                <a:latin typeface="Arial" panose="020B0604020202020204" pitchFamily="34" charset="0"/>
                <a:cs typeface="Arial" panose="020B0604020202020204" pitchFamily="34" charset="0"/>
              </a:rPr>
              <a:t>non residenziali: 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+43,8% compravendite  -0,7% prezzi immobili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95E7A05-66B5-453B-AD13-8167F2AB2A11}"/>
              </a:ext>
            </a:extLst>
          </p:cNvPr>
          <p:cNvSpPr/>
          <p:nvPr/>
        </p:nvSpPr>
        <p:spPr>
          <a:xfrm>
            <a:off x="338313" y="479975"/>
            <a:ext cx="1056567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Prezzi e compravendite immobiliari, Lombardia </a:t>
            </a:r>
          </a:p>
          <a:p>
            <a:pPr algn="just" hangingPunct="0"/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(dati semestrali)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4454295" y="6126791"/>
            <a:ext cx="77768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hangingPunct="0"/>
            <a:r>
              <a:rPr lang="it-IT" sz="1600" i="1" dirty="0">
                <a:latin typeface="Arial" panose="020B0604020202020204" pitchFamily="34" charset="0"/>
                <a:cs typeface="Arial" panose="020B0604020202020204" pitchFamily="34" charset="0"/>
              </a:rPr>
              <a:t>Elaborazioni Unioncamere Lombardia su dati Banca d’Italia – Agenzia delle Entrate</a:t>
            </a:r>
          </a:p>
        </p:txBody>
      </p:sp>
    </p:spTree>
    <p:extLst>
      <p:ext uri="{BB962C8B-B14F-4D97-AF65-F5344CB8AC3E}">
        <p14:creationId xmlns:p14="http://schemas.microsoft.com/office/powerpoint/2010/main" val="105365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Personalizzato 1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989898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9318</TotalTime>
  <Words>1903</Words>
  <Application>Microsoft Office PowerPoint</Application>
  <PresentationFormat>Widescreen</PresentationFormat>
  <Paragraphs>225</Paragraphs>
  <Slides>31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Wingdings</vt:lpstr>
      <vt:lpstr>Tema di Office</vt:lpstr>
      <vt:lpstr>Centro Studi Unioncamere Lombardia  L’andamento economico del comparto edilizia e costruzioni in Lombardia</vt:lpstr>
      <vt:lpstr>Presentazione standard di PowerPoint</vt:lpstr>
      <vt:lpstr>Presentazione standard di PowerPoint</vt:lpstr>
      <vt:lpstr>Un po’ di numeri…</vt:lpstr>
      <vt:lpstr>Presentazione standard di PowerPoint</vt:lpstr>
      <vt:lpstr>Presentazione standard di PowerPoint</vt:lpstr>
      <vt:lpstr>Presentazione standard di PowerPoint</vt:lpstr>
      <vt:lpstr>L’anno che ci lasciamo alle spalle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Come sta andando il 2022?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Le aspettative</vt:lpstr>
      <vt:lpstr>Presentazione standard di PowerPoint</vt:lpstr>
      <vt:lpstr>Presentazione standard di PowerPoint</vt:lpstr>
      <vt:lpstr>Perché questa cautela crescente?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Considerazioni finali</vt:lpstr>
      <vt:lpstr>Grazie per l’Attenzione!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Lorenzo Mezzanzanica</dc:creator>
  <cp:lastModifiedBy>Sergio Valentini</cp:lastModifiedBy>
  <cp:revision>513</cp:revision>
  <cp:lastPrinted>2022-07-05T08:46:41Z</cp:lastPrinted>
  <dcterms:created xsi:type="dcterms:W3CDTF">2022-04-07T07:53:20Z</dcterms:created>
  <dcterms:modified xsi:type="dcterms:W3CDTF">2022-07-12T09:37:31Z</dcterms:modified>
</cp:coreProperties>
</file>