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823" r:id="rId2"/>
    <p:sldId id="806" r:id="rId3"/>
    <p:sldId id="853" r:id="rId4"/>
    <p:sldId id="854" r:id="rId5"/>
    <p:sldId id="855" r:id="rId6"/>
    <p:sldId id="856" r:id="rId7"/>
    <p:sldId id="807" r:id="rId8"/>
    <p:sldId id="861" r:id="rId9"/>
    <p:sldId id="873" r:id="rId10"/>
    <p:sldId id="850" r:id="rId11"/>
    <p:sldId id="851" r:id="rId12"/>
    <p:sldId id="852" r:id="rId13"/>
    <p:sldId id="808" r:id="rId14"/>
    <p:sldId id="662" r:id="rId15"/>
    <p:sldId id="857" r:id="rId16"/>
    <p:sldId id="669" r:id="rId17"/>
    <p:sldId id="668" r:id="rId18"/>
    <p:sldId id="684" r:id="rId19"/>
    <p:sldId id="685" r:id="rId20"/>
    <p:sldId id="809" r:id="rId21"/>
    <p:sldId id="858" r:id="rId22"/>
    <p:sldId id="859" r:id="rId23"/>
    <p:sldId id="860" r:id="rId24"/>
    <p:sldId id="863" r:id="rId25"/>
    <p:sldId id="864" r:id="rId26"/>
    <p:sldId id="810" r:id="rId27"/>
    <p:sldId id="865" r:id="rId28"/>
    <p:sldId id="817" r:id="rId29"/>
    <p:sldId id="818" r:id="rId30"/>
    <p:sldId id="764" r:id="rId31"/>
    <p:sldId id="820" r:id="rId32"/>
    <p:sldId id="821" r:id="rId33"/>
    <p:sldId id="867" r:id="rId34"/>
    <p:sldId id="871" r:id="rId35"/>
    <p:sldId id="872" r:id="rId36"/>
    <p:sldId id="746" r:id="rId37"/>
    <p:sldId id="870" r:id="rId38"/>
    <p:sldId id="848" r:id="rId39"/>
    <p:sldId id="822" r:id="rId40"/>
    <p:sldId id="815" r:id="rId41"/>
    <p:sldId id="816" r:id="rId42"/>
  </p:sldIdLst>
  <p:sldSz cx="12192000" cy="6858000"/>
  <p:notesSz cx="6797675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486"/>
    <a:srgbClr val="F79646"/>
    <a:srgbClr val="000080"/>
    <a:srgbClr val="FFFFFF"/>
    <a:srgbClr val="F6932D"/>
    <a:srgbClr val="004281"/>
    <a:srgbClr val="D1D9DD"/>
    <a:srgbClr val="4A7EBB"/>
    <a:srgbClr val="C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9" autoAdjust="0"/>
    <p:restoredTop sz="95097" autoAdjust="0"/>
  </p:normalViewPr>
  <p:slideViewPr>
    <p:cSldViewPr snapToGrid="0" showGuides="1">
      <p:cViewPr varScale="1">
        <p:scale>
          <a:sx n="106" d="100"/>
          <a:sy n="106" d="100"/>
        </p:scale>
        <p:origin x="1104" y="108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anceit-my.sharepoint.com/personal/monosiliof_ance_it/Documents/Mercato%20immobiliare%20residenziale_QI_17%20gennaio%20202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anceit-my.sharepoint.com/personal/monosiliof_ance_it/Documents/Mercato%20immobiliare%20residenziale_QI_17%20gennaio%20202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anceit-my.sharepoint.com/personal/monosiliof_ance_it/Documents/Mercato%20immobiliare%20residenziale_QI_17%20gennaio%20202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anceit-my.sharepoint.com/personal/monosiliof_ance_it/Documents/Mercato%20immobiliare%20residenziale_QI_17%20gennaio%202024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ancesrv07\Economia_Costruzioni\DOCUMENTI%20PNRR\SCENARI%20REGIONALI\2024\Da%20inviare%20a%20strazza\Emilia-Romagn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061500758548259E-2"/>
          <c:y val="0"/>
          <c:w val="0.98436541069683214"/>
          <c:h val="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8639-4621-8F17-C8357F9817F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8639-4621-8F17-C8357F9817F6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5-8639-4621-8F17-C8357F9817F6}"/>
              </c:ext>
            </c:extLst>
          </c:dPt>
          <c:dPt>
            <c:idx val="3"/>
            <c:bubble3D val="0"/>
            <c:spPr>
              <a:solidFill>
                <a:srgbClr val="8EB4E3"/>
              </a:solidFill>
            </c:spPr>
            <c:extLst>
              <c:ext xmlns:c16="http://schemas.microsoft.com/office/drawing/2014/chart" uri="{C3380CC4-5D6E-409C-BE32-E72D297353CC}">
                <c16:uniqueId val="{00000007-8639-4621-8F17-C8357F9817F6}"/>
              </c:ext>
            </c:extLst>
          </c:dPt>
          <c:dLbls>
            <c:dLbl>
              <c:idx val="0"/>
              <c:layout>
                <c:manualLayout>
                  <c:x val="2.3677291772425236E-7"/>
                  <c:y val="-5.61664052475555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220075691566336"/>
                      <c:h val="0.185924930259576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639-4621-8F17-C8357F9817F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485823616676142"/>
                      <c:h val="0.142134800511346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639-4621-8F17-C8357F9817F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1842500034661083"/>
                      <c:h val="0.142134800511346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639-4621-8F17-C8357F9817F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val>
            <c:numRef>
              <c:f>'[Mercato immobiliare residenziale_QI_17 gennaio 2024.xlsx]Cambio abitazione '!$C$4:$E$4</c:f>
              <c:numCache>
                <c:formatCode>0.0%</c:formatCode>
                <c:ptCount val="3"/>
                <c:pt idx="0">
                  <c:v>0.11899999999999999</c:v>
                </c:pt>
                <c:pt idx="1">
                  <c:v>0.88100000000000001</c:v>
                </c:pt>
                <c:pt idx="2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39-4621-8F17-C8357F9817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70"/>
        <c:holeSize val="66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Posterama" panose="020B0504020200020000" pitchFamily="34" charset="0"/>
          <a:cs typeface="Posterama" panose="020B0504020200020000" pitchFamily="34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8436541069683214"/>
          <c:h val="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A0D9-45D2-A3F5-48F2C0C2FD1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A0D9-45D2-A3F5-48F2C0C2FD11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5-A0D9-45D2-A3F5-48F2C0C2FD11}"/>
              </c:ext>
            </c:extLst>
          </c:dPt>
          <c:dPt>
            <c:idx val="3"/>
            <c:bubble3D val="0"/>
            <c:spPr>
              <a:solidFill>
                <a:srgbClr val="8EB4E3"/>
              </a:solidFill>
            </c:spPr>
            <c:extLst>
              <c:ext xmlns:c16="http://schemas.microsoft.com/office/drawing/2014/chart" uri="{C3380CC4-5D6E-409C-BE32-E72D297353CC}">
                <c16:uniqueId val="{00000007-A0D9-45D2-A3F5-48F2C0C2FD11}"/>
              </c:ext>
            </c:extLst>
          </c:dPt>
          <c:dLbls>
            <c:dLbl>
              <c:idx val="0"/>
              <c:layout>
                <c:manualLayout>
                  <c:x val="2.3677291772425236E-7"/>
                  <c:y val="-5.61664052475555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220075691566336"/>
                      <c:h val="0.185924930259576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0D9-45D2-A3F5-48F2C0C2FD1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485823616676142"/>
                      <c:h val="0.142134800511346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0D9-45D2-A3F5-48F2C0C2FD1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1842500034661083"/>
                      <c:h val="0.142134800511346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0D9-45D2-A3F5-48F2C0C2FD1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val>
            <c:numRef>
              <c:f>'[Mercato immobiliare residenziale_QI_17 gennaio 2024.xlsx]Cambio abitazione '!$C$6:$E$6</c:f>
              <c:numCache>
                <c:formatCode>0.0%</c:formatCode>
                <c:ptCount val="3"/>
                <c:pt idx="0">
                  <c:v>9.0999999999999998E-2</c:v>
                </c:pt>
                <c:pt idx="1">
                  <c:v>0.90900000000000003</c:v>
                </c:pt>
                <c:pt idx="2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D9-45D2-A3F5-48F2C0C2FD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70"/>
        <c:holeSize val="66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Posterama" panose="020B0504020200020000" pitchFamily="34" charset="0"/>
          <a:cs typeface="Posterama" panose="020B0504020200020000" pitchFamily="34" charset="0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8436541069683214"/>
          <c:h val="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BE03-4ECA-9C30-B0F65BF9687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BE03-4ECA-9C30-B0F65BF9687E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5-BE03-4ECA-9C30-B0F65BF9687E}"/>
              </c:ext>
            </c:extLst>
          </c:dPt>
          <c:dPt>
            <c:idx val="3"/>
            <c:bubble3D val="0"/>
            <c:spPr>
              <a:solidFill>
                <a:srgbClr val="8EB4E3"/>
              </a:solidFill>
            </c:spPr>
            <c:extLst>
              <c:ext xmlns:c16="http://schemas.microsoft.com/office/drawing/2014/chart" uri="{C3380CC4-5D6E-409C-BE32-E72D297353CC}">
                <c16:uniqueId val="{00000007-BE03-4ECA-9C30-B0F65BF9687E}"/>
              </c:ext>
            </c:extLst>
          </c:dPt>
          <c:dLbls>
            <c:dLbl>
              <c:idx val="0"/>
              <c:layout>
                <c:manualLayout>
                  <c:x val="2.3677291772425236E-7"/>
                  <c:y val="-5.61664052475555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220075691566336"/>
                      <c:h val="0.185924930259576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E03-4ECA-9C30-B0F65BF9687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485823616676142"/>
                      <c:h val="0.142134800511346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E03-4ECA-9C30-B0F65BF9687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1842500034661083"/>
                      <c:h val="0.142134800511346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E03-4ECA-9C30-B0F65BF9687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val>
            <c:numRef>
              <c:f>'[Mercato immobiliare residenziale_QI_17 gennaio 2024.xlsx]Cambio abitazione '!$C$7:$E$7</c:f>
              <c:numCache>
                <c:formatCode>0.0%</c:formatCode>
                <c:ptCount val="3"/>
                <c:pt idx="0">
                  <c:v>5.6000000000000001E-2</c:v>
                </c:pt>
                <c:pt idx="1">
                  <c:v>0.94399999999999995</c:v>
                </c:pt>
                <c:pt idx="2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03-4ECA-9C30-B0F65BF968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70"/>
        <c:holeSize val="66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Posterama" panose="020B0504020200020000" pitchFamily="34" charset="0"/>
          <a:cs typeface="Posterama" panose="020B0504020200020000" pitchFamily="34" charset="0"/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09218743176558E-2"/>
          <c:y val="2.1833888836091615E-2"/>
          <c:w val="0.98436541069683214"/>
          <c:h val="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D811-4E3D-AB35-AFFA1183E7D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D811-4E3D-AB35-AFFA1183E7DC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5-D811-4E3D-AB35-AFFA1183E7DC}"/>
              </c:ext>
            </c:extLst>
          </c:dPt>
          <c:dPt>
            <c:idx val="3"/>
            <c:bubble3D val="0"/>
            <c:spPr>
              <a:solidFill>
                <a:srgbClr val="8EB4E3"/>
              </a:solidFill>
            </c:spPr>
            <c:extLst>
              <c:ext xmlns:c16="http://schemas.microsoft.com/office/drawing/2014/chart" uri="{C3380CC4-5D6E-409C-BE32-E72D297353CC}">
                <c16:uniqueId val="{00000007-D811-4E3D-AB35-AFFA1183E7DC}"/>
              </c:ext>
            </c:extLst>
          </c:dPt>
          <c:dLbls>
            <c:dLbl>
              <c:idx val="0"/>
              <c:layout>
                <c:manualLayout>
                  <c:x val="2.3677291772425236E-7"/>
                  <c:y val="-5.61664052475555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220075691566336"/>
                      <c:h val="0.185924930259576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811-4E3D-AB35-AFFA1183E7D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485823616676142"/>
                      <c:h val="0.142134800511346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811-4E3D-AB35-AFFA1183E7D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1842500034661083"/>
                      <c:h val="0.142134800511346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811-4E3D-AB35-AFFA1183E7D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val>
            <c:numRef>
              <c:f>'[Mercato immobiliare residenziale_QI_17 gennaio 2024.xlsx]Cambio abitazione '!$C$8:$E$8</c:f>
              <c:numCache>
                <c:formatCode>0.0%</c:formatCode>
                <c:ptCount val="3"/>
                <c:pt idx="0">
                  <c:v>5.8999999999999997E-2</c:v>
                </c:pt>
                <c:pt idx="1">
                  <c:v>0.94100000000000006</c:v>
                </c:pt>
                <c:pt idx="2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11-4E3D-AB35-AFFA1183E7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70"/>
        <c:holeSize val="66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Posterama" panose="020B0504020200020000" pitchFamily="34" charset="0"/>
          <a:cs typeface="Posterama" panose="020B0504020200020000" pitchFamily="34" charset="0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265111499466549E-3"/>
          <c:y val="7.1816518262320009E-2"/>
          <c:w val="0.61040587507608934"/>
          <c:h val="0.9150383398336889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BE-44B7-8812-A01D907A52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BE-44B7-8812-A01D907A52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BE-44B7-8812-A01D907A52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BE-44B7-8812-A01D907A52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BE-44B7-8812-A01D907A520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BE-44B7-8812-A01D907A520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6BE-44B7-8812-A01D907A520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6BE-44B7-8812-A01D907A520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6BE-44B7-8812-A01D907A520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6BE-44B7-8812-A01D907A520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6BE-44B7-8812-A01D907A520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6BE-44B7-8812-A01D907A520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6BE-44B7-8812-A01D907A520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6BE-44B7-8812-A01D907A5205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26BE-44B7-8812-A01D907A5205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26BE-44B7-8812-A01D907A5205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26BE-44B7-8812-A01D907A5205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26BE-44B7-8812-A01D907A5205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26BE-44B7-8812-A01D907A5205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26BE-44B7-8812-A01D907A5205}"/>
              </c:ext>
            </c:extLst>
          </c:dPt>
          <c:dLbls>
            <c:dLbl>
              <c:idx val="6"/>
              <c:layout>
                <c:manualLayout>
                  <c:x val="8.3125519534497094E-3"/>
                  <c:y val="-4.984423676012472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6BE-44B7-8812-A01D907A52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'Emilia-Romagna'!$B$20:$B$26</c:f>
              <c:strCache>
                <c:ptCount val="7"/>
                <c:pt idx="0">
                  <c:v>Trasporti e mobilità</c:v>
                </c:pt>
                <c:pt idx="1">
                  <c:v>Cofinanziamento PR (ove applicabile)</c:v>
                </c:pt>
                <c:pt idx="2">
                  <c:v>Riqualificazione urbana</c:v>
                </c:pt>
                <c:pt idx="3">
                  <c:v>Ambiente e risorse naturali</c:v>
                </c:pt>
                <c:pt idx="4">
                  <c:v>Sociale e salute</c:v>
                </c:pt>
                <c:pt idx="5">
                  <c:v>Istruzione e formazione</c:v>
                </c:pt>
                <c:pt idx="6">
                  <c:v>Altro</c:v>
                </c:pt>
              </c:strCache>
            </c:strRef>
          </c:cat>
          <c:val>
            <c:numRef>
              <c:f>'Emilia-Romagna'!$C$20:$C$26</c:f>
              <c:numCache>
                <c:formatCode>_(* #,##0.0_);_(* \(#,##0.0\);_(* "-"??_);_(@_)</c:formatCode>
                <c:ptCount val="7"/>
                <c:pt idx="0">
                  <c:v>224.59495737999998</c:v>
                </c:pt>
                <c:pt idx="1">
                  <c:v>184.35863499999999</c:v>
                </c:pt>
                <c:pt idx="2">
                  <c:v>70</c:v>
                </c:pt>
                <c:pt idx="3">
                  <c:v>64.105042619999992</c:v>
                </c:pt>
                <c:pt idx="4">
                  <c:v>21</c:v>
                </c:pt>
                <c:pt idx="5">
                  <c:v>18</c:v>
                </c:pt>
                <c:pt idx="6">
                  <c:v>6.2617390000000004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26BE-44B7-8812-A01D907A5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275361465103644"/>
          <c:y val="0.14899345058503202"/>
          <c:w val="0.29521511182673238"/>
          <c:h val="0.78822930311281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1DC72-6308-46C8-B4E5-5908029F093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EC157D7-BB4D-4E93-91B3-B2A53BC977D1}">
      <dgm:prSet phldrT="[Testo]" custT="1"/>
      <dgm:spPr>
        <a:xfrm rot="10800000">
          <a:off x="2165728" y="64659"/>
          <a:ext cx="5958055" cy="676883"/>
        </a:xfrm>
        <a:prstGeom prst="homePlate">
          <a:avLst/>
        </a:prstGeom>
        <a:solidFill>
          <a:sysClr val="window" lastClr="FFFFFF"/>
        </a:solidFill>
        <a:ln w="25400" cap="flat" cmpd="sng" algn="ctr">
          <a:solidFill>
            <a:srgbClr val="103676"/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it-IT" sz="2000" b="1" i="1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Condomini</a:t>
          </a:r>
          <a:endParaRPr lang="en-GB" sz="2000" b="1" i="0" u="none" dirty="0">
            <a:solidFill>
              <a:srgbClr val="10367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>
            <a:buNone/>
          </a:pPr>
          <a:r>
            <a:rPr lang="en-GB" sz="2000" b="0" i="0" u="none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14.441 </a:t>
          </a:r>
          <a:r>
            <a:rPr lang="en-GB" sz="2000" b="0" i="0" u="none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interventi</a:t>
          </a:r>
          <a:r>
            <a:rPr lang="en-GB" sz="2000" b="0" i="0" u="none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per 8.437 </a:t>
          </a:r>
          <a:r>
            <a:rPr lang="en-GB" sz="2000" b="0" i="0" u="none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mln</a:t>
          </a:r>
          <a:r>
            <a:rPr lang="en-GB" sz="2000" b="0" i="0" u="none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di </a:t>
          </a:r>
          <a:r>
            <a:rPr lang="en-GB" sz="2000" b="0" i="0" u="none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investimenti</a:t>
          </a:r>
          <a:endParaRPr lang="en-GB" sz="2000" b="0" dirty="0">
            <a:solidFill>
              <a:srgbClr val="10367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95A2186-498A-46A4-A48A-9877B1320471}" type="parTrans" cxnId="{C47BD19B-744E-42C9-8EA0-4FBBD8AFDE37}">
      <dgm:prSet/>
      <dgm:spPr/>
      <dgm:t>
        <a:bodyPr/>
        <a:lstStyle/>
        <a:p>
          <a:endParaRPr lang="en-GB"/>
        </a:p>
      </dgm:t>
    </dgm:pt>
    <dgm:pt modelId="{6136C11F-2938-4E84-8B9F-58E4575FEC23}" type="sibTrans" cxnId="{C47BD19B-744E-42C9-8EA0-4FBBD8AFDE37}">
      <dgm:prSet/>
      <dgm:spPr/>
      <dgm:t>
        <a:bodyPr/>
        <a:lstStyle/>
        <a:p>
          <a:endParaRPr lang="en-GB"/>
        </a:p>
      </dgm:t>
    </dgm:pt>
    <dgm:pt modelId="{DF7A4274-9EA6-4701-AFC9-36D5AF0DF4CE}">
      <dgm:prSet phldrT="[Testo]" custT="1"/>
      <dgm:spPr>
        <a:xfrm rot="10800000">
          <a:off x="2165773" y="1089727"/>
          <a:ext cx="5957995" cy="676796"/>
        </a:xfrm>
        <a:prstGeom prst="homePlate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it-IT" sz="2000" b="1" i="1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Unifamiliari</a:t>
          </a:r>
        </a:p>
        <a:p>
          <a:pPr algn="ctr">
            <a:buNone/>
          </a:pPr>
          <a:r>
            <a:rPr lang="en-GB" sz="2000" b="0" i="0" u="none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18.959 </a:t>
          </a:r>
          <a:r>
            <a:rPr lang="en-GB" sz="2000" b="0" i="0" u="none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interventi</a:t>
          </a:r>
          <a:r>
            <a:rPr lang="en-GB" sz="2000" b="0" i="0" u="none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per 2.153 </a:t>
          </a:r>
          <a:r>
            <a:rPr lang="en-GB" sz="2000" b="0" i="0" u="none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mln</a:t>
          </a:r>
          <a:r>
            <a:rPr lang="en-GB" sz="2000" b="0" i="0" u="none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di </a:t>
          </a:r>
          <a:r>
            <a:rPr lang="en-GB" sz="2000" b="0" i="0" u="none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investimenti</a:t>
          </a:r>
          <a:endParaRPr lang="en-GB" sz="2000" b="0" dirty="0">
            <a:solidFill>
              <a:srgbClr val="10367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222C0F7-28A4-4FF7-8ACC-F7FE77C93921}" type="parTrans" cxnId="{7454D7F5-9C55-4CB3-9495-37F3EA8EE766}">
      <dgm:prSet/>
      <dgm:spPr/>
      <dgm:t>
        <a:bodyPr/>
        <a:lstStyle/>
        <a:p>
          <a:endParaRPr lang="en-GB"/>
        </a:p>
      </dgm:t>
    </dgm:pt>
    <dgm:pt modelId="{6A484998-8EC6-40A8-84AE-0E29919F8808}" type="sibTrans" cxnId="{7454D7F5-9C55-4CB3-9495-37F3EA8EE766}">
      <dgm:prSet/>
      <dgm:spPr/>
      <dgm:t>
        <a:bodyPr/>
        <a:lstStyle/>
        <a:p>
          <a:endParaRPr lang="en-GB"/>
        </a:p>
      </dgm:t>
    </dgm:pt>
    <dgm:pt modelId="{E599E19A-D943-4C96-8C99-C40EE1E6A5E6}">
      <dgm:prSet phldrT="[Testo]" custT="1"/>
      <dgm:spPr>
        <a:xfrm rot="10800000">
          <a:off x="2165773" y="2114752"/>
          <a:ext cx="5957995" cy="676796"/>
        </a:xfrm>
        <a:prstGeom prst="homePlate">
          <a:avLst/>
        </a:prstGeom>
        <a:solidFill>
          <a:sysClr val="window" lastClr="FFFFFF"/>
        </a:solidFill>
        <a:ln w="25400" cap="flat" cmpd="sng" algn="ctr">
          <a:solidFill>
            <a:sysClr val="window" lastClr="FFFFFF">
              <a:lumMod val="7500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2000" b="1" i="1" u="none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Unità</a:t>
          </a:r>
          <a:r>
            <a:rPr lang="en-GB" sz="2000" b="1" i="1" u="none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2000" b="1" i="1" u="none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Immobiliari</a:t>
          </a:r>
          <a:r>
            <a:rPr lang="en-GB" sz="2000" b="1" i="1" u="none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2000" b="1" i="1" u="none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indipendenti</a:t>
          </a:r>
          <a:endParaRPr lang="en-GB" sz="2000" b="1" i="1" u="none" dirty="0">
            <a:solidFill>
              <a:srgbClr val="10367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>
            <a:buNone/>
          </a:pPr>
          <a:r>
            <a:rPr lang="en-GB" sz="2000" b="0" i="0" u="none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11.000 </a:t>
          </a:r>
          <a:r>
            <a:rPr lang="en-GB" sz="2000" b="0" i="0" u="none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interventi</a:t>
          </a:r>
          <a:r>
            <a:rPr lang="en-GB" sz="2000" b="0" i="0" u="none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per 1.024 </a:t>
          </a:r>
          <a:r>
            <a:rPr lang="en-GB" sz="2000" b="0" i="0" u="none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mln</a:t>
          </a:r>
          <a:r>
            <a:rPr lang="en-GB" sz="2000" b="0" i="0" u="none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di </a:t>
          </a:r>
          <a:r>
            <a:rPr lang="en-GB" sz="2000" b="0" i="0" u="none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investimenti</a:t>
          </a:r>
          <a:endParaRPr lang="en-GB" sz="2000" b="0" dirty="0">
            <a:solidFill>
              <a:srgbClr val="10367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314AAE1-2C4C-43BC-BB6A-F8842215E138}" type="parTrans" cxnId="{6FBB35D3-1232-4032-B074-F700E40588CC}">
      <dgm:prSet/>
      <dgm:spPr/>
      <dgm:t>
        <a:bodyPr/>
        <a:lstStyle/>
        <a:p>
          <a:endParaRPr lang="en-GB"/>
        </a:p>
      </dgm:t>
    </dgm:pt>
    <dgm:pt modelId="{CE558C0C-02E0-40E5-8A43-FDE3F0865713}" type="sibTrans" cxnId="{6FBB35D3-1232-4032-B074-F700E40588CC}">
      <dgm:prSet/>
      <dgm:spPr/>
      <dgm:t>
        <a:bodyPr/>
        <a:lstStyle/>
        <a:p>
          <a:endParaRPr lang="en-GB"/>
        </a:p>
      </dgm:t>
    </dgm:pt>
    <dgm:pt modelId="{0261FD97-AF66-4ACB-B078-FC83FFDADA83}">
      <dgm:prSet phldrT="[Testo]" custT="1"/>
      <dgm:spPr>
        <a:xfrm rot="10800000">
          <a:off x="2165773" y="3139777"/>
          <a:ext cx="5957995" cy="676796"/>
        </a:xfrm>
        <a:prstGeom prst="homePlate">
          <a:avLst/>
        </a:prstGeom>
        <a:solidFill>
          <a:sysClr val="window" lastClr="FFFFFF"/>
        </a:solidFill>
        <a:ln w="2540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2000" b="1" i="0" u="none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Totale</a:t>
          </a:r>
          <a:r>
            <a:rPr lang="en-GB" sz="2000" b="1" i="0" u="none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2000" b="1" i="0" u="none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interventi</a:t>
          </a:r>
          <a:endParaRPr lang="en-GB" sz="2000" b="1" i="0" u="none" dirty="0">
            <a:solidFill>
              <a:srgbClr val="10367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>
            <a:buNone/>
          </a:pPr>
          <a:r>
            <a:rPr lang="en-GB" sz="2000" b="0" i="0" u="none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44.440 </a:t>
          </a:r>
          <a:r>
            <a:rPr lang="en-GB" sz="2000" b="0" i="0" u="none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interventi</a:t>
          </a:r>
          <a:r>
            <a:rPr lang="en-GB" sz="2000" b="0" i="0" u="none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per 11.614 </a:t>
          </a:r>
          <a:r>
            <a:rPr lang="en-GB" sz="2000" b="0" i="0" u="none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mln</a:t>
          </a:r>
          <a:r>
            <a:rPr lang="en-GB" sz="2000" b="0" i="0" u="none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di </a:t>
          </a:r>
          <a:r>
            <a:rPr lang="en-GB" sz="2000" b="0" i="0" u="none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investimenti</a:t>
          </a:r>
          <a:endParaRPr lang="en-GB" sz="2000" b="0" dirty="0">
            <a:solidFill>
              <a:srgbClr val="10367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0BAA05B-5087-43CE-B998-9D43027857A3}" type="parTrans" cxnId="{0CFD05FC-370E-4D2D-B39E-04C215CD21DE}">
      <dgm:prSet/>
      <dgm:spPr/>
      <dgm:t>
        <a:bodyPr/>
        <a:lstStyle/>
        <a:p>
          <a:endParaRPr lang="en-GB"/>
        </a:p>
      </dgm:t>
    </dgm:pt>
    <dgm:pt modelId="{8A5BC75D-D157-4A04-B4CE-744D84D10B92}" type="sibTrans" cxnId="{0CFD05FC-370E-4D2D-B39E-04C215CD21DE}">
      <dgm:prSet/>
      <dgm:spPr/>
      <dgm:t>
        <a:bodyPr/>
        <a:lstStyle/>
        <a:p>
          <a:endParaRPr lang="en-GB"/>
        </a:p>
      </dgm:t>
    </dgm:pt>
    <dgm:pt modelId="{2CBF8206-361F-4CCB-BFD5-56E84335064F}" type="pres">
      <dgm:prSet presAssocID="{37C1DC72-6308-46C8-B4E5-5908029F0930}" presName="linearFlow" presStyleCnt="0">
        <dgm:presLayoutVars>
          <dgm:dir/>
          <dgm:resizeHandles val="exact"/>
        </dgm:presLayoutVars>
      </dgm:prSet>
      <dgm:spPr/>
    </dgm:pt>
    <dgm:pt modelId="{E7B35CC9-7EFB-47D6-A1E2-D48498A613A9}" type="pres">
      <dgm:prSet presAssocID="{2EC157D7-BB4D-4E93-91B3-B2A53BC977D1}" presName="composite" presStyleCnt="0"/>
      <dgm:spPr/>
    </dgm:pt>
    <dgm:pt modelId="{4FCAFC46-708F-4057-9337-94FFDD906473}" type="pres">
      <dgm:prSet presAssocID="{2EC157D7-BB4D-4E93-91B3-B2A53BC977D1}" presName="imgShp" presStyleLbl="fgImgPlace1" presStyleIdx="0" presStyleCnt="4"/>
      <dgm:spPr>
        <a:xfrm>
          <a:off x="1312454" y="2787"/>
          <a:ext cx="789386" cy="7893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103676"/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Edificio con riempimento a tinta unita"/>
        </a:ext>
      </dgm:extLst>
    </dgm:pt>
    <dgm:pt modelId="{15EC537A-D018-4682-AA8F-4FA2CF363C8E}" type="pres">
      <dgm:prSet presAssocID="{2EC157D7-BB4D-4E93-91B3-B2A53BC977D1}" presName="txShp" presStyleLbl="node1" presStyleIdx="0" presStyleCnt="4" custScaleX="99697" custScaleY="85748" custLinFactNeighborX="7522" custLinFactNeighborY="712">
        <dgm:presLayoutVars>
          <dgm:bulletEnabled val="1"/>
        </dgm:presLayoutVars>
      </dgm:prSet>
      <dgm:spPr/>
    </dgm:pt>
    <dgm:pt modelId="{8E87E2FE-3201-4F2C-B91F-0046AC1D8410}" type="pres">
      <dgm:prSet presAssocID="{6136C11F-2938-4E84-8B9F-58E4575FEC23}" presName="spacing" presStyleCnt="0"/>
      <dgm:spPr/>
    </dgm:pt>
    <dgm:pt modelId="{4F221337-11CC-42AA-9863-67D56C675367}" type="pres">
      <dgm:prSet presAssocID="{DF7A4274-9EA6-4701-AFC9-36D5AF0DF4CE}" presName="composite" presStyleCnt="0"/>
      <dgm:spPr/>
    </dgm:pt>
    <dgm:pt modelId="{4A01D584-CCCC-4FDB-A679-CF1E9A85B6E1}" type="pres">
      <dgm:prSet presAssocID="{DF7A4274-9EA6-4701-AFC9-36D5AF0DF4CE}" presName="imgShp" presStyleLbl="fgImgPlace1" presStyleIdx="1" presStyleCnt="4"/>
      <dgm:spPr>
        <a:xfrm>
          <a:off x="1312469" y="1027812"/>
          <a:ext cx="789386" cy="78938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79646"/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Casa con riempimento a tinta unita"/>
        </a:ext>
      </dgm:extLst>
    </dgm:pt>
    <dgm:pt modelId="{DD9D7A5C-C758-45F3-BE28-F438BB4652FF}" type="pres">
      <dgm:prSet presAssocID="{DF7A4274-9EA6-4701-AFC9-36D5AF0DF4CE}" presName="txShp" presStyleLbl="node1" presStyleIdx="1" presStyleCnt="4" custScaleX="99696" custScaleY="85737" custLinFactNeighborX="7522" custLinFactNeighborY="712">
        <dgm:presLayoutVars>
          <dgm:bulletEnabled val="1"/>
        </dgm:presLayoutVars>
      </dgm:prSet>
      <dgm:spPr/>
    </dgm:pt>
    <dgm:pt modelId="{92C996BC-66DB-4EA0-8546-6B5059E33E37}" type="pres">
      <dgm:prSet presAssocID="{6A484998-8EC6-40A8-84AE-0E29919F8808}" presName="spacing" presStyleCnt="0"/>
      <dgm:spPr/>
    </dgm:pt>
    <dgm:pt modelId="{0A2FFFD6-CAFC-42C1-8266-3638A7DCD274}" type="pres">
      <dgm:prSet presAssocID="{E599E19A-D943-4C96-8C99-C40EE1E6A5E6}" presName="composite" presStyleCnt="0"/>
      <dgm:spPr/>
    </dgm:pt>
    <dgm:pt modelId="{4B26E67E-342F-4F9C-94F5-8AFFBD57E722}" type="pres">
      <dgm:prSet presAssocID="{E599E19A-D943-4C96-8C99-C40EE1E6A5E6}" presName="imgShp" presStyleLbl="fgImgPlace1" presStyleIdx="2" presStyleCnt="4"/>
      <dgm:spPr>
        <a:xfrm>
          <a:off x="1312469" y="2052836"/>
          <a:ext cx="789386" cy="78938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lumMod val="7500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Home con riempimento a tinta unita"/>
        </a:ext>
      </dgm:extLst>
    </dgm:pt>
    <dgm:pt modelId="{8B69F752-32EE-46FC-9B45-1FF975CEA1C2}" type="pres">
      <dgm:prSet presAssocID="{E599E19A-D943-4C96-8C99-C40EE1E6A5E6}" presName="txShp" presStyleLbl="node1" presStyleIdx="2" presStyleCnt="4" custScaleX="99696" custScaleY="85737" custLinFactNeighborX="7522" custLinFactNeighborY="712">
        <dgm:presLayoutVars>
          <dgm:bulletEnabled val="1"/>
        </dgm:presLayoutVars>
      </dgm:prSet>
      <dgm:spPr/>
    </dgm:pt>
    <dgm:pt modelId="{132065D5-1248-4E0B-B12C-5E63CC33BA3C}" type="pres">
      <dgm:prSet presAssocID="{CE558C0C-02E0-40E5-8A43-FDE3F0865713}" presName="spacing" presStyleCnt="0"/>
      <dgm:spPr/>
    </dgm:pt>
    <dgm:pt modelId="{0EEBAFE5-C78E-4634-8D95-6ADD6EAC0C72}" type="pres">
      <dgm:prSet presAssocID="{0261FD97-AF66-4ACB-B078-FC83FFDADA83}" presName="composite" presStyleCnt="0"/>
      <dgm:spPr/>
    </dgm:pt>
    <dgm:pt modelId="{231EAAED-FD3F-4F6F-8945-073D735A2394}" type="pres">
      <dgm:prSet presAssocID="{0261FD97-AF66-4ACB-B078-FC83FFDADA83}" presName="imgShp" presStyleLbl="fgImgPlace1" presStyleIdx="3" presStyleCnt="4"/>
      <dgm:spPr>
        <a:xfrm>
          <a:off x="1312469" y="3077861"/>
          <a:ext cx="789386" cy="78938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92D050"/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Città con riempimento a tinta unita"/>
        </a:ext>
      </dgm:extLst>
    </dgm:pt>
    <dgm:pt modelId="{09F4C363-7860-47C9-8DCD-6CA280D49980}" type="pres">
      <dgm:prSet presAssocID="{0261FD97-AF66-4ACB-B078-FC83FFDADA83}" presName="txShp" presStyleLbl="node1" presStyleIdx="3" presStyleCnt="4" custScaleX="99696" custScaleY="85737" custLinFactNeighborX="7522" custLinFactNeighborY="712">
        <dgm:presLayoutVars>
          <dgm:bulletEnabled val="1"/>
        </dgm:presLayoutVars>
      </dgm:prSet>
      <dgm:spPr/>
    </dgm:pt>
  </dgm:ptLst>
  <dgm:cxnLst>
    <dgm:cxn modelId="{3CBCB305-507B-4776-8CD8-CFF9428CE44B}" type="presOf" srcId="{37C1DC72-6308-46C8-B4E5-5908029F0930}" destId="{2CBF8206-361F-4CCB-BFD5-56E84335064F}" srcOrd="0" destOrd="0" presId="urn:microsoft.com/office/officeart/2005/8/layout/vList3"/>
    <dgm:cxn modelId="{02A93A0A-2C12-4929-8EA0-A3C2BE26A28F}" type="presOf" srcId="{E599E19A-D943-4C96-8C99-C40EE1E6A5E6}" destId="{8B69F752-32EE-46FC-9B45-1FF975CEA1C2}" srcOrd="0" destOrd="0" presId="urn:microsoft.com/office/officeart/2005/8/layout/vList3"/>
    <dgm:cxn modelId="{F961CE47-67AE-4A99-9795-D483AAFAA208}" type="presOf" srcId="{2EC157D7-BB4D-4E93-91B3-B2A53BC977D1}" destId="{15EC537A-D018-4682-AA8F-4FA2CF363C8E}" srcOrd="0" destOrd="0" presId="urn:microsoft.com/office/officeart/2005/8/layout/vList3"/>
    <dgm:cxn modelId="{BC65824D-C1E4-4BCC-888C-166E83992A6D}" type="presOf" srcId="{0261FD97-AF66-4ACB-B078-FC83FFDADA83}" destId="{09F4C363-7860-47C9-8DCD-6CA280D49980}" srcOrd="0" destOrd="0" presId="urn:microsoft.com/office/officeart/2005/8/layout/vList3"/>
    <dgm:cxn modelId="{C47BD19B-744E-42C9-8EA0-4FBBD8AFDE37}" srcId="{37C1DC72-6308-46C8-B4E5-5908029F0930}" destId="{2EC157D7-BB4D-4E93-91B3-B2A53BC977D1}" srcOrd="0" destOrd="0" parTransId="{695A2186-498A-46A4-A48A-9877B1320471}" sibTransId="{6136C11F-2938-4E84-8B9F-58E4575FEC23}"/>
    <dgm:cxn modelId="{6CF81FA7-F680-4EC1-BB55-24154C9AF517}" type="presOf" srcId="{DF7A4274-9EA6-4701-AFC9-36D5AF0DF4CE}" destId="{DD9D7A5C-C758-45F3-BE28-F438BB4652FF}" srcOrd="0" destOrd="0" presId="urn:microsoft.com/office/officeart/2005/8/layout/vList3"/>
    <dgm:cxn modelId="{6FBB35D3-1232-4032-B074-F700E40588CC}" srcId="{37C1DC72-6308-46C8-B4E5-5908029F0930}" destId="{E599E19A-D943-4C96-8C99-C40EE1E6A5E6}" srcOrd="2" destOrd="0" parTransId="{F314AAE1-2C4C-43BC-BB6A-F8842215E138}" sibTransId="{CE558C0C-02E0-40E5-8A43-FDE3F0865713}"/>
    <dgm:cxn modelId="{7454D7F5-9C55-4CB3-9495-37F3EA8EE766}" srcId="{37C1DC72-6308-46C8-B4E5-5908029F0930}" destId="{DF7A4274-9EA6-4701-AFC9-36D5AF0DF4CE}" srcOrd="1" destOrd="0" parTransId="{B222C0F7-28A4-4FF7-8ACC-F7FE77C93921}" sibTransId="{6A484998-8EC6-40A8-84AE-0E29919F8808}"/>
    <dgm:cxn modelId="{0CFD05FC-370E-4D2D-B39E-04C215CD21DE}" srcId="{37C1DC72-6308-46C8-B4E5-5908029F0930}" destId="{0261FD97-AF66-4ACB-B078-FC83FFDADA83}" srcOrd="3" destOrd="0" parTransId="{40BAA05B-5087-43CE-B998-9D43027857A3}" sibTransId="{8A5BC75D-D157-4A04-B4CE-744D84D10B92}"/>
    <dgm:cxn modelId="{19BF098D-0B9B-4D0F-B2C9-D18BEE61657C}" type="presParOf" srcId="{2CBF8206-361F-4CCB-BFD5-56E84335064F}" destId="{E7B35CC9-7EFB-47D6-A1E2-D48498A613A9}" srcOrd="0" destOrd="0" presId="urn:microsoft.com/office/officeart/2005/8/layout/vList3"/>
    <dgm:cxn modelId="{1E6446C6-B598-4FB3-A4ED-01E339665756}" type="presParOf" srcId="{E7B35CC9-7EFB-47D6-A1E2-D48498A613A9}" destId="{4FCAFC46-708F-4057-9337-94FFDD906473}" srcOrd="0" destOrd="0" presId="urn:microsoft.com/office/officeart/2005/8/layout/vList3"/>
    <dgm:cxn modelId="{91F7D367-E2F7-474B-97BC-0373E75572F0}" type="presParOf" srcId="{E7B35CC9-7EFB-47D6-A1E2-D48498A613A9}" destId="{15EC537A-D018-4682-AA8F-4FA2CF363C8E}" srcOrd="1" destOrd="0" presId="urn:microsoft.com/office/officeart/2005/8/layout/vList3"/>
    <dgm:cxn modelId="{C545B41E-319D-493B-89AC-EF6CF812A69B}" type="presParOf" srcId="{2CBF8206-361F-4CCB-BFD5-56E84335064F}" destId="{8E87E2FE-3201-4F2C-B91F-0046AC1D8410}" srcOrd="1" destOrd="0" presId="urn:microsoft.com/office/officeart/2005/8/layout/vList3"/>
    <dgm:cxn modelId="{74D8EC29-6EF4-40E7-9833-8DB7952C1328}" type="presParOf" srcId="{2CBF8206-361F-4CCB-BFD5-56E84335064F}" destId="{4F221337-11CC-42AA-9863-67D56C675367}" srcOrd="2" destOrd="0" presId="urn:microsoft.com/office/officeart/2005/8/layout/vList3"/>
    <dgm:cxn modelId="{01D3F7E8-26D4-425B-9616-8C8D9C5959D1}" type="presParOf" srcId="{4F221337-11CC-42AA-9863-67D56C675367}" destId="{4A01D584-CCCC-4FDB-A679-CF1E9A85B6E1}" srcOrd="0" destOrd="0" presId="urn:microsoft.com/office/officeart/2005/8/layout/vList3"/>
    <dgm:cxn modelId="{E495DB7B-1B9C-4285-A47B-774E8A50E353}" type="presParOf" srcId="{4F221337-11CC-42AA-9863-67D56C675367}" destId="{DD9D7A5C-C758-45F3-BE28-F438BB4652FF}" srcOrd="1" destOrd="0" presId="urn:microsoft.com/office/officeart/2005/8/layout/vList3"/>
    <dgm:cxn modelId="{9EC41652-CC85-40A1-B196-1DB2449C6333}" type="presParOf" srcId="{2CBF8206-361F-4CCB-BFD5-56E84335064F}" destId="{92C996BC-66DB-4EA0-8546-6B5059E33E37}" srcOrd="3" destOrd="0" presId="urn:microsoft.com/office/officeart/2005/8/layout/vList3"/>
    <dgm:cxn modelId="{F51D4257-B710-4CDF-AD9B-B85637412CFB}" type="presParOf" srcId="{2CBF8206-361F-4CCB-BFD5-56E84335064F}" destId="{0A2FFFD6-CAFC-42C1-8266-3638A7DCD274}" srcOrd="4" destOrd="0" presId="urn:microsoft.com/office/officeart/2005/8/layout/vList3"/>
    <dgm:cxn modelId="{4DEF9DA2-7BCB-4283-82D1-9B0CAA66869B}" type="presParOf" srcId="{0A2FFFD6-CAFC-42C1-8266-3638A7DCD274}" destId="{4B26E67E-342F-4F9C-94F5-8AFFBD57E722}" srcOrd="0" destOrd="0" presId="urn:microsoft.com/office/officeart/2005/8/layout/vList3"/>
    <dgm:cxn modelId="{FD0DBE6C-4576-40E4-A029-30213377EDCF}" type="presParOf" srcId="{0A2FFFD6-CAFC-42C1-8266-3638A7DCD274}" destId="{8B69F752-32EE-46FC-9B45-1FF975CEA1C2}" srcOrd="1" destOrd="0" presId="urn:microsoft.com/office/officeart/2005/8/layout/vList3"/>
    <dgm:cxn modelId="{AB75167C-5FDB-4FBD-AF39-9E1B5FA4E3A7}" type="presParOf" srcId="{2CBF8206-361F-4CCB-BFD5-56E84335064F}" destId="{132065D5-1248-4E0B-B12C-5E63CC33BA3C}" srcOrd="5" destOrd="0" presId="urn:microsoft.com/office/officeart/2005/8/layout/vList3"/>
    <dgm:cxn modelId="{3209F509-2DCF-40CB-B102-20B718DF1182}" type="presParOf" srcId="{2CBF8206-361F-4CCB-BFD5-56E84335064F}" destId="{0EEBAFE5-C78E-4634-8D95-6ADD6EAC0C72}" srcOrd="6" destOrd="0" presId="urn:microsoft.com/office/officeart/2005/8/layout/vList3"/>
    <dgm:cxn modelId="{202E4D13-9B29-40A9-9B5E-6803DBA29D8A}" type="presParOf" srcId="{0EEBAFE5-C78E-4634-8D95-6ADD6EAC0C72}" destId="{231EAAED-FD3F-4F6F-8945-073D735A2394}" srcOrd="0" destOrd="0" presId="urn:microsoft.com/office/officeart/2005/8/layout/vList3"/>
    <dgm:cxn modelId="{D057EF63-CEF9-4379-8663-F1F2F986BEC4}" type="presParOf" srcId="{0EEBAFE5-C78E-4634-8D95-6ADD6EAC0C72}" destId="{09F4C363-7860-47C9-8DCD-6CA280D4998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C537A-D018-4682-AA8F-4FA2CF363C8E}">
      <dsp:nvSpPr>
        <dsp:cNvPr id="0" name=""/>
        <dsp:cNvSpPr/>
      </dsp:nvSpPr>
      <dsp:spPr>
        <a:xfrm rot="10800000">
          <a:off x="2553707" y="83375"/>
          <a:ext cx="6949932" cy="883670"/>
        </a:xfrm>
        <a:prstGeom prst="homePlate">
          <a:avLst/>
        </a:prstGeom>
        <a:solidFill>
          <a:sysClr val="window" lastClr="FFFFFF"/>
        </a:solidFill>
        <a:ln w="25400" cap="flat" cmpd="sng" algn="ctr">
          <a:solidFill>
            <a:srgbClr val="10367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44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i="1" kern="1200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Condomini</a:t>
          </a:r>
          <a:endParaRPr lang="en-GB" sz="2000" b="1" i="0" u="none" kern="1200" dirty="0">
            <a:solidFill>
              <a:srgbClr val="10367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u="none" kern="1200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14.441 </a:t>
          </a:r>
          <a:r>
            <a:rPr lang="en-GB" sz="2000" b="0" i="0" u="none" kern="1200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interventi</a:t>
          </a:r>
          <a:r>
            <a:rPr lang="en-GB" sz="2000" b="0" i="0" u="none" kern="1200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per 8.437 </a:t>
          </a:r>
          <a:r>
            <a:rPr lang="en-GB" sz="2000" b="0" i="0" u="none" kern="1200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mln</a:t>
          </a:r>
          <a:r>
            <a:rPr lang="en-GB" sz="2000" b="0" i="0" u="none" kern="1200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di </a:t>
          </a:r>
          <a:r>
            <a:rPr lang="en-GB" sz="2000" b="0" i="0" u="none" kern="1200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investimenti</a:t>
          </a:r>
          <a:endParaRPr lang="en-GB" sz="2000" b="0" kern="1200" dirty="0">
            <a:solidFill>
              <a:srgbClr val="10367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2774624" y="83375"/>
        <a:ext cx="6729015" cy="883670"/>
      </dsp:txXfrm>
    </dsp:sp>
    <dsp:sp modelId="{4FCAFC46-708F-4057-9337-94FFDD906473}">
      <dsp:nvSpPr>
        <dsp:cNvPr id="0" name=""/>
        <dsp:cNvSpPr/>
      </dsp:nvSpPr>
      <dsp:spPr>
        <a:xfrm>
          <a:off x="1503511" y="2601"/>
          <a:ext cx="1030543" cy="10305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10367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D7A5C-C758-45F3-BE28-F438BB4652FF}">
      <dsp:nvSpPr>
        <dsp:cNvPr id="0" name=""/>
        <dsp:cNvSpPr/>
      </dsp:nvSpPr>
      <dsp:spPr>
        <a:xfrm rot="10800000">
          <a:off x="2553759" y="1421600"/>
          <a:ext cx="6949862" cy="883556"/>
        </a:xfrm>
        <a:prstGeom prst="homePlate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44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i="1" kern="1200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Unifamiliari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u="none" kern="1200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18.959 </a:t>
          </a:r>
          <a:r>
            <a:rPr lang="en-GB" sz="2000" b="0" i="0" u="none" kern="1200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interventi</a:t>
          </a:r>
          <a:r>
            <a:rPr lang="en-GB" sz="2000" b="0" i="0" u="none" kern="1200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per 2.153 </a:t>
          </a:r>
          <a:r>
            <a:rPr lang="en-GB" sz="2000" b="0" i="0" u="none" kern="1200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mln</a:t>
          </a:r>
          <a:r>
            <a:rPr lang="en-GB" sz="2000" b="0" i="0" u="none" kern="1200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di </a:t>
          </a:r>
          <a:r>
            <a:rPr lang="en-GB" sz="2000" b="0" i="0" u="none" kern="1200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investimenti</a:t>
          </a:r>
          <a:endParaRPr lang="en-GB" sz="2000" b="0" kern="1200" dirty="0">
            <a:solidFill>
              <a:srgbClr val="10367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2774648" y="1421600"/>
        <a:ext cx="6728973" cy="883556"/>
      </dsp:txXfrm>
    </dsp:sp>
    <dsp:sp modelId="{4A01D584-CCCC-4FDB-A679-CF1E9A85B6E1}">
      <dsp:nvSpPr>
        <dsp:cNvPr id="0" name=""/>
        <dsp:cNvSpPr/>
      </dsp:nvSpPr>
      <dsp:spPr>
        <a:xfrm>
          <a:off x="1503529" y="1340769"/>
          <a:ext cx="1030543" cy="10305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796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9F752-32EE-46FC-9B45-1FF975CEA1C2}">
      <dsp:nvSpPr>
        <dsp:cNvPr id="0" name=""/>
        <dsp:cNvSpPr/>
      </dsp:nvSpPr>
      <dsp:spPr>
        <a:xfrm rot="10800000">
          <a:off x="2553759" y="2759768"/>
          <a:ext cx="6949862" cy="883556"/>
        </a:xfrm>
        <a:prstGeom prst="homePlate">
          <a:avLst/>
        </a:prstGeom>
        <a:solidFill>
          <a:sysClr val="window" lastClr="FFFFFF"/>
        </a:solidFill>
        <a:ln w="25400" cap="flat" cmpd="sng" algn="ctr">
          <a:solidFill>
            <a:sysClr val="window" lastClr="FFFFFF">
              <a:lumMod val="75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44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u="none" kern="1200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Unità</a:t>
          </a:r>
          <a:r>
            <a:rPr lang="en-GB" sz="2000" b="1" i="1" u="none" kern="1200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2000" b="1" i="1" u="none" kern="1200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Immobiliari</a:t>
          </a:r>
          <a:r>
            <a:rPr lang="en-GB" sz="2000" b="1" i="1" u="none" kern="1200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2000" b="1" i="1" u="none" kern="1200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indipendenti</a:t>
          </a:r>
          <a:endParaRPr lang="en-GB" sz="2000" b="1" i="1" u="none" kern="1200" dirty="0">
            <a:solidFill>
              <a:srgbClr val="10367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u="none" kern="1200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11.000 </a:t>
          </a:r>
          <a:r>
            <a:rPr lang="en-GB" sz="2000" b="0" i="0" u="none" kern="1200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interventi</a:t>
          </a:r>
          <a:r>
            <a:rPr lang="en-GB" sz="2000" b="0" i="0" u="none" kern="1200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per 1.024 </a:t>
          </a:r>
          <a:r>
            <a:rPr lang="en-GB" sz="2000" b="0" i="0" u="none" kern="1200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mln</a:t>
          </a:r>
          <a:r>
            <a:rPr lang="en-GB" sz="2000" b="0" i="0" u="none" kern="1200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di </a:t>
          </a:r>
          <a:r>
            <a:rPr lang="en-GB" sz="2000" b="0" i="0" u="none" kern="1200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investimenti</a:t>
          </a:r>
          <a:endParaRPr lang="en-GB" sz="2000" b="0" kern="1200" dirty="0">
            <a:solidFill>
              <a:srgbClr val="10367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2774648" y="2759768"/>
        <a:ext cx="6728973" cy="883556"/>
      </dsp:txXfrm>
    </dsp:sp>
    <dsp:sp modelId="{4B26E67E-342F-4F9C-94F5-8AFFBD57E722}">
      <dsp:nvSpPr>
        <dsp:cNvPr id="0" name=""/>
        <dsp:cNvSpPr/>
      </dsp:nvSpPr>
      <dsp:spPr>
        <a:xfrm>
          <a:off x="1503529" y="2678937"/>
          <a:ext cx="1030543" cy="103054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lumMod val="75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4C363-7860-47C9-8DCD-6CA280D49980}">
      <dsp:nvSpPr>
        <dsp:cNvPr id="0" name=""/>
        <dsp:cNvSpPr/>
      </dsp:nvSpPr>
      <dsp:spPr>
        <a:xfrm rot="10800000">
          <a:off x="2553759" y="4097935"/>
          <a:ext cx="6949862" cy="883556"/>
        </a:xfrm>
        <a:prstGeom prst="homePlate">
          <a:avLst/>
        </a:prstGeom>
        <a:solidFill>
          <a:sysClr val="window" lastClr="FFFFFF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44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u="none" kern="1200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Totale</a:t>
          </a:r>
          <a:r>
            <a:rPr lang="en-GB" sz="2000" b="1" i="0" u="none" kern="1200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2000" b="1" i="0" u="none" kern="1200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interventi</a:t>
          </a:r>
          <a:endParaRPr lang="en-GB" sz="2000" b="1" i="0" u="none" kern="1200" dirty="0">
            <a:solidFill>
              <a:srgbClr val="10367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u="none" kern="1200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44.440 </a:t>
          </a:r>
          <a:r>
            <a:rPr lang="en-GB" sz="2000" b="0" i="0" u="none" kern="1200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interventi</a:t>
          </a:r>
          <a:r>
            <a:rPr lang="en-GB" sz="2000" b="0" i="0" u="none" kern="1200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per 11.614 </a:t>
          </a:r>
          <a:r>
            <a:rPr lang="en-GB" sz="2000" b="0" i="0" u="none" kern="1200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mln</a:t>
          </a:r>
          <a:r>
            <a:rPr lang="en-GB" sz="2000" b="0" i="0" u="none" kern="1200" dirty="0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di </a:t>
          </a:r>
          <a:r>
            <a:rPr lang="en-GB" sz="2000" b="0" i="0" u="none" kern="1200" dirty="0" err="1">
              <a:solidFill>
                <a:srgbClr val="1036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investimenti</a:t>
          </a:r>
          <a:endParaRPr lang="en-GB" sz="2000" b="0" kern="1200" dirty="0">
            <a:solidFill>
              <a:srgbClr val="10367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2774648" y="4097935"/>
        <a:ext cx="6728973" cy="883556"/>
      </dsp:txXfrm>
    </dsp:sp>
    <dsp:sp modelId="{231EAAED-FD3F-4F6F-8945-073D735A2394}">
      <dsp:nvSpPr>
        <dsp:cNvPr id="0" name=""/>
        <dsp:cNvSpPr/>
      </dsp:nvSpPr>
      <dsp:spPr>
        <a:xfrm>
          <a:off x="1503529" y="4017105"/>
          <a:ext cx="1030543" cy="103054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8" y="2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301CB-8BE3-4CD4-AB7F-AC3B4B7CF268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8725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5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8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42701-2B0C-4F1B-879F-D10D650C9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75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42701-2B0C-4F1B-879F-D10D650C9A7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250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42701-2B0C-4F1B-879F-D10D650C9A7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705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42701-2B0C-4F1B-879F-D10D650C9A7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406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42701-2B0C-4F1B-879F-D10D650C9A7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9909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42701-2B0C-4F1B-879F-D10D650C9A7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322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42701-2B0C-4F1B-879F-D10D650C9A7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032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sz="1200" dirty="0"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6542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42701-2B0C-4F1B-879F-D10D650C9A7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86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42701-2B0C-4F1B-879F-D10D650C9A7D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402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42701-2B0C-4F1B-879F-D10D650C9A7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395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42701-2B0C-4F1B-879F-D10D650C9A7D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31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42701-2B0C-4F1B-879F-D10D650C9A7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954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42701-2B0C-4F1B-879F-D10D650C9A7D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132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4EFC0-C6C4-24E5-73C7-E42235962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CDBC3CC-CD5F-A600-B92F-AEEC729471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3567C6D-63DC-77F9-57B9-F6DB666B95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1200" b="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2DED17-84ED-5E15-6A53-648FB3E6AA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35063F-75B3-A840-BD8A-A74602CDE0A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097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23C63-1236-2105-0B2A-B2E69C707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35DB08B-EE2B-5EED-D1BC-CB159CB2E4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2116A31-B468-4B4D-FFC9-0ABF555D4A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A86CAE-D612-5FBD-E354-1688E6DDD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35063F-75B3-A840-BD8A-A74602CDE0A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365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775F5-6DBA-40C2-CB1E-0550E4943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9E14290-34F1-ED85-737F-4BA683A2EC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ED68543-6BDF-94CD-E025-44A792981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2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6BBF08-14A8-AB07-F2D8-D4FCD6D14D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35063F-75B3-A840-BD8A-A74602CDE0A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009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42701-2B0C-4F1B-879F-D10D650C9A7D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140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42701-2B0C-4F1B-879F-D10D650C9A7D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914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42701-2B0C-4F1B-879F-D10D650C9A7D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056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t-IT" sz="1200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35063F-75B3-A840-BD8A-A74602CDE0A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978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35063F-75B3-A840-BD8A-A74602CDE0A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6048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E164A-7AB8-4FC1-B829-AAF630EA839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550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CA242-A84B-414B-8086-4A48AEB2695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8793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5F0D2-1C08-8F54-0F86-4BA319801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C21C50F-8934-34EC-F91C-78FCBB513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0FF99B0-8029-D67C-A698-086EDDB21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BB872D-6ACA-0144-5FED-6D8F3A7AD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CA242-A84B-414B-8086-4A48AEB2695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571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5F0D2-1C08-8F54-0F86-4BA319801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C21C50F-8934-34EC-F91C-78FCBB513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0FF99B0-8029-D67C-A698-086EDDB21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BB872D-6ACA-0144-5FED-6D8F3A7AD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CA242-A84B-414B-8086-4A48AEB2695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6192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5F0D2-1C08-8F54-0F86-4BA319801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C21C50F-8934-34EC-F91C-78FCBB513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0FF99B0-8029-D67C-A698-086EDDB21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BB872D-6ACA-0144-5FED-6D8F3A7AD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CA242-A84B-414B-8086-4A48AEB2695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1848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5F0D2-1C08-8F54-0F86-4BA319801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C21C50F-8934-34EC-F91C-78FCBB513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0FF99B0-8029-D67C-A698-086EDDB21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BB872D-6ACA-0144-5FED-6D8F3A7AD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CA242-A84B-414B-8086-4A48AEB2695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5702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5F0D2-1C08-8F54-0F86-4BA319801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C21C50F-8934-34EC-F91C-78FCBB513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0FF99B0-8029-D67C-A698-086EDDB21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BB872D-6ACA-0144-5FED-6D8F3A7AD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CA242-A84B-414B-8086-4A48AEB2695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7649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5F0D2-1C08-8F54-0F86-4BA319801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C21C50F-8934-34EC-F91C-78FCBB513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0FF99B0-8029-D67C-A698-086EDDB21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BB872D-6ACA-0144-5FED-6D8F3A7AD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CA242-A84B-414B-8086-4A48AEB2695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1480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BCA96-BEEE-40CB-9011-1A659BA5AEAC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1978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5F0D2-1C08-8F54-0F86-4BA319801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C21C50F-8934-34EC-F91C-78FCBB513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0FF99B0-8029-D67C-A698-086EDDB21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BB872D-6ACA-0144-5FED-6D8F3A7AD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CA242-A84B-414B-8086-4A48AEB2695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4452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5F0D2-1C08-8F54-0F86-4BA319801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C21C50F-8934-34EC-F91C-78FCBB513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0FF99B0-8029-D67C-A698-086EDDB21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BB872D-6ACA-0144-5FED-6D8F3A7AD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CA242-A84B-414B-8086-4A48AEB2695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1848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5F0D2-1C08-8F54-0F86-4BA319801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C21C50F-8934-34EC-F91C-78FCBB513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0FF99B0-8029-D67C-A698-086EDDB21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BB872D-6ACA-0144-5FED-6D8F3A7AD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CA242-A84B-414B-8086-4A48AEB2695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949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CA242-A84B-414B-8086-4A48AEB2695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7736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42701-2B0C-4F1B-879F-D10D650C9A7D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8073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42701-2B0C-4F1B-879F-D10D650C9A7D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592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914400" y="4344095"/>
            <a:ext cx="5029200" cy="411545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914400" y="4344095"/>
            <a:ext cx="5029200" cy="411545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Tx/>
              <a:buNone/>
              <a:tabLst/>
              <a:defRPr/>
            </a:pPr>
            <a:endParaRPr dirty="0"/>
          </a:p>
        </p:txBody>
      </p:sp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055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42701-2B0C-4F1B-879F-D10D650C9A7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131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sz="1200" dirty="0"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42701-2B0C-4F1B-879F-D10D650C9A7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2503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42701-2B0C-4F1B-879F-D10D650C9A7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23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Holder 3"/>
          <p:cNvSpPr>
            <a:spLocks noGrp="1"/>
          </p:cNvSpPr>
          <p:nvPr>
            <p:ph type="body" idx="1"/>
          </p:nvPr>
        </p:nvSpPr>
        <p:spPr>
          <a:xfrm>
            <a:off x="914400" y="2109829"/>
            <a:ext cx="10363200" cy="245901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220426942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8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  <p:sp>
        <p:nvSpPr>
          <p:cNvPr id="9" name="Holder 3"/>
          <p:cNvSpPr>
            <a:spLocks noGrp="1"/>
          </p:cNvSpPr>
          <p:nvPr>
            <p:ph type="body" idx="1"/>
          </p:nvPr>
        </p:nvSpPr>
        <p:spPr>
          <a:xfrm>
            <a:off x="914400" y="2109829"/>
            <a:ext cx="10363200" cy="245901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409357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Holder 3"/>
          <p:cNvSpPr>
            <a:spLocks noGrp="1"/>
          </p:cNvSpPr>
          <p:nvPr>
            <p:ph type="body" idx="1"/>
          </p:nvPr>
        </p:nvSpPr>
        <p:spPr>
          <a:xfrm>
            <a:off x="914400" y="2109829"/>
            <a:ext cx="10363200" cy="245901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932326" y="160669"/>
            <a:ext cx="10327348" cy="323165"/>
          </a:xfr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25009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6118A8-9994-3118-6CF8-94FBA6560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FD77EA2-8E80-69ED-C2D7-AE89AF08C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77DD4A-E2F7-5D0A-5095-AC5EDBC3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316-743C-44B8-B2A1-DCC2AC5E96B5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F1DBCC-9EB9-EDEE-A4AC-D8EE91F70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CCD70A-CCF5-9634-6693-009CC8D7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DC08-D812-4D72-AD6F-F575F927B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02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11237098" y="6168817"/>
            <a:ext cx="711062" cy="5844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Holder 2"/>
          <p:cNvSpPr txBox="1">
            <a:spLocks/>
          </p:cNvSpPr>
          <p:nvPr userDrawn="1"/>
        </p:nvSpPr>
        <p:spPr>
          <a:xfrm>
            <a:off x="909750" y="2104199"/>
            <a:ext cx="10327348" cy="430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6" dirty="0"/>
          </a:p>
        </p:txBody>
      </p:sp>
      <p:sp>
        <p:nvSpPr>
          <p:cNvPr id="9" name="Holder 3"/>
          <p:cNvSpPr>
            <a:spLocks noGrp="1"/>
          </p:cNvSpPr>
          <p:nvPr>
            <p:ph type="body" idx="1"/>
          </p:nvPr>
        </p:nvSpPr>
        <p:spPr>
          <a:xfrm>
            <a:off x="914400" y="2109830"/>
            <a:ext cx="10363200" cy="2841292"/>
          </a:xfrm>
        </p:spPr>
        <p:txBody>
          <a:bodyPr lIns="0" tIns="0" rIns="0" bIns="0"/>
          <a:lstStyle>
            <a:lvl1pPr algn="just">
              <a:defRPr sz="1599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96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976703"/>
            <a:ext cx="10327348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8004" y="2137336"/>
            <a:ext cx="1035598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1" name="object 5"/>
          <p:cNvSpPr/>
          <p:nvPr userDrawn="1"/>
        </p:nvSpPr>
        <p:spPr>
          <a:xfrm>
            <a:off x="11453283" y="6161080"/>
            <a:ext cx="0" cy="479468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994"/>
                </a:lnTo>
              </a:path>
            </a:pathLst>
          </a:custGeom>
          <a:ln w="12700">
            <a:solidFill>
              <a:srgbClr val="11498A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grpSp>
        <p:nvGrpSpPr>
          <p:cNvPr id="12" name="object 6"/>
          <p:cNvGrpSpPr/>
          <p:nvPr userDrawn="1"/>
        </p:nvGrpSpPr>
        <p:grpSpPr>
          <a:xfrm>
            <a:off x="9272533" y="6153090"/>
            <a:ext cx="1875367" cy="477777"/>
            <a:chOff x="6954399" y="4620514"/>
            <a:chExt cx="1406525" cy="358775"/>
          </a:xfrm>
        </p:grpSpPr>
        <p:pic>
          <p:nvPicPr>
            <p:cNvPr id="13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1239" y="4666038"/>
              <a:ext cx="889608" cy="132600"/>
            </a:xfrm>
            <a:prstGeom prst="rect">
              <a:avLst/>
            </a:prstGeom>
          </p:spPr>
        </p:pic>
        <p:pic>
          <p:nvPicPr>
            <p:cNvPr id="14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54399" y="4665009"/>
              <a:ext cx="211510" cy="134493"/>
            </a:xfrm>
            <a:prstGeom prst="rect">
              <a:avLst/>
            </a:prstGeom>
          </p:spPr>
        </p:pic>
        <p:pic>
          <p:nvPicPr>
            <p:cNvPr id="15" name="object 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87106" y="4663878"/>
              <a:ext cx="186319" cy="136715"/>
            </a:xfrm>
            <a:prstGeom prst="rect">
              <a:avLst/>
            </a:prstGeom>
          </p:spPr>
        </p:pic>
        <p:sp>
          <p:nvSpPr>
            <p:cNvPr id="17" name="object 10"/>
            <p:cNvSpPr/>
            <p:nvPr/>
          </p:nvSpPr>
          <p:spPr>
            <a:xfrm>
              <a:off x="7417752" y="4620514"/>
              <a:ext cx="11430" cy="358775"/>
            </a:xfrm>
            <a:custGeom>
              <a:avLst/>
              <a:gdLst/>
              <a:ahLst/>
              <a:cxnLst/>
              <a:rect l="l" t="t" r="r" b="b"/>
              <a:pathLst>
                <a:path w="11429" h="358775">
                  <a:moveTo>
                    <a:pt x="11188" y="0"/>
                  </a:moveTo>
                  <a:lnTo>
                    <a:pt x="0" y="0"/>
                  </a:lnTo>
                  <a:lnTo>
                    <a:pt x="0" y="358305"/>
                  </a:lnTo>
                  <a:lnTo>
                    <a:pt x="11188" y="358305"/>
                  </a:lnTo>
                  <a:lnTo>
                    <a:pt x="11188" y="0"/>
                  </a:lnTo>
                  <a:close/>
                </a:path>
              </a:pathLst>
            </a:custGeom>
            <a:solidFill>
              <a:srgbClr val="002E6E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20" name="Holder 7"/>
          <p:cNvSpPr>
            <a:spLocks noGrp="1"/>
          </p:cNvSpPr>
          <p:nvPr>
            <p:ph type="sldNum" sz="quarter" idx="4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68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6" r:id="rId3"/>
    <p:sldLayoutId id="2147483697" r:id="rId4"/>
    <p:sldLayoutId id="2147483698" r:id="rId5"/>
  </p:sldLayoutIdLst>
  <p:transition spd="slow">
    <p:cover/>
  </p:transition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8853">
        <a:defRPr>
          <a:latin typeface="+mn-lt"/>
          <a:ea typeface="+mn-ea"/>
          <a:cs typeface="+mn-cs"/>
        </a:defRPr>
      </a:lvl2pPr>
      <a:lvl3pPr marL="1217706">
        <a:defRPr>
          <a:latin typeface="+mn-lt"/>
          <a:ea typeface="+mn-ea"/>
          <a:cs typeface="+mn-cs"/>
        </a:defRPr>
      </a:lvl3pPr>
      <a:lvl4pPr marL="1826560">
        <a:defRPr>
          <a:latin typeface="+mn-lt"/>
          <a:ea typeface="+mn-ea"/>
          <a:cs typeface="+mn-cs"/>
        </a:defRPr>
      </a:lvl4pPr>
      <a:lvl5pPr marL="2435413">
        <a:defRPr>
          <a:latin typeface="+mn-lt"/>
          <a:ea typeface="+mn-ea"/>
          <a:cs typeface="+mn-cs"/>
        </a:defRPr>
      </a:lvl5pPr>
      <a:lvl6pPr marL="3044266">
        <a:defRPr>
          <a:latin typeface="+mn-lt"/>
          <a:ea typeface="+mn-ea"/>
          <a:cs typeface="+mn-cs"/>
        </a:defRPr>
      </a:lvl6pPr>
      <a:lvl7pPr marL="3653119">
        <a:defRPr>
          <a:latin typeface="+mn-lt"/>
          <a:ea typeface="+mn-ea"/>
          <a:cs typeface="+mn-cs"/>
        </a:defRPr>
      </a:lvl7pPr>
      <a:lvl8pPr marL="4261973">
        <a:defRPr>
          <a:latin typeface="+mn-lt"/>
          <a:ea typeface="+mn-ea"/>
          <a:cs typeface="+mn-cs"/>
        </a:defRPr>
      </a:lvl8pPr>
      <a:lvl9pPr marL="487082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8853">
        <a:defRPr>
          <a:latin typeface="+mn-lt"/>
          <a:ea typeface="+mn-ea"/>
          <a:cs typeface="+mn-cs"/>
        </a:defRPr>
      </a:lvl2pPr>
      <a:lvl3pPr marL="1217706">
        <a:defRPr>
          <a:latin typeface="+mn-lt"/>
          <a:ea typeface="+mn-ea"/>
          <a:cs typeface="+mn-cs"/>
        </a:defRPr>
      </a:lvl3pPr>
      <a:lvl4pPr marL="1826560">
        <a:defRPr>
          <a:latin typeface="+mn-lt"/>
          <a:ea typeface="+mn-ea"/>
          <a:cs typeface="+mn-cs"/>
        </a:defRPr>
      </a:lvl4pPr>
      <a:lvl5pPr marL="2435413">
        <a:defRPr>
          <a:latin typeface="+mn-lt"/>
          <a:ea typeface="+mn-ea"/>
          <a:cs typeface="+mn-cs"/>
        </a:defRPr>
      </a:lvl5pPr>
      <a:lvl6pPr marL="3044266">
        <a:defRPr>
          <a:latin typeface="+mn-lt"/>
          <a:ea typeface="+mn-ea"/>
          <a:cs typeface="+mn-cs"/>
        </a:defRPr>
      </a:lvl6pPr>
      <a:lvl7pPr marL="3653119">
        <a:defRPr>
          <a:latin typeface="+mn-lt"/>
          <a:ea typeface="+mn-ea"/>
          <a:cs typeface="+mn-cs"/>
        </a:defRPr>
      </a:lvl7pPr>
      <a:lvl8pPr marL="4261973">
        <a:defRPr>
          <a:latin typeface="+mn-lt"/>
          <a:ea typeface="+mn-ea"/>
          <a:cs typeface="+mn-cs"/>
        </a:defRPr>
      </a:lvl8pPr>
      <a:lvl9pPr marL="487082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9.emf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21" Type="http://schemas.openxmlformats.org/officeDocument/2006/relationships/image" Target="../media/image62.svg"/><Relationship Id="rId7" Type="http://schemas.openxmlformats.org/officeDocument/2006/relationships/image" Target="../media/image48.svg"/><Relationship Id="rId12" Type="http://schemas.openxmlformats.org/officeDocument/2006/relationships/image" Target="../media/image53.png"/><Relationship Id="rId17" Type="http://schemas.openxmlformats.org/officeDocument/2006/relationships/image" Target="../media/image58.sv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19" Type="http://schemas.openxmlformats.org/officeDocument/2006/relationships/image" Target="../media/image60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Relationship Id="rId1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it/freccia-gi%C3%B9-scarabocchio-disegno-1435215/" TargetMode="External"/><Relationship Id="rId5" Type="http://schemas.openxmlformats.org/officeDocument/2006/relationships/image" Target="../media/image64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0BA19307-209E-5572-E4EF-5B524D658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2568" cy="68580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39A1F4A-BA6C-0639-7CD2-FB2A90E8D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37" y="4161"/>
            <a:ext cx="11425728" cy="686659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220025" y="1037297"/>
            <a:ext cx="184731" cy="461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ACF7ECD3-6E2D-16EA-74C0-FE9AA270D573}"/>
              </a:ext>
            </a:extLst>
          </p:cNvPr>
          <p:cNvSpPr txBox="1"/>
          <p:nvPr/>
        </p:nvSpPr>
        <p:spPr>
          <a:xfrm>
            <a:off x="8905146" y="4422272"/>
            <a:ext cx="2630253" cy="324854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 marR="0" lvl="0" indent="0" algn="r" defTabSz="608853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120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Bologna, 15 luglio 2024</a:t>
            </a:r>
            <a:endParaRPr kumimoji="0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9728B19-D21C-F547-8625-EF08510C7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69" y="5818221"/>
            <a:ext cx="3679488" cy="103561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5780E041-E65F-4858-EEBA-25EB236F2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8834" y="328481"/>
            <a:ext cx="373166" cy="6529519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E8E27680-84F2-2354-B7C6-25E747B739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4450" y="-1"/>
            <a:ext cx="327550" cy="32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7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3A8DA27-6DB5-A394-35A5-85449C239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FFF835C-3819-53FA-0D67-CD141F1DC2D9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4">
            <a:extLst>
              <a:ext uri="{FF2B5EF4-FFF2-40B4-BE49-F238E27FC236}">
                <a16:creationId xmlns:a16="http://schemas.microsoft.com/office/drawing/2014/main" id="{899C4BC2-408C-EBB6-2962-81D6DDA0035A}"/>
              </a:ext>
            </a:extLst>
          </p:cNvPr>
          <p:cNvSpPr txBox="1"/>
          <p:nvPr/>
        </p:nvSpPr>
        <p:spPr>
          <a:xfrm>
            <a:off x="1226992" y="181810"/>
            <a:ext cx="106367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dinamiche economico-finanziarie delle imprese di costruzioni</a:t>
            </a: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11C57AC2-F2F5-C707-5D9D-85867A0FC29A}"/>
              </a:ext>
            </a:extLst>
          </p:cNvPr>
          <p:cNvSpPr/>
          <p:nvPr/>
        </p:nvSpPr>
        <p:spPr>
          <a:xfrm>
            <a:off x="9157117" y="705030"/>
            <a:ext cx="3034883" cy="5334263"/>
          </a:xfrm>
          <a:custGeom>
            <a:avLst/>
            <a:gdLst/>
            <a:ahLst/>
            <a:cxnLst/>
            <a:rect l="l" t="t" r="r" b="b"/>
            <a:pathLst>
              <a:path w="1667509" h="1292860">
                <a:moveTo>
                  <a:pt x="1667408" y="0"/>
                </a:moveTo>
                <a:lnTo>
                  <a:pt x="0" y="313436"/>
                </a:lnTo>
                <a:lnTo>
                  <a:pt x="346303" y="1193774"/>
                </a:lnTo>
                <a:lnTo>
                  <a:pt x="1667408" y="1292390"/>
                </a:lnTo>
                <a:lnTo>
                  <a:pt x="1667408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 lang="it-IT" sz="2397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03136AE-72E2-9588-85BA-211E6E471376}"/>
              </a:ext>
            </a:extLst>
          </p:cNvPr>
          <p:cNvSpPr txBox="1"/>
          <p:nvPr/>
        </p:nvSpPr>
        <p:spPr>
          <a:xfrm>
            <a:off x="9348670" y="1382893"/>
            <a:ext cx="284333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342900">
              <a:defRPr/>
            </a:pPr>
            <a:r>
              <a:rPr lang="it-IT" sz="2400" dirty="0">
                <a:solidFill>
                  <a:srgbClr val="20386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Netto miglioramento del </a:t>
            </a:r>
            <a:r>
              <a:rPr lang="it-IT" sz="2400" b="1" u="sng" dirty="0">
                <a:solidFill>
                  <a:srgbClr val="20386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Margine di Struttura Primario </a:t>
            </a:r>
            <a:r>
              <a:rPr lang="it-IT" sz="2400" dirty="0">
                <a:solidFill>
                  <a:srgbClr val="20386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anche nel Nord Est: il patrimonio netto (26,2%) è significativamente superiore al valore delle immobilizzazioni (21,8%).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AEDD764-70EE-894E-DCFC-A39CB54E91A6}"/>
              </a:ext>
            </a:extLst>
          </p:cNvPr>
          <p:cNvGrpSpPr>
            <a:grpSpLocks noChangeAspect="1"/>
          </p:cNvGrpSpPr>
          <p:nvPr/>
        </p:nvGrpSpPr>
        <p:grpSpPr>
          <a:xfrm>
            <a:off x="-19963" y="1552007"/>
            <a:ext cx="4580798" cy="4766256"/>
            <a:chOff x="1316954" y="1753565"/>
            <a:chExt cx="3318871" cy="3453231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21E047EB-822D-004E-C26C-E7151631F676}"/>
                </a:ext>
              </a:extLst>
            </p:cNvPr>
            <p:cNvSpPr/>
            <p:nvPr/>
          </p:nvSpPr>
          <p:spPr>
            <a:xfrm>
              <a:off x="1808544" y="1753565"/>
              <a:ext cx="1188000" cy="665544"/>
            </a:xfrm>
            <a:prstGeom prst="rect">
              <a:avLst/>
            </a:prstGeom>
            <a:solidFill>
              <a:srgbClr val="4472C4"/>
            </a:solidFill>
            <a:ln w="12700">
              <a:solidFill>
                <a:srgbClr val="000080"/>
              </a:solidFill>
              <a:prstDash val="solid"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IMMOBILIZZAZIONI</a:t>
              </a: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7B870ED-E859-8BBE-4D61-2994E3F0F45D}"/>
                </a:ext>
              </a:extLst>
            </p:cNvPr>
            <p:cNvSpPr/>
            <p:nvPr/>
          </p:nvSpPr>
          <p:spPr>
            <a:xfrm>
              <a:off x="3002661" y="1753565"/>
              <a:ext cx="1192193" cy="642394"/>
            </a:xfrm>
            <a:prstGeom prst="rect">
              <a:avLst/>
            </a:prstGeom>
            <a:solidFill>
              <a:srgbClr val="4472C4"/>
            </a:solidFill>
            <a:ln w="12700">
              <a:solidFill>
                <a:srgbClr val="000080"/>
              </a:solidFill>
              <a:prstDash val="solid"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PATRIMONIO NETTO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66E5C98-4CE7-75C4-8339-D96DDBCC70FF}"/>
                </a:ext>
              </a:extLst>
            </p:cNvPr>
            <p:cNvSpPr/>
            <p:nvPr/>
          </p:nvSpPr>
          <p:spPr>
            <a:xfrm>
              <a:off x="3002661" y="2395959"/>
              <a:ext cx="1192193" cy="486137"/>
            </a:xfrm>
            <a:prstGeom prst="rect">
              <a:avLst/>
            </a:prstGeom>
            <a:solidFill>
              <a:srgbClr val="4472C4"/>
            </a:solidFill>
            <a:ln w="12700">
              <a:solidFill>
                <a:srgbClr val="000080"/>
              </a:solidFill>
              <a:prstDash val="solid"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DEBITO M/L</a:t>
              </a: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EEC7B7C4-374A-EA37-1436-783CAB21A2E2}"/>
                </a:ext>
              </a:extLst>
            </p:cNvPr>
            <p:cNvSpPr/>
            <p:nvPr/>
          </p:nvSpPr>
          <p:spPr>
            <a:xfrm>
              <a:off x="1808544" y="2418256"/>
              <a:ext cx="1188000" cy="1305897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000080"/>
              </a:solidFill>
              <a:prstDash val="solid"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CREDITI+CASSA+</a:t>
              </a:r>
            </a:p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RATEI/RISC. ATTIVI</a:t>
              </a: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66A9E7C2-F75C-2EE0-A3A6-A0FA5BCBC13A}"/>
                </a:ext>
              </a:extLst>
            </p:cNvPr>
            <p:cNvSpPr/>
            <p:nvPr/>
          </p:nvSpPr>
          <p:spPr>
            <a:xfrm>
              <a:off x="3006854" y="2882096"/>
              <a:ext cx="1188000" cy="1305897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000080"/>
              </a:solidFill>
              <a:prstDash val="solid"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DEBITI BREVE+</a:t>
              </a:r>
            </a:p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RATEI/RISC. PASSIVI</a:t>
              </a:r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27D91662-87B3-AE45-AB10-426D5812FEB7}"/>
                </a:ext>
              </a:extLst>
            </p:cNvPr>
            <p:cNvSpPr/>
            <p:nvPr/>
          </p:nvSpPr>
          <p:spPr>
            <a:xfrm>
              <a:off x="1808544" y="3731019"/>
              <a:ext cx="1188000" cy="14689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80"/>
              </a:solidFill>
              <a:prstDash val="solid"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it-IT" sz="1050" b="1" dirty="0">
                  <a:solidFill>
                    <a:srgbClr val="000080"/>
                  </a:solidFill>
                </a:rPr>
                <a:t>RIMANENZE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65F8EC76-6A86-B85A-BE69-D949B6880E2A}"/>
                </a:ext>
              </a:extLst>
            </p:cNvPr>
            <p:cNvSpPr/>
            <p:nvPr/>
          </p:nvSpPr>
          <p:spPr>
            <a:xfrm>
              <a:off x="3006854" y="4186287"/>
              <a:ext cx="1188000" cy="805629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000080"/>
              </a:solidFill>
              <a:prstDash val="solid"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ACCONTI E ANTICIPI</a:t>
              </a: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3A0E854E-0FEA-B849-D984-0B996832173E}"/>
                </a:ext>
              </a:extLst>
            </p:cNvPr>
            <p:cNvSpPr/>
            <p:nvPr/>
          </p:nvSpPr>
          <p:spPr>
            <a:xfrm>
              <a:off x="3006854" y="4998782"/>
              <a:ext cx="1188000" cy="201148"/>
            </a:xfrm>
            <a:prstGeom prst="rect">
              <a:avLst/>
            </a:prstGeom>
            <a:noFill/>
            <a:ln w="12700">
              <a:solidFill>
                <a:srgbClr val="000080"/>
              </a:solidFill>
              <a:prstDash val="solid"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it-IT" sz="1050" b="1" dirty="0" err="1">
                  <a:solidFill>
                    <a:srgbClr val="000080"/>
                  </a:solidFill>
                </a:rPr>
                <a:t>Accanton</a:t>
              </a:r>
              <a:r>
                <a:rPr lang="it-IT" sz="1050" b="1" dirty="0">
                  <a:solidFill>
                    <a:srgbClr val="000080"/>
                  </a:solidFill>
                </a:rPr>
                <a:t>.+ TFR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460A22E5-8970-6B73-0F12-EA02235D64F3}"/>
                </a:ext>
              </a:extLst>
            </p:cNvPr>
            <p:cNvSpPr txBox="1"/>
            <p:nvPr/>
          </p:nvSpPr>
          <p:spPr>
            <a:xfrm>
              <a:off x="1326827" y="1942557"/>
              <a:ext cx="436039" cy="267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0080"/>
                  </a:solidFill>
                </a:rPr>
                <a:t>22,7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699BE503-5633-171B-9C0D-AAB6B6BA3011}"/>
                </a:ext>
              </a:extLst>
            </p:cNvPr>
            <p:cNvSpPr txBox="1"/>
            <p:nvPr/>
          </p:nvSpPr>
          <p:spPr>
            <a:xfrm>
              <a:off x="1326827" y="2938999"/>
              <a:ext cx="436039" cy="267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0080"/>
                  </a:solidFill>
                </a:rPr>
                <a:t>36,1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8E4BA24B-3F4A-1D95-5E41-5B524305724A}"/>
                </a:ext>
              </a:extLst>
            </p:cNvPr>
            <p:cNvSpPr txBox="1"/>
            <p:nvPr/>
          </p:nvSpPr>
          <p:spPr>
            <a:xfrm>
              <a:off x="1316954" y="4333268"/>
              <a:ext cx="436039" cy="267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0080"/>
                  </a:solidFill>
                </a:rPr>
                <a:t>41,3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28611A1E-1779-5E47-6408-B99E463EA4BE}"/>
                </a:ext>
              </a:extLst>
            </p:cNvPr>
            <p:cNvSpPr txBox="1"/>
            <p:nvPr/>
          </p:nvSpPr>
          <p:spPr>
            <a:xfrm>
              <a:off x="4196709" y="1932804"/>
              <a:ext cx="436039" cy="267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0080"/>
                  </a:solidFill>
                </a:rPr>
                <a:t>22,4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CBFBB8E0-06EC-F273-C325-10F3B14B0990}"/>
                </a:ext>
              </a:extLst>
            </p:cNvPr>
            <p:cNvSpPr txBox="1"/>
            <p:nvPr/>
          </p:nvSpPr>
          <p:spPr>
            <a:xfrm>
              <a:off x="4188816" y="2486492"/>
              <a:ext cx="436039" cy="267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0080"/>
                  </a:solidFill>
                </a:rPr>
                <a:t>14,0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A693BD9A-18C3-CA7F-229A-A76027E37343}"/>
                </a:ext>
              </a:extLst>
            </p:cNvPr>
            <p:cNvSpPr txBox="1"/>
            <p:nvPr/>
          </p:nvSpPr>
          <p:spPr>
            <a:xfrm>
              <a:off x="4196709" y="3324123"/>
              <a:ext cx="436039" cy="267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0080"/>
                  </a:solidFill>
                </a:rPr>
                <a:t>37,9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64FE860F-59EA-58CF-2A81-0E44D2F21BBA}"/>
                </a:ext>
              </a:extLst>
            </p:cNvPr>
            <p:cNvSpPr txBox="1"/>
            <p:nvPr/>
          </p:nvSpPr>
          <p:spPr>
            <a:xfrm>
              <a:off x="4188816" y="4453831"/>
              <a:ext cx="436039" cy="267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0080"/>
                  </a:solidFill>
                </a:rPr>
                <a:t>22,4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1DFA8A17-C995-1083-5CB2-3F21E9FDDBB9}"/>
                </a:ext>
              </a:extLst>
            </p:cNvPr>
            <p:cNvSpPr txBox="1"/>
            <p:nvPr/>
          </p:nvSpPr>
          <p:spPr>
            <a:xfrm>
              <a:off x="4199786" y="4939209"/>
              <a:ext cx="436039" cy="267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0080"/>
                  </a:solidFill>
                </a:rPr>
                <a:t>3,2</a:t>
              </a:r>
            </a:p>
          </p:txBody>
        </p:sp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E96E957-E956-BC19-E469-857BD88B88BF}"/>
              </a:ext>
            </a:extLst>
          </p:cNvPr>
          <p:cNvSpPr txBox="1"/>
          <p:nvPr/>
        </p:nvSpPr>
        <p:spPr>
          <a:xfrm>
            <a:off x="1667302" y="840929"/>
            <a:ext cx="127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0080"/>
                </a:solidFill>
              </a:rPr>
              <a:t>2017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132A77F2-FD59-87BA-18DC-6C0D9587EA7E}"/>
              </a:ext>
            </a:extLst>
          </p:cNvPr>
          <p:cNvGrpSpPr>
            <a:grpSpLocks noChangeAspect="1"/>
          </p:cNvGrpSpPr>
          <p:nvPr/>
        </p:nvGrpSpPr>
        <p:grpSpPr>
          <a:xfrm>
            <a:off x="4626723" y="1548468"/>
            <a:ext cx="4464505" cy="4721014"/>
            <a:chOff x="5098606" y="1748651"/>
            <a:chExt cx="3259101" cy="3446365"/>
          </a:xfrm>
        </p:grpSpPr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C01561FB-1848-D52B-7D4D-886D68F0835B}"/>
                </a:ext>
              </a:extLst>
            </p:cNvPr>
            <p:cNvSpPr/>
            <p:nvPr/>
          </p:nvSpPr>
          <p:spPr>
            <a:xfrm>
              <a:off x="5515321" y="1748651"/>
              <a:ext cx="1188000" cy="610772"/>
            </a:xfrm>
            <a:prstGeom prst="rect">
              <a:avLst/>
            </a:prstGeom>
            <a:solidFill>
              <a:srgbClr val="4472C4"/>
            </a:solidFill>
            <a:ln w="12700">
              <a:solidFill>
                <a:srgbClr val="000080"/>
              </a:solidFill>
              <a:prstDash val="solid"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IMMOBILIZZAZIONI</a:t>
              </a: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C49F6035-4EE0-DCDB-D037-5F30BEFB6872}"/>
                </a:ext>
              </a:extLst>
            </p:cNvPr>
            <p:cNvSpPr/>
            <p:nvPr/>
          </p:nvSpPr>
          <p:spPr>
            <a:xfrm>
              <a:off x="6709438" y="1748651"/>
              <a:ext cx="1192193" cy="642394"/>
            </a:xfrm>
            <a:prstGeom prst="rect">
              <a:avLst/>
            </a:prstGeom>
            <a:solidFill>
              <a:srgbClr val="4472C4"/>
            </a:solidFill>
            <a:ln w="12700">
              <a:solidFill>
                <a:srgbClr val="000080"/>
              </a:solidFill>
              <a:prstDash val="solid"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PATRIMONIO NETTO</a:t>
              </a:r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C69A2F02-61E3-AA37-10C3-432E86094A78}"/>
                </a:ext>
              </a:extLst>
            </p:cNvPr>
            <p:cNvSpPr/>
            <p:nvPr/>
          </p:nvSpPr>
          <p:spPr>
            <a:xfrm>
              <a:off x="6709438" y="2391045"/>
              <a:ext cx="1192193" cy="486137"/>
            </a:xfrm>
            <a:prstGeom prst="rect">
              <a:avLst/>
            </a:prstGeom>
            <a:solidFill>
              <a:srgbClr val="4472C4"/>
            </a:solidFill>
            <a:ln w="12700">
              <a:solidFill>
                <a:srgbClr val="000080"/>
              </a:solidFill>
              <a:prstDash val="solid"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DEBITO M/L</a:t>
              </a: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EAB353C5-77A3-4A2F-5DE6-C2D28D8B7ADC}"/>
                </a:ext>
              </a:extLst>
            </p:cNvPr>
            <p:cNvSpPr/>
            <p:nvPr/>
          </p:nvSpPr>
          <p:spPr>
            <a:xfrm>
              <a:off x="5515321" y="2359424"/>
              <a:ext cx="1188000" cy="170831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000080"/>
              </a:solidFill>
              <a:prstDash val="solid"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CREDITI+CASSA+</a:t>
              </a:r>
            </a:p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RATEI/RISC. ATTIVI</a:t>
              </a: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C185F837-9393-477E-60A0-DBB3963A9630}"/>
                </a:ext>
              </a:extLst>
            </p:cNvPr>
            <p:cNvSpPr/>
            <p:nvPr/>
          </p:nvSpPr>
          <p:spPr>
            <a:xfrm>
              <a:off x="6713631" y="2877182"/>
              <a:ext cx="1188000" cy="166120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000080"/>
              </a:solidFill>
              <a:prstDash val="solid"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DEBITI BREVE+</a:t>
              </a:r>
            </a:p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RATEI/RISC. PASSIVI</a:t>
              </a: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9D1CC50C-3263-29DA-9E05-307817D5F50B}"/>
                </a:ext>
              </a:extLst>
            </p:cNvPr>
            <p:cNvSpPr/>
            <p:nvPr/>
          </p:nvSpPr>
          <p:spPr>
            <a:xfrm>
              <a:off x="5515321" y="4067735"/>
              <a:ext cx="1188000" cy="11272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80"/>
              </a:solidFill>
              <a:prstDash val="solid"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it-IT" sz="1050" b="1" dirty="0">
                  <a:solidFill>
                    <a:srgbClr val="000080"/>
                  </a:solidFill>
                </a:rPr>
                <a:t>RIMANENZE</a:t>
              </a:r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0546CC9A-1E1C-0178-5F86-B1FF973C9971}"/>
                </a:ext>
              </a:extLst>
            </p:cNvPr>
            <p:cNvSpPr/>
            <p:nvPr/>
          </p:nvSpPr>
          <p:spPr>
            <a:xfrm>
              <a:off x="6713631" y="4538382"/>
              <a:ext cx="1188000" cy="44862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000080"/>
              </a:solidFill>
              <a:prstDash val="solid"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ACCONTI E ANTICIPI</a:t>
              </a: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D38123EA-3B01-3708-7F61-D5D447F37BC6}"/>
                </a:ext>
              </a:extLst>
            </p:cNvPr>
            <p:cNvSpPr/>
            <p:nvPr/>
          </p:nvSpPr>
          <p:spPr>
            <a:xfrm>
              <a:off x="6713631" y="4993868"/>
              <a:ext cx="1188000" cy="201148"/>
            </a:xfrm>
            <a:prstGeom prst="rect">
              <a:avLst/>
            </a:prstGeom>
            <a:noFill/>
            <a:ln w="12700">
              <a:solidFill>
                <a:srgbClr val="000080"/>
              </a:solidFill>
              <a:prstDash val="solid"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it-IT" sz="1050" b="1" dirty="0" err="1">
                  <a:solidFill>
                    <a:srgbClr val="000080"/>
                  </a:solidFill>
                </a:rPr>
                <a:t>Accanton</a:t>
              </a:r>
              <a:r>
                <a:rPr lang="it-IT" sz="1050" b="1" dirty="0">
                  <a:solidFill>
                    <a:srgbClr val="000080"/>
                  </a:solidFill>
                </a:rPr>
                <a:t>.+ TFR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E182D4E3-2A0A-E291-4516-605C8C34BD3E}"/>
                </a:ext>
              </a:extLst>
            </p:cNvPr>
            <p:cNvSpPr txBox="1"/>
            <p:nvPr/>
          </p:nvSpPr>
          <p:spPr>
            <a:xfrm>
              <a:off x="5098606" y="1965938"/>
              <a:ext cx="436039" cy="269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0080"/>
                  </a:solidFill>
                </a:rPr>
                <a:t>21,8</a:t>
              </a: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B3CDDB30-97BB-179B-F877-5D3CCAFDB970}"/>
                </a:ext>
              </a:extLst>
            </p:cNvPr>
            <p:cNvSpPr txBox="1"/>
            <p:nvPr/>
          </p:nvSpPr>
          <p:spPr>
            <a:xfrm>
              <a:off x="5098606" y="3157970"/>
              <a:ext cx="436039" cy="269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0080"/>
                  </a:solidFill>
                </a:rPr>
                <a:t>46,3</a:t>
              </a: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1A51DD16-F32F-B300-6CE4-FEABF10E8EC5}"/>
                </a:ext>
              </a:extLst>
            </p:cNvPr>
            <p:cNvSpPr txBox="1"/>
            <p:nvPr/>
          </p:nvSpPr>
          <p:spPr>
            <a:xfrm>
              <a:off x="5125657" y="4499464"/>
              <a:ext cx="436039" cy="269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0080"/>
                  </a:solidFill>
                </a:rPr>
                <a:t>31,9</a:t>
              </a: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BB39DBDB-1C90-D4D3-DF1D-4174BC22C81F}"/>
                </a:ext>
              </a:extLst>
            </p:cNvPr>
            <p:cNvSpPr txBox="1"/>
            <p:nvPr/>
          </p:nvSpPr>
          <p:spPr>
            <a:xfrm>
              <a:off x="7918591" y="1899940"/>
              <a:ext cx="436039" cy="269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0080"/>
                  </a:solidFill>
                </a:rPr>
                <a:t>26,2</a:t>
              </a: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EECE6E2E-0DD3-CB9B-9F5B-7AEB50557B6E}"/>
                </a:ext>
              </a:extLst>
            </p:cNvPr>
            <p:cNvSpPr txBox="1"/>
            <p:nvPr/>
          </p:nvSpPr>
          <p:spPr>
            <a:xfrm>
              <a:off x="7918589" y="2445873"/>
              <a:ext cx="436039" cy="269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0080"/>
                  </a:solidFill>
                </a:rPr>
                <a:t>11,9</a:t>
              </a: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7CA1799B-1E44-BEA9-AF66-B79605D4AA9E}"/>
                </a:ext>
              </a:extLst>
            </p:cNvPr>
            <p:cNvSpPr txBox="1"/>
            <p:nvPr/>
          </p:nvSpPr>
          <p:spPr>
            <a:xfrm>
              <a:off x="7918589" y="3515909"/>
              <a:ext cx="436039" cy="269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0080"/>
                  </a:solidFill>
                </a:rPr>
                <a:t>40,9</a:t>
              </a: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4076CDA3-076C-183D-7F44-E2E6B6824089}"/>
                </a:ext>
              </a:extLst>
            </p:cNvPr>
            <p:cNvSpPr txBox="1"/>
            <p:nvPr/>
          </p:nvSpPr>
          <p:spPr>
            <a:xfrm>
              <a:off x="7918588" y="4556687"/>
              <a:ext cx="436039" cy="269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0080"/>
                  </a:solidFill>
                </a:rPr>
                <a:t>17,7</a:t>
              </a: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19D499D5-70F3-08E0-A912-98485CCA97FD}"/>
                </a:ext>
              </a:extLst>
            </p:cNvPr>
            <p:cNvSpPr txBox="1"/>
            <p:nvPr/>
          </p:nvSpPr>
          <p:spPr>
            <a:xfrm>
              <a:off x="7921668" y="4906346"/>
              <a:ext cx="436039" cy="269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0080"/>
                  </a:solidFill>
                </a:rPr>
                <a:t>3,3</a:t>
              </a:r>
            </a:p>
          </p:txBody>
        </p:sp>
      </p:grp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548F5DF7-CDBD-EBD6-5FC0-E910B0EBB5E6}"/>
              </a:ext>
            </a:extLst>
          </p:cNvPr>
          <p:cNvSpPr txBox="1"/>
          <p:nvPr/>
        </p:nvSpPr>
        <p:spPr>
          <a:xfrm>
            <a:off x="6185559" y="840929"/>
            <a:ext cx="127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0080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2018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3A8DA27-6DB5-A394-35A5-85449C239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FFF835C-3819-53FA-0D67-CD141F1DC2D9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4">
            <a:extLst>
              <a:ext uri="{FF2B5EF4-FFF2-40B4-BE49-F238E27FC236}">
                <a16:creationId xmlns:a16="http://schemas.microsoft.com/office/drawing/2014/main" id="{899C4BC2-408C-EBB6-2962-81D6DDA0035A}"/>
              </a:ext>
            </a:extLst>
          </p:cNvPr>
          <p:cNvSpPr txBox="1"/>
          <p:nvPr/>
        </p:nvSpPr>
        <p:spPr>
          <a:xfrm>
            <a:off x="1226992" y="181810"/>
            <a:ext cx="106367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dinamiche economico-finanziarie delle imprese di costruzioni</a:t>
            </a: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11C57AC2-F2F5-C707-5D9D-85867A0FC29A}"/>
              </a:ext>
            </a:extLst>
          </p:cNvPr>
          <p:cNvSpPr/>
          <p:nvPr/>
        </p:nvSpPr>
        <p:spPr>
          <a:xfrm>
            <a:off x="8904303" y="511602"/>
            <a:ext cx="3287697" cy="5726276"/>
          </a:xfrm>
          <a:custGeom>
            <a:avLst/>
            <a:gdLst/>
            <a:ahLst/>
            <a:cxnLst/>
            <a:rect l="l" t="t" r="r" b="b"/>
            <a:pathLst>
              <a:path w="1667509" h="1292860">
                <a:moveTo>
                  <a:pt x="1667408" y="0"/>
                </a:moveTo>
                <a:lnTo>
                  <a:pt x="0" y="313436"/>
                </a:lnTo>
                <a:lnTo>
                  <a:pt x="346303" y="1193774"/>
                </a:lnTo>
                <a:lnTo>
                  <a:pt x="1667408" y="1292390"/>
                </a:lnTo>
                <a:lnTo>
                  <a:pt x="1667408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 lang="it-IT" sz="2397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03136AE-72E2-9588-85BA-211E6E471376}"/>
              </a:ext>
            </a:extLst>
          </p:cNvPr>
          <p:cNvSpPr txBox="1"/>
          <p:nvPr/>
        </p:nvSpPr>
        <p:spPr>
          <a:xfrm>
            <a:off x="9433264" y="1680752"/>
            <a:ext cx="275873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342900">
              <a:defRPr/>
            </a:pPr>
            <a:r>
              <a:rPr lang="it-IT" sz="2400" dirty="0">
                <a:solidFill>
                  <a:srgbClr val="20386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Il </a:t>
            </a:r>
            <a:r>
              <a:rPr lang="it-IT" sz="2400" b="1" u="sng" dirty="0">
                <a:solidFill>
                  <a:srgbClr val="20386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ROE</a:t>
            </a:r>
            <a:r>
              <a:rPr lang="it-IT" sz="2400" dirty="0">
                <a:solidFill>
                  <a:srgbClr val="20386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ha raggiunto un livello prossimo al 13,5% nel 2022.</a:t>
            </a:r>
          </a:p>
          <a:p>
            <a:pPr algn="r" defTabSz="342900">
              <a:defRPr/>
            </a:pPr>
            <a:r>
              <a:rPr lang="it-IT" sz="2400" dirty="0">
                <a:solidFill>
                  <a:srgbClr val="20386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Il Nord Est (13,2%)  è in linea con il dato nazionale.</a:t>
            </a:r>
          </a:p>
          <a:p>
            <a:pPr algn="r" defTabSz="342900">
              <a:defRPr/>
            </a:pPr>
            <a:r>
              <a:rPr lang="it-IT" sz="2400" dirty="0">
                <a:solidFill>
                  <a:srgbClr val="20386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Una parte di questa crescita è spiegata dall’aumento del ROA.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4F7CE80-645B-41CA-9D5D-0D73C0316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000"/>
            <a:ext cx="8276490" cy="601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9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3A8DA27-6DB5-A394-35A5-85449C239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FFF835C-3819-53FA-0D67-CD141F1DC2D9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4">
            <a:extLst>
              <a:ext uri="{FF2B5EF4-FFF2-40B4-BE49-F238E27FC236}">
                <a16:creationId xmlns:a16="http://schemas.microsoft.com/office/drawing/2014/main" id="{899C4BC2-408C-EBB6-2962-81D6DDA0035A}"/>
              </a:ext>
            </a:extLst>
          </p:cNvPr>
          <p:cNvSpPr txBox="1"/>
          <p:nvPr/>
        </p:nvSpPr>
        <p:spPr>
          <a:xfrm>
            <a:off x="1226992" y="181810"/>
            <a:ext cx="106367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dinamiche economico-finanziarie delle imprese di costruzioni</a:t>
            </a: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11C57AC2-F2F5-C707-5D9D-85867A0FC29A}"/>
              </a:ext>
            </a:extLst>
          </p:cNvPr>
          <p:cNvSpPr/>
          <p:nvPr/>
        </p:nvSpPr>
        <p:spPr>
          <a:xfrm>
            <a:off x="8743637" y="443420"/>
            <a:ext cx="3448363" cy="5262693"/>
          </a:xfrm>
          <a:custGeom>
            <a:avLst/>
            <a:gdLst/>
            <a:ahLst/>
            <a:cxnLst/>
            <a:rect l="l" t="t" r="r" b="b"/>
            <a:pathLst>
              <a:path w="1667509" h="1292860">
                <a:moveTo>
                  <a:pt x="1667408" y="0"/>
                </a:moveTo>
                <a:lnTo>
                  <a:pt x="0" y="313436"/>
                </a:lnTo>
                <a:lnTo>
                  <a:pt x="346303" y="1193774"/>
                </a:lnTo>
                <a:lnTo>
                  <a:pt x="1667408" y="1292390"/>
                </a:lnTo>
                <a:lnTo>
                  <a:pt x="1667408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 lang="it-IT" sz="2397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03136AE-72E2-9588-85BA-211E6E471376}"/>
              </a:ext>
            </a:extLst>
          </p:cNvPr>
          <p:cNvSpPr txBox="1"/>
          <p:nvPr/>
        </p:nvSpPr>
        <p:spPr>
          <a:xfrm>
            <a:off x="9168074" y="1574971"/>
            <a:ext cx="30239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342900">
              <a:defRPr/>
            </a:pPr>
            <a:r>
              <a:rPr lang="it-IT" sz="2400" dirty="0">
                <a:solidFill>
                  <a:srgbClr val="20386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Gli </a:t>
            </a:r>
            <a:r>
              <a:rPr lang="it-IT" sz="2400" b="1" u="sng" dirty="0">
                <a:solidFill>
                  <a:srgbClr val="20386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oneri finanziari </a:t>
            </a:r>
            <a:r>
              <a:rPr lang="it-IT" sz="2400" dirty="0">
                <a:solidFill>
                  <a:srgbClr val="20386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rappresentano circa il 7,4% dell’EBITDA nel 2022. </a:t>
            </a:r>
          </a:p>
          <a:p>
            <a:pPr algn="r" defTabSz="342900">
              <a:defRPr/>
            </a:pPr>
            <a:r>
              <a:rPr lang="it-IT" sz="2400" dirty="0">
                <a:solidFill>
                  <a:srgbClr val="20386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Il Nord Est è la</a:t>
            </a:r>
          </a:p>
          <a:p>
            <a:pPr algn="r" defTabSz="342900">
              <a:defRPr/>
            </a:pPr>
            <a:r>
              <a:rPr lang="it-IT" sz="2400" dirty="0">
                <a:solidFill>
                  <a:srgbClr val="20386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macroregione dove questo valore, nell’ultimo anno, risulta il più contenuto, (6,3%)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9EA1E3A-B1F8-986E-06F0-22F004C62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" y="773212"/>
            <a:ext cx="8725617" cy="601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53202B-8039-B0A9-38AA-128955849E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84D3AFF-6015-B6FC-0E38-4BEE7608F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6137FD-84E9-E357-9048-7770A54E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DC08-D812-4D72-AD6F-F575F927BD93}" type="slidenum">
              <a:rPr lang="it-IT" smtClean="0"/>
              <a:t>13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90AC6AE-262A-A4F3-B02B-25408379D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6EAB77-0E70-4A35-36CE-164E171C0EF3}"/>
              </a:ext>
            </a:extLst>
          </p:cNvPr>
          <p:cNvSpPr txBox="1"/>
          <p:nvPr/>
        </p:nvSpPr>
        <p:spPr>
          <a:xfrm>
            <a:off x="868680" y="5120640"/>
            <a:ext cx="6435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IL MERCATO IMMOBILIARE</a:t>
            </a:r>
          </a:p>
        </p:txBody>
      </p:sp>
    </p:spTree>
    <p:extLst>
      <p:ext uri="{BB962C8B-B14F-4D97-AF65-F5344CB8AC3E}">
        <p14:creationId xmlns:p14="http://schemas.microsoft.com/office/powerpoint/2010/main" val="1337363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3A8DA27-6DB5-A394-35A5-85449C239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Aptos" panose="020B00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FFF835C-3819-53FA-0D67-CD141F1DC2D9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9" name="CasellaDiTesto 4">
            <a:extLst>
              <a:ext uri="{FF2B5EF4-FFF2-40B4-BE49-F238E27FC236}">
                <a16:creationId xmlns:a16="http://schemas.microsoft.com/office/drawing/2014/main" id="{899C4BC2-408C-EBB6-2962-81D6DDA0035A}"/>
              </a:ext>
            </a:extLst>
          </p:cNvPr>
          <p:cNvSpPr txBox="1"/>
          <p:nvPr/>
        </p:nvSpPr>
        <p:spPr>
          <a:xfrm>
            <a:off x="1226992" y="181810"/>
            <a:ext cx="106367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" panose="020B0004020202020204" pitchFamily="34" charset="0"/>
                <a:cs typeface="Calibri"/>
              </a:rPr>
              <a:t>Il mercato immobiliare residenziale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B2C277E-CEC9-BE81-7467-B78B9A04D4A5}"/>
              </a:ext>
            </a:extLst>
          </p:cNvPr>
          <p:cNvSpPr txBox="1"/>
          <p:nvPr/>
        </p:nvSpPr>
        <p:spPr>
          <a:xfrm>
            <a:off x="5523114" y="5393491"/>
            <a:ext cx="4173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ptos" panose="020B0004020202020204" pitchFamily="34" charset="0"/>
              </a:rPr>
              <a:t>*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82B975-5FFE-5673-8B62-889F3B1DBD4B}"/>
              </a:ext>
            </a:extLst>
          </p:cNvPr>
          <p:cNvSpPr txBox="1"/>
          <p:nvPr/>
        </p:nvSpPr>
        <p:spPr>
          <a:xfrm>
            <a:off x="0" y="808175"/>
            <a:ext cx="9089571" cy="70788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4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it-IT" sz="2000" dirty="0">
                <a:latin typeface="Aptos" panose="020B0004020202020204" pitchFamily="34" charset="0"/>
              </a:rPr>
              <a:t>Compravendite </a:t>
            </a:r>
            <a:r>
              <a:rPr lang="it-IT" sz="2000" dirty="0" err="1">
                <a:latin typeface="Aptos" panose="020B0004020202020204" pitchFamily="34" charset="0"/>
              </a:rPr>
              <a:t>Unita'</a:t>
            </a:r>
            <a:r>
              <a:rPr lang="it-IT" sz="2000" dirty="0">
                <a:latin typeface="Aptos" panose="020B0004020202020204" pitchFamily="34" charset="0"/>
              </a:rPr>
              <a:t> Immobiliari ad uso abitativo</a:t>
            </a:r>
          </a:p>
          <a:p>
            <a:r>
              <a:rPr lang="it-IT" sz="2000" dirty="0">
                <a:latin typeface="Aptos" panose="020B0004020202020204" pitchFamily="34" charset="0"/>
              </a:rPr>
              <a:t>In EMILIA-ROMAGNA  (Numero)  </a:t>
            </a:r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932E50A4-F331-E4E5-A6D3-8F78C9427E03}"/>
              </a:ext>
            </a:extLst>
          </p:cNvPr>
          <p:cNvSpPr/>
          <p:nvPr/>
        </p:nvSpPr>
        <p:spPr>
          <a:xfrm>
            <a:off x="9317095" y="277507"/>
            <a:ext cx="2874905" cy="5826237"/>
          </a:xfrm>
          <a:custGeom>
            <a:avLst/>
            <a:gdLst/>
            <a:ahLst/>
            <a:cxnLst/>
            <a:rect l="l" t="t" r="r" b="b"/>
            <a:pathLst>
              <a:path w="1667509" h="1292860">
                <a:moveTo>
                  <a:pt x="1667408" y="0"/>
                </a:moveTo>
                <a:lnTo>
                  <a:pt x="0" y="313436"/>
                </a:lnTo>
                <a:lnTo>
                  <a:pt x="346303" y="1193774"/>
                </a:lnTo>
                <a:lnTo>
                  <a:pt x="1667408" y="1292390"/>
                </a:lnTo>
                <a:lnTo>
                  <a:pt x="1667408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 sz="2397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9F075A3F-2984-8C8C-10F5-2545B2050C1A}"/>
              </a:ext>
            </a:extLst>
          </p:cNvPr>
          <p:cNvSpPr txBox="1">
            <a:spLocks/>
          </p:cNvSpPr>
          <p:nvPr/>
        </p:nvSpPr>
        <p:spPr>
          <a:xfrm>
            <a:off x="9595944" y="1028021"/>
            <a:ext cx="261707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r" defTabSz="342900">
              <a:defRPr sz="2400">
                <a:solidFill>
                  <a:srgbClr val="203864"/>
                </a:solidFill>
                <a:cs typeface="Arial" panose="020B0604020202020204" pitchFamily="34" charset="0"/>
              </a:defRPr>
            </a:lvl1pPr>
          </a:lstStyle>
          <a:p>
            <a:r>
              <a:rPr lang="it-IT" dirty="0">
                <a:latin typeface="Aptos" panose="020B0004020202020204" pitchFamily="34" charset="0"/>
              </a:rPr>
              <a:t>Nel 2023,</a:t>
            </a:r>
          </a:p>
          <a:p>
            <a:r>
              <a:rPr lang="it-IT" dirty="0">
                <a:latin typeface="Aptos" panose="020B0004020202020204" pitchFamily="34" charset="0"/>
              </a:rPr>
              <a:t>risultato negativo, che interrompe il trend positivo riscontrato dal 2014 (ad eccezione dell’anno pandemico). Anche nel primo trimestre 2024 si conferma tale dinamica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78146E-ECC8-3813-FCB5-F0C0D23F58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24" b="8468"/>
          <a:stretch/>
        </p:blipFill>
        <p:spPr>
          <a:xfrm>
            <a:off x="0" y="1854743"/>
            <a:ext cx="9482667" cy="442520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CF6C5A4-068E-9BB8-6CC0-42344F6D0B81}"/>
              </a:ext>
            </a:extLst>
          </p:cNvPr>
          <p:cNvSpPr txBox="1"/>
          <p:nvPr/>
        </p:nvSpPr>
        <p:spPr>
          <a:xfrm>
            <a:off x="243840" y="6271056"/>
            <a:ext cx="61240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*</a:t>
            </a: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</a:rPr>
              <a:t>Dati provvisori</a:t>
            </a:r>
            <a:endParaRPr lang="it-IT" sz="11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05E857A-0076-D51D-FB3E-730FF37B7724}"/>
              </a:ext>
            </a:extLst>
          </p:cNvPr>
          <p:cNvSpPr txBox="1"/>
          <p:nvPr/>
        </p:nvSpPr>
        <p:spPr>
          <a:xfrm>
            <a:off x="272023" y="6532666"/>
            <a:ext cx="61240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1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it-IT" dirty="0"/>
              <a:t>Elaborazione Ance su dati dell’Agenzia delle Entrate </a:t>
            </a: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1915FE3C-7D32-BFED-7B73-435F87FC7768}"/>
              </a:ext>
            </a:extLst>
          </p:cNvPr>
          <p:cNvSpPr/>
          <p:nvPr/>
        </p:nvSpPr>
        <p:spPr>
          <a:xfrm>
            <a:off x="663931" y="1600773"/>
            <a:ext cx="7989233" cy="2424895"/>
          </a:xfrm>
          <a:custGeom>
            <a:avLst/>
            <a:gdLst>
              <a:gd name="connsiteX0" fmla="*/ 0 w 7748590"/>
              <a:gd name="connsiteY0" fmla="*/ 1049813 h 2373652"/>
              <a:gd name="connsiteX1" fmla="*/ 406400 w 7748590"/>
              <a:gd name="connsiteY1" fmla="*/ 938053 h 2373652"/>
              <a:gd name="connsiteX2" fmla="*/ 670560 w 7748590"/>
              <a:gd name="connsiteY2" fmla="*/ 511333 h 2373652"/>
              <a:gd name="connsiteX3" fmla="*/ 1026160 w 7748590"/>
              <a:gd name="connsiteY3" fmla="*/ 450373 h 2373652"/>
              <a:gd name="connsiteX4" fmla="*/ 1341120 w 7748590"/>
              <a:gd name="connsiteY4" fmla="*/ 115093 h 2373652"/>
              <a:gd name="connsiteX5" fmla="*/ 1686560 w 7748590"/>
              <a:gd name="connsiteY5" fmla="*/ 74453 h 2373652"/>
              <a:gd name="connsiteX6" fmla="*/ 1991360 w 7748590"/>
              <a:gd name="connsiteY6" fmla="*/ 13493 h 2373652"/>
              <a:gd name="connsiteX7" fmla="*/ 2367280 w 7748590"/>
              <a:gd name="connsiteY7" fmla="*/ 358933 h 2373652"/>
              <a:gd name="connsiteX8" fmla="*/ 2682240 w 7748590"/>
              <a:gd name="connsiteY8" fmla="*/ 1080293 h 2373652"/>
              <a:gd name="connsiteX9" fmla="*/ 3017520 w 7748590"/>
              <a:gd name="connsiteY9" fmla="*/ 1415573 h 2373652"/>
              <a:gd name="connsiteX10" fmla="*/ 3362960 w 7748590"/>
              <a:gd name="connsiteY10" fmla="*/ 1385093 h 2373652"/>
              <a:gd name="connsiteX11" fmla="*/ 3688080 w 7748590"/>
              <a:gd name="connsiteY11" fmla="*/ 1578133 h 2373652"/>
              <a:gd name="connsiteX12" fmla="*/ 4023360 w 7748590"/>
              <a:gd name="connsiteY12" fmla="*/ 2269013 h 2373652"/>
              <a:gd name="connsiteX13" fmla="*/ 4358640 w 7748590"/>
              <a:gd name="connsiteY13" fmla="*/ 2370613 h 2373652"/>
              <a:gd name="connsiteX14" fmla="*/ 4683760 w 7748590"/>
              <a:gd name="connsiteY14" fmla="*/ 2269013 h 2373652"/>
              <a:gd name="connsiteX15" fmla="*/ 4998720 w 7748590"/>
              <a:gd name="connsiteY15" fmla="*/ 2075973 h 2373652"/>
              <a:gd name="connsiteX16" fmla="*/ 5364480 w 7748590"/>
              <a:gd name="connsiteY16" fmla="*/ 1639093 h 2373652"/>
              <a:gd name="connsiteX17" fmla="*/ 5689600 w 7748590"/>
              <a:gd name="connsiteY17" fmla="*/ 1537493 h 2373652"/>
              <a:gd name="connsiteX18" fmla="*/ 6004560 w 7748590"/>
              <a:gd name="connsiteY18" fmla="*/ 1283493 h 2373652"/>
              <a:gd name="connsiteX19" fmla="*/ 6350000 w 7748590"/>
              <a:gd name="connsiteY19" fmla="*/ 1090453 h 2373652"/>
              <a:gd name="connsiteX20" fmla="*/ 6675120 w 7748590"/>
              <a:gd name="connsiteY20" fmla="*/ 1303813 h 2373652"/>
              <a:gd name="connsiteX21" fmla="*/ 7051040 w 7748590"/>
              <a:gd name="connsiteY21" fmla="*/ 501173 h 2373652"/>
              <a:gd name="connsiteX22" fmla="*/ 7325360 w 7748590"/>
              <a:gd name="connsiteY22" fmla="*/ 450373 h 2373652"/>
              <a:gd name="connsiteX23" fmla="*/ 7711440 w 7748590"/>
              <a:gd name="connsiteY23" fmla="*/ 866933 h 2373652"/>
              <a:gd name="connsiteX24" fmla="*/ 7711440 w 7748590"/>
              <a:gd name="connsiteY24" fmla="*/ 877093 h 2373652"/>
              <a:gd name="connsiteX0" fmla="*/ 0 w 7748590"/>
              <a:gd name="connsiteY0" fmla="*/ 1049813 h 2373652"/>
              <a:gd name="connsiteX1" fmla="*/ 406400 w 7748590"/>
              <a:gd name="connsiteY1" fmla="*/ 938053 h 2373652"/>
              <a:gd name="connsiteX2" fmla="*/ 670560 w 7748590"/>
              <a:gd name="connsiteY2" fmla="*/ 511333 h 2373652"/>
              <a:gd name="connsiteX3" fmla="*/ 1026160 w 7748590"/>
              <a:gd name="connsiteY3" fmla="*/ 450373 h 2373652"/>
              <a:gd name="connsiteX4" fmla="*/ 1341120 w 7748590"/>
              <a:gd name="connsiteY4" fmla="*/ 115093 h 2373652"/>
              <a:gd name="connsiteX5" fmla="*/ 1686560 w 7748590"/>
              <a:gd name="connsiteY5" fmla="*/ 74453 h 2373652"/>
              <a:gd name="connsiteX6" fmla="*/ 1991360 w 7748590"/>
              <a:gd name="connsiteY6" fmla="*/ 13493 h 2373652"/>
              <a:gd name="connsiteX7" fmla="*/ 2517751 w 7748590"/>
              <a:gd name="connsiteY7" fmla="*/ 358933 h 2373652"/>
              <a:gd name="connsiteX8" fmla="*/ 2682240 w 7748590"/>
              <a:gd name="connsiteY8" fmla="*/ 1080293 h 2373652"/>
              <a:gd name="connsiteX9" fmla="*/ 3017520 w 7748590"/>
              <a:gd name="connsiteY9" fmla="*/ 1415573 h 2373652"/>
              <a:gd name="connsiteX10" fmla="*/ 3362960 w 7748590"/>
              <a:gd name="connsiteY10" fmla="*/ 1385093 h 2373652"/>
              <a:gd name="connsiteX11" fmla="*/ 3688080 w 7748590"/>
              <a:gd name="connsiteY11" fmla="*/ 1578133 h 2373652"/>
              <a:gd name="connsiteX12" fmla="*/ 4023360 w 7748590"/>
              <a:gd name="connsiteY12" fmla="*/ 2269013 h 2373652"/>
              <a:gd name="connsiteX13" fmla="*/ 4358640 w 7748590"/>
              <a:gd name="connsiteY13" fmla="*/ 2370613 h 2373652"/>
              <a:gd name="connsiteX14" fmla="*/ 4683760 w 7748590"/>
              <a:gd name="connsiteY14" fmla="*/ 2269013 h 2373652"/>
              <a:gd name="connsiteX15" fmla="*/ 4998720 w 7748590"/>
              <a:gd name="connsiteY15" fmla="*/ 2075973 h 2373652"/>
              <a:gd name="connsiteX16" fmla="*/ 5364480 w 7748590"/>
              <a:gd name="connsiteY16" fmla="*/ 1639093 h 2373652"/>
              <a:gd name="connsiteX17" fmla="*/ 5689600 w 7748590"/>
              <a:gd name="connsiteY17" fmla="*/ 1537493 h 2373652"/>
              <a:gd name="connsiteX18" fmla="*/ 6004560 w 7748590"/>
              <a:gd name="connsiteY18" fmla="*/ 1283493 h 2373652"/>
              <a:gd name="connsiteX19" fmla="*/ 6350000 w 7748590"/>
              <a:gd name="connsiteY19" fmla="*/ 1090453 h 2373652"/>
              <a:gd name="connsiteX20" fmla="*/ 6675120 w 7748590"/>
              <a:gd name="connsiteY20" fmla="*/ 1303813 h 2373652"/>
              <a:gd name="connsiteX21" fmla="*/ 7051040 w 7748590"/>
              <a:gd name="connsiteY21" fmla="*/ 501173 h 2373652"/>
              <a:gd name="connsiteX22" fmla="*/ 7325360 w 7748590"/>
              <a:gd name="connsiteY22" fmla="*/ 450373 h 2373652"/>
              <a:gd name="connsiteX23" fmla="*/ 7711440 w 7748590"/>
              <a:gd name="connsiteY23" fmla="*/ 866933 h 2373652"/>
              <a:gd name="connsiteX24" fmla="*/ 7711440 w 7748590"/>
              <a:gd name="connsiteY24" fmla="*/ 877093 h 2373652"/>
              <a:gd name="connsiteX0" fmla="*/ 0 w 7748590"/>
              <a:gd name="connsiteY0" fmla="*/ 1049813 h 2373652"/>
              <a:gd name="connsiteX1" fmla="*/ 406400 w 7748590"/>
              <a:gd name="connsiteY1" fmla="*/ 938053 h 2373652"/>
              <a:gd name="connsiteX2" fmla="*/ 670560 w 7748590"/>
              <a:gd name="connsiteY2" fmla="*/ 511333 h 2373652"/>
              <a:gd name="connsiteX3" fmla="*/ 1026160 w 7748590"/>
              <a:gd name="connsiteY3" fmla="*/ 450373 h 2373652"/>
              <a:gd name="connsiteX4" fmla="*/ 1341120 w 7748590"/>
              <a:gd name="connsiteY4" fmla="*/ 115093 h 2373652"/>
              <a:gd name="connsiteX5" fmla="*/ 1686560 w 7748590"/>
              <a:gd name="connsiteY5" fmla="*/ 74453 h 2373652"/>
              <a:gd name="connsiteX6" fmla="*/ 1991360 w 7748590"/>
              <a:gd name="connsiteY6" fmla="*/ 13493 h 2373652"/>
              <a:gd name="connsiteX7" fmla="*/ 2517751 w 7748590"/>
              <a:gd name="connsiteY7" fmla="*/ 358933 h 2373652"/>
              <a:gd name="connsiteX8" fmla="*/ 2809562 w 7748590"/>
              <a:gd name="connsiteY8" fmla="*/ 1080293 h 2373652"/>
              <a:gd name="connsiteX9" fmla="*/ 3017520 w 7748590"/>
              <a:gd name="connsiteY9" fmla="*/ 1415573 h 2373652"/>
              <a:gd name="connsiteX10" fmla="*/ 3362960 w 7748590"/>
              <a:gd name="connsiteY10" fmla="*/ 1385093 h 2373652"/>
              <a:gd name="connsiteX11" fmla="*/ 3688080 w 7748590"/>
              <a:gd name="connsiteY11" fmla="*/ 1578133 h 2373652"/>
              <a:gd name="connsiteX12" fmla="*/ 4023360 w 7748590"/>
              <a:gd name="connsiteY12" fmla="*/ 2269013 h 2373652"/>
              <a:gd name="connsiteX13" fmla="*/ 4358640 w 7748590"/>
              <a:gd name="connsiteY13" fmla="*/ 2370613 h 2373652"/>
              <a:gd name="connsiteX14" fmla="*/ 4683760 w 7748590"/>
              <a:gd name="connsiteY14" fmla="*/ 2269013 h 2373652"/>
              <a:gd name="connsiteX15" fmla="*/ 4998720 w 7748590"/>
              <a:gd name="connsiteY15" fmla="*/ 2075973 h 2373652"/>
              <a:gd name="connsiteX16" fmla="*/ 5364480 w 7748590"/>
              <a:gd name="connsiteY16" fmla="*/ 1639093 h 2373652"/>
              <a:gd name="connsiteX17" fmla="*/ 5689600 w 7748590"/>
              <a:gd name="connsiteY17" fmla="*/ 1537493 h 2373652"/>
              <a:gd name="connsiteX18" fmla="*/ 6004560 w 7748590"/>
              <a:gd name="connsiteY18" fmla="*/ 1283493 h 2373652"/>
              <a:gd name="connsiteX19" fmla="*/ 6350000 w 7748590"/>
              <a:gd name="connsiteY19" fmla="*/ 1090453 h 2373652"/>
              <a:gd name="connsiteX20" fmla="*/ 6675120 w 7748590"/>
              <a:gd name="connsiteY20" fmla="*/ 1303813 h 2373652"/>
              <a:gd name="connsiteX21" fmla="*/ 7051040 w 7748590"/>
              <a:gd name="connsiteY21" fmla="*/ 501173 h 2373652"/>
              <a:gd name="connsiteX22" fmla="*/ 7325360 w 7748590"/>
              <a:gd name="connsiteY22" fmla="*/ 450373 h 2373652"/>
              <a:gd name="connsiteX23" fmla="*/ 7711440 w 7748590"/>
              <a:gd name="connsiteY23" fmla="*/ 866933 h 2373652"/>
              <a:gd name="connsiteX24" fmla="*/ 7711440 w 7748590"/>
              <a:gd name="connsiteY24" fmla="*/ 877093 h 2373652"/>
              <a:gd name="connsiteX0" fmla="*/ 0 w 7748590"/>
              <a:gd name="connsiteY0" fmla="*/ 1049813 h 2373652"/>
              <a:gd name="connsiteX1" fmla="*/ 406400 w 7748590"/>
              <a:gd name="connsiteY1" fmla="*/ 938053 h 2373652"/>
              <a:gd name="connsiteX2" fmla="*/ 670560 w 7748590"/>
              <a:gd name="connsiteY2" fmla="*/ 511333 h 2373652"/>
              <a:gd name="connsiteX3" fmla="*/ 1026160 w 7748590"/>
              <a:gd name="connsiteY3" fmla="*/ 450373 h 2373652"/>
              <a:gd name="connsiteX4" fmla="*/ 1341120 w 7748590"/>
              <a:gd name="connsiteY4" fmla="*/ 115093 h 2373652"/>
              <a:gd name="connsiteX5" fmla="*/ 1686560 w 7748590"/>
              <a:gd name="connsiteY5" fmla="*/ 74453 h 2373652"/>
              <a:gd name="connsiteX6" fmla="*/ 1991360 w 7748590"/>
              <a:gd name="connsiteY6" fmla="*/ 13493 h 2373652"/>
              <a:gd name="connsiteX7" fmla="*/ 2517751 w 7748590"/>
              <a:gd name="connsiteY7" fmla="*/ 358933 h 2373652"/>
              <a:gd name="connsiteX8" fmla="*/ 2867435 w 7748590"/>
              <a:gd name="connsiteY8" fmla="*/ 1057144 h 2373652"/>
              <a:gd name="connsiteX9" fmla="*/ 3017520 w 7748590"/>
              <a:gd name="connsiteY9" fmla="*/ 1415573 h 2373652"/>
              <a:gd name="connsiteX10" fmla="*/ 3362960 w 7748590"/>
              <a:gd name="connsiteY10" fmla="*/ 1385093 h 2373652"/>
              <a:gd name="connsiteX11" fmla="*/ 3688080 w 7748590"/>
              <a:gd name="connsiteY11" fmla="*/ 1578133 h 2373652"/>
              <a:gd name="connsiteX12" fmla="*/ 4023360 w 7748590"/>
              <a:gd name="connsiteY12" fmla="*/ 2269013 h 2373652"/>
              <a:gd name="connsiteX13" fmla="*/ 4358640 w 7748590"/>
              <a:gd name="connsiteY13" fmla="*/ 2370613 h 2373652"/>
              <a:gd name="connsiteX14" fmla="*/ 4683760 w 7748590"/>
              <a:gd name="connsiteY14" fmla="*/ 2269013 h 2373652"/>
              <a:gd name="connsiteX15" fmla="*/ 4998720 w 7748590"/>
              <a:gd name="connsiteY15" fmla="*/ 2075973 h 2373652"/>
              <a:gd name="connsiteX16" fmla="*/ 5364480 w 7748590"/>
              <a:gd name="connsiteY16" fmla="*/ 1639093 h 2373652"/>
              <a:gd name="connsiteX17" fmla="*/ 5689600 w 7748590"/>
              <a:gd name="connsiteY17" fmla="*/ 1537493 h 2373652"/>
              <a:gd name="connsiteX18" fmla="*/ 6004560 w 7748590"/>
              <a:gd name="connsiteY18" fmla="*/ 1283493 h 2373652"/>
              <a:gd name="connsiteX19" fmla="*/ 6350000 w 7748590"/>
              <a:gd name="connsiteY19" fmla="*/ 1090453 h 2373652"/>
              <a:gd name="connsiteX20" fmla="*/ 6675120 w 7748590"/>
              <a:gd name="connsiteY20" fmla="*/ 1303813 h 2373652"/>
              <a:gd name="connsiteX21" fmla="*/ 7051040 w 7748590"/>
              <a:gd name="connsiteY21" fmla="*/ 501173 h 2373652"/>
              <a:gd name="connsiteX22" fmla="*/ 7325360 w 7748590"/>
              <a:gd name="connsiteY22" fmla="*/ 450373 h 2373652"/>
              <a:gd name="connsiteX23" fmla="*/ 7711440 w 7748590"/>
              <a:gd name="connsiteY23" fmla="*/ 866933 h 2373652"/>
              <a:gd name="connsiteX24" fmla="*/ 7711440 w 7748590"/>
              <a:gd name="connsiteY24" fmla="*/ 877093 h 2373652"/>
              <a:gd name="connsiteX0" fmla="*/ 0 w 7748590"/>
              <a:gd name="connsiteY0" fmla="*/ 1049813 h 2373652"/>
              <a:gd name="connsiteX1" fmla="*/ 406400 w 7748590"/>
              <a:gd name="connsiteY1" fmla="*/ 938053 h 2373652"/>
              <a:gd name="connsiteX2" fmla="*/ 670560 w 7748590"/>
              <a:gd name="connsiteY2" fmla="*/ 511333 h 2373652"/>
              <a:gd name="connsiteX3" fmla="*/ 1026160 w 7748590"/>
              <a:gd name="connsiteY3" fmla="*/ 450373 h 2373652"/>
              <a:gd name="connsiteX4" fmla="*/ 1341120 w 7748590"/>
              <a:gd name="connsiteY4" fmla="*/ 115093 h 2373652"/>
              <a:gd name="connsiteX5" fmla="*/ 1686560 w 7748590"/>
              <a:gd name="connsiteY5" fmla="*/ 74453 h 2373652"/>
              <a:gd name="connsiteX6" fmla="*/ 1991360 w 7748590"/>
              <a:gd name="connsiteY6" fmla="*/ 13493 h 2373652"/>
              <a:gd name="connsiteX7" fmla="*/ 2517751 w 7748590"/>
              <a:gd name="connsiteY7" fmla="*/ 358933 h 2373652"/>
              <a:gd name="connsiteX8" fmla="*/ 2867435 w 7748590"/>
              <a:gd name="connsiteY8" fmla="*/ 1057144 h 2373652"/>
              <a:gd name="connsiteX9" fmla="*/ 3144841 w 7748590"/>
              <a:gd name="connsiteY9" fmla="*/ 1334550 h 2373652"/>
              <a:gd name="connsiteX10" fmla="*/ 3362960 w 7748590"/>
              <a:gd name="connsiteY10" fmla="*/ 1385093 h 2373652"/>
              <a:gd name="connsiteX11" fmla="*/ 3688080 w 7748590"/>
              <a:gd name="connsiteY11" fmla="*/ 1578133 h 2373652"/>
              <a:gd name="connsiteX12" fmla="*/ 4023360 w 7748590"/>
              <a:gd name="connsiteY12" fmla="*/ 2269013 h 2373652"/>
              <a:gd name="connsiteX13" fmla="*/ 4358640 w 7748590"/>
              <a:gd name="connsiteY13" fmla="*/ 2370613 h 2373652"/>
              <a:gd name="connsiteX14" fmla="*/ 4683760 w 7748590"/>
              <a:gd name="connsiteY14" fmla="*/ 2269013 h 2373652"/>
              <a:gd name="connsiteX15" fmla="*/ 4998720 w 7748590"/>
              <a:gd name="connsiteY15" fmla="*/ 2075973 h 2373652"/>
              <a:gd name="connsiteX16" fmla="*/ 5364480 w 7748590"/>
              <a:gd name="connsiteY16" fmla="*/ 1639093 h 2373652"/>
              <a:gd name="connsiteX17" fmla="*/ 5689600 w 7748590"/>
              <a:gd name="connsiteY17" fmla="*/ 1537493 h 2373652"/>
              <a:gd name="connsiteX18" fmla="*/ 6004560 w 7748590"/>
              <a:gd name="connsiteY18" fmla="*/ 1283493 h 2373652"/>
              <a:gd name="connsiteX19" fmla="*/ 6350000 w 7748590"/>
              <a:gd name="connsiteY19" fmla="*/ 1090453 h 2373652"/>
              <a:gd name="connsiteX20" fmla="*/ 6675120 w 7748590"/>
              <a:gd name="connsiteY20" fmla="*/ 1303813 h 2373652"/>
              <a:gd name="connsiteX21" fmla="*/ 7051040 w 7748590"/>
              <a:gd name="connsiteY21" fmla="*/ 501173 h 2373652"/>
              <a:gd name="connsiteX22" fmla="*/ 7325360 w 7748590"/>
              <a:gd name="connsiteY22" fmla="*/ 450373 h 2373652"/>
              <a:gd name="connsiteX23" fmla="*/ 7711440 w 7748590"/>
              <a:gd name="connsiteY23" fmla="*/ 866933 h 2373652"/>
              <a:gd name="connsiteX24" fmla="*/ 7711440 w 7748590"/>
              <a:gd name="connsiteY24" fmla="*/ 877093 h 2373652"/>
              <a:gd name="connsiteX0" fmla="*/ 0 w 7748590"/>
              <a:gd name="connsiteY0" fmla="*/ 1049813 h 2373652"/>
              <a:gd name="connsiteX1" fmla="*/ 406400 w 7748590"/>
              <a:gd name="connsiteY1" fmla="*/ 938053 h 2373652"/>
              <a:gd name="connsiteX2" fmla="*/ 670560 w 7748590"/>
              <a:gd name="connsiteY2" fmla="*/ 511333 h 2373652"/>
              <a:gd name="connsiteX3" fmla="*/ 1026160 w 7748590"/>
              <a:gd name="connsiteY3" fmla="*/ 450373 h 2373652"/>
              <a:gd name="connsiteX4" fmla="*/ 1341120 w 7748590"/>
              <a:gd name="connsiteY4" fmla="*/ 115093 h 2373652"/>
              <a:gd name="connsiteX5" fmla="*/ 1686560 w 7748590"/>
              <a:gd name="connsiteY5" fmla="*/ 74453 h 2373652"/>
              <a:gd name="connsiteX6" fmla="*/ 1991360 w 7748590"/>
              <a:gd name="connsiteY6" fmla="*/ 13493 h 2373652"/>
              <a:gd name="connsiteX7" fmla="*/ 2517751 w 7748590"/>
              <a:gd name="connsiteY7" fmla="*/ 358933 h 2373652"/>
              <a:gd name="connsiteX8" fmla="*/ 2925308 w 7748590"/>
              <a:gd name="connsiteY8" fmla="*/ 964547 h 2373652"/>
              <a:gd name="connsiteX9" fmla="*/ 3144841 w 7748590"/>
              <a:gd name="connsiteY9" fmla="*/ 1334550 h 2373652"/>
              <a:gd name="connsiteX10" fmla="*/ 3362960 w 7748590"/>
              <a:gd name="connsiteY10" fmla="*/ 1385093 h 2373652"/>
              <a:gd name="connsiteX11" fmla="*/ 3688080 w 7748590"/>
              <a:gd name="connsiteY11" fmla="*/ 1578133 h 2373652"/>
              <a:gd name="connsiteX12" fmla="*/ 4023360 w 7748590"/>
              <a:gd name="connsiteY12" fmla="*/ 2269013 h 2373652"/>
              <a:gd name="connsiteX13" fmla="*/ 4358640 w 7748590"/>
              <a:gd name="connsiteY13" fmla="*/ 2370613 h 2373652"/>
              <a:gd name="connsiteX14" fmla="*/ 4683760 w 7748590"/>
              <a:gd name="connsiteY14" fmla="*/ 2269013 h 2373652"/>
              <a:gd name="connsiteX15" fmla="*/ 4998720 w 7748590"/>
              <a:gd name="connsiteY15" fmla="*/ 2075973 h 2373652"/>
              <a:gd name="connsiteX16" fmla="*/ 5364480 w 7748590"/>
              <a:gd name="connsiteY16" fmla="*/ 1639093 h 2373652"/>
              <a:gd name="connsiteX17" fmla="*/ 5689600 w 7748590"/>
              <a:gd name="connsiteY17" fmla="*/ 1537493 h 2373652"/>
              <a:gd name="connsiteX18" fmla="*/ 6004560 w 7748590"/>
              <a:gd name="connsiteY18" fmla="*/ 1283493 h 2373652"/>
              <a:gd name="connsiteX19" fmla="*/ 6350000 w 7748590"/>
              <a:gd name="connsiteY19" fmla="*/ 1090453 h 2373652"/>
              <a:gd name="connsiteX20" fmla="*/ 6675120 w 7748590"/>
              <a:gd name="connsiteY20" fmla="*/ 1303813 h 2373652"/>
              <a:gd name="connsiteX21" fmla="*/ 7051040 w 7748590"/>
              <a:gd name="connsiteY21" fmla="*/ 501173 h 2373652"/>
              <a:gd name="connsiteX22" fmla="*/ 7325360 w 7748590"/>
              <a:gd name="connsiteY22" fmla="*/ 450373 h 2373652"/>
              <a:gd name="connsiteX23" fmla="*/ 7711440 w 7748590"/>
              <a:gd name="connsiteY23" fmla="*/ 866933 h 2373652"/>
              <a:gd name="connsiteX24" fmla="*/ 7711440 w 7748590"/>
              <a:gd name="connsiteY24" fmla="*/ 877093 h 2373652"/>
              <a:gd name="connsiteX0" fmla="*/ 0 w 7748590"/>
              <a:gd name="connsiteY0" fmla="*/ 1049813 h 2373652"/>
              <a:gd name="connsiteX1" fmla="*/ 406400 w 7748590"/>
              <a:gd name="connsiteY1" fmla="*/ 938053 h 2373652"/>
              <a:gd name="connsiteX2" fmla="*/ 670560 w 7748590"/>
              <a:gd name="connsiteY2" fmla="*/ 511333 h 2373652"/>
              <a:gd name="connsiteX3" fmla="*/ 1026160 w 7748590"/>
              <a:gd name="connsiteY3" fmla="*/ 450373 h 2373652"/>
              <a:gd name="connsiteX4" fmla="*/ 1341120 w 7748590"/>
              <a:gd name="connsiteY4" fmla="*/ 115093 h 2373652"/>
              <a:gd name="connsiteX5" fmla="*/ 1686560 w 7748590"/>
              <a:gd name="connsiteY5" fmla="*/ 74453 h 2373652"/>
              <a:gd name="connsiteX6" fmla="*/ 1991360 w 7748590"/>
              <a:gd name="connsiteY6" fmla="*/ 13493 h 2373652"/>
              <a:gd name="connsiteX7" fmla="*/ 2517751 w 7748590"/>
              <a:gd name="connsiteY7" fmla="*/ 358933 h 2373652"/>
              <a:gd name="connsiteX8" fmla="*/ 2925308 w 7748590"/>
              <a:gd name="connsiteY8" fmla="*/ 964547 h 2373652"/>
              <a:gd name="connsiteX9" fmla="*/ 3144841 w 7748590"/>
              <a:gd name="connsiteY9" fmla="*/ 1334550 h 2373652"/>
              <a:gd name="connsiteX10" fmla="*/ 3536580 w 7748590"/>
              <a:gd name="connsiteY10" fmla="*/ 1396668 h 2373652"/>
              <a:gd name="connsiteX11" fmla="*/ 3688080 w 7748590"/>
              <a:gd name="connsiteY11" fmla="*/ 1578133 h 2373652"/>
              <a:gd name="connsiteX12" fmla="*/ 4023360 w 7748590"/>
              <a:gd name="connsiteY12" fmla="*/ 2269013 h 2373652"/>
              <a:gd name="connsiteX13" fmla="*/ 4358640 w 7748590"/>
              <a:gd name="connsiteY13" fmla="*/ 2370613 h 2373652"/>
              <a:gd name="connsiteX14" fmla="*/ 4683760 w 7748590"/>
              <a:gd name="connsiteY14" fmla="*/ 2269013 h 2373652"/>
              <a:gd name="connsiteX15" fmla="*/ 4998720 w 7748590"/>
              <a:gd name="connsiteY15" fmla="*/ 2075973 h 2373652"/>
              <a:gd name="connsiteX16" fmla="*/ 5364480 w 7748590"/>
              <a:gd name="connsiteY16" fmla="*/ 1639093 h 2373652"/>
              <a:gd name="connsiteX17" fmla="*/ 5689600 w 7748590"/>
              <a:gd name="connsiteY17" fmla="*/ 1537493 h 2373652"/>
              <a:gd name="connsiteX18" fmla="*/ 6004560 w 7748590"/>
              <a:gd name="connsiteY18" fmla="*/ 1283493 h 2373652"/>
              <a:gd name="connsiteX19" fmla="*/ 6350000 w 7748590"/>
              <a:gd name="connsiteY19" fmla="*/ 1090453 h 2373652"/>
              <a:gd name="connsiteX20" fmla="*/ 6675120 w 7748590"/>
              <a:gd name="connsiteY20" fmla="*/ 1303813 h 2373652"/>
              <a:gd name="connsiteX21" fmla="*/ 7051040 w 7748590"/>
              <a:gd name="connsiteY21" fmla="*/ 501173 h 2373652"/>
              <a:gd name="connsiteX22" fmla="*/ 7325360 w 7748590"/>
              <a:gd name="connsiteY22" fmla="*/ 450373 h 2373652"/>
              <a:gd name="connsiteX23" fmla="*/ 7711440 w 7748590"/>
              <a:gd name="connsiteY23" fmla="*/ 866933 h 2373652"/>
              <a:gd name="connsiteX24" fmla="*/ 7711440 w 7748590"/>
              <a:gd name="connsiteY24" fmla="*/ 877093 h 2373652"/>
              <a:gd name="connsiteX0" fmla="*/ 0 w 7748590"/>
              <a:gd name="connsiteY0" fmla="*/ 1049813 h 2373652"/>
              <a:gd name="connsiteX1" fmla="*/ 406400 w 7748590"/>
              <a:gd name="connsiteY1" fmla="*/ 938053 h 2373652"/>
              <a:gd name="connsiteX2" fmla="*/ 670560 w 7748590"/>
              <a:gd name="connsiteY2" fmla="*/ 511333 h 2373652"/>
              <a:gd name="connsiteX3" fmla="*/ 1026160 w 7748590"/>
              <a:gd name="connsiteY3" fmla="*/ 450373 h 2373652"/>
              <a:gd name="connsiteX4" fmla="*/ 1341120 w 7748590"/>
              <a:gd name="connsiteY4" fmla="*/ 115093 h 2373652"/>
              <a:gd name="connsiteX5" fmla="*/ 1686560 w 7748590"/>
              <a:gd name="connsiteY5" fmla="*/ 74453 h 2373652"/>
              <a:gd name="connsiteX6" fmla="*/ 1991360 w 7748590"/>
              <a:gd name="connsiteY6" fmla="*/ 13493 h 2373652"/>
              <a:gd name="connsiteX7" fmla="*/ 2517751 w 7748590"/>
              <a:gd name="connsiteY7" fmla="*/ 358933 h 2373652"/>
              <a:gd name="connsiteX8" fmla="*/ 2925308 w 7748590"/>
              <a:gd name="connsiteY8" fmla="*/ 964547 h 2373652"/>
              <a:gd name="connsiteX9" fmla="*/ 3144841 w 7748590"/>
              <a:gd name="connsiteY9" fmla="*/ 1334550 h 2373652"/>
              <a:gd name="connsiteX10" fmla="*/ 3536580 w 7748590"/>
              <a:gd name="connsiteY10" fmla="*/ 1396668 h 2373652"/>
              <a:gd name="connsiteX11" fmla="*/ 3838551 w 7748590"/>
              <a:gd name="connsiteY11" fmla="*/ 1578133 h 2373652"/>
              <a:gd name="connsiteX12" fmla="*/ 4023360 w 7748590"/>
              <a:gd name="connsiteY12" fmla="*/ 2269013 h 2373652"/>
              <a:gd name="connsiteX13" fmla="*/ 4358640 w 7748590"/>
              <a:gd name="connsiteY13" fmla="*/ 2370613 h 2373652"/>
              <a:gd name="connsiteX14" fmla="*/ 4683760 w 7748590"/>
              <a:gd name="connsiteY14" fmla="*/ 2269013 h 2373652"/>
              <a:gd name="connsiteX15" fmla="*/ 4998720 w 7748590"/>
              <a:gd name="connsiteY15" fmla="*/ 2075973 h 2373652"/>
              <a:gd name="connsiteX16" fmla="*/ 5364480 w 7748590"/>
              <a:gd name="connsiteY16" fmla="*/ 1639093 h 2373652"/>
              <a:gd name="connsiteX17" fmla="*/ 5689600 w 7748590"/>
              <a:gd name="connsiteY17" fmla="*/ 1537493 h 2373652"/>
              <a:gd name="connsiteX18" fmla="*/ 6004560 w 7748590"/>
              <a:gd name="connsiteY18" fmla="*/ 1283493 h 2373652"/>
              <a:gd name="connsiteX19" fmla="*/ 6350000 w 7748590"/>
              <a:gd name="connsiteY19" fmla="*/ 1090453 h 2373652"/>
              <a:gd name="connsiteX20" fmla="*/ 6675120 w 7748590"/>
              <a:gd name="connsiteY20" fmla="*/ 1303813 h 2373652"/>
              <a:gd name="connsiteX21" fmla="*/ 7051040 w 7748590"/>
              <a:gd name="connsiteY21" fmla="*/ 501173 h 2373652"/>
              <a:gd name="connsiteX22" fmla="*/ 7325360 w 7748590"/>
              <a:gd name="connsiteY22" fmla="*/ 450373 h 2373652"/>
              <a:gd name="connsiteX23" fmla="*/ 7711440 w 7748590"/>
              <a:gd name="connsiteY23" fmla="*/ 866933 h 2373652"/>
              <a:gd name="connsiteX24" fmla="*/ 7711440 w 7748590"/>
              <a:gd name="connsiteY24" fmla="*/ 877093 h 2373652"/>
              <a:gd name="connsiteX0" fmla="*/ 0 w 7748590"/>
              <a:gd name="connsiteY0" fmla="*/ 1049813 h 2370800"/>
              <a:gd name="connsiteX1" fmla="*/ 406400 w 7748590"/>
              <a:gd name="connsiteY1" fmla="*/ 938053 h 2370800"/>
              <a:gd name="connsiteX2" fmla="*/ 670560 w 7748590"/>
              <a:gd name="connsiteY2" fmla="*/ 511333 h 2370800"/>
              <a:gd name="connsiteX3" fmla="*/ 1026160 w 7748590"/>
              <a:gd name="connsiteY3" fmla="*/ 450373 h 2370800"/>
              <a:gd name="connsiteX4" fmla="*/ 1341120 w 7748590"/>
              <a:gd name="connsiteY4" fmla="*/ 115093 h 2370800"/>
              <a:gd name="connsiteX5" fmla="*/ 1686560 w 7748590"/>
              <a:gd name="connsiteY5" fmla="*/ 74453 h 2370800"/>
              <a:gd name="connsiteX6" fmla="*/ 1991360 w 7748590"/>
              <a:gd name="connsiteY6" fmla="*/ 13493 h 2370800"/>
              <a:gd name="connsiteX7" fmla="*/ 2517751 w 7748590"/>
              <a:gd name="connsiteY7" fmla="*/ 358933 h 2370800"/>
              <a:gd name="connsiteX8" fmla="*/ 2925308 w 7748590"/>
              <a:gd name="connsiteY8" fmla="*/ 964547 h 2370800"/>
              <a:gd name="connsiteX9" fmla="*/ 3144841 w 7748590"/>
              <a:gd name="connsiteY9" fmla="*/ 1334550 h 2370800"/>
              <a:gd name="connsiteX10" fmla="*/ 3536580 w 7748590"/>
              <a:gd name="connsiteY10" fmla="*/ 1396668 h 2370800"/>
              <a:gd name="connsiteX11" fmla="*/ 3838551 w 7748590"/>
              <a:gd name="connsiteY11" fmla="*/ 1578133 h 2370800"/>
              <a:gd name="connsiteX12" fmla="*/ 4208555 w 7748590"/>
              <a:gd name="connsiteY12" fmla="*/ 2245864 h 2370800"/>
              <a:gd name="connsiteX13" fmla="*/ 4358640 w 7748590"/>
              <a:gd name="connsiteY13" fmla="*/ 2370613 h 2370800"/>
              <a:gd name="connsiteX14" fmla="*/ 4683760 w 7748590"/>
              <a:gd name="connsiteY14" fmla="*/ 2269013 h 2370800"/>
              <a:gd name="connsiteX15" fmla="*/ 4998720 w 7748590"/>
              <a:gd name="connsiteY15" fmla="*/ 2075973 h 2370800"/>
              <a:gd name="connsiteX16" fmla="*/ 5364480 w 7748590"/>
              <a:gd name="connsiteY16" fmla="*/ 1639093 h 2370800"/>
              <a:gd name="connsiteX17" fmla="*/ 5689600 w 7748590"/>
              <a:gd name="connsiteY17" fmla="*/ 1537493 h 2370800"/>
              <a:gd name="connsiteX18" fmla="*/ 6004560 w 7748590"/>
              <a:gd name="connsiteY18" fmla="*/ 1283493 h 2370800"/>
              <a:gd name="connsiteX19" fmla="*/ 6350000 w 7748590"/>
              <a:gd name="connsiteY19" fmla="*/ 1090453 h 2370800"/>
              <a:gd name="connsiteX20" fmla="*/ 6675120 w 7748590"/>
              <a:gd name="connsiteY20" fmla="*/ 1303813 h 2370800"/>
              <a:gd name="connsiteX21" fmla="*/ 7051040 w 7748590"/>
              <a:gd name="connsiteY21" fmla="*/ 501173 h 2370800"/>
              <a:gd name="connsiteX22" fmla="*/ 7325360 w 7748590"/>
              <a:gd name="connsiteY22" fmla="*/ 450373 h 2370800"/>
              <a:gd name="connsiteX23" fmla="*/ 7711440 w 7748590"/>
              <a:gd name="connsiteY23" fmla="*/ 866933 h 2370800"/>
              <a:gd name="connsiteX24" fmla="*/ 7711440 w 7748590"/>
              <a:gd name="connsiteY24" fmla="*/ 877093 h 2370800"/>
              <a:gd name="connsiteX0" fmla="*/ 0 w 7748590"/>
              <a:gd name="connsiteY0" fmla="*/ 1049813 h 2370800"/>
              <a:gd name="connsiteX1" fmla="*/ 406400 w 7748590"/>
              <a:gd name="connsiteY1" fmla="*/ 938053 h 2370800"/>
              <a:gd name="connsiteX2" fmla="*/ 670560 w 7748590"/>
              <a:gd name="connsiteY2" fmla="*/ 511333 h 2370800"/>
              <a:gd name="connsiteX3" fmla="*/ 1026160 w 7748590"/>
              <a:gd name="connsiteY3" fmla="*/ 450373 h 2370800"/>
              <a:gd name="connsiteX4" fmla="*/ 1341120 w 7748590"/>
              <a:gd name="connsiteY4" fmla="*/ 115093 h 2370800"/>
              <a:gd name="connsiteX5" fmla="*/ 1686560 w 7748590"/>
              <a:gd name="connsiteY5" fmla="*/ 74453 h 2370800"/>
              <a:gd name="connsiteX6" fmla="*/ 1991360 w 7748590"/>
              <a:gd name="connsiteY6" fmla="*/ 13493 h 2370800"/>
              <a:gd name="connsiteX7" fmla="*/ 2517751 w 7748590"/>
              <a:gd name="connsiteY7" fmla="*/ 358933 h 2370800"/>
              <a:gd name="connsiteX8" fmla="*/ 2925308 w 7748590"/>
              <a:gd name="connsiteY8" fmla="*/ 964547 h 2370800"/>
              <a:gd name="connsiteX9" fmla="*/ 3144841 w 7748590"/>
              <a:gd name="connsiteY9" fmla="*/ 1334550 h 2370800"/>
              <a:gd name="connsiteX10" fmla="*/ 3536580 w 7748590"/>
              <a:gd name="connsiteY10" fmla="*/ 1396668 h 2370800"/>
              <a:gd name="connsiteX11" fmla="*/ 3907999 w 7748590"/>
              <a:gd name="connsiteY11" fmla="*/ 1508685 h 2370800"/>
              <a:gd name="connsiteX12" fmla="*/ 4208555 w 7748590"/>
              <a:gd name="connsiteY12" fmla="*/ 2245864 h 2370800"/>
              <a:gd name="connsiteX13" fmla="*/ 4358640 w 7748590"/>
              <a:gd name="connsiteY13" fmla="*/ 2370613 h 2370800"/>
              <a:gd name="connsiteX14" fmla="*/ 4683760 w 7748590"/>
              <a:gd name="connsiteY14" fmla="*/ 2269013 h 2370800"/>
              <a:gd name="connsiteX15" fmla="*/ 4998720 w 7748590"/>
              <a:gd name="connsiteY15" fmla="*/ 2075973 h 2370800"/>
              <a:gd name="connsiteX16" fmla="*/ 5364480 w 7748590"/>
              <a:gd name="connsiteY16" fmla="*/ 1639093 h 2370800"/>
              <a:gd name="connsiteX17" fmla="*/ 5689600 w 7748590"/>
              <a:gd name="connsiteY17" fmla="*/ 1537493 h 2370800"/>
              <a:gd name="connsiteX18" fmla="*/ 6004560 w 7748590"/>
              <a:gd name="connsiteY18" fmla="*/ 1283493 h 2370800"/>
              <a:gd name="connsiteX19" fmla="*/ 6350000 w 7748590"/>
              <a:gd name="connsiteY19" fmla="*/ 1090453 h 2370800"/>
              <a:gd name="connsiteX20" fmla="*/ 6675120 w 7748590"/>
              <a:gd name="connsiteY20" fmla="*/ 1303813 h 2370800"/>
              <a:gd name="connsiteX21" fmla="*/ 7051040 w 7748590"/>
              <a:gd name="connsiteY21" fmla="*/ 501173 h 2370800"/>
              <a:gd name="connsiteX22" fmla="*/ 7325360 w 7748590"/>
              <a:gd name="connsiteY22" fmla="*/ 450373 h 2370800"/>
              <a:gd name="connsiteX23" fmla="*/ 7711440 w 7748590"/>
              <a:gd name="connsiteY23" fmla="*/ 866933 h 2370800"/>
              <a:gd name="connsiteX24" fmla="*/ 7711440 w 7748590"/>
              <a:gd name="connsiteY24" fmla="*/ 877093 h 2370800"/>
              <a:gd name="connsiteX0" fmla="*/ 0 w 7748590"/>
              <a:gd name="connsiteY0" fmla="*/ 1049813 h 2370800"/>
              <a:gd name="connsiteX1" fmla="*/ 406400 w 7748590"/>
              <a:gd name="connsiteY1" fmla="*/ 938053 h 2370800"/>
              <a:gd name="connsiteX2" fmla="*/ 670560 w 7748590"/>
              <a:gd name="connsiteY2" fmla="*/ 511333 h 2370800"/>
              <a:gd name="connsiteX3" fmla="*/ 1026160 w 7748590"/>
              <a:gd name="connsiteY3" fmla="*/ 450373 h 2370800"/>
              <a:gd name="connsiteX4" fmla="*/ 1341120 w 7748590"/>
              <a:gd name="connsiteY4" fmla="*/ 115093 h 2370800"/>
              <a:gd name="connsiteX5" fmla="*/ 1686560 w 7748590"/>
              <a:gd name="connsiteY5" fmla="*/ 74453 h 2370800"/>
              <a:gd name="connsiteX6" fmla="*/ 1991360 w 7748590"/>
              <a:gd name="connsiteY6" fmla="*/ 13493 h 2370800"/>
              <a:gd name="connsiteX7" fmla="*/ 2517751 w 7748590"/>
              <a:gd name="connsiteY7" fmla="*/ 358933 h 2370800"/>
              <a:gd name="connsiteX8" fmla="*/ 2925308 w 7748590"/>
              <a:gd name="connsiteY8" fmla="*/ 964547 h 2370800"/>
              <a:gd name="connsiteX9" fmla="*/ 3144841 w 7748590"/>
              <a:gd name="connsiteY9" fmla="*/ 1334550 h 2370800"/>
              <a:gd name="connsiteX10" fmla="*/ 3559730 w 7748590"/>
              <a:gd name="connsiteY10" fmla="*/ 1477690 h 2370800"/>
              <a:gd name="connsiteX11" fmla="*/ 3907999 w 7748590"/>
              <a:gd name="connsiteY11" fmla="*/ 1508685 h 2370800"/>
              <a:gd name="connsiteX12" fmla="*/ 4208555 w 7748590"/>
              <a:gd name="connsiteY12" fmla="*/ 2245864 h 2370800"/>
              <a:gd name="connsiteX13" fmla="*/ 4358640 w 7748590"/>
              <a:gd name="connsiteY13" fmla="*/ 2370613 h 2370800"/>
              <a:gd name="connsiteX14" fmla="*/ 4683760 w 7748590"/>
              <a:gd name="connsiteY14" fmla="*/ 2269013 h 2370800"/>
              <a:gd name="connsiteX15" fmla="*/ 4998720 w 7748590"/>
              <a:gd name="connsiteY15" fmla="*/ 2075973 h 2370800"/>
              <a:gd name="connsiteX16" fmla="*/ 5364480 w 7748590"/>
              <a:gd name="connsiteY16" fmla="*/ 1639093 h 2370800"/>
              <a:gd name="connsiteX17" fmla="*/ 5689600 w 7748590"/>
              <a:gd name="connsiteY17" fmla="*/ 1537493 h 2370800"/>
              <a:gd name="connsiteX18" fmla="*/ 6004560 w 7748590"/>
              <a:gd name="connsiteY18" fmla="*/ 1283493 h 2370800"/>
              <a:gd name="connsiteX19" fmla="*/ 6350000 w 7748590"/>
              <a:gd name="connsiteY19" fmla="*/ 1090453 h 2370800"/>
              <a:gd name="connsiteX20" fmla="*/ 6675120 w 7748590"/>
              <a:gd name="connsiteY20" fmla="*/ 1303813 h 2370800"/>
              <a:gd name="connsiteX21" fmla="*/ 7051040 w 7748590"/>
              <a:gd name="connsiteY21" fmla="*/ 501173 h 2370800"/>
              <a:gd name="connsiteX22" fmla="*/ 7325360 w 7748590"/>
              <a:gd name="connsiteY22" fmla="*/ 450373 h 2370800"/>
              <a:gd name="connsiteX23" fmla="*/ 7711440 w 7748590"/>
              <a:gd name="connsiteY23" fmla="*/ 866933 h 2370800"/>
              <a:gd name="connsiteX24" fmla="*/ 7711440 w 7748590"/>
              <a:gd name="connsiteY24" fmla="*/ 877093 h 2370800"/>
              <a:gd name="connsiteX0" fmla="*/ 0 w 7748590"/>
              <a:gd name="connsiteY0" fmla="*/ 1049813 h 2370800"/>
              <a:gd name="connsiteX1" fmla="*/ 406400 w 7748590"/>
              <a:gd name="connsiteY1" fmla="*/ 938053 h 2370800"/>
              <a:gd name="connsiteX2" fmla="*/ 670560 w 7748590"/>
              <a:gd name="connsiteY2" fmla="*/ 511333 h 2370800"/>
              <a:gd name="connsiteX3" fmla="*/ 1026160 w 7748590"/>
              <a:gd name="connsiteY3" fmla="*/ 450373 h 2370800"/>
              <a:gd name="connsiteX4" fmla="*/ 1341120 w 7748590"/>
              <a:gd name="connsiteY4" fmla="*/ 115093 h 2370800"/>
              <a:gd name="connsiteX5" fmla="*/ 1686560 w 7748590"/>
              <a:gd name="connsiteY5" fmla="*/ 74453 h 2370800"/>
              <a:gd name="connsiteX6" fmla="*/ 1991360 w 7748590"/>
              <a:gd name="connsiteY6" fmla="*/ 13493 h 2370800"/>
              <a:gd name="connsiteX7" fmla="*/ 2517751 w 7748590"/>
              <a:gd name="connsiteY7" fmla="*/ 358933 h 2370800"/>
              <a:gd name="connsiteX8" fmla="*/ 2925308 w 7748590"/>
              <a:gd name="connsiteY8" fmla="*/ 964547 h 2370800"/>
              <a:gd name="connsiteX9" fmla="*/ 3144841 w 7748590"/>
              <a:gd name="connsiteY9" fmla="*/ 1334550 h 2370800"/>
              <a:gd name="connsiteX10" fmla="*/ 3559730 w 7748590"/>
              <a:gd name="connsiteY10" fmla="*/ 1477690 h 2370800"/>
              <a:gd name="connsiteX11" fmla="*/ 3989021 w 7748590"/>
              <a:gd name="connsiteY11" fmla="*/ 1566558 h 2370800"/>
              <a:gd name="connsiteX12" fmla="*/ 4208555 w 7748590"/>
              <a:gd name="connsiteY12" fmla="*/ 2245864 h 2370800"/>
              <a:gd name="connsiteX13" fmla="*/ 4358640 w 7748590"/>
              <a:gd name="connsiteY13" fmla="*/ 2370613 h 2370800"/>
              <a:gd name="connsiteX14" fmla="*/ 4683760 w 7748590"/>
              <a:gd name="connsiteY14" fmla="*/ 2269013 h 2370800"/>
              <a:gd name="connsiteX15" fmla="*/ 4998720 w 7748590"/>
              <a:gd name="connsiteY15" fmla="*/ 2075973 h 2370800"/>
              <a:gd name="connsiteX16" fmla="*/ 5364480 w 7748590"/>
              <a:gd name="connsiteY16" fmla="*/ 1639093 h 2370800"/>
              <a:gd name="connsiteX17" fmla="*/ 5689600 w 7748590"/>
              <a:gd name="connsiteY17" fmla="*/ 1537493 h 2370800"/>
              <a:gd name="connsiteX18" fmla="*/ 6004560 w 7748590"/>
              <a:gd name="connsiteY18" fmla="*/ 1283493 h 2370800"/>
              <a:gd name="connsiteX19" fmla="*/ 6350000 w 7748590"/>
              <a:gd name="connsiteY19" fmla="*/ 1090453 h 2370800"/>
              <a:gd name="connsiteX20" fmla="*/ 6675120 w 7748590"/>
              <a:gd name="connsiteY20" fmla="*/ 1303813 h 2370800"/>
              <a:gd name="connsiteX21" fmla="*/ 7051040 w 7748590"/>
              <a:gd name="connsiteY21" fmla="*/ 501173 h 2370800"/>
              <a:gd name="connsiteX22" fmla="*/ 7325360 w 7748590"/>
              <a:gd name="connsiteY22" fmla="*/ 450373 h 2370800"/>
              <a:gd name="connsiteX23" fmla="*/ 7711440 w 7748590"/>
              <a:gd name="connsiteY23" fmla="*/ 866933 h 2370800"/>
              <a:gd name="connsiteX24" fmla="*/ 7711440 w 7748590"/>
              <a:gd name="connsiteY24" fmla="*/ 877093 h 2370800"/>
              <a:gd name="connsiteX0" fmla="*/ 0 w 7748590"/>
              <a:gd name="connsiteY0" fmla="*/ 1049813 h 2370800"/>
              <a:gd name="connsiteX1" fmla="*/ 406400 w 7748590"/>
              <a:gd name="connsiteY1" fmla="*/ 938053 h 2370800"/>
              <a:gd name="connsiteX2" fmla="*/ 670560 w 7748590"/>
              <a:gd name="connsiteY2" fmla="*/ 511333 h 2370800"/>
              <a:gd name="connsiteX3" fmla="*/ 1026160 w 7748590"/>
              <a:gd name="connsiteY3" fmla="*/ 450373 h 2370800"/>
              <a:gd name="connsiteX4" fmla="*/ 1341120 w 7748590"/>
              <a:gd name="connsiteY4" fmla="*/ 115093 h 2370800"/>
              <a:gd name="connsiteX5" fmla="*/ 1686560 w 7748590"/>
              <a:gd name="connsiteY5" fmla="*/ 74453 h 2370800"/>
              <a:gd name="connsiteX6" fmla="*/ 1991360 w 7748590"/>
              <a:gd name="connsiteY6" fmla="*/ 13493 h 2370800"/>
              <a:gd name="connsiteX7" fmla="*/ 2517751 w 7748590"/>
              <a:gd name="connsiteY7" fmla="*/ 358933 h 2370800"/>
              <a:gd name="connsiteX8" fmla="*/ 2925308 w 7748590"/>
              <a:gd name="connsiteY8" fmla="*/ 964547 h 2370800"/>
              <a:gd name="connsiteX9" fmla="*/ 3144841 w 7748590"/>
              <a:gd name="connsiteY9" fmla="*/ 1334550 h 2370800"/>
              <a:gd name="connsiteX10" fmla="*/ 3559730 w 7748590"/>
              <a:gd name="connsiteY10" fmla="*/ 1477690 h 2370800"/>
              <a:gd name="connsiteX11" fmla="*/ 4023745 w 7748590"/>
              <a:gd name="connsiteY11" fmla="*/ 1612857 h 2370800"/>
              <a:gd name="connsiteX12" fmla="*/ 4208555 w 7748590"/>
              <a:gd name="connsiteY12" fmla="*/ 2245864 h 2370800"/>
              <a:gd name="connsiteX13" fmla="*/ 4358640 w 7748590"/>
              <a:gd name="connsiteY13" fmla="*/ 2370613 h 2370800"/>
              <a:gd name="connsiteX14" fmla="*/ 4683760 w 7748590"/>
              <a:gd name="connsiteY14" fmla="*/ 2269013 h 2370800"/>
              <a:gd name="connsiteX15" fmla="*/ 4998720 w 7748590"/>
              <a:gd name="connsiteY15" fmla="*/ 2075973 h 2370800"/>
              <a:gd name="connsiteX16" fmla="*/ 5364480 w 7748590"/>
              <a:gd name="connsiteY16" fmla="*/ 1639093 h 2370800"/>
              <a:gd name="connsiteX17" fmla="*/ 5689600 w 7748590"/>
              <a:gd name="connsiteY17" fmla="*/ 1537493 h 2370800"/>
              <a:gd name="connsiteX18" fmla="*/ 6004560 w 7748590"/>
              <a:gd name="connsiteY18" fmla="*/ 1283493 h 2370800"/>
              <a:gd name="connsiteX19" fmla="*/ 6350000 w 7748590"/>
              <a:gd name="connsiteY19" fmla="*/ 1090453 h 2370800"/>
              <a:gd name="connsiteX20" fmla="*/ 6675120 w 7748590"/>
              <a:gd name="connsiteY20" fmla="*/ 1303813 h 2370800"/>
              <a:gd name="connsiteX21" fmla="*/ 7051040 w 7748590"/>
              <a:gd name="connsiteY21" fmla="*/ 501173 h 2370800"/>
              <a:gd name="connsiteX22" fmla="*/ 7325360 w 7748590"/>
              <a:gd name="connsiteY22" fmla="*/ 450373 h 2370800"/>
              <a:gd name="connsiteX23" fmla="*/ 7711440 w 7748590"/>
              <a:gd name="connsiteY23" fmla="*/ 866933 h 2370800"/>
              <a:gd name="connsiteX24" fmla="*/ 7711440 w 7748590"/>
              <a:gd name="connsiteY24" fmla="*/ 877093 h 2370800"/>
              <a:gd name="connsiteX0" fmla="*/ 0 w 7748590"/>
              <a:gd name="connsiteY0" fmla="*/ 1049813 h 2370800"/>
              <a:gd name="connsiteX1" fmla="*/ 406400 w 7748590"/>
              <a:gd name="connsiteY1" fmla="*/ 938053 h 2370800"/>
              <a:gd name="connsiteX2" fmla="*/ 670560 w 7748590"/>
              <a:gd name="connsiteY2" fmla="*/ 511333 h 2370800"/>
              <a:gd name="connsiteX3" fmla="*/ 1026160 w 7748590"/>
              <a:gd name="connsiteY3" fmla="*/ 450373 h 2370800"/>
              <a:gd name="connsiteX4" fmla="*/ 1341120 w 7748590"/>
              <a:gd name="connsiteY4" fmla="*/ 115093 h 2370800"/>
              <a:gd name="connsiteX5" fmla="*/ 1686560 w 7748590"/>
              <a:gd name="connsiteY5" fmla="*/ 74453 h 2370800"/>
              <a:gd name="connsiteX6" fmla="*/ 1991360 w 7748590"/>
              <a:gd name="connsiteY6" fmla="*/ 13493 h 2370800"/>
              <a:gd name="connsiteX7" fmla="*/ 2517751 w 7748590"/>
              <a:gd name="connsiteY7" fmla="*/ 358933 h 2370800"/>
              <a:gd name="connsiteX8" fmla="*/ 2925308 w 7748590"/>
              <a:gd name="connsiteY8" fmla="*/ 964547 h 2370800"/>
              <a:gd name="connsiteX9" fmla="*/ 3144841 w 7748590"/>
              <a:gd name="connsiteY9" fmla="*/ 1334550 h 2370800"/>
              <a:gd name="connsiteX10" fmla="*/ 3559730 w 7748590"/>
              <a:gd name="connsiteY10" fmla="*/ 1477690 h 2370800"/>
              <a:gd name="connsiteX11" fmla="*/ 4023745 w 7748590"/>
              <a:gd name="connsiteY11" fmla="*/ 1612857 h 2370800"/>
              <a:gd name="connsiteX12" fmla="*/ 4208555 w 7748590"/>
              <a:gd name="connsiteY12" fmla="*/ 2245864 h 2370800"/>
              <a:gd name="connsiteX13" fmla="*/ 4439662 w 7748590"/>
              <a:gd name="connsiteY13" fmla="*/ 2370613 h 2370800"/>
              <a:gd name="connsiteX14" fmla="*/ 4683760 w 7748590"/>
              <a:gd name="connsiteY14" fmla="*/ 2269013 h 2370800"/>
              <a:gd name="connsiteX15" fmla="*/ 4998720 w 7748590"/>
              <a:gd name="connsiteY15" fmla="*/ 2075973 h 2370800"/>
              <a:gd name="connsiteX16" fmla="*/ 5364480 w 7748590"/>
              <a:gd name="connsiteY16" fmla="*/ 1639093 h 2370800"/>
              <a:gd name="connsiteX17" fmla="*/ 5689600 w 7748590"/>
              <a:gd name="connsiteY17" fmla="*/ 1537493 h 2370800"/>
              <a:gd name="connsiteX18" fmla="*/ 6004560 w 7748590"/>
              <a:gd name="connsiteY18" fmla="*/ 1283493 h 2370800"/>
              <a:gd name="connsiteX19" fmla="*/ 6350000 w 7748590"/>
              <a:gd name="connsiteY19" fmla="*/ 1090453 h 2370800"/>
              <a:gd name="connsiteX20" fmla="*/ 6675120 w 7748590"/>
              <a:gd name="connsiteY20" fmla="*/ 1303813 h 2370800"/>
              <a:gd name="connsiteX21" fmla="*/ 7051040 w 7748590"/>
              <a:gd name="connsiteY21" fmla="*/ 501173 h 2370800"/>
              <a:gd name="connsiteX22" fmla="*/ 7325360 w 7748590"/>
              <a:gd name="connsiteY22" fmla="*/ 450373 h 2370800"/>
              <a:gd name="connsiteX23" fmla="*/ 7711440 w 7748590"/>
              <a:gd name="connsiteY23" fmla="*/ 866933 h 2370800"/>
              <a:gd name="connsiteX24" fmla="*/ 7711440 w 7748590"/>
              <a:gd name="connsiteY24" fmla="*/ 877093 h 2370800"/>
              <a:gd name="connsiteX0" fmla="*/ 0 w 7748590"/>
              <a:gd name="connsiteY0" fmla="*/ 1049813 h 2370800"/>
              <a:gd name="connsiteX1" fmla="*/ 406400 w 7748590"/>
              <a:gd name="connsiteY1" fmla="*/ 938053 h 2370800"/>
              <a:gd name="connsiteX2" fmla="*/ 670560 w 7748590"/>
              <a:gd name="connsiteY2" fmla="*/ 511333 h 2370800"/>
              <a:gd name="connsiteX3" fmla="*/ 1026160 w 7748590"/>
              <a:gd name="connsiteY3" fmla="*/ 450373 h 2370800"/>
              <a:gd name="connsiteX4" fmla="*/ 1341120 w 7748590"/>
              <a:gd name="connsiteY4" fmla="*/ 115093 h 2370800"/>
              <a:gd name="connsiteX5" fmla="*/ 1686560 w 7748590"/>
              <a:gd name="connsiteY5" fmla="*/ 74453 h 2370800"/>
              <a:gd name="connsiteX6" fmla="*/ 1991360 w 7748590"/>
              <a:gd name="connsiteY6" fmla="*/ 13493 h 2370800"/>
              <a:gd name="connsiteX7" fmla="*/ 2517751 w 7748590"/>
              <a:gd name="connsiteY7" fmla="*/ 358933 h 2370800"/>
              <a:gd name="connsiteX8" fmla="*/ 2925308 w 7748590"/>
              <a:gd name="connsiteY8" fmla="*/ 964547 h 2370800"/>
              <a:gd name="connsiteX9" fmla="*/ 3144841 w 7748590"/>
              <a:gd name="connsiteY9" fmla="*/ 1334550 h 2370800"/>
              <a:gd name="connsiteX10" fmla="*/ 3559730 w 7748590"/>
              <a:gd name="connsiteY10" fmla="*/ 1477690 h 2370800"/>
              <a:gd name="connsiteX11" fmla="*/ 4046895 w 7748590"/>
              <a:gd name="connsiteY11" fmla="*/ 1682305 h 2370800"/>
              <a:gd name="connsiteX12" fmla="*/ 4208555 w 7748590"/>
              <a:gd name="connsiteY12" fmla="*/ 2245864 h 2370800"/>
              <a:gd name="connsiteX13" fmla="*/ 4439662 w 7748590"/>
              <a:gd name="connsiteY13" fmla="*/ 2370613 h 2370800"/>
              <a:gd name="connsiteX14" fmla="*/ 4683760 w 7748590"/>
              <a:gd name="connsiteY14" fmla="*/ 2269013 h 2370800"/>
              <a:gd name="connsiteX15" fmla="*/ 4998720 w 7748590"/>
              <a:gd name="connsiteY15" fmla="*/ 2075973 h 2370800"/>
              <a:gd name="connsiteX16" fmla="*/ 5364480 w 7748590"/>
              <a:gd name="connsiteY16" fmla="*/ 1639093 h 2370800"/>
              <a:gd name="connsiteX17" fmla="*/ 5689600 w 7748590"/>
              <a:gd name="connsiteY17" fmla="*/ 1537493 h 2370800"/>
              <a:gd name="connsiteX18" fmla="*/ 6004560 w 7748590"/>
              <a:gd name="connsiteY18" fmla="*/ 1283493 h 2370800"/>
              <a:gd name="connsiteX19" fmla="*/ 6350000 w 7748590"/>
              <a:gd name="connsiteY19" fmla="*/ 1090453 h 2370800"/>
              <a:gd name="connsiteX20" fmla="*/ 6675120 w 7748590"/>
              <a:gd name="connsiteY20" fmla="*/ 1303813 h 2370800"/>
              <a:gd name="connsiteX21" fmla="*/ 7051040 w 7748590"/>
              <a:gd name="connsiteY21" fmla="*/ 501173 h 2370800"/>
              <a:gd name="connsiteX22" fmla="*/ 7325360 w 7748590"/>
              <a:gd name="connsiteY22" fmla="*/ 450373 h 2370800"/>
              <a:gd name="connsiteX23" fmla="*/ 7711440 w 7748590"/>
              <a:gd name="connsiteY23" fmla="*/ 866933 h 2370800"/>
              <a:gd name="connsiteX24" fmla="*/ 7711440 w 7748590"/>
              <a:gd name="connsiteY24" fmla="*/ 877093 h 2370800"/>
              <a:gd name="connsiteX0" fmla="*/ 0 w 7748590"/>
              <a:gd name="connsiteY0" fmla="*/ 1049813 h 2370800"/>
              <a:gd name="connsiteX1" fmla="*/ 406400 w 7748590"/>
              <a:gd name="connsiteY1" fmla="*/ 938053 h 2370800"/>
              <a:gd name="connsiteX2" fmla="*/ 670560 w 7748590"/>
              <a:gd name="connsiteY2" fmla="*/ 511333 h 2370800"/>
              <a:gd name="connsiteX3" fmla="*/ 1026160 w 7748590"/>
              <a:gd name="connsiteY3" fmla="*/ 450373 h 2370800"/>
              <a:gd name="connsiteX4" fmla="*/ 1341120 w 7748590"/>
              <a:gd name="connsiteY4" fmla="*/ 115093 h 2370800"/>
              <a:gd name="connsiteX5" fmla="*/ 1686560 w 7748590"/>
              <a:gd name="connsiteY5" fmla="*/ 74453 h 2370800"/>
              <a:gd name="connsiteX6" fmla="*/ 1991360 w 7748590"/>
              <a:gd name="connsiteY6" fmla="*/ 13493 h 2370800"/>
              <a:gd name="connsiteX7" fmla="*/ 2517751 w 7748590"/>
              <a:gd name="connsiteY7" fmla="*/ 358933 h 2370800"/>
              <a:gd name="connsiteX8" fmla="*/ 2925308 w 7748590"/>
              <a:gd name="connsiteY8" fmla="*/ 964547 h 2370800"/>
              <a:gd name="connsiteX9" fmla="*/ 3144841 w 7748590"/>
              <a:gd name="connsiteY9" fmla="*/ 1334550 h 2370800"/>
              <a:gd name="connsiteX10" fmla="*/ 3652327 w 7748590"/>
              <a:gd name="connsiteY10" fmla="*/ 1442966 h 2370800"/>
              <a:gd name="connsiteX11" fmla="*/ 4046895 w 7748590"/>
              <a:gd name="connsiteY11" fmla="*/ 1682305 h 2370800"/>
              <a:gd name="connsiteX12" fmla="*/ 4208555 w 7748590"/>
              <a:gd name="connsiteY12" fmla="*/ 2245864 h 2370800"/>
              <a:gd name="connsiteX13" fmla="*/ 4439662 w 7748590"/>
              <a:gd name="connsiteY13" fmla="*/ 2370613 h 2370800"/>
              <a:gd name="connsiteX14" fmla="*/ 4683760 w 7748590"/>
              <a:gd name="connsiteY14" fmla="*/ 2269013 h 2370800"/>
              <a:gd name="connsiteX15" fmla="*/ 4998720 w 7748590"/>
              <a:gd name="connsiteY15" fmla="*/ 2075973 h 2370800"/>
              <a:gd name="connsiteX16" fmla="*/ 5364480 w 7748590"/>
              <a:gd name="connsiteY16" fmla="*/ 1639093 h 2370800"/>
              <a:gd name="connsiteX17" fmla="*/ 5689600 w 7748590"/>
              <a:gd name="connsiteY17" fmla="*/ 1537493 h 2370800"/>
              <a:gd name="connsiteX18" fmla="*/ 6004560 w 7748590"/>
              <a:gd name="connsiteY18" fmla="*/ 1283493 h 2370800"/>
              <a:gd name="connsiteX19" fmla="*/ 6350000 w 7748590"/>
              <a:gd name="connsiteY19" fmla="*/ 1090453 h 2370800"/>
              <a:gd name="connsiteX20" fmla="*/ 6675120 w 7748590"/>
              <a:gd name="connsiteY20" fmla="*/ 1303813 h 2370800"/>
              <a:gd name="connsiteX21" fmla="*/ 7051040 w 7748590"/>
              <a:gd name="connsiteY21" fmla="*/ 501173 h 2370800"/>
              <a:gd name="connsiteX22" fmla="*/ 7325360 w 7748590"/>
              <a:gd name="connsiteY22" fmla="*/ 450373 h 2370800"/>
              <a:gd name="connsiteX23" fmla="*/ 7711440 w 7748590"/>
              <a:gd name="connsiteY23" fmla="*/ 866933 h 2370800"/>
              <a:gd name="connsiteX24" fmla="*/ 7711440 w 7748590"/>
              <a:gd name="connsiteY24" fmla="*/ 877093 h 2370800"/>
              <a:gd name="connsiteX0" fmla="*/ 0 w 7748590"/>
              <a:gd name="connsiteY0" fmla="*/ 1049813 h 2370800"/>
              <a:gd name="connsiteX1" fmla="*/ 406400 w 7748590"/>
              <a:gd name="connsiteY1" fmla="*/ 938053 h 2370800"/>
              <a:gd name="connsiteX2" fmla="*/ 670560 w 7748590"/>
              <a:gd name="connsiteY2" fmla="*/ 511333 h 2370800"/>
              <a:gd name="connsiteX3" fmla="*/ 1026160 w 7748590"/>
              <a:gd name="connsiteY3" fmla="*/ 450373 h 2370800"/>
              <a:gd name="connsiteX4" fmla="*/ 1341120 w 7748590"/>
              <a:gd name="connsiteY4" fmla="*/ 115093 h 2370800"/>
              <a:gd name="connsiteX5" fmla="*/ 1686560 w 7748590"/>
              <a:gd name="connsiteY5" fmla="*/ 74453 h 2370800"/>
              <a:gd name="connsiteX6" fmla="*/ 1991360 w 7748590"/>
              <a:gd name="connsiteY6" fmla="*/ 13493 h 2370800"/>
              <a:gd name="connsiteX7" fmla="*/ 2517751 w 7748590"/>
              <a:gd name="connsiteY7" fmla="*/ 358933 h 2370800"/>
              <a:gd name="connsiteX8" fmla="*/ 2925308 w 7748590"/>
              <a:gd name="connsiteY8" fmla="*/ 964547 h 2370800"/>
              <a:gd name="connsiteX9" fmla="*/ 3144841 w 7748590"/>
              <a:gd name="connsiteY9" fmla="*/ 1334550 h 2370800"/>
              <a:gd name="connsiteX10" fmla="*/ 3652327 w 7748590"/>
              <a:gd name="connsiteY10" fmla="*/ 1442966 h 2370800"/>
              <a:gd name="connsiteX11" fmla="*/ 4046895 w 7748590"/>
              <a:gd name="connsiteY11" fmla="*/ 1682305 h 2370800"/>
              <a:gd name="connsiteX12" fmla="*/ 4208555 w 7748590"/>
              <a:gd name="connsiteY12" fmla="*/ 2245864 h 2370800"/>
              <a:gd name="connsiteX13" fmla="*/ 4439662 w 7748590"/>
              <a:gd name="connsiteY13" fmla="*/ 2370613 h 2370800"/>
              <a:gd name="connsiteX14" fmla="*/ 4787932 w 7748590"/>
              <a:gd name="connsiteY14" fmla="*/ 2269013 h 2370800"/>
              <a:gd name="connsiteX15" fmla="*/ 4998720 w 7748590"/>
              <a:gd name="connsiteY15" fmla="*/ 2075973 h 2370800"/>
              <a:gd name="connsiteX16" fmla="*/ 5364480 w 7748590"/>
              <a:gd name="connsiteY16" fmla="*/ 1639093 h 2370800"/>
              <a:gd name="connsiteX17" fmla="*/ 5689600 w 7748590"/>
              <a:gd name="connsiteY17" fmla="*/ 1537493 h 2370800"/>
              <a:gd name="connsiteX18" fmla="*/ 6004560 w 7748590"/>
              <a:gd name="connsiteY18" fmla="*/ 1283493 h 2370800"/>
              <a:gd name="connsiteX19" fmla="*/ 6350000 w 7748590"/>
              <a:gd name="connsiteY19" fmla="*/ 1090453 h 2370800"/>
              <a:gd name="connsiteX20" fmla="*/ 6675120 w 7748590"/>
              <a:gd name="connsiteY20" fmla="*/ 1303813 h 2370800"/>
              <a:gd name="connsiteX21" fmla="*/ 7051040 w 7748590"/>
              <a:gd name="connsiteY21" fmla="*/ 501173 h 2370800"/>
              <a:gd name="connsiteX22" fmla="*/ 7325360 w 7748590"/>
              <a:gd name="connsiteY22" fmla="*/ 450373 h 2370800"/>
              <a:gd name="connsiteX23" fmla="*/ 7711440 w 7748590"/>
              <a:gd name="connsiteY23" fmla="*/ 866933 h 2370800"/>
              <a:gd name="connsiteX24" fmla="*/ 7711440 w 7748590"/>
              <a:gd name="connsiteY24" fmla="*/ 877093 h 2370800"/>
              <a:gd name="connsiteX0" fmla="*/ 0 w 7748590"/>
              <a:gd name="connsiteY0" fmla="*/ 1049813 h 2370774"/>
              <a:gd name="connsiteX1" fmla="*/ 406400 w 7748590"/>
              <a:gd name="connsiteY1" fmla="*/ 938053 h 2370774"/>
              <a:gd name="connsiteX2" fmla="*/ 670560 w 7748590"/>
              <a:gd name="connsiteY2" fmla="*/ 511333 h 2370774"/>
              <a:gd name="connsiteX3" fmla="*/ 1026160 w 7748590"/>
              <a:gd name="connsiteY3" fmla="*/ 450373 h 2370774"/>
              <a:gd name="connsiteX4" fmla="*/ 1341120 w 7748590"/>
              <a:gd name="connsiteY4" fmla="*/ 115093 h 2370774"/>
              <a:gd name="connsiteX5" fmla="*/ 1686560 w 7748590"/>
              <a:gd name="connsiteY5" fmla="*/ 74453 h 2370774"/>
              <a:gd name="connsiteX6" fmla="*/ 1991360 w 7748590"/>
              <a:gd name="connsiteY6" fmla="*/ 13493 h 2370774"/>
              <a:gd name="connsiteX7" fmla="*/ 2517751 w 7748590"/>
              <a:gd name="connsiteY7" fmla="*/ 358933 h 2370774"/>
              <a:gd name="connsiteX8" fmla="*/ 2925308 w 7748590"/>
              <a:gd name="connsiteY8" fmla="*/ 964547 h 2370774"/>
              <a:gd name="connsiteX9" fmla="*/ 3144841 w 7748590"/>
              <a:gd name="connsiteY9" fmla="*/ 1334550 h 2370774"/>
              <a:gd name="connsiteX10" fmla="*/ 3652327 w 7748590"/>
              <a:gd name="connsiteY10" fmla="*/ 1442966 h 2370774"/>
              <a:gd name="connsiteX11" fmla="*/ 4046895 w 7748590"/>
              <a:gd name="connsiteY11" fmla="*/ 1682305 h 2370774"/>
              <a:gd name="connsiteX12" fmla="*/ 4208555 w 7748590"/>
              <a:gd name="connsiteY12" fmla="*/ 2245864 h 2370774"/>
              <a:gd name="connsiteX13" fmla="*/ 4439662 w 7748590"/>
              <a:gd name="connsiteY13" fmla="*/ 2370613 h 2370774"/>
              <a:gd name="connsiteX14" fmla="*/ 4787932 w 7748590"/>
              <a:gd name="connsiteY14" fmla="*/ 2269013 h 2370774"/>
              <a:gd name="connsiteX15" fmla="*/ 5114467 w 7748590"/>
              <a:gd name="connsiteY15" fmla="*/ 2133847 h 2370774"/>
              <a:gd name="connsiteX16" fmla="*/ 5364480 w 7748590"/>
              <a:gd name="connsiteY16" fmla="*/ 1639093 h 2370774"/>
              <a:gd name="connsiteX17" fmla="*/ 5689600 w 7748590"/>
              <a:gd name="connsiteY17" fmla="*/ 1537493 h 2370774"/>
              <a:gd name="connsiteX18" fmla="*/ 6004560 w 7748590"/>
              <a:gd name="connsiteY18" fmla="*/ 1283493 h 2370774"/>
              <a:gd name="connsiteX19" fmla="*/ 6350000 w 7748590"/>
              <a:gd name="connsiteY19" fmla="*/ 1090453 h 2370774"/>
              <a:gd name="connsiteX20" fmla="*/ 6675120 w 7748590"/>
              <a:gd name="connsiteY20" fmla="*/ 1303813 h 2370774"/>
              <a:gd name="connsiteX21" fmla="*/ 7051040 w 7748590"/>
              <a:gd name="connsiteY21" fmla="*/ 501173 h 2370774"/>
              <a:gd name="connsiteX22" fmla="*/ 7325360 w 7748590"/>
              <a:gd name="connsiteY22" fmla="*/ 450373 h 2370774"/>
              <a:gd name="connsiteX23" fmla="*/ 7711440 w 7748590"/>
              <a:gd name="connsiteY23" fmla="*/ 866933 h 2370774"/>
              <a:gd name="connsiteX24" fmla="*/ 7711440 w 7748590"/>
              <a:gd name="connsiteY24" fmla="*/ 877093 h 2370774"/>
              <a:gd name="connsiteX0" fmla="*/ 0 w 7748590"/>
              <a:gd name="connsiteY0" fmla="*/ 1049813 h 2370774"/>
              <a:gd name="connsiteX1" fmla="*/ 406400 w 7748590"/>
              <a:gd name="connsiteY1" fmla="*/ 938053 h 2370774"/>
              <a:gd name="connsiteX2" fmla="*/ 670560 w 7748590"/>
              <a:gd name="connsiteY2" fmla="*/ 511333 h 2370774"/>
              <a:gd name="connsiteX3" fmla="*/ 1026160 w 7748590"/>
              <a:gd name="connsiteY3" fmla="*/ 450373 h 2370774"/>
              <a:gd name="connsiteX4" fmla="*/ 1341120 w 7748590"/>
              <a:gd name="connsiteY4" fmla="*/ 115093 h 2370774"/>
              <a:gd name="connsiteX5" fmla="*/ 1686560 w 7748590"/>
              <a:gd name="connsiteY5" fmla="*/ 74453 h 2370774"/>
              <a:gd name="connsiteX6" fmla="*/ 1991360 w 7748590"/>
              <a:gd name="connsiteY6" fmla="*/ 13493 h 2370774"/>
              <a:gd name="connsiteX7" fmla="*/ 2517751 w 7748590"/>
              <a:gd name="connsiteY7" fmla="*/ 358933 h 2370774"/>
              <a:gd name="connsiteX8" fmla="*/ 2925308 w 7748590"/>
              <a:gd name="connsiteY8" fmla="*/ 964547 h 2370774"/>
              <a:gd name="connsiteX9" fmla="*/ 3144841 w 7748590"/>
              <a:gd name="connsiteY9" fmla="*/ 1334550 h 2370774"/>
              <a:gd name="connsiteX10" fmla="*/ 3652327 w 7748590"/>
              <a:gd name="connsiteY10" fmla="*/ 1442966 h 2370774"/>
              <a:gd name="connsiteX11" fmla="*/ 4046895 w 7748590"/>
              <a:gd name="connsiteY11" fmla="*/ 1682305 h 2370774"/>
              <a:gd name="connsiteX12" fmla="*/ 4208555 w 7748590"/>
              <a:gd name="connsiteY12" fmla="*/ 2245864 h 2370774"/>
              <a:gd name="connsiteX13" fmla="*/ 4439662 w 7748590"/>
              <a:gd name="connsiteY13" fmla="*/ 2370613 h 2370774"/>
              <a:gd name="connsiteX14" fmla="*/ 4787932 w 7748590"/>
              <a:gd name="connsiteY14" fmla="*/ 2269013 h 2370774"/>
              <a:gd name="connsiteX15" fmla="*/ 5114467 w 7748590"/>
              <a:gd name="connsiteY15" fmla="*/ 2133847 h 2370774"/>
              <a:gd name="connsiteX16" fmla="*/ 5410778 w 7748590"/>
              <a:gd name="connsiteY16" fmla="*/ 1685391 h 2370774"/>
              <a:gd name="connsiteX17" fmla="*/ 5689600 w 7748590"/>
              <a:gd name="connsiteY17" fmla="*/ 1537493 h 2370774"/>
              <a:gd name="connsiteX18" fmla="*/ 6004560 w 7748590"/>
              <a:gd name="connsiteY18" fmla="*/ 1283493 h 2370774"/>
              <a:gd name="connsiteX19" fmla="*/ 6350000 w 7748590"/>
              <a:gd name="connsiteY19" fmla="*/ 1090453 h 2370774"/>
              <a:gd name="connsiteX20" fmla="*/ 6675120 w 7748590"/>
              <a:gd name="connsiteY20" fmla="*/ 1303813 h 2370774"/>
              <a:gd name="connsiteX21" fmla="*/ 7051040 w 7748590"/>
              <a:gd name="connsiteY21" fmla="*/ 501173 h 2370774"/>
              <a:gd name="connsiteX22" fmla="*/ 7325360 w 7748590"/>
              <a:gd name="connsiteY22" fmla="*/ 450373 h 2370774"/>
              <a:gd name="connsiteX23" fmla="*/ 7711440 w 7748590"/>
              <a:gd name="connsiteY23" fmla="*/ 866933 h 2370774"/>
              <a:gd name="connsiteX24" fmla="*/ 7711440 w 7748590"/>
              <a:gd name="connsiteY24" fmla="*/ 877093 h 2370774"/>
              <a:gd name="connsiteX0" fmla="*/ 0 w 7748590"/>
              <a:gd name="connsiteY0" fmla="*/ 1049813 h 2370774"/>
              <a:gd name="connsiteX1" fmla="*/ 406400 w 7748590"/>
              <a:gd name="connsiteY1" fmla="*/ 938053 h 2370774"/>
              <a:gd name="connsiteX2" fmla="*/ 670560 w 7748590"/>
              <a:gd name="connsiteY2" fmla="*/ 511333 h 2370774"/>
              <a:gd name="connsiteX3" fmla="*/ 1026160 w 7748590"/>
              <a:gd name="connsiteY3" fmla="*/ 450373 h 2370774"/>
              <a:gd name="connsiteX4" fmla="*/ 1341120 w 7748590"/>
              <a:gd name="connsiteY4" fmla="*/ 115093 h 2370774"/>
              <a:gd name="connsiteX5" fmla="*/ 1686560 w 7748590"/>
              <a:gd name="connsiteY5" fmla="*/ 74453 h 2370774"/>
              <a:gd name="connsiteX6" fmla="*/ 1991360 w 7748590"/>
              <a:gd name="connsiteY6" fmla="*/ 13493 h 2370774"/>
              <a:gd name="connsiteX7" fmla="*/ 2517751 w 7748590"/>
              <a:gd name="connsiteY7" fmla="*/ 358933 h 2370774"/>
              <a:gd name="connsiteX8" fmla="*/ 2925308 w 7748590"/>
              <a:gd name="connsiteY8" fmla="*/ 964547 h 2370774"/>
              <a:gd name="connsiteX9" fmla="*/ 3144841 w 7748590"/>
              <a:gd name="connsiteY9" fmla="*/ 1334550 h 2370774"/>
              <a:gd name="connsiteX10" fmla="*/ 3652327 w 7748590"/>
              <a:gd name="connsiteY10" fmla="*/ 1442966 h 2370774"/>
              <a:gd name="connsiteX11" fmla="*/ 4046895 w 7748590"/>
              <a:gd name="connsiteY11" fmla="*/ 1682305 h 2370774"/>
              <a:gd name="connsiteX12" fmla="*/ 4208555 w 7748590"/>
              <a:gd name="connsiteY12" fmla="*/ 2245864 h 2370774"/>
              <a:gd name="connsiteX13" fmla="*/ 4439662 w 7748590"/>
              <a:gd name="connsiteY13" fmla="*/ 2370613 h 2370774"/>
              <a:gd name="connsiteX14" fmla="*/ 4787932 w 7748590"/>
              <a:gd name="connsiteY14" fmla="*/ 2269013 h 2370774"/>
              <a:gd name="connsiteX15" fmla="*/ 5114467 w 7748590"/>
              <a:gd name="connsiteY15" fmla="*/ 2133847 h 2370774"/>
              <a:gd name="connsiteX16" fmla="*/ 5410778 w 7748590"/>
              <a:gd name="connsiteY16" fmla="*/ 1685391 h 2370774"/>
              <a:gd name="connsiteX17" fmla="*/ 5782197 w 7748590"/>
              <a:gd name="connsiteY17" fmla="*/ 1606941 h 2370774"/>
              <a:gd name="connsiteX18" fmla="*/ 6004560 w 7748590"/>
              <a:gd name="connsiteY18" fmla="*/ 1283493 h 2370774"/>
              <a:gd name="connsiteX19" fmla="*/ 6350000 w 7748590"/>
              <a:gd name="connsiteY19" fmla="*/ 1090453 h 2370774"/>
              <a:gd name="connsiteX20" fmla="*/ 6675120 w 7748590"/>
              <a:gd name="connsiteY20" fmla="*/ 1303813 h 2370774"/>
              <a:gd name="connsiteX21" fmla="*/ 7051040 w 7748590"/>
              <a:gd name="connsiteY21" fmla="*/ 501173 h 2370774"/>
              <a:gd name="connsiteX22" fmla="*/ 7325360 w 7748590"/>
              <a:gd name="connsiteY22" fmla="*/ 450373 h 2370774"/>
              <a:gd name="connsiteX23" fmla="*/ 7711440 w 7748590"/>
              <a:gd name="connsiteY23" fmla="*/ 866933 h 2370774"/>
              <a:gd name="connsiteX24" fmla="*/ 7711440 w 7748590"/>
              <a:gd name="connsiteY24" fmla="*/ 877093 h 2370774"/>
              <a:gd name="connsiteX0" fmla="*/ 0 w 7748590"/>
              <a:gd name="connsiteY0" fmla="*/ 1049813 h 2370774"/>
              <a:gd name="connsiteX1" fmla="*/ 406400 w 7748590"/>
              <a:gd name="connsiteY1" fmla="*/ 938053 h 2370774"/>
              <a:gd name="connsiteX2" fmla="*/ 670560 w 7748590"/>
              <a:gd name="connsiteY2" fmla="*/ 511333 h 2370774"/>
              <a:gd name="connsiteX3" fmla="*/ 1026160 w 7748590"/>
              <a:gd name="connsiteY3" fmla="*/ 450373 h 2370774"/>
              <a:gd name="connsiteX4" fmla="*/ 1341120 w 7748590"/>
              <a:gd name="connsiteY4" fmla="*/ 115093 h 2370774"/>
              <a:gd name="connsiteX5" fmla="*/ 1686560 w 7748590"/>
              <a:gd name="connsiteY5" fmla="*/ 74453 h 2370774"/>
              <a:gd name="connsiteX6" fmla="*/ 1991360 w 7748590"/>
              <a:gd name="connsiteY6" fmla="*/ 13493 h 2370774"/>
              <a:gd name="connsiteX7" fmla="*/ 2517751 w 7748590"/>
              <a:gd name="connsiteY7" fmla="*/ 358933 h 2370774"/>
              <a:gd name="connsiteX8" fmla="*/ 2925308 w 7748590"/>
              <a:gd name="connsiteY8" fmla="*/ 964547 h 2370774"/>
              <a:gd name="connsiteX9" fmla="*/ 3144841 w 7748590"/>
              <a:gd name="connsiteY9" fmla="*/ 1334550 h 2370774"/>
              <a:gd name="connsiteX10" fmla="*/ 3652327 w 7748590"/>
              <a:gd name="connsiteY10" fmla="*/ 1442966 h 2370774"/>
              <a:gd name="connsiteX11" fmla="*/ 4046895 w 7748590"/>
              <a:gd name="connsiteY11" fmla="*/ 1682305 h 2370774"/>
              <a:gd name="connsiteX12" fmla="*/ 4208555 w 7748590"/>
              <a:gd name="connsiteY12" fmla="*/ 2245864 h 2370774"/>
              <a:gd name="connsiteX13" fmla="*/ 4439662 w 7748590"/>
              <a:gd name="connsiteY13" fmla="*/ 2370613 h 2370774"/>
              <a:gd name="connsiteX14" fmla="*/ 4787932 w 7748590"/>
              <a:gd name="connsiteY14" fmla="*/ 2269013 h 2370774"/>
              <a:gd name="connsiteX15" fmla="*/ 5114467 w 7748590"/>
              <a:gd name="connsiteY15" fmla="*/ 2133847 h 2370774"/>
              <a:gd name="connsiteX16" fmla="*/ 5410778 w 7748590"/>
              <a:gd name="connsiteY16" fmla="*/ 1685391 h 2370774"/>
              <a:gd name="connsiteX17" fmla="*/ 5816921 w 7748590"/>
              <a:gd name="connsiteY17" fmla="*/ 1572217 h 2370774"/>
              <a:gd name="connsiteX18" fmla="*/ 6004560 w 7748590"/>
              <a:gd name="connsiteY18" fmla="*/ 1283493 h 2370774"/>
              <a:gd name="connsiteX19" fmla="*/ 6350000 w 7748590"/>
              <a:gd name="connsiteY19" fmla="*/ 1090453 h 2370774"/>
              <a:gd name="connsiteX20" fmla="*/ 6675120 w 7748590"/>
              <a:gd name="connsiteY20" fmla="*/ 1303813 h 2370774"/>
              <a:gd name="connsiteX21" fmla="*/ 7051040 w 7748590"/>
              <a:gd name="connsiteY21" fmla="*/ 501173 h 2370774"/>
              <a:gd name="connsiteX22" fmla="*/ 7325360 w 7748590"/>
              <a:gd name="connsiteY22" fmla="*/ 450373 h 2370774"/>
              <a:gd name="connsiteX23" fmla="*/ 7711440 w 7748590"/>
              <a:gd name="connsiteY23" fmla="*/ 866933 h 2370774"/>
              <a:gd name="connsiteX24" fmla="*/ 7711440 w 7748590"/>
              <a:gd name="connsiteY24" fmla="*/ 877093 h 2370774"/>
              <a:gd name="connsiteX0" fmla="*/ 0 w 7748590"/>
              <a:gd name="connsiteY0" fmla="*/ 1049813 h 2370774"/>
              <a:gd name="connsiteX1" fmla="*/ 406400 w 7748590"/>
              <a:gd name="connsiteY1" fmla="*/ 938053 h 2370774"/>
              <a:gd name="connsiteX2" fmla="*/ 670560 w 7748590"/>
              <a:gd name="connsiteY2" fmla="*/ 511333 h 2370774"/>
              <a:gd name="connsiteX3" fmla="*/ 1026160 w 7748590"/>
              <a:gd name="connsiteY3" fmla="*/ 450373 h 2370774"/>
              <a:gd name="connsiteX4" fmla="*/ 1341120 w 7748590"/>
              <a:gd name="connsiteY4" fmla="*/ 115093 h 2370774"/>
              <a:gd name="connsiteX5" fmla="*/ 1686560 w 7748590"/>
              <a:gd name="connsiteY5" fmla="*/ 74453 h 2370774"/>
              <a:gd name="connsiteX6" fmla="*/ 1991360 w 7748590"/>
              <a:gd name="connsiteY6" fmla="*/ 13493 h 2370774"/>
              <a:gd name="connsiteX7" fmla="*/ 2517751 w 7748590"/>
              <a:gd name="connsiteY7" fmla="*/ 358933 h 2370774"/>
              <a:gd name="connsiteX8" fmla="*/ 2925308 w 7748590"/>
              <a:gd name="connsiteY8" fmla="*/ 964547 h 2370774"/>
              <a:gd name="connsiteX9" fmla="*/ 3144841 w 7748590"/>
              <a:gd name="connsiteY9" fmla="*/ 1334550 h 2370774"/>
              <a:gd name="connsiteX10" fmla="*/ 3652327 w 7748590"/>
              <a:gd name="connsiteY10" fmla="*/ 1442966 h 2370774"/>
              <a:gd name="connsiteX11" fmla="*/ 4046895 w 7748590"/>
              <a:gd name="connsiteY11" fmla="*/ 1682305 h 2370774"/>
              <a:gd name="connsiteX12" fmla="*/ 4208555 w 7748590"/>
              <a:gd name="connsiteY12" fmla="*/ 2245864 h 2370774"/>
              <a:gd name="connsiteX13" fmla="*/ 4439662 w 7748590"/>
              <a:gd name="connsiteY13" fmla="*/ 2370613 h 2370774"/>
              <a:gd name="connsiteX14" fmla="*/ 4787932 w 7748590"/>
              <a:gd name="connsiteY14" fmla="*/ 2269013 h 2370774"/>
              <a:gd name="connsiteX15" fmla="*/ 5114467 w 7748590"/>
              <a:gd name="connsiteY15" fmla="*/ 2133847 h 2370774"/>
              <a:gd name="connsiteX16" fmla="*/ 5410778 w 7748590"/>
              <a:gd name="connsiteY16" fmla="*/ 1685391 h 2370774"/>
              <a:gd name="connsiteX17" fmla="*/ 5816921 w 7748590"/>
              <a:gd name="connsiteY17" fmla="*/ 1572217 h 2370774"/>
              <a:gd name="connsiteX18" fmla="*/ 6108732 w 7748590"/>
              <a:gd name="connsiteY18" fmla="*/ 1283493 h 2370774"/>
              <a:gd name="connsiteX19" fmla="*/ 6350000 w 7748590"/>
              <a:gd name="connsiteY19" fmla="*/ 1090453 h 2370774"/>
              <a:gd name="connsiteX20" fmla="*/ 6675120 w 7748590"/>
              <a:gd name="connsiteY20" fmla="*/ 1303813 h 2370774"/>
              <a:gd name="connsiteX21" fmla="*/ 7051040 w 7748590"/>
              <a:gd name="connsiteY21" fmla="*/ 501173 h 2370774"/>
              <a:gd name="connsiteX22" fmla="*/ 7325360 w 7748590"/>
              <a:gd name="connsiteY22" fmla="*/ 450373 h 2370774"/>
              <a:gd name="connsiteX23" fmla="*/ 7711440 w 7748590"/>
              <a:gd name="connsiteY23" fmla="*/ 866933 h 2370774"/>
              <a:gd name="connsiteX24" fmla="*/ 7711440 w 7748590"/>
              <a:gd name="connsiteY24" fmla="*/ 877093 h 2370774"/>
              <a:gd name="connsiteX0" fmla="*/ 0 w 7748590"/>
              <a:gd name="connsiteY0" fmla="*/ 1049813 h 2370774"/>
              <a:gd name="connsiteX1" fmla="*/ 406400 w 7748590"/>
              <a:gd name="connsiteY1" fmla="*/ 938053 h 2370774"/>
              <a:gd name="connsiteX2" fmla="*/ 670560 w 7748590"/>
              <a:gd name="connsiteY2" fmla="*/ 511333 h 2370774"/>
              <a:gd name="connsiteX3" fmla="*/ 1026160 w 7748590"/>
              <a:gd name="connsiteY3" fmla="*/ 450373 h 2370774"/>
              <a:gd name="connsiteX4" fmla="*/ 1341120 w 7748590"/>
              <a:gd name="connsiteY4" fmla="*/ 115093 h 2370774"/>
              <a:gd name="connsiteX5" fmla="*/ 1686560 w 7748590"/>
              <a:gd name="connsiteY5" fmla="*/ 74453 h 2370774"/>
              <a:gd name="connsiteX6" fmla="*/ 1991360 w 7748590"/>
              <a:gd name="connsiteY6" fmla="*/ 13493 h 2370774"/>
              <a:gd name="connsiteX7" fmla="*/ 2517751 w 7748590"/>
              <a:gd name="connsiteY7" fmla="*/ 358933 h 2370774"/>
              <a:gd name="connsiteX8" fmla="*/ 2925308 w 7748590"/>
              <a:gd name="connsiteY8" fmla="*/ 964547 h 2370774"/>
              <a:gd name="connsiteX9" fmla="*/ 3144841 w 7748590"/>
              <a:gd name="connsiteY9" fmla="*/ 1334550 h 2370774"/>
              <a:gd name="connsiteX10" fmla="*/ 3652327 w 7748590"/>
              <a:gd name="connsiteY10" fmla="*/ 1442966 h 2370774"/>
              <a:gd name="connsiteX11" fmla="*/ 4046895 w 7748590"/>
              <a:gd name="connsiteY11" fmla="*/ 1682305 h 2370774"/>
              <a:gd name="connsiteX12" fmla="*/ 4208555 w 7748590"/>
              <a:gd name="connsiteY12" fmla="*/ 2245864 h 2370774"/>
              <a:gd name="connsiteX13" fmla="*/ 4439662 w 7748590"/>
              <a:gd name="connsiteY13" fmla="*/ 2370613 h 2370774"/>
              <a:gd name="connsiteX14" fmla="*/ 4787932 w 7748590"/>
              <a:gd name="connsiteY14" fmla="*/ 2269013 h 2370774"/>
              <a:gd name="connsiteX15" fmla="*/ 5114467 w 7748590"/>
              <a:gd name="connsiteY15" fmla="*/ 2133847 h 2370774"/>
              <a:gd name="connsiteX16" fmla="*/ 5410778 w 7748590"/>
              <a:gd name="connsiteY16" fmla="*/ 1685391 h 2370774"/>
              <a:gd name="connsiteX17" fmla="*/ 5816921 w 7748590"/>
              <a:gd name="connsiteY17" fmla="*/ 1572217 h 2370774"/>
              <a:gd name="connsiteX18" fmla="*/ 6108732 w 7748590"/>
              <a:gd name="connsiteY18" fmla="*/ 1283493 h 2370774"/>
              <a:gd name="connsiteX19" fmla="*/ 6350000 w 7748590"/>
              <a:gd name="connsiteY19" fmla="*/ 1090453 h 2370774"/>
              <a:gd name="connsiteX20" fmla="*/ 6895039 w 7748590"/>
              <a:gd name="connsiteY20" fmla="*/ 1477433 h 2370774"/>
              <a:gd name="connsiteX21" fmla="*/ 7051040 w 7748590"/>
              <a:gd name="connsiteY21" fmla="*/ 501173 h 2370774"/>
              <a:gd name="connsiteX22" fmla="*/ 7325360 w 7748590"/>
              <a:gd name="connsiteY22" fmla="*/ 450373 h 2370774"/>
              <a:gd name="connsiteX23" fmla="*/ 7711440 w 7748590"/>
              <a:gd name="connsiteY23" fmla="*/ 866933 h 2370774"/>
              <a:gd name="connsiteX24" fmla="*/ 7711440 w 7748590"/>
              <a:gd name="connsiteY24" fmla="*/ 877093 h 2370774"/>
              <a:gd name="connsiteX0" fmla="*/ 0 w 7748590"/>
              <a:gd name="connsiteY0" fmla="*/ 1049813 h 2370774"/>
              <a:gd name="connsiteX1" fmla="*/ 406400 w 7748590"/>
              <a:gd name="connsiteY1" fmla="*/ 938053 h 2370774"/>
              <a:gd name="connsiteX2" fmla="*/ 670560 w 7748590"/>
              <a:gd name="connsiteY2" fmla="*/ 511333 h 2370774"/>
              <a:gd name="connsiteX3" fmla="*/ 1026160 w 7748590"/>
              <a:gd name="connsiteY3" fmla="*/ 450373 h 2370774"/>
              <a:gd name="connsiteX4" fmla="*/ 1341120 w 7748590"/>
              <a:gd name="connsiteY4" fmla="*/ 115093 h 2370774"/>
              <a:gd name="connsiteX5" fmla="*/ 1686560 w 7748590"/>
              <a:gd name="connsiteY5" fmla="*/ 74453 h 2370774"/>
              <a:gd name="connsiteX6" fmla="*/ 1991360 w 7748590"/>
              <a:gd name="connsiteY6" fmla="*/ 13493 h 2370774"/>
              <a:gd name="connsiteX7" fmla="*/ 2517751 w 7748590"/>
              <a:gd name="connsiteY7" fmla="*/ 358933 h 2370774"/>
              <a:gd name="connsiteX8" fmla="*/ 2925308 w 7748590"/>
              <a:gd name="connsiteY8" fmla="*/ 964547 h 2370774"/>
              <a:gd name="connsiteX9" fmla="*/ 3144841 w 7748590"/>
              <a:gd name="connsiteY9" fmla="*/ 1334550 h 2370774"/>
              <a:gd name="connsiteX10" fmla="*/ 3652327 w 7748590"/>
              <a:gd name="connsiteY10" fmla="*/ 1442966 h 2370774"/>
              <a:gd name="connsiteX11" fmla="*/ 4046895 w 7748590"/>
              <a:gd name="connsiteY11" fmla="*/ 1682305 h 2370774"/>
              <a:gd name="connsiteX12" fmla="*/ 4208555 w 7748590"/>
              <a:gd name="connsiteY12" fmla="*/ 2245864 h 2370774"/>
              <a:gd name="connsiteX13" fmla="*/ 4439662 w 7748590"/>
              <a:gd name="connsiteY13" fmla="*/ 2370613 h 2370774"/>
              <a:gd name="connsiteX14" fmla="*/ 4787932 w 7748590"/>
              <a:gd name="connsiteY14" fmla="*/ 2269013 h 2370774"/>
              <a:gd name="connsiteX15" fmla="*/ 5114467 w 7748590"/>
              <a:gd name="connsiteY15" fmla="*/ 2133847 h 2370774"/>
              <a:gd name="connsiteX16" fmla="*/ 5410778 w 7748590"/>
              <a:gd name="connsiteY16" fmla="*/ 1685391 h 2370774"/>
              <a:gd name="connsiteX17" fmla="*/ 5816921 w 7748590"/>
              <a:gd name="connsiteY17" fmla="*/ 1572217 h 2370774"/>
              <a:gd name="connsiteX18" fmla="*/ 6108732 w 7748590"/>
              <a:gd name="connsiteY18" fmla="*/ 1283493 h 2370774"/>
              <a:gd name="connsiteX19" fmla="*/ 6558345 w 7748590"/>
              <a:gd name="connsiteY19" fmla="*/ 1067304 h 2370774"/>
              <a:gd name="connsiteX20" fmla="*/ 6895039 w 7748590"/>
              <a:gd name="connsiteY20" fmla="*/ 1477433 h 2370774"/>
              <a:gd name="connsiteX21" fmla="*/ 7051040 w 7748590"/>
              <a:gd name="connsiteY21" fmla="*/ 501173 h 2370774"/>
              <a:gd name="connsiteX22" fmla="*/ 7325360 w 7748590"/>
              <a:gd name="connsiteY22" fmla="*/ 450373 h 2370774"/>
              <a:gd name="connsiteX23" fmla="*/ 7711440 w 7748590"/>
              <a:gd name="connsiteY23" fmla="*/ 866933 h 2370774"/>
              <a:gd name="connsiteX24" fmla="*/ 7711440 w 7748590"/>
              <a:gd name="connsiteY24" fmla="*/ 877093 h 2370774"/>
              <a:gd name="connsiteX0" fmla="*/ 0 w 7748590"/>
              <a:gd name="connsiteY0" fmla="*/ 1049813 h 2370774"/>
              <a:gd name="connsiteX1" fmla="*/ 406400 w 7748590"/>
              <a:gd name="connsiteY1" fmla="*/ 938053 h 2370774"/>
              <a:gd name="connsiteX2" fmla="*/ 670560 w 7748590"/>
              <a:gd name="connsiteY2" fmla="*/ 511333 h 2370774"/>
              <a:gd name="connsiteX3" fmla="*/ 1026160 w 7748590"/>
              <a:gd name="connsiteY3" fmla="*/ 450373 h 2370774"/>
              <a:gd name="connsiteX4" fmla="*/ 1341120 w 7748590"/>
              <a:gd name="connsiteY4" fmla="*/ 115093 h 2370774"/>
              <a:gd name="connsiteX5" fmla="*/ 1686560 w 7748590"/>
              <a:gd name="connsiteY5" fmla="*/ 74453 h 2370774"/>
              <a:gd name="connsiteX6" fmla="*/ 1991360 w 7748590"/>
              <a:gd name="connsiteY6" fmla="*/ 13493 h 2370774"/>
              <a:gd name="connsiteX7" fmla="*/ 2517751 w 7748590"/>
              <a:gd name="connsiteY7" fmla="*/ 358933 h 2370774"/>
              <a:gd name="connsiteX8" fmla="*/ 2925308 w 7748590"/>
              <a:gd name="connsiteY8" fmla="*/ 964547 h 2370774"/>
              <a:gd name="connsiteX9" fmla="*/ 3144841 w 7748590"/>
              <a:gd name="connsiteY9" fmla="*/ 1334550 h 2370774"/>
              <a:gd name="connsiteX10" fmla="*/ 3652327 w 7748590"/>
              <a:gd name="connsiteY10" fmla="*/ 1442966 h 2370774"/>
              <a:gd name="connsiteX11" fmla="*/ 4046895 w 7748590"/>
              <a:gd name="connsiteY11" fmla="*/ 1682305 h 2370774"/>
              <a:gd name="connsiteX12" fmla="*/ 4208555 w 7748590"/>
              <a:gd name="connsiteY12" fmla="*/ 2245864 h 2370774"/>
              <a:gd name="connsiteX13" fmla="*/ 4439662 w 7748590"/>
              <a:gd name="connsiteY13" fmla="*/ 2370613 h 2370774"/>
              <a:gd name="connsiteX14" fmla="*/ 4787932 w 7748590"/>
              <a:gd name="connsiteY14" fmla="*/ 2269013 h 2370774"/>
              <a:gd name="connsiteX15" fmla="*/ 5114467 w 7748590"/>
              <a:gd name="connsiteY15" fmla="*/ 2133847 h 2370774"/>
              <a:gd name="connsiteX16" fmla="*/ 5410778 w 7748590"/>
              <a:gd name="connsiteY16" fmla="*/ 1685391 h 2370774"/>
              <a:gd name="connsiteX17" fmla="*/ 5816921 w 7748590"/>
              <a:gd name="connsiteY17" fmla="*/ 1572217 h 2370774"/>
              <a:gd name="connsiteX18" fmla="*/ 6155031 w 7748590"/>
              <a:gd name="connsiteY18" fmla="*/ 1352941 h 2370774"/>
              <a:gd name="connsiteX19" fmla="*/ 6558345 w 7748590"/>
              <a:gd name="connsiteY19" fmla="*/ 1067304 h 2370774"/>
              <a:gd name="connsiteX20" fmla="*/ 6895039 w 7748590"/>
              <a:gd name="connsiteY20" fmla="*/ 1477433 h 2370774"/>
              <a:gd name="connsiteX21" fmla="*/ 7051040 w 7748590"/>
              <a:gd name="connsiteY21" fmla="*/ 501173 h 2370774"/>
              <a:gd name="connsiteX22" fmla="*/ 7325360 w 7748590"/>
              <a:gd name="connsiteY22" fmla="*/ 450373 h 2370774"/>
              <a:gd name="connsiteX23" fmla="*/ 7711440 w 7748590"/>
              <a:gd name="connsiteY23" fmla="*/ 866933 h 2370774"/>
              <a:gd name="connsiteX24" fmla="*/ 7711440 w 7748590"/>
              <a:gd name="connsiteY24" fmla="*/ 877093 h 2370774"/>
              <a:gd name="connsiteX0" fmla="*/ 0 w 7748590"/>
              <a:gd name="connsiteY0" fmla="*/ 1049813 h 2370774"/>
              <a:gd name="connsiteX1" fmla="*/ 406400 w 7748590"/>
              <a:gd name="connsiteY1" fmla="*/ 938053 h 2370774"/>
              <a:gd name="connsiteX2" fmla="*/ 670560 w 7748590"/>
              <a:gd name="connsiteY2" fmla="*/ 511333 h 2370774"/>
              <a:gd name="connsiteX3" fmla="*/ 1026160 w 7748590"/>
              <a:gd name="connsiteY3" fmla="*/ 450373 h 2370774"/>
              <a:gd name="connsiteX4" fmla="*/ 1341120 w 7748590"/>
              <a:gd name="connsiteY4" fmla="*/ 115093 h 2370774"/>
              <a:gd name="connsiteX5" fmla="*/ 1686560 w 7748590"/>
              <a:gd name="connsiteY5" fmla="*/ 74453 h 2370774"/>
              <a:gd name="connsiteX6" fmla="*/ 1991360 w 7748590"/>
              <a:gd name="connsiteY6" fmla="*/ 13493 h 2370774"/>
              <a:gd name="connsiteX7" fmla="*/ 2517751 w 7748590"/>
              <a:gd name="connsiteY7" fmla="*/ 358933 h 2370774"/>
              <a:gd name="connsiteX8" fmla="*/ 2925308 w 7748590"/>
              <a:gd name="connsiteY8" fmla="*/ 964547 h 2370774"/>
              <a:gd name="connsiteX9" fmla="*/ 3144841 w 7748590"/>
              <a:gd name="connsiteY9" fmla="*/ 1334550 h 2370774"/>
              <a:gd name="connsiteX10" fmla="*/ 3652327 w 7748590"/>
              <a:gd name="connsiteY10" fmla="*/ 1442966 h 2370774"/>
              <a:gd name="connsiteX11" fmla="*/ 4046895 w 7748590"/>
              <a:gd name="connsiteY11" fmla="*/ 1682305 h 2370774"/>
              <a:gd name="connsiteX12" fmla="*/ 4208555 w 7748590"/>
              <a:gd name="connsiteY12" fmla="*/ 2245864 h 2370774"/>
              <a:gd name="connsiteX13" fmla="*/ 4439662 w 7748590"/>
              <a:gd name="connsiteY13" fmla="*/ 2370613 h 2370774"/>
              <a:gd name="connsiteX14" fmla="*/ 4787932 w 7748590"/>
              <a:gd name="connsiteY14" fmla="*/ 2269013 h 2370774"/>
              <a:gd name="connsiteX15" fmla="*/ 5114467 w 7748590"/>
              <a:gd name="connsiteY15" fmla="*/ 2133847 h 2370774"/>
              <a:gd name="connsiteX16" fmla="*/ 5410778 w 7748590"/>
              <a:gd name="connsiteY16" fmla="*/ 1685391 h 2370774"/>
              <a:gd name="connsiteX17" fmla="*/ 5816921 w 7748590"/>
              <a:gd name="connsiteY17" fmla="*/ 1572217 h 2370774"/>
              <a:gd name="connsiteX18" fmla="*/ 6155031 w 7748590"/>
              <a:gd name="connsiteY18" fmla="*/ 1352941 h 2370774"/>
              <a:gd name="connsiteX19" fmla="*/ 6523621 w 7748590"/>
              <a:gd name="connsiteY19" fmla="*/ 1206200 h 2370774"/>
              <a:gd name="connsiteX20" fmla="*/ 6895039 w 7748590"/>
              <a:gd name="connsiteY20" fmla="*/ 1477433 h 2370774"/>
              <a:gd name="connsiteX21" fmla="*/ 7051040 w 7748590"/>
              <a:gd name="connsiteY21" fmla="*/ 501173 h 2370774"/>
              <a:gd name="connsiteX22" fmla="*/ 7325360 w 7748590"/>
              <a:gd name="connsiteY22" fmla="*/ 450373 h 2370774"/>
              <a:gd name="connsiteX23" fmla="*/ 7711440 w 7748590"/>
              <a:gd name="connsiteY23" fmla="*/ 866933 h 2370774"/>
              <a:gd name="connsiteX24" fmla="*/ 7711440 w 7748590"/>
              <a:gd name="connsiteY24" fmla="*/ 877093 h 2370774"/>
              <a:gd name="connsiteX0" fmla="*/ 0 w 7748590"/>
              <a:gd name="connsiteY0" fmla="*/ 1049813 h 2370774"/>
              <a:gd name="connsiteX1" fmla="*/ 406400 w 7748590"/>
              <a:gd name="connsiteY1" fmla="*/ 938053 h 2370774"/>
              <a:gd name="connsiteX2" fmla="*/ 670560 w 7748590"/>
              <a:gd name="connsiteY2" fmla="*/ 511333 h 2370774"/>
              <a:gd name="connsiteX3" fmla="*/ 1026160 w 7748590"/>
              <a:gd name="connsiteY3" fmla="*/ 450373 h 2370774"/>
              <a:gd name="connsiteX4" fmla="*/ 1341120 w 7748590"/>
              <a:gd name="connsiteY4" fmla="*/ 115093 h 2370774"/>
              <a:gd name="connsiteX5" fmla="*/ 1686560 w 7748590"/>
              <a:gd name="connsiteY5" fmla="*/ 74453 h 2370774"/>
              <a:gd name="connsiteX6" fmla="*/ 1991360 w 7748590"/>
              <a:gd name="connsiteY6" fmla="*/ 13493 h 2370774"/>
              <a:gd name="connsiteX7" fmla="*/ 2517751 w 7748590"/>
              <a:gd name="connsiteY7" fmla="*/ 358933 h 2370774"/>
              <a:gd name="connsiteX8" fmla="*/ 2925308 w 7748590"/>
              <a:gd name="connsiteY8" fmla="*/ 964547 h 2370774"/>
              <a:gd name="connsiteX9" fmla="*/ 3144841 w 7748590"/>
              <a:gd name="connsiteY9" fmla="*/ 1334550 h 2370774"/>
              <a:gd name="connsiteX10" fmla="*/ 3652327 w 7748590"/>
              <a:gd name="connsiteY10" fmla="*/ 1442966 h 2370774"/>
              <a:gd name="connsiteX11" fmla="*/ 4046895 w 7748590"/>
              <a:gd name="connsiteY11" fmla="*/ 1682305 h 2370774"/>
              <a:gd name="connsiteX12" fmla="*/ 4208555 w 7748590"/>
              <a:gd name="connsiteY12" fmla="*/ 2245864 h 2370774"/>
              <a:gd name="connsiteX13" fmla="*/ 4439662 w 7748590"/>
              <a:gd name="connsiteY13" fmla="*/ 2370613 h 2370774"/>
              <a:gd name="connsiteX14" fmla="*/ 4787932 w 7748590"/>
              <a:gd name="connsiteY14" fmla="*/ 2269013 h 2370774"/>
              <a:gd name="connsiteX15" fmla="*/ 5114467 w 7748590"/>
              <a:gd name="connsiteY15" fmla="*/ 2133847 h 2370774"/>
              <a:gd name="connsiteX16" fmla="*/ 5410778 w 7748590"/>
              <a:gd name="connsiteY16" fmla="*/ 1685391 h 2370774"/>
              <a:gd name="connsiteX17" fmla="*/ 5816921 w 7748590"/>
              <a:gd name="connsiteY17" fmla="*/ 1572217 h 2370774"/>
              <a:gd name="connsiteX18" fmla="*/ 6155031 w 7748590"/>
              <a:gd name="connsiteY18" fmla="*/ 1352941 h 2370774"/>
              <a:gd name="connsiteX19" fmla="*/ 6523621 w 7748590"/>
              <a:gd name="connsiteY19" fmla="*/ 1206200 h 2370774"/>
              <a:gd name="connsiteX20" fmla="*/ 6895039 w 7748590"/>
              <a:gd name="connsiteY20" fmla="*/ 1477433 h 2370774"/>
              <a:gd name="connsiteX21" fmla="*/ 7051040 w 7748590"/>
              <a:gd name="connsiteY21" fmla="*/ 501173 h 2370774"/>
              <a:gd name="connsiteX22" fmla="*/ 7545279 w 7748590"/>
              <a:gd name="connsiteY22" fmla="*/ 438798 h 2370774"/>
              <a:gd name="connsiteX23" fmla="*/ 7711440 w 7748590"/>
              <a:gd name="connsiteY23" fmla="*/ 866933 h 2370774"/>
              <a:gd name="connsiteX24" fmla="*/ 7711440 w 7748590"/>
              <a:gd name="connsiteY24" fmla="*/ 877093 h 2370774"/>
              <a:gd name="connsiteX0" fmla="*/ 0 w 7748590"/>
              <a:gd name="connsiteY0" fmla="*/ 1049813 h 2370774"/>
              <a:gd name="connsiteX1" fmla="*/ 406400 w 7748590"/>
              <a:gd name="connsiteY1" fmla="*/ 938053 h 2370774"/>
              <a:gd name="connsiteX2" fmla="*/ 670560 w 7748590"/>
              <a:gd name="connsiteY2" fmla="*/ 511333 h 2370774"/>
              <a:gd name="connsiteX3" fmla="*/ 1026160 w 7748590"/>
              <a:gd name="connsiteY3" fmla="*/ 450373 h 2370774"/>
              <a:gd name="connsiteX4" fmla="*/ 1341120 w 7748590"/>
              <a:gd name="connsiteY4" fmla="*/ 115093 h 2370774"/>
              <a:gd name="connsiteX5" fmla="*/ 1686560 w 7748590"/>
              <a:gd name="connsiteY5" fmla="*/ 74453 h 2370774"/>
              <a:gd name="connsiteX6" fmla="*/ 1991360 w 7748590"/>
              <a:gd name="connsiteY6" fmla="*/ 13493 h 2370774"/>
              <a:gd name="connsiteX7" fmla="*/ 2517751 w 7748590"/>
              <a:gd name="connsiteY7" fmla="*/ 358933 h 2370774"/>
              <a:gd name="connsiteX8" fmla="*/ 2925308 w 7748590"/>
              <a:gd name="connsiteY8" fmla="*/ 964547 h 2370774"/>
              <a:gd name="connsiteX9" fmla="*/ 3144841 w 7748590"/>
              <a:gd name="connsiteY9" fmla="*/ 1334550 h 2370774"/>
              <a:gd name="connsiteX10" fmla="*/ 3652327 w 7748590"/>
              <a:gd name="connsiteY10" fmla="*/ 1442966 h 2370774"/>
              <a:gd name="connsiteX11" fmla="*/ 4046895 w 7748590"/>
              <a:gd name="connsiteY11" fmla="*/ 1682305 h 2370774"/>
              <a:gd name="connsiteX12" fmla="*/ 4208555 w 7748590"/>
              <a:gd name="connsiteY12" fmla="*/ 2245864 h 2370774"/>
              <a:gd name="connsiteX13" fmla="*/ 4439662 w 7748590"/>
              <a:gd name="connsiteY13" fmla="*/ 2370613 h 2370774"/>
              <a:gd name="connsiteX14" fmla="*/ 4787932 w 7748590"/>
              <a:gd name="connsiteY14" fmla="*/ 2269013 h 2370774"/>
              <a:gd name="connsiteX15" fmla="*/ 5114467 w 7748590"/>
              <a:gd name="connsiteY15" fmla="*/ 2133847 h 2370774"/>
              <a:gd name="connsiteX16" fmla="*/ 5410778 w 7748590"/>
              <a:gd name="connsiteY16" fmla="*/ 1685391 h 2370774"/>
              <a:gd name="connsiteX17" fmla="*/ 5816921 w 7748590"/>
              <a:gd name="connsiteY17" fmla="*/ 1572217 h 2370774"/>
              <a:gd name="connsiteX18" fmla="*/ 6155031 w 7748590"/>
              <a:gd name="connsiteY18" fmla="*/ 1352941 h 2370774"/>
              <a:gd name="connsiteX19" fmla="*/ 6523621 w 7748590"/>
              <a:gd name="connsiteY19" fmla="*/ 1206200 h 2370774"/>
              <a:gd name="connsiteX20" fmla="*/ 6895039 w 7748590"/>
              <a:gd name="connsiteY20" fmla="*/ 1477433 h 2370774"/>
              <a:gd name="connsiteX21" fmla="*/ 7120488 w 7748590"/>
              <a:gd name="connsiteY21" fmla="*/ 501173 h 2370774"/>
              <a:gd name="connsiteX22" fmla="*/ 7545279 w 7748590"/>
              <a:gd name="connsiteY22" fmla="*/ 438798 h 2370774"/>
              <a:gd name="connsiteX23" fmla="*/ 7711440 w 7748590"/>
              <a:gd name="connsiteY23" fmla="*/ 866933 h 2370774"/>
              <a:gd name="connsiteX24" fmla="*/ 7711440 w 7748590"/>
              <a:gd name="connsiteY24" fmla="*/ 877093 h 2370774"/>
              <a:gd name="connsiteX0" fmla="*/ 0 w 7748590"/>
              <a:gd name="connsiteY0" fmla="*/ 1049813 h 2370774"/>
              <a:gd name="connsiteX1" fmla="*/ 406400 w 7748590"/>
              <a:gd name="connsiteY1" fmla="*/ 938053 h 2370774"/>
              <a:gd name="connsiteX2" fmla="*/ 670560 w 7748590"/>
              <a:gd name="connsiteY2" fmla="*/ 511333 h 2370774"/>
              <a:gd name="connsiteX3" fmla="*/ 1026160 w 7748590"/>
              <a:gd name="connsiteY3" fmla="*/ 450373 h 2370774"/>
              <a:gd name="connsiteX4" fmla="*/ 1341120 w 7748590"/>
              <a:gd name="connsiteY4" fmla="*/ 115093 h 2370774"/>
              <a:gd name="connsiteX5" fmla="*/ 1686560 w 7748590"/>
              <a:gd name="connsiteY5" fmla="*/ 74453 h 2370774"/>
              <a:gd name="connsiteX6" fmla="*/ 1991360 w 7748590"/>
              <a:gd name="connsiteY6" fmla="*/ 13493 h 2370774"/>
              <a:gd name="connsiteX7" fmla="*/ 2517751 w 7748590"/>
              <a:gd name="connsiteY7" fmla="*/ 358933 h 2370774"/>
              <a:gd name="connsiteX8" fmla="*/ 2925308 w 7748590"/>
              <a:gd name="connsiteY8" fmla="*/ 964547 h 2370774"/>
              <a:gd name="connsiteX9" fmla="*/ 3144841 w 7748590"/>
              <a:gd name="connsiteY9" fmla="*/ 1334550 h 2370774"/>
              <a:gd name="connsiteX10" fmla="*/ 3652327 w 7748590"/>
              <a:gd name="connsiteY10" fmla="*/ 1442966 h 2370774"/>
              <a:gd name="connsiteX11" fmla="*/ 4046895 w 7748590"/>
              <a:gd name="connsiteY11" fmla="*/ 1682305 h 2370774"/>
              <a:gd name="connsiteX12" fmla="*/ 4208555 w 7748590"/>
              <a:gd name="connsiteY12" fmla="*/ 2245864 h 2370774"/>
              <a:gd name="connsiteX13" fmla="*/ 4439662 w 7748590"/>
              <a:gd name="connsiteY13" fmla="*/ 2370613 h 2370774"/>
              <a:gd name="connsiteX14" fmla="*/ 4787932 w 7748590"/>
              <a:gd name="connsiteY14" fmla="*/ 2269013 h 2370774"/>
              <a:gd name="connsiteX15" fmla="*/ 5114467 w 7748590"/>
              <a:gd name="connsiteY15" fmla="*/ 2133847 h 2370774"/>
              <a:gd name="connsiteX16" fmla="*/ 5410778 w 7748590"/>
              <a:gd name="connsiteY16" fmla="*/ 1685391 h 2370774"/>
              <a:gd name="connsiteX17" fmla="*/ 5816921 w 7748590"/>
              <a:gd name="connsiteY17" fmla="*/ 1572217 h 2370774"/>
              <a:gd name="connsiteX18" fmla="*/ 6155031 w 7748590"/>
              <a:gd name="connsiteY18" fmla="*/ 1352941 h 2370774"/>
              <a:gd name="connsiteX19" fmla="*/ 6523621 w 7748590"/>
              <a:gd name="connsiteY19" fmla="*/ 1206200 h 2370774"/>
              <a:gd name="connsiteX20" fmla="*/ 6895039 w 7748590"/>
              <a:gd name="connsiteY20" fmla="*/ 1477433 h 2370774"/>
              <a:gd name="connsiteX21" fmla="*/ 7120488 w 7748590"/>
              <a:gd name="connsiteY21" fmla="*/ 501173 h 2370774"/>
              <a:gd name="connsiteX22" fmla="*/ 7545279 w 7748590"/>
              <a:gd name="connsiteY22" fmla="*/ 380925 h 2370774"/>
              <a:gd name="connsiteX23" fmla="*/ 7711440 w 7748590"/>
              <a:gd name="connsiteY23" fmla="*/ 866933 h 2370774"/>
              <a:gd name="connsiteX24" fmla="*/ 7711440 w 7748590"/>
              <a:gd name="connsiteY24" fmla="*/ 877093 h 2370774"/>
              <a:gd name="connsiteX0" fmla="*/ 0 w 7980677"/>
              <a:gd name="connsiteY0" fmla="*/ 1049813 h 2370774"/>
              <a:gd name="connsiteX1" fmla="*/ 406400 w 7980677"/>
              <a:gd name="connsiteY1" fmla="*/ 938053 h 2370774"/>
              <a:gd name="connsiteX2" fmla="*/ 670560 w 7980677"/>
              <a:gd name="connsiteY2" fmla="*/ 511333 h 2370774"/>
              <a:gd name="connsiteX3" fmla="*/ 1026160 w 7980677"/>
              <a:gd name="connsiteY3" fmla="*/ 450373 h 2370774"/>
              <a:gd name="connsiteX4" fmla="*/ 1341120 w 7980677"/>
              <a:gd name="connsiteY4" fmla="*/ 115093 h 2370774"/>
              <a:gd name="connsiteX5" fmla="*/ 1686560 w 7980677"/>
              <a:gd name="connsiteY5" fmla="*/ 74453 h 2370774"/>
              <a:gd name="connsiteX6" fmla="*/ 1991360 w 7980677"/>
              <a:gd name="connsiteY6" fmla="*/ 13493 h 2370774"/>
              <a:gd name="connsiteX7" fmla="*/ 2517751 w 7980677"/>
              <a:gd name="connsiteY7" fmla="*/ 358933 h 2370774"/>
              <a:gd name="connsiteX8" fmla="*/ 2925308 w 7980677"/>
              <a:gd name="connsiteY8" fmla="*/ 964547 h 2370774"/>
              <a:gd name="connsiteX9" fmla="*/ 3144841 w 7980677"/>
              <a:gd name="connsiteY9" fmla="*/ 1334550 h 2370774"/>
              <a:gd name="connsiteX10" fmla="*/ 3652327 w 7980677"/>
              <a:gd name="connsiteY10" fmla="*/ 1442966 h 2370774"/>
              <a:gd name="connsiteX11" fmla="*/ 4046895 w 7980677"/>
              <a:gd name="connsiteY11" fmla="*/ 1682305 h 2370774"/>
              <a:gd name="connsiteX12" fmla="*/ 4208555 w 7980677"/>
              <a:gd name="connsiteY12" fmla="*/ 2245864 h 2370774"/>
              <a:gd name="connsiteX13" fmla="*/ 4439662 w 7980677"/>
              <a:gd name="connsiteY13" fmla="*/ 2370613 h 2370774"/>
              <a:gd name="connsiteX14" fmla="*/ 4787932 w 7980677"/>
              <a:gd name="connsiteY14" fmla="*/ 2269013 h 2370774"/>
              <a:gd name="connsiteX15" fmla="*/ 5114467 w 7980677"/>
              <a:gd name="connsiteY15" fmla="*/ 2133847 h 2370774"/>
              <a:gd name="connsiteX16" fmla="*/ 5410778 w 7980677"/>
              <a:gd name="connsiteY16" fmla="*/ 1685391 h 2370774"/>
              <a:gd name="connsiteX17" fmla="*/ 5816921 w 7980677"/>
              <a:gd name="connsiteY17" fmla="*/ 1572217 h 2370774"/>
              <a:gd name="connsiteX18" fmla="*/ 6155031 w 7980677"/>
              <a:gd name="connsiteY18" fmla="*/ 1352941 h 2370774"/>
              <a:gd name="connsiteX19" fmla="*/ 6523621 w 7980677"/>
              <a:gd name="connsiteY19" fmla="*/ 1206200 h 2370774"/>
              <a:gd name="connsiteX20" fmla="*/ 6895039 w 7980677"/>
              <a:gd name="connsiteY20" fmla="*/ 1477433 h 2370774"/>
              <a:gd name="connsiteX21" fmla="*/ 7120488 w 7980677"/>
              <a:gd name="connsiteY21" fmla="*/ 501173 h 2370774"/>
              <a:gd name="connsiteX22" fmla="*/ 7545279 w 7980677"/>
              <a:gd name="connsiteY22" fmla="*/ 380925 h 2370774"/>
              <a:gd name="connsiteX23" fmla="*/ 7711440 w 7980677"/>
              <a:gd name="connsiteY23" fmla="*/ 866933 h 2370774"/>
              <a:gd name="connsiteX24" fmla="*/ 7977657 w 7980677"/>
              <a:gd name="connsiteY24" fmla="*/ 749772 h 2370774"/>
              <a:gd name="connsiteX0" fmla="*/ 0 w 7989427"/>
              <a:gd name="connsiteY0" fmla="*/ 1049813 h 2370774"/>
              <a:gd name="connsiteX1" fmla="*/ 406400 w 7989427"/>
              <a:gd name="connsiteY1" fmla="*/ 938053 h 2370774"/>
              <a:gd name="connsiteX2" fmla="*/ 670560 w 7989427"/>
              <a:gd name="connsiteY2" fmla="*/ 511333 h 2370774"/>
              <a:gd name="connsiteX3" fmla="*/ 1026160 w 7989427"/>
              <a:gd name="connsiteY3" fmla="*/ 450373 h 2370774"/>
              <a:gd name="connsiteX4" fmla="*/ 1341120 w 7989427"/>
              <a:gd name="connsiteY4" fmla="*/ 115093 h 2370774"/>
              <a:gd name="connsiteX5" fmla="*/ 1686560 w 7989427"/>
              <a:gd name="connsiteY5" fmla="*/ 74453 h 2370774"/>
              <a:gd name="connsiteX6" fmla="*/ 1991360 w 7989427"/>
              <a:gd name="connsiteY6" fmla="*/ 13493 h 2370774"/>
              <a:gd name="connsiteX7" fmla="*/ 2517751 w 7989427"/>
              <a:gd name="connsiteY7" fmla="*/ 358933 h 2370774"/>
              <a:gd name="connsiteX8" fmla="*/ 2925308 w 7989427"/>
              <a:gd name="connsiteY8" fmla="*/ 964547 h 2370774"/>
              <a:gd name="connsiteX9" fmla="*/ 3144841 w 7989427"/>
              <a:gd name="connsiteY9" fmla="*/ 1334550 h 2370774"/>
              <a:gd name="connsiteX10" fmla="*/ 3652327 w 7989427"/>
              <a:gd name="connsiteY10" fmla="*/ 1442966 h 2370774"/>
              <a:gd name="connsiteX11" fmla="*/ 4046895 w 7989427"/>
              <a:gd name="connsiteY11" fmla="*/ 1682305 h 2370774"/>
              <a:gd name="connsiteX12" fmla="*/ 4208555 w 7989427"/>
              <a:gd name="connsiteY12" fmla="*/ 2245864 h 2370774"/>
              <a:gd name="connsiteX13" fmla="*/ 4439662 w 7989427"/>
              <a:gd name="connsiteY13" fmla="*/ 2370613 h 2370774"/>
              <a:gd name="connsiteX14" fmla="*/ 4787932 w 7989427"/>
              <a:gd name="connsiteY14" fmla="*/ 2269013 h 2370774"/>
              <a:gd name="connsiteX15" fmla="*/ 5114467 w 7989427"/>
              <a:gd name="connsiteY15" fmla="*/ 2133847 h 2370774"/>
              <a:gd name="connsiteX16" fmla="*/ 5410778 w 7989427"/>
              <a:gd name="connsiteY16" fmla="*/ 1685391 h 2370774"/>
              <a:gd name="connsiteX17" fmla="*/ 5816921 w 7989427"/>
              <a:gd name="connsiteY17" fmla="*/ 1572217 h 2370774"/>
              <a:gd name="connsiteX18" fmla="*/ 6155031 w 7989427"/>
              <a:gd name="connsiteY18" fmla="*/ 1352941 h 2370774"/>
              <a:gd name="connsiteX19" fmla="*/ 6523621 w 7989427"/>
              <a:gd name="connsiteY19" fmla="*/ 1206200 h 2370774"/>
              <a:gd name="connsiteX20" fmla="*/ 6895039 w 7989427"/>
              <a:gd name="connsiteY20" fmla="*/ 1477433 h 2370774"/>
              <a:gd name="connsiteX21" fmla="*/ 7120488 w 7989427"/>
              <a:gd name="connsiteY21" fmla="*/ 501173 h 2370774"/>
              <a:gd name="connsiteX22" fmla="*/ 7545279 w 7989427"/>
              <a:gd name="connsiteY22" fmla="*/ 380925 h 2370774"/>
              <a:gd name="connsiteX23" fmla="*/ 7908210 w 7989427"/>
              <a:gd name="connsiteY23" fmla="*/ 785910 h 2370774"/>
              <a:gd name="connsiteX24" fmla="*/ 7977657 w 7989427"/>
              <a:gd name="connsiteY24" fmla="*/ 749772 h 2370774"/>
              <a:gd name="connsiteX0" fmla="*/ 0 w 7989427"/>
              <a:gd name="connsiteY0" fmla="*/ 1049813 h 2370774"/>
              <a:gd name="connsiteX1" fmla="*/ 406400 w 7989427"/>
              <a:gd name="connsiteY1" fmla="*/ 938053 h 2370774"/>
              <a:gd name="connsiteX2" fmla="*/ 670560 w 7989427"/>
              <a:gd name="connsiteY2" fmla="*/ 511333 h 2370774"/>
              <a:gd name="connsiteX3" fmla="*/ 1026160 w 7989427"/>
              <a:gd name="connsiteY3" fmla="*/ 450373 h 2370774"/>
              <a:gd name="connsiteX4" fmla="*/ 1341120 w 7989427"/>
              <a:gd name="connsiteY4" fmla="*/ 115093 h 2370774"/>
              <a:gd name="connsiteX5" fmla="*/ 1686560 w 7989427"/>
              <a:gd name="connsiteY5" fmla="*/ 74453 h 2370774"/>
              <a:gd name="connsiteX6" fmla="*/ 2188130 w 7989427"/>
              <a:gd name="connsiteY6" fmla="*/ 13493 h 2370774"/>
              <a:gd name="connsiteX7" fmla="*/ 2517751 w 7989427"/>
              <a:gd name="connsiteY7" fmla="*/ 358933 h 2370774"/>
              <a:gd name="connsiteX8" fmla="*/ 2925308 w 7989427"/>
              <a:gd name="connsiteY8" fmla="*/ 964547 h 2370774"/>
              <a:gd name="connsiteX9" fmla="*/ 3144841 w 7989427"/>
              <a:gd name="connsiteY9" fmla="*/ 1334550 h 2370774"/>
              <a:gd name="connsiteX10" fmla="*/ 3652327 w 7989427"/>
              <a:gd name="connsiteY10" fmla="*/ 1442966 h 2370774"/>
              <a:gd name="connsiteX11" fmla="*/ 4046895 w 7989427"/>
              <a:gd name="connsiteY11" fmla="*/ 1682305 h 2370774"/>
              <a:gd name="connsiteX12" fmla="*/ 4208555 w 7989427"/>
              <a:gd name="connsiteY12" fmla="*/ 2245864 h 2370774"/>
              <a:gd name="connsiteX13" fmla="*/ 4439662 w 7989427"/>
              <a:gd name="connsiteY13" fmla="*/ 2370613 h 2370774"/>
              <a:gd name="connsiteX14" fmla="*/ 4787932 w 7989427"/>
              <a:gd name="connsiteY14" fmla="*/ 2269013 h 2370774"/>
              <a:gd name="connsiteX15" fmla="*/ 5114467 w 7989427"/>
              <a:gd name="connsiteY15" fmla="*/ 2133847 h 2370774"/>
              <a:gd name="connsiteX16" fmla="*/ 5410778 w 7989427"/>
              <a:gd name="connsiteY16" fmla="*/ 1685391 h 2370774"/>
              <a:gd name="connsiteX17" fmla="*/ 5816921 w 7989427"/>
              <a:gd name="connsiteY17" fmla="*/ 1572217 h 2370774"/>
              <a:gd name="connsiteX18" fmla="*/ 6155031 w 7989427"/>
              <a:gd name="connsiteY18" fmla="*/ 1352941 h 2370774"/>
              <a:gd name="connsiteX19" fmla="*/ 6523621 w 7989427"/>
              <a:gd name="connsiteY19" fmla="*/ 1206200 h 2370774"/>
              <a:gd name="connsiteX20" fmla="*/ 6895039 w 7989427"/>
              <a:gd name="connsiteY20" fmla="*/ 1477433 h 2370774"/>
              <a:gd name="connsiteX21" fmla="*/ 7120488 w 7989427"/>
              <a:gd name="connsiteY21" fmla="*/ 501173 h 2370774"/>
              <a:gd name="connsiteX22" fmla="*/ 7545279 w 7989427"/>
              <a:gd name="connsiteY22" fmla="*/ 380925 h 2370774"/>
              <a:gd name="connsiteX23" fmla="*/ 7908210 w 7989427"/>
              <a:gd name="connsiteY23" fmla="*/ 785910 h 2370774"/>
              <a:gd name="connsiteX24" fmla="*/ 7977657 w 7989427"/>
              <a:gd name="connsiteY24" fmla="*/ 749772 h 2370774"/>
              <a:gd name="connsiteX0" fmla="*/ 0 w 7989427"/>
              <a:gd name="connsiteY0" fmla="*/ 1103934 h 2424895"/>
              <a:gd name="connsiteX1" fmla="*/ 406400 w 7989427"/>
              <a:gd name="connsiteY1" fmla="*/ 992174 h 2424895"/>
              <a:gd name="connsiteX2" fmla="*/ 670560 w 7989427"/>
              <a:gd name="connsiteY2" fmla="*/ 565454 h 2424895"/>
              <a:gd name="connsiteX3" fmla="*/ 1026160 w 7989427"/>
              <a:gd name="connsiteY3" fmla="*/ 504494 h 2424895"/>
              <a:gd name="connsiteX4" fmla="*/ 1341120 w 7989427"/>
              <a:gd name="connsiteY4" fmla="*/ 169214 h 2424895"/>
              <a:gd name="connsiteX5" fmla="*/ 1686560 w 7989427"/>
              <a:gd name="connsiteY5" fmla="*/ 128574 h 2424895"/>
              <a:gd name="connsiteX6" fmla="*/ 2107107 w 7989427"/>
              <a:gd name="connsiteY6" fmla="*/ 9741 h 2424895"/>
              <a:gd name="connsiteX7" fmla="*/ 2517751 w 7989427"/>
              <a:gd name="connsiteY7" fmla="*/ 413054 h 2424895"/>
              <a:gd name="connsiteX8" fmla="*/ 2925308 w 7989427"/>
              <a:gd name="connsiteY8" fmla="*/ 1018668 h 2424895"/>
              <a:gd name="connsiteX9" fmla="*/ 3144841 w 7989427"/>
              <a:gd name="connsiteY9" fmla="*/ 1388671 h 2424895"/>
              <a:gd name="connsiteX10" fmla="*/ 3652327 w 7989427"/>
              <a:gd name="connsiteY10" fmla="*/ 1497087 h 2424895"/>
              <a:gd name="connsiteX11" fmla="*/ 4046895 w 7989427"/>
              <a:gd name="connsiteY11" fmla="*/ 1736426 h 2424895"/>
              <a:gd name="connsiteX12" fmla="*/ 4208555 w 7989427"/>
              <a:gd name="connsiteY12" fmla="*/ 2299985 h 2424895"/>
              <a:gd name="connsiteX13" fmla="*/ 4439662 w 7989427"/>
              <a:gd name="connsiteY13" fmla="*/ 2424734 h 2424895"/>
              <a:gd name="connsiteX14" fmla="*/ 4787932 w 7989427"/>
              <a:gd name="connsiteY14" fmla="*/ 2323134 h 2424895"/>
              <a:gd name="connsiteX15" fmla="*/ 5114467 w 7989427"/>
              <a:gd name="connsiteY15" fmla="*/ 2187968 h 2424895"/>
              <a:gd name="connsiteX16" fmla="*/ 5410778 w 7989427"/>
              <a:gd name="connsiteY16" fmla="*/ 1739512 h 2424895"/>
              <a:gd name="connsiteX17" fmla="*/ 5816921 w 7989427"/>
              <a:gd name="connsiteY17" fmla="*/ 1626338 h 2424895"/>
              <a:gd name="connsiteX18" fmla="*/ 6155031 w 7989427"/>
              <a:gd name="connsiteY18" fmla="*/ 1407062 h 2424895"/>
              <a:gd name="connsiteX19" fmla="*/ 6523621 w 7989427"/>
              <a:gd name="connsiteY19" fmla="*/ 1260321 h 2424895"/>
              <a:gd name="connsiteX20" fmla="*/ 6895039 w 7989427"/>
              <a:gd name="connsiteY20" fmla="*/ 1531554 h 2424895"/>
              <a:gd name="connsiteX21" fmla="*/ 7120488 w 7989427"/>
              <a:gd name="connsiteY21" fmla="*/ 555294 h 2424895"/>
              <a:gd name="connsiteX22" fmla="*/ 7545279 w 7989427"/>
              <a:gd name="connsiteY22" fmla="*/ 435046 h 2424895"/>
              <a:gd name="connsiteX23" fmla="*/ 7908210 w 7989427"/>
              <a:gd name="connsiteY23" fmla="*/ 840031 h 2424895"/>
              <a:gd name="connsiteX24" fmla="*/ 7977657 w 7989427"/>
              <a:gd name="connsiteY24" fmla="*/ 803893 h 2424895"/>
              <a:gd name="connsiteX0" fmla="*/ 0 w 7989427"/>
              <a:gd name="connsiteY0" fmla="*/ 1103934 h 2424895"/>
              <a:gd name="connsiteX1" fmla="*/ 406400 w 7989427"/>
              <a:gd name="connsiteY1" fmla="*/ 992174 h 2424895"/>
              <a:gd name="connsiteX2" fmla="*/ 670560 w 7989427"/>
              <a:gd name="connsiteY2" fmla="*/ 565454 h 2424895"/>
              <a:gd name="connsiteX3" fmla="*/ 1026160 w 7989427"/>
              <a:gd name="connsiteY3" fmla="*/ 504494 h 2424895"/>
              <a:gd name="connsiteX4" fmla="*/ 1341120 w 7989427"/>
              <a:gd name="connsiteY4" fmla="*/ 169214 h 2424895"/>
              <a:gd name="connsiteX5" fmla="*/ 1686560 w 7989427"/>
              <a:gd name="connsiteY5" fmla="*/ 128574 h 2424895"/>
              <a:gd name="connsiteX6" fmla="*/ 2107107 w 7989427"/>
              <a:gd name="connsiteY6" fmla="*/ 9741 h 2424895"/>
              <a:gd name="connsiteX7" fmla="*/ 2517751 w 7989427"/>
              <a:gd name="connsiteY7" fmla="*/ 413054 h 2424895"/>
              <a:gd name="connsiteX8" fmla="*/ 2925308 w 7989427"/>
              <a:gd name="connsiteY8" fmla="*/ 1018668 h 2424895"/>
              <a:gd name="connsiteX9" fmla="*/ 3144841 w 7989427"/>
              <a:gd name="connsiteY9" fmla="*/ 1388671 h 2424895"/>
              <a:gd name="connsiteX10" fmla="*/ 3652327 w 7989427"/>
              <a:gd name="connsiteY10" fmla="*/ 1497087 h 2424895"/>
              <a:gd name="connsiteX11" fmla="*/ 4046895 w 7989427"/>
              <a:gd name="connsiteY11" fmla="*/ 1736426 h 2424895"/>
              <a:gd name="connsiteX12" fmla="*/ 4208555 w 7989427"/>
              <a:gd name="connsiteY12" fmla="*/ 2299985 h 2424895"/>
              <a:gd name="connsiteX13" fmla="*/ 4439662 w 7989427"/>
              <a:gd name="connsiteY13" fmla="*/ 2424734 h 2424895"/>
              <a:gd name="connsiteX14" fmla="*/ 4787932 w 7989427"/>
              <a:gd name="connsiteY14" fmla="*/ 2323134 h 2424895"/>
              <a:gd name="connsiteX15" fmla="*/ 5114467 w 7989427"/>
              <a:gd name="connsiteY15" fmla="*/ 2187968 h 2424895"/>
              <a:gd name="connsiteX16" fmla="*/ 5410778 w 7989427"/>
              <a:gd name="connsiteY16" fmla="*/ 1739512 h 2424895"/>
              <a:gd name="connsiteX17" fmla="*/ 5816921 w 7989427"/>
              <a:gd name="connsiteY17" fmla="*/ 1626338 h 2424895"/>
              <a:gd name="connsiteX18" fmla="*/ 6155031 w 7989427"/>
              <a:gd name="connsiteY18" fmla="*/ 1407062 h 2424895"/>
              <a:gd name="connsiteX19" fmla="*/ 6523621 w 7989427"/>
              <a:gd name="connsiteY19" fmla="*/ 1260321 h 2424895"/>
              <a:gd name="connsiteX20" fmla="*/ 6895039 w 7989427"/>
              <a:gd name="connsiteY20" fmla="*/ 1531554 h 2424895"/>
              <a:gd name="connsiteX21" fmla="*/ 7108913 w 7989427"/>
              <a:gd name="connsiteY21" fmla="*/ 451122 h 2424895"/>
              <a:gd name="connsiteX22" fmla="*/ 7545279 w 7989427"/>
              <a:gd name="connsiteY22" fmla="*/ 435046 h 2424895"/>
              <a:gd name="connsiteX23" fmla="*/ 7908210 w 7989427"/>
              <a:gd name="connsiteY23" fmla="*/ 840031 h 2424895"/>
              <a:gd name="connsiteX24" fmla="*/ 7977657 w 7989427"/>
              <a:gd name="connsiteY24" fmla="*/ 803893 h 2424895"/>
              <a:gd name="connsiteX0" fmla="*/ 0 w 7989427"/>
              <a:gd name="connsiteY0" fmla="*/ 1103934 h 2424895"/>
              <a:gd name="connsiteX1" fmla="*/ 406400 w 7989427"/>
              <a:gd name="connsiteY1" fmla="*/ 992174 h 2424895"/>
              <a:gd name="connsiteX2" fmla="*/ 670560 w 7989427"/>
              <a:gd name="connsiteY2" fmla="*/ 565454 h 2424895"/>
              <a:gd name="connsiteX3" fmla="*/ 1026160 w 7989427"/>
              <a:gd name="connsiteY3" fmla="*/ 504494 h 2424895"/>
              <a:gd name="connsiteX4" fmla="*/ 1341120 w 7989427"/>
              <a:gd name="connsiteY4" fmla="*/ 169214 h 2424895"/>
              <a:gd name="connsiteX5" fmla="*/ 1686560 w 7989427"/>
              <a:gd name="connsiteY5" fmla="*/ 128574 h 2424895"/>
              <a:gd name="connsiteX6" fmla="*/ 2107107 w 7989427"/>
              <a:gd name="connsiteY6" fmla="*/ 9741 h 2424895"/>
              <a:gd name="connsiteX7" fmla="*/ 2517751 w 7989427"/>
              <a:gd name="connsiteY7" fmla="*/ 413054 h 2424895"/>
              <a:gd name="connsiteX8" fmla="*/ 2925308 w 7989427"/>
              <a:gd name="connsiteY8" fmla="*/ 1018668 h 2424895"/>
              <a:gd name="connsiteX9" fmla="*/ 3144841 w 7989427"/>
              <a:gd name="connsiteY9" fmla="*/ 1388671 h 2424895"/>
              <a:gd name="connsiteX10" fmla="*/ 3652327 w 7989427"/>
              <a:gd name="connsiteY10" fmla="*/ 1497087 h 2424895"/>
              <a:gd name="connsiteX11" fmla="*/ 4046895 w 7989427"/>
              <a:gd name="connsiteY11" fmla="*/ 1736426 h 2424895"/>
              <a:gd name="connsiteX12" fmla="*/ 4208555 w 7989427"/>
              <a:gd name="connsiteY12" fmla="*/ 2299985 h 2424895"/>
              <a:gd name="connsiteX13" fmla="*/ 4439662 w 7989427"/>
              <a:gd name="connsiteY13" fmla="*/ 2424734 h 2424895"/>
              <a:gd name="connsiteX14" fmla="*/ 4787932 w 7989427"/>
              <a:gd name="connsiteY14" fmla="*/ 2323134 h 2424895"/>
              <a:gd name="connsiteX15" fmla="*/ 5114467 w 7989427"/>
              <a:gd name="connsiteY15" fmla="*/ 2187968 h 2424895"/>
              <a:gd name="connsiteX16" fmla="*/ 5410778 w 7989427"/>
              <a:gd name="connsiteY16" fmla="*/ 1739512 h 2424895"/>
              <a:gd name="connsiteX17" fmla="*/ 5816921 w 7989427"/>
              <a:gd name="connsiteY17" fmla="*/ 1626338 h 2424895"/>
              <a:gd name="connsiteX18" fmla="*/ 6155031 w 7989427"/>
              <a:gd name="connsiteY18" fmla="*/ 1407062 h 2424895"/>
              <a:gd name="connsiteX19" fmla="*/ 6523621 w 7989427"/>
              <a:gd name="connsiteY19" fmla="*/ 1260321 h 2424895"/>
              <a:gd name="connsiteX20" fmla="*/ 6895039 w 7989427"/>
              <a:gd name="connsiteY20" fmla="*/ 1531554 h 2424895"/>
              <a:gd name="connsiteX21" fmla="*/ 7108913 w 7989427"/>
              <a:gd name="connsiteY21" fmla="*/ 451122 h 2424895"/>
              <a:gd name="connsiteX22" fmla="*/ 7580003 w 7989427"/>
              <a:gd name="connsiteY22" fmla="*/ 481344 h 2424895"/>
              <a:gd name="connsiteX23" fmla="*/ 7908210 w 7989427"/>
              <a:gd name="connsiteY23" fmla="*/ 840031 h 2424895"/>
              <a:gd name="connsiteX24" fmla="*/ 7977657 w 7989427"/>
              <a:gd name="connsiteY24" fmla="*/ 803893 h 2424895"/>
              <a:gd name="connsiteX0" fmla="*/ 0 w 8223286"/>
              <a:gd name="connsiteY0" fmla="*/ 1103934 h 2424895"/>
              <a:gd name="connsiteX1" fmla="*/ 406400 w 8223286"/>
              <a:gd name="connsiteY1" fmla="*/ 992174 h 2424895"/>
              <a:gd name="connsiteX2" fmla="*/ 670560 w 8223286"/>
              <a:gd name="connsiteY2" fmla="*/ 565454 h 2424895"/>
              <a:gd name="connsiteX3" fmla="*/ 1026160 w 8223286"/>
              <a:gd name="connsiteY3" fmla="*/ 504494 h 2424895"/>
              <a:gd name="connsiteX4" fmla="*/ 1341120 w 8223286"/>
              <a:gd name="connsiteY4" fmla="*/ 169214 h 2424895"/>
              <a:gd name="connsiteX5" fmla="*/ 1686560 w 8223286"/>
              <a:gd name="connsiteY5" fmla="*/ 128574 h 2424895"/>
              <a:gd name="connsiteX6" fmla="*/ 2107107 w 8223286"/>
              <a:gd name="connsiteY6" fmla="*/ 9741 h 2424895"/>
              <a:gd name="connsiteX7" fmla="*/ 2517751 w 8223286"/>
              <a:gd name="connsiteY7" fmla="*/ 413054 h 2424895"/>
              <a:gd name="connsiteX8" fmla="*/ 2925308 w 8223286"/>
              <a:gd name="connsiteY8" fmla="*/ 1018668 h 2424895"/>
              <a:gd name="connsiteX9" fmla="*/ 3144841 w 8223286"/>
              <a:gd name="connsiteY9" fmla="*/ 1388671 h 2424895"/>
              <a:gd name="connsiteX10" fmla="*/ 3652327 w 8223286"/>
              <a:gd name="connsiteY10" fmla="*/ 1497087 h 2424895"/>
              <a:gd name="connsiteX11" fmla="*/ 4046895 w 8223286"/>
              <a:gd name="connsiteY11" fmla="*/ 1736426 h 2424895"/>
              <a:gd name="connsiteX12" fmla="*/ 4208555 w 8223286"/>
              <a:gd name="connsiteY12" fmla="*/ 2299985 h 2424895"/>
              <a:gd name="connsiteX13" fmla="*/ 4439662 w 8223286"/>
              <a:gd name="connsiteY13" fmla="*/ 2424734 h 2424895"/>
              <a:gd name="connsiteX14" fmla="*/ 4787932 w 8223286"/>
              <a:gd name="connsiteY14" fmla="*/ 2323134 h 2424895"/>
              <a:gd name="connsiteX15" fmla="*/ 5114467 w 8223286"/>
              <a:gd name="connsiteY15" fmla="*/ 2187968 h 2424895"/>
              <a:gd name="connsiteX16" fmla="*/ 5410778 w 8223286"/>
              <a:gd name="connsiteY16" fmla="*/ 1739512 h 2424895"/>
              <a:gd name="connsiteX17" fmla="*/ 5816921 w 8223286"/>
              <a:gd name="connsiteY17" fmla="*/ 1626338 h 2424895"/>
              <a:gd name="connsiteX18" fmla="*/ 6155031 w 8223286"/>
              <a:gd name="connsiteY18" fmla="*/ 1407062 h 2424895"/>
              <a:gd name="connsiteX19" fmla="*/ 6523621 w 8223286"/>
              <a:gd name="connsiteY19" fmla="*/ 1260321 h 2424895"/>
              <a:gd name="connsiteX20" fmla="*/ 6895039 w 8223286"/>
              <a:gd name="connsiteY20" fmla="*/ 1531554 h 2424895"/>
              <a:gd name="connsiteX21" fmla="*/ 7108913 w 8223286"/>
              <a:gd name="connsiteY21" fmla="*/ 451122 h 2424895"/>
              <a:gd name="connsiteX22" fmla="*/ 7580003 w 8223286"/>
              <a:gd name="connsiteY22" fmla="*/ 481344 h 2424895"/>
              <a:gd name="connsiteX23" fmla="*/ 7908210 w 8223286"/>
              <a:gd name="connsiteY23" fmla="*/ 840031 h 2424895"/>
              <a:gd name="connsiteX24" fmla="*/ 8220725 w 8223286"/>
              <a:gd name="connsiteY24" fmla="*/ 1104835 h 2424895"/>
              <a:gd name="connsiteX0" fmla="*/ 0 w 8224212"/>
              <a:gd name="connsiteY0" fmla="*/ 1103934 h 2424895"/>
              <a:gd name="connsiteX1" fmla="*/ 406400 w 8224212"/>
              <a:gd name="connsiteY1" fmla="*/ 992174 h 2424895"/>
              <a:gd name="connsiteX2" fmla="*/ 670560 w 8224212"/>
              <a:gd name="connsiteY2" fmla="*/ 565454 h 2424895"/>
              <a:gd name="connsiteX3" fmla="*/ 1026160 w 8224212"/>
              <a:gd name="connsiteY3" fmla="*/ 504494 h 2424895"/>
              <a:gd name="connsiteX4" fmla="*/ 1341120 w 8224212"/>
              <a:gd name="connsiteY4" fmla="*/ 169214 h 2424895"/>
              <a:gd name="connsiteX5" fmla="*/ 1686560 w 8224212"/>
              <a:gd name="connsiteY5" fmla="*/ 128574 h 2424895"/>
              <a:gd name="connsiteX6" fmla="*/ 2107107 w 8224212"/>
              <a:gd name="connsiteY6" fmla="*/ 9741 h 2424895"/>
              <a:gd name="connsiteX7" fmla="*/ 2517751 w 8224212"/>
              <a:gd name="connsiteY7" fmla="*/ 413054 h 2424895"/>
              <a:gd name="connsiteX8" fmla="*/ 2925308 w 8224212"/>
              <a:gd name="connsiteY8" fmla="*/ 1018668 h 2424895"/>
              <a:gd name="connsiteX9" fmla="*/ 3144841 w 8224212"/>
              <a:gd name="connsiteY9" fmla="*/ 1388671 h 2424895"/>
              <a:gd name="connsiteX10" fmla="*/ 3652327 w 8224212"/>
              <a:gd name="connsiteY10" fmla="*/ 1497087 h 2424895"/>
              <a:gd name="connsiteX11" fmla="*/ 4046895 w 8224212"/>
              <a:gd name="connsiteY11" fmla="*/ 1736426 h 2424895"/>
              <a:gd name="connsiteX12" fmla="*/ 4208555 w 8224212"/>
              <a:gd name="connsiteY12" fmla="*/ 2299985 h 2424895"/>
              <a:gd name="connsiteX13" fmla="*/ 4439662 w 8224212"/>
              <a:gd name="connsiteY13" fmla="*/ 2424734 h 2424895"/>
              <a:gd name="connsiteX14" fmla="*/ 4787932 w 8224212"/>
              <a:gd name="connsiteY14" fmla="*/ 2323134 h 2424895"/>
              <a:gd name="connsiteX15" fmla="*/ 5114467 w 8224212"/>
              <a:gd name="connsiteY15" fmla="*/ 2187968 h 2424895"/>
              <a:gd name="connsiteX16" fmla="*/ 5410778 w 8224212"/>
              <a:gd name="connsiteY16" fmla="*/ 1739512 h 2424895"/>
              <a:gd name="connsiteX17" fmla="*/ 5816921 w 8224212"/>
              <a:gd name="connsiteY17" fmla="*/ 1626338 h 2424895"/>
              <a:gd name="connsiteX18" fmla="*/ 6155031 w 8224212"/>
              <a:gd name="connsiteY18" fmla="*/ 1407062 h 2424895"/>
              <a:gd name="connsiteX19" fmla="*/ 6523621 w 8224212"/>
              <a:gd name="connsiteY19" fmla="*/ 1260321 h 2424895"/>
              <a:gd name="connsiteX20" fmla="*/ 6895039 w 8224212"/>
              <a:gd name="connsiteY20" fmla="*/ 1531554 h 2424895"/>
              <a:gd name="connsiteX21" fmla="*/ 7108913 w 8224212"/>
              <a:gd name="connsiteY21" fmla="*/ 451122 h 2424895"/>
              <a:gd name="connsiteX22" fmla="*/ 7580003 w 8224212"/>
              <a:gd name="connsiteY22" fmla="*/ 481344 h 2424895"/>
              <a:gd name="connsiteX23" fmla="*/ 7989233 w 8224212"/>
              <a:gd name="connsiteY23" fmla="*/ 782158 h 2424895"/>
              <a:gd name="connsiteX24" fmla="*/ 8220725 w 8224212"/>
              <a:gd name="connsiteY24" fmla="*/ 1104835 h 2424895"/>
              <a:gd name="connsiteX0" fmla="*/ 0 w 8224212"/>
              <a:gd name="connsiteY0" fmla="*/ 1103934 h 2424895"/>
              <a:gd name="connsiteX1" fmla="*/ 406400 w 8224212"/>
              <a:gd name="connsiteY1" fmla="*/ 992174 h 2424895"/>
              <a:gd name="connsiteX2" fmla="*/ 670560 w 8224212"/>
              <a:gd name="connsiteY2" fmla="*/ 565454 h 2424895"/>
              <a:gd name="connsiteX3" fmla="*/ 1026160 w 8224212"/>
              <a:gd name="connsiteY3" fmla="*/ 504494 h 2424895"/>
              <a:gd name="connsiteX4" fmla="*/ 1341120 w 8224212"/>
              <a:gd name="connsiteY4" fmla="*/ 169214 h 2424895"/>
              <a:gd name="connsiteX5" fmla="*/ 1686560 w 8224212"/>
              <a:gd name="connsiteY5" fmla="*/ 128574 h 2424895"/>
              <a:gd name="connsiteX6" fmla="*/ 2107107 w 8224212"/>
              <a:gd name="connsiteY6" fmla="*/ 9741 h 2424895"/>
              <a:gd name="connsiteX7" fmla="*/ 2517751 w 8224212"/>
              <a:gd name="connsiteY7" fmla="*/ 413054 h 2424895"/>
              <a:gd name="connsiteX8" fmla="*/ 2925308 w 8224212"/>
              <a:gd name="connsiteY8" fmla="*/ 1018668 h 2424895"/>
              <a:gd name="connsiteX9" fmla="*/ 3144841 w 8224212"/>
              <a:gd name="connsiteY9" fmla="*/ 1388671 h 2424895"/>
              <a:gd name="connsiteX10" fmla="*/ 3652327 w 8224212"/>
              <a:gd name="connsiteY10" fmla="*/ 1497087 h 2424895"/>
              <a:gd name="connsiteX11" fmla="*/ 4046895 w 8224212"/>
              <a:gd name="connsiteY11" fmla="*/ 1736426 h 2424895"/>
              <a:gd name="connsiteX12" fmla="*/ 4208555 w 8224212"/>
              <a:gd name="connsiteY12" fmla="*/ 2299985 h 2424895"/>
              <a:gd name="connsiteX13" fmla="*/ 4439662 w 8224212"/>
              <a:gd name="connsiteY13" fmla="*/ 2424734 h 2424895"/>
              <a:gd name="connsiteX14" fmla="*/ 4787932 w 8224212"/>
              <a:gd name="connsiteY14" fmla="*/ 2323134 h 2424895"/>
              <a:gd name="connsiteX15" fmla="*/ 5114467 w 8224212"/>
              <a:gd name="connsiteY15" fmla="*/ 2187968 h 2424895"/>
              <a:gd name="connsiteX16" fmla="*/ 5410778 w 8224212"/>
              <a:gd name="connsiteY16" fmla="*/ 1739512 h 2424895"/>
              <a:gd name="connsiteX17" fmla="*/ 5816921 w 8224212"/>
              <a:gd name="connsiteY17" fmla="*/ 1626338 h 2424895"/>
              <a:gd name="connsiteX18" fmla="*/ 6155031 w 8224212"/>
              <a:gd name="connsiteY18" fmla="*/ 1407062 h 2424895"/>
              <a:gd name="connsiteX19" fmla="*/ 6523621 w 8224212"/>
              <a:gd name="connsiteY19" fmla="*/ 1260321 h 2424895"/>
              <a:gd name="connsiteX20" fmla="*/ 6895039 w 8224212"/>
              <a:gd name="connsiteY20" fmla="*/ 1531554 h 2424895"/>
              <a:gd name="connsiteX21" fmla="*/ 7178361 w 8224212"/>
              <a:gd name="connsiteY21" fmla="*/ 508996 h 2424895"/>
              <a:gd name="connsiteX22" fmla="*/ 7580003 w 8224212"/>
              <a:gd name="connsiteY22" fmla="*/ 481344 h 2424895"/>
              <a:gd name="connsiteX23" fmla="*/ 7989233 w 8224212"/>
              <a:gd name="connsiteY23" fmla="*/ 782158 h 2424895"/>
              <a:gd name="connsiteX24" fmla="*/ 8220725 w 8224212"/>
              <a:gd name="connsiteY24" fmla="*/ 1104835 h 2424895"/>
              <a:gd name="connsiteX0" fmla="*/ 0 w 8224212"/>
              <a:gd name="connsiteY0" fmla="*/ 1103934 h 2424895"/>
              <a:gd name="connsiteX1" fmla="*/ 406400 w 8224212"/>
              <a:gd name="connsiteY1" fmla="*/ 992174 h 2424895"/>
              <a:gd name="connsiteX2" fmla="*/ 670560 w 8224212"/>
              <a:gd name="connsiteY2" fmla="*/ 565454 h 2424895"/>
              <a:gd name="connsiteX3" fmla="*/ 1026160 w 8224212"/>
              <a:gd name="connsiteY3" fmla="*/ 504494 h 2424895"/>
              <a:gd name="connsiteX4" fmla="*/ 1341120 w 8224212"/>
              <a:gd name="connsiteY4" fmla="*/ 169214 h 2424895"/>
              <a:gd name="connsiteX5" fmla="*/ 1686560 w 8224212"/>
              <a:gd name="connsiteY5" fmla="*/ 128574 h 2424895"/>
              <a:gd name="connsiteX6" fmla="*/ 2107107 w 8224212"/>
              <a:gd name="connsiteY6" fmla="*/ 9741 h 2424895"/>
              <a:gd name="connsiteX7" fmla="*/ 2517751 w 8224212"/>
              <a:gd name="connsiteY7" fmla="*/ 413054 h 2424895"/>
              <a:gd name="connsiteX8" fmla="*/ 2925308 w 8224212"/>
              <a:gd name="connsiteY8" fmla="*/ 1018668 h 2424895"/>
              <a:gd name="connsiteX9" fmla="*/ 3144841 w 8224212"/>
              <a:gd name="connsiteY9" fmla="*/ 1388671 h 2424895"/>
              <a:gd name="connsiteX10" fmla="*/ 3652327 w 8224212"/>
              <a:gd name="connsiteY10" fmla="*/ 1497087 h 2424895"/>
              <a:gd name="connsiteX11" fmla="*/ 4046895 w 8224212"/>
              <a:gd name="connsiteY11" fmla="*/ 1736426 h 2424895"/>
              <a:gd name="connsiteX12" fmla="*/ 4208555 w 8224212"/>
              <a:gd name="connsiteY12" fmla="*/ 2299985 h 2424895"/>
              <a:gd name="connsiteX13" fmla="*/ 4439662 w 8224212"/>
              <a:gd name="connsiteY13" fmla="*/ 2424734 h 2424895"/>
              <a:gd name="connsiteX14" fmla="*/ 4787932 w 8224212"/>
              <a:gd name="connsiteY14" fmla="*/ 2323134 h 2424895"/>
              <a:gd name="connsiteX15" fmla="*/ 5114467 w 8224212"/>
              <a:gd name="connsiteY15" fmla="*/ 2187968 h 2424895"/>
              <a:gd name="connsiteX16" fmla="*/ 5410778 w 8224212"/>
              <a:gd name="connsiteY16" fmla="*/ 1739512 h 2424895"/>
              <a:gd name="connsiteX17" fmla="*/ 5816921 w 8224212"/>
              <a:gd name="connsiteY17" fmla="*/ 1626338 h 2424895"/>
              <a:gd name="connsiteX18" fmla="*/ 6155031 w 8224212"/>
              <a:gd name="connsiteY18" fmla="*/ 1407062 h 2424895"/>
              <a:gd name="connsiteX19" fmla="*/ 6523621 w 8224212"/>
              <a:gd name="connsiteY19" fmla="*/ 1260321 h 2424895"/>
              <a:gd name="connsiteX20" fmla="*/ 6895039 w 8224212"/>
              <a:gd name="connsiteY20" fmla="*/ 1531554 h 2424895"/>
              <a:gd name="connsiteX21" fmla="*/ 7178361 w 8224212"/>
              <a:gd name="connsiteY21" fmla="*/ 508996 h 2424895"/>
              <a:gd name="connsiteX22" fmla="*/ 7464256 w 8224212"/>
              <a:gd name="connsiteY22" fmla="*/ 377172 h 2424895"/>
              <a:gd name="connsiteX23" fmla="*/ 7989233 w 8224212"/>
              <a:gd name="connsiteY23" fmla="*/ 782158 h 2424895"/>
              <a:gd name="connsiteX24" fmla="*/ 8220725 w 8224212"/>
              <a:gd name="connsiteY24" fmla="*/ 1104835 h 2424895"/>
              <a:gd name="connsiteX0" fmla="*/ 0 w 7989233"/>
              <a:gd name="connsiteY0" fmla="*/ 1103934 h 2424895"/>
              <a:gd name="connsiteX1" fmla="*/ 406400 w 7989233"/>
              <a:gd name="connsiteY1" fmla="*/ 992174 h 2424895"/>
              <a:gd name="connsiteX2" fmla="*/ 670560 w 7989233"/>
              <a:gd name="connsiteY2" fmla="*/ 565454 h 2424895"/>
              <a:gd name="connsiteX3" fmla="*/ 1026160 w 7989233"/>
              <a:gd name="connsiteY3" fmla="*/ 504494 h 2424895"/>
              <a:gd name="connsiteX4" fmla="*/ 1341120 w 7989233"/>
              <a:gd name="connsiteY4" fmla="*/ 169214 h 2424895"/>
              <a:gd name="connsiteX5" fmla="*/ 1686560 w 7989233"/>
              <a:gd name="connsiteY5" fmla="*/ 128574 h 2424895"/>
              <a:gd name="connsiteX6" fmla="*/ 2107107 w 7989233"/>
              <a:gd name="connsiteY6" fmla="*/ 9741 h 2424895"/>
              <a:gd name="connsiteX7" fmla="*/ 2517751 w 7989233"/>
              <a:gd name="connsiteY7" fmla="*/ 413054 h 2424895"/>
              <a:gd name="connsiteX8" fmla="*/ 2925308 w 7989233"/>
              <a:gd name="connsiteY8" fmla="*/ 1018668 h 2424895"/>
              <a:gd name="connsiteX9" fmla="*/ 3144841 w 7989233"/>
              <a:gd name="connsiteY9" fmla="*/ 1388671 h 2424895"/>
              <a:gd name="connsiteX10" fmla="*/ 3652327 w 7989233"/>
              <a:gd name="connsiteY10" fmla="*/ 1497087 h 2424895"/>
              <a:gd name="connsiteX11" fmla="*/ 4046895 w 7989233"/>
              <a:gd name="connsiteY11" fmla="*/ 1736426 h 2424895"/>
              <a:gd name="connsiteX12" fmla="*/ 4208555 w 7989233"/>
              <a:gd name="connsiteY12" fmla="*/ 2299985 h 2424895"/>
              <a:gd name="connsiteX13" fmla="*/ 4439662 w 7989233"/>
              <a:gd name="connsiteY13" fmla="*/ 2424734 h 2424895"/>
              <a:gd name="connsiteX14" fmla="*/ 4787932 w 7989233"/>
              <a:gd name="connsiteY14" fmla="*/ 2323134 h 2424895"/>
              <a:gd name="connsiteX15" fmla="*/ 5114467 w 7989233"/>
              <a:gd name="connsiteY15" fmla="*/ 2187968 h 2424895"/>
              <a:gd name="connsiteX16" fmla="*/ 5410778 w 7989233"/>
              <a:gd name="connsiteY16" fmla="*/ 1739512 h 2424895"/>
              <a:gd name="connsiteX17" fmla="*/ 5816921 w 7989233"/>
              <a:gd name="connsiteY17" fmla="*/ 1626338 h 2424895"/>
              <a:gd name="connsiteX18" fmla="*/ 6155031 w 7989233"/>
              <a:gd name="connsiteY18" fmla="*/ 1407062 h 2424895"/>
              <a:gd name="connsiteX19" fmla="*/ 6523621 w 7989233"/>
              <a:gd name="connsiteY19" fmla="*/ 1260321 h 2424895"/>
              <a:gd name="connsiteX20" fmla="*/ 6895039 w 7989233"/>
              <a:gd name="connsiteY20" fmla="*/ 1531554 h 2424895"/>
              <a:gd name="connsiteX21" fmla="*/ 7178361 w 7989233"/>
              <a:gd name="connsiteY21" fmla="*/ 508996 h 2424895"/>
              <a:gd name="connsiteX22" fmla="*/ 7464256 w 7989233"/>
              <a:gd name="connsiteY22" fmla="*/ 377172 h 2424895"/>
              <a:gd name="connsiteX23" fmla="*/ 7989233 w 7989233"/>
              <a:gd name="connsiteY23" fmla="*/ 782158 h 2424895"/>
              <a:gd name="connsiteX0" fmla="*/ 0 w 7989233"/>
              <a:gd name="connsiteY0" fmla="*/ 1103934 h 2424895"/>
              <a:gd name="connsiteX1" fmla="*/ 406400 w 7989233"/>
              <a:gd name="connsiteY1" fmla="*/ 992174 h 2424895"/>
              <a:gd name="connsiteX2" fmla="*/ 670560 w 7989233"/>
              <a:gd name="connsiteY2" fmla="*/ 565454 h 2424895"/>
              <a:gd name="connsiteX3" fmla="*/ 1026160 w 7989233"/>
              <a:gd name="connsiteY3" fmla="*/ 504494 h 2424895"/>
              <a:gd name="connsiteX4" fmla="*/ 1341120 w 7989233"/>
              <a:gd name="connsiteY4" fmla="*/ 169214 h 2424895"/>
              <a:gd name="connsiteX5" fmla="*/ 1686560 w 7989233"/>
              <a:gd name="connsiteY5" fmla="*/ 128574 h 2424895"/>
              <a:gd name="connsiteX6" fmla="*/ 2107107 w 7989233"/>
              <a:gd name="connsiteY6" fmla="*/ 9741 h 2424895"/>
              <a:gd name="connsiteX7" fmla="*/ 2517751 w 7989233"/>
              <a:gd name="connsiteY7" fmla="*/ 413054 h 2424895"/>
              <a:gd name="connsiteX8" fmla="*/ 2925308 w 7989233"/>
              <a:gd name="connsiteY8" fmla="*/ 1018668 h 2424895"/>
              <a:gd name="connsiteX9" fmla="*/ 3144841 w 7989233"/>
              <a:gd name="connsiteY9" fmla="*/ 1388671 h 2424895"/>
              <a:gd name="connsiteX10" fmla="*/ 3652327 w 7989233"/>
              <a:gd name="connsiteY10" fmla="*/ 1497087 h 2424895"/>
              <a:gd name="connsiteX11" fmla="*/ 4046895 w 7989233"/>
              <a:gd name="connsiteY11" fmla="*/ 1736426 h 2424895"/>
              <a:gd name="connsiteX12" fmla="*/ 4208555 w 7989233"/>
              <a:gd name="connsiteY12" fmla="*/ 2299985 h 2424895"/>
              <a:gd name="connsiteX13" fmla="*/ 4439662 w 7989233"/>
              <a:gd name="connsiteY13" fmla="*/ 2424734 h 2424895"/>
              <a:gd name="connsiteX14" fmla="*/ 4787932 w 7989233"/>
              <a:gd name="connsiteY14" fmla="*/ 2323134 h 2424895"/>
              <a:gd name="connsiteX15" fmla="*/ 5114467 w 7989233"/>
              <a:gd name="connsiteY15" fmla="*/ 2187968 h 2424895"/>
              <a:gd name="connsiteX16" fmla="*/ 5410778 w 7989233"/>
              <a:gd name="connsiteY16" fmla="*/ 1739512 h 2424895"/>
              <a:gd name="connsiteX17" fmla="*/ 5816921 w 7989233"/>
              <a:gd name="connsiteY17" fmla="*/ 1626338 h 2424895"/>
              <a:gd name="connsiteX18" fmla="*/ 6155031 w 7989233"/>
              <a:gd name="connsiteY18" fmla="*/ 1407062 h 2424895"/>
              <a:gd name="connsiteX19" fmla="*/ 6523621 w 7989233"/>
              <a:gd name="connsiteY19" fmla="*/ 1260321 h 2424895"/>
              <a:gd name="connsiteX20" fmla="*/ 6895039 w 7989233"/>
              <a:gd name="connsiteY20" fmla="*/ 1531554 h 2424895"/>
              <a:gd name="connsiteX21" fmla="*/ 7132062 w 7989233"/>
              <a:gd name="connsiteY21" fmla="*/ 508996 h 2424895"/>
              <a:gd name="connsiteX22" fmla="*/ 7464256 w 7989233"/>
              <a:gd name="connsiteY22" fmla="*/ 377172 h 2424895"/>
              <a:gd name="connsiteX23" fmla="*/ 7989233 w 7989233"/>
              <a:gd name="connsiteY23" fmla="*/ 782158 h 2424895"/>
              <a:gd name="connsiteX0" fmla="*/ 0 w 7989233"/>
              <a:gd name="connsiteY0" fmla="*/ 1103934 h 2424895"/>
              <a:gd name="connsiteX1" fmla="*/ 406400 w 7989233"/>
              <a:gd name="connsiteY1" fmla="*/ 992174 h 2424895"/>
              <a:gd name="connsiteX2" fmla="*/ 670560 w 7989233"/>
              <a:gd name="connsiteY2" fmla="*/ 565454 h 2424895"/>
              <a:gd name="connsiteX3" fmla="*/ 1026160 w 7989233"/>
              <a:gd name="connsiteY3" fmla="*/ 504494 h 2424895"/>
              <a:gd name="connsiteX4" fmla="*/ 1341120 w 7989233"/>
              <a:gd name="connsiteY4" fmla="*/ 169214 h 2424895"/>
              <a:gd name="connsiteX5" fmla="*/ 1686560 w 7989233"/>
              <a:gd name="connsiteY5" fmla="*/ 128574 h 2424895"/>
              <a:gd name="connsiteX6" fmla="*/ 2107107 w 7989233"/>
              <a:gd name="connsiteY6" fmla="*/ 9741 h 2424895"/>
              <a:gd name="connsiteX7" fmla="*/ 2517751 w 7989233"/>
              <a:gd name="connsiteY7" fmla="*/ 413054 h 2424895"/>
              <a:gd name="connsiteX8" fmla="*/ 2925308 w 7989233"/>
              <a:gd name="connsiteY8" fmla="*/ 1018668 h 2424895"/>
              <a:gd name="connsiteX9" fmla="*/ 3144841 w 7989233"/>
              <a:gd name="connsiteY9" fmla="*/ 1388671 h 2424895"/>
              <a:gd name="connsiteX10" fmla="*/ 3652327 w 7989233"/>
              <a:gd name="connsiteY10" fmla="*/ 1497087 h 2424895"/>
              <a:gd name="connsiteX11" fmla="*/ 4046895 w 7989233"/>
              <a:gd name="connsiteY11" fmla="*/ 1736426 h 2424895"/>
              <a:gd name="connsiteX12" fmla="*/ 4208555 w 7989233"/>
              <a:gd name="connsiteY12" fmla="*/ 2299985 h 2424895"/>
              <a:gd name="connsiteX13" fmla="*/ 4439662 w 7989233"/>
              <a:gd name="connsiteY13" fmla="*/ 2424734 h 2424895"/>
              <a:gd name="connsiteX14" fmla="*/ 4787932 w 7989233"/>
              <a:gd name="connsiteY14" fmla="*/ 2323134 h 2424895"/>
              <a:gd name="connsiteX15" fmla="*/ 5114467 w 7989233"/>
              <a:gd name="connsiteY15" fmla="*/ 2187968 h 2424895"/>
              <a:gd name="connsiteX16" fmla="*/ 5410778 w 7989233"/>
              <a:gd name="connsiteY16" fmla="*/ 1739512 h 2424895"/>
              <a:gd name="connsiteX17" fmla="*/ 5816921 w 7989233"/>
              <a:gd name="connsiteY17" fmla="*/ 1626338 h 2424895"/>
              <a:gd name="connsiteX18" fmla="*/ 6155031 w 7989233"/>
              <a:gd name="connsiteY18" fmla="*/ 1407062 h 2424895"/>
              <a:gd name="connsiteX19" fmla="*/ 6523621 w 7989233"/>
              <a:gd name="connsiteY19" fmla="*/ 1260321 h 2424895"/>
              <a:gd name="connsiteX20" fmla="*/ 6895039 w 7989233"/>
              <a:gd name="connsiteY20" fmla="*/ 1531554 h 2424895"/>
              <a:gd name="connsiteX21" fmla="*/ 7062614 w 7989233"/>
              <a:gd name="connsiteY21" fmla="*/ 508996 h 2424895"/>
              <a:gd name="connsiteX22" fmla="*/ 7464256 w 7989233"/>
              <a:gd name="connsiteY22" fmla="*/ 377172 h 2424895"/>
              <a:gd name="connsiteX23" fmla="*/ 7989233 w 7989233"/>
              <a:gd name="connsiteY23" fmla="*/ 782158 h 2424895"/>
              <a:gd name="connsiteX0" fmla="*/ 0 w 7989233"/>
              <a:gd name="connsiteY0" fmla="*/ 1103934 h 2424895"/>
              <a:gd name="connsiteX1" fmla="*/ 406400 w 7989233"/>
              <a:gd name="connsiteY1" fmla="*/ 992174 h 2424895"/>
              <a:gd name="connsiteX2" fmla="*/ 670560 w 7989233"/>
              <a:gd name="connsiteY2" fmla="*/ 565454 h 2424895"/>
              <a:gd name="connsiteX3" fmla="*/ 1026160 w 7989233"/>
              <a:gd name="connsiteY3" fmla="*/ 504494 h 2424895"/>
              <a:gd name="connsiteX4" fmla="*/ 1341120 w 7989233"/>
              <a:gd name="connsiteY4" fmla="*/ 169214 h 2424895"/>
              <a:gd name="connsiteX5" fmla="*/ 1686560 w 7989233"/>
              <a:gd name="connsiteY5" fmla="*/ 128574 h 2424895"/>
              <a:gd name="connsiteX6" fmla="*/ 2107107 w 7989233"/>
              <a:gd name="connsiteY6" fmla="*/ 9741 h 2424895"/>
              <a:gd name="connsiteX7" fmla="*/ 2517751 w 7989233"/>
              <a:gd name="connsiteY7" fmla="*/ 413054 h 2424895"/>
              <a:gd name="connsiteX8" fmla="*/ 2925308 w 7989233"/>
              <a:gd name="connsiteY8" fmla="*/ 1018668 h 2424895"/>
              <a:gd name="connsiteX9" fmla="*/ 3144841 w 7989233"/>
              <a:gd name="connsiteY9" fmla="*/ 1388671 h 2424895"/>
              <a:gd name="connsiteX10" fmla="*/ 3652327 w 7989233"/>
              <a:gd name="connsiteY10" fmla="*/ 1497087 h 2424895"/>
              <a:gd name="connsiteX11" fmla="*/ 4046895 w 7989233"/>
              <a:gd name="connsiteY11" fmla="*/ 1736426 h 2424895"/>
              <a:gd name="connsiteX12" fmla="*/ 4208555 w 7989233"/>
              <a:gd name="connsiteY12" fmla="*/ 2299985 h 2424895"/>
              <a:gd name="connsiteX13" fmla="*/ 4439662 w 7989233"/>
              <a:gd name="connsiteY13" fmla="*/ 2424734 h 2424895"/>
              <a:gd name="connsiteX14" fmla="*/ 4787932 w 7989233"/>
              <a:gd name="connsiteY14" fmla="*/ 2323134 h 2424895"/>
              <a:gd name="connsiteX15" fmla="*/ 5114467 w 7989233"/>
              <a:gd name="connsiteY15" fmla="*/ 2187968 h 2424895"/>
              <a:gd name="connsiteX16" fmla="*/ 5410778 w 7989233"/>
              <a:gd name="connsiteY16" fmla="*/ 1739512 h 2424895"/>
              <a:gd name="connsiteX17" fmla="*/ 5816921 w 7989233"/>
              <a:gd name="connsiteY17" fmla="*/ 1626338 h 2424895"/>
              <a:gd name="connsiteX18" fmla="*/ 6155031 w 7989233"/>
              <a:gd name="connsiteY18" fmla="*/ 1407062 h 2424895"/>
              <a:gd name="connsiteX19" fmla="*/ 6523621 w 7989233"/>
              <a:gd name="connsiteY19" fmla="*/ 1260321 h 2424895"/>
              <a:gd name="connsiteX20" fmla="*/ 6895039 w 7989233"/>
              <a:gd name="connsiteY20" fmla="*/ 1531554 h 2424895"/>
              <a:gd name="connsiteX21" fmla="*/ 7062614 w 7989233"/>
              <a:gd name="connsiteY21" fmla="*/ 508996 h 2424895"/>
              <a:gd name="connsiteX22" fmla="*/ 7498980 w 7989233"/>
              <a:gd name="connsiteY22" fmla="*/ 354023 h 2424895"/>
              <a:gd name="connsiteX23" fmla="*/ 7989233 w 7989233"/>
              <a:gd name="connsiteY23" fmla="*/ 782158 h 2424895"/>
              <a:gd name="connsiteX0" fmla="*/ 0 w 7989233"/>
              <a:gd name="connsiteY0" fmla="*/ 1103934 h 2424895"/>
              <a:gd name="connsiteX1" fmla="*/ 406400 w 7989233"/>
              <a:gd name="connsiteY1" fmla="*/ 992174 h 2424895"/>
              <a:gd name="connsiteX2" fmla="*/ 670560 w 7989233"/>
              <a:gd name="connsiteY2" fmla="*/ 565454 h 2424895"/>
              <a:gd name="connsiteX3" fmla="*/ 1026160 w 7989233"/>
              <a:gd name="connsiteY3" fmla="*/ 504494 h 2424895"/>
              <a:gd name="connsiteX4" fmla="*/ 1341120 w 7989233"/>
              <a:gd name="connsiteY4" fmla="*/ 169214 h 2424895"/>
              <a:gd name="connsiteX5" fmla="*/ 1686560 w 7989233"/>
              <a:gd name="connsiteY5" fmla="*/ 128574 h 2424895"/>
              <a:gd name="connsiteX6" fmla="*/ 2107107 w 7989233"/>
              <a:gd name="connsiteY6" fmla="*/ 9741 h 2424895"/>
              <a:gd name="connsiteX7" fmla="*/ 2517751 w 7989233"/>
              <a:gd name="connsiteY7" fmla="*/ 413054 h 2424895"/>
              <a:gd name="connsiteX8" fmla="*/ 2925308 w 7989233"/>
              <a:gd name="connsiteY8" fmla="*/ 1018668 h 2424895"/>
              <a:gd name="connsiteX9" fmla="*/ 3144841 w 7989233"/>
              <a:gd name="connsiteY9" fmla="*/ 1388671 h 2424895"/>
              <a:gd name="connsiteX10" fmla="*/ 3652327 w 7989233"/>
              <a:gd name="connsiteY10" fmla="*/ 1497087 h 2424895"/>
              <a:gd name="connsiteX11" fmla="*/ 4046895 w 7989233"/>
              <a:gd name="connsiteY11" fmla="*/ 1736426 h 2424895"/>
              <a:gd name="connsiteX12" fmla="*/ 4208555 w 7989233"/>
              <a:gd name="connsiteY12" fmla="*/ 2299985 h 2424895"/>
              <a:gd name="connsiteX13" fmla="*/ 4439662 w 7989233"/>
              <a:gd name="connsiteY13" fmla="*/ 2424734 h 2424895"/>
              <a:gd name="connsiteX14" fmla="*/ 4787932 w 7989233"/>
              <a:gd name="connsiteY14" fmla="*/ 2323134 h 2424895"/>
              <a:gd name="connsiteX15" fmla="*/ 5114467 w 7989233"/>
              <a:gd name="connsiteY15" fmla="*/ 2187968 h 2424895"/>
              <a:gd name="connsiteX16" fmla="*/ 5410778 w 7989233"/>
              <a:gd name="connsiteY16" fmla="*/ 1739512 h 2424895"/>
              <a:gd name="connsiteX17" fmla="*/ 5816921 w 7989233"/>
              <a:gd name="connsiteY17" fmla="*/ 1626338 h 2424895"/>
              <a:gd name="connsiteX18" fmla="*/ 6155031 w 7989233"/>
              <a:gd name="connsiteY18" fmla="*/ 1407062 h 2424895"/>
              <a:gd name="connsiteX19" fmla="*/ 6523621 w 7989233"/>
              <a:gd name="connsiteY19" fmla="*/ 1260321 h 2424895"/>
              <a:gd name="connsiteX20" fmla="*/ 6895039 w 7989233"/>
              <a:gd name="connsiteY20" fmla="*/ 1531554 h 2424895"/>
              <a:gd name="connsiteX21" fmla="*/ 7062614 w 7989233"/>
              <a:gd name="connsiteY21" fmla="*/ 508996 h 2424895"/>
              <a:gd name="connsiteX22" fmla="*/ 7522130 w 7989233"/>
              <a:gd name="connsiteY22" fmla="*/ 307724 h 2424895"/>
              <a:gd name="connsiteX23" fmla="*/ 7989233 w 7989233"/>
              <a:gd name="connsiteY23" fmla="*/ 782158 h 242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989233" h="2424895">
                <a:moveTo>
                  <a:pt x="0" y="1103934"/>
                </a:moveTo>
                <a:cubicBezTo>
                  <a:pt x="147320" y="1092927"/>
                  <a:pt x="294640" y="1081921"/>
                  <a:pt x="406400" y="992174"/>
                </a:cubicBezTo>
                <a:cubicBezTo>
                  <a:pt x="518160" y="902427"/>
                  <a:pt x="567267" y="646734"/>
                  <a:pt x="670560" y="565454"/>
                </a:cubicBezTo>
                <a:cubicBezTo>
                  <a:pt x="773853" y="484174"/>
                  <a:pt x="914400" y="570534"/>
                  <a:pt x="1026160" y="504494"/>
                </a:cubicBezTo>
                <a:cubicBezTo>
                  <a:pt x="1137920" y="438454"/>
                  <a:pt x="1231053" y="231867"/>
                  <a:pt x="1341120" y="169214"/>
                </a:cubicBezTo>
                <a:cubicBezTo>
                  <a:pt x="1451187" y="106561"/>
                  <a:pt x="1558896" y="155153"/>
                  <a:pt x="1686560" y="128574"/>
                </a:cubicBezTo>
                <a:cubicBezTo>
                  <a:pt x="1814225" y="101995"/>
                  <a:pt x="1968575" y="-37672"/>
                  <a:pt x="2107107" y="9741"/>
                </a:cubicBezTo>
                <a:cubicBezTo>
                  <a:pt x="2245639" y="57154"/>
                  <a:pt x="2381384" y="244900"/>
                  <a:pt x="2517751" y="413054"/>
                </a:cubicBezTo>
                <a:cubicBezTo>
                  <a:pt x="2654118" y="581208"/>
                  <a:pt x="2820793" y="856065"/>
                  <a:pt x="2925308" y="1018668"/>
                </a:cubicBezTo>
                <a:cubicBezTo>
                  <a:pt x="3029823" y="1181271"/>
                  <a:pt x="3023671" y="1308935"/>
                  <a:pt x="3144841" y="1388671"/>
                </a:cubicBezTo>
                <a:cubicBezTo>
                  <a:pt x="3266011" y="1468407"/>
                  <a:pt x="3501985" y="1439128"/>
                  <a:pt x="3652327" y="1497087"/>
                </a:cubicBezTo>
                <a:cubicBezTo>
                  <a:pt x="3802669" y="1555046"/>
                  <a:pt x="3954190" y="1602610"/>
                  <a:pt x="4046895" y="1736426"/>
                </a:cubicBezTo>
                <a:cubicBezTo>
                  <a:pt x="4139600" y="1870242"/>
                  <a:pt x="4143094" y="2185267"/>
                  <a:pt x="4208555" y="2299985"/>
                </a:cubicBezTo>
                <a:cubicBezTo>
                  <a:pt x="4274016" y="2414703"/>
                  <a:pt x="4343099" y="2420876"/>
                  <a:pt x="4439662" y="2424734"/>
                </a:cubicBezTo>
                <a:cubicBezTo>
                  <a:pt x="4536225" y="2428592"/>
                  <a:pt x="4675465" y="2362595"/>
                  <a:pt x="4787932" y="2323134"/>
                </a:cubicBezTo>
                <a:cubicBezTo>
                  <a:pt x="4900400" y="2283673"/>
                  <a:pt x="5010659" y="2285238"/>
                  <a:pt x="5114467" y="2187968"/>
                </a:cubicBezTo>
                <a:cubicBezTo>
                  <a:pt x="5218275" y="2090698"/>
                  <a:pt x="5293702" y="1833117"/>
                  <a:pt x="5410778" y="1739512"/>
                </a:cubicBezTo>
                <a:cubicBezTo>
                  <a:pt x="5527854" y="1645907"/>
                  <a:pt x="5692879" y="1681746"/>
                  <a:pt x="5816921" y="1626338"/>
                </a:cubicBezTo>
                <a:cubicBezTo>
                  <a:pt x="5940963" y="1570930"/>
                  <a:pt x="6037248" y="1468065"/>
                  <a:pt x="6155031" y="1407062"/>
                </a:cubicBezTo>
                <a:cubicBezTo>
                  <a:pt x="6272814" y="1346059"/>
                  <a:pt x="6400286" y="1239572"/>
                  <a:pt x="6523621" y="1260321"/>
                </a:cubicBezTo>
                <a:cubicBezTo>
                  <a:pt x="6646956" y="1281070"/>
                  <a:pt x="6805207" y="1656775"/>
                  <a:pt x="6895039" y="1531554"/>
                </a:cubicBezTo>
                <a:cubicBezTo>
                  <a:pt x="6984871" y="1406333"/>
                  <a:pt x="6958099" y="712968"/>
                  <a:pt x="7062614" y="508996"/>
                </a:cubicBezTo>
                <a:cubicBezTo>
                  <a:pt x="7167129" y="305024"/>
                  <a:pt x="7367694" y="262197"/>
                  <a:pt x="7522130" y="307724"/>
                </a:cubicBezTo>
                <a:cubicBezTo>
                  <a:pt x="7676566" y="353251"/>
                  <a:pt x="7989233" y="782158"/>
                  <a:pt x="7989233" y="782158"/>
                </a:cubicBezTo>
              </a:path>
            </a:pathLst>
          </a:cu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40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>
            <a:extLst>
              <a:ext uri="{FF2B5EF4-FFF2-40B4-BE49-F238E27FC236}">
                <a16:creationId xmlns:a16="http://schemas.microsoft.com/office/drawing/2014/main" id="{DE214694-F286-5B61-801A-BCD6EAF62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848" y="1334462"/>
            <a:ext cx="2225199" cy="218666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2E8745A-D7FA-4D4C-2DA6-1DDE5B7A7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58" y="1825681"/>
            <a:ext cx="4029117" cy="3956494"/>
          </a:xfrm>
          <a:prstGeom prst="rect">
            <a:avLst/>
          </a:prstGeom>
        </p:spPr>
      </p:pic>
      <p:sp>
        <p:nvSpPr>
          <p:cNvPr id="35" name="Rettangolo 34">
            <a:extLst>
              <a:ext uri="{FF2B5EF4-FFF2-40B4-BE49-F238E27FC236}">
                <a16:creationId xmlns:a16="http://schemas.microsoft.com/office/drawing/2014/main" id="{E7261A83-FD96-C793-345D-6BACC2D7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8326" y="3843977"/>
            <a:ext cx="2274001" cy="2131844"/>
          </a:xfrm>
          <a:prstGeom prst="rect">
            <a:avLst/>
          </a:prstGeom>
          <a:solidFill>
            <a:srgbClr val="CFCFC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A55DCED4-40A6-EA6C-28C1-3803907B4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3141" y="3843977"/>
            <a:ext cx="2274001" cy="2131844"/>
          </a:xfrm>
          <a:prstGeom prst="rect">
            <a:avLst/>
          </a:prstGeom>
          <a:solidFill>
            <a:srgbClr val="CFCFC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DF27AE02-7092-0772-C5F0-56AFE799C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8658" y="1222087"/>
            <a:ext cx="2274001" cy="2131844"/>
          </a:xfrm>
          <a:prstGeom prst="rect">
            <a:avLst/>
          </a:prstGeom>
          <a:solidFill>
            <a:srgbClr val="CFCFC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C4435AA3-4BBE-8C85-C2E4-219A6F14B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60502" y="1205072"/>
            <a:ext cx="2274001" cy="2131844"/>
          </a:xfrm>
          <a:prstGeom prst="rect">
            <a:avLst/>
          </a:prstGeom>
          <a:solidFill>
            <a:srgbClr val="CFCFC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622A5C56-DFFD-4557-A19C-A250AFFB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Diapositiva 6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189F18E-2427-4CC8-FA28-F9E21D662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415" y="1178763"/>
            <a:ext cx="4142525" cy="4075738"/>
          </a:xfrm>
          <a:prstGeom prst="rect">
            <a:avLst/>
          </a:prstGeom>
          <a:solidFill>
            <a:srgbClr val="CFCFC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9ED3EE12-5215-E43D-38FF-36F6DE49D00C}"/>
              </a:ext>
            </a:extLst>
          </p:cNvPr>
          <p:cNvSpPr txBox="1">
            <a:spLocks/>
          </p:cNvSpPr>
          <p:nvPr/>
        </p:nvSpPr>
        <p:spPr>
          <a:xfrm>
            <a:off x="7281736" y="2504719"/>
            <a:ext cx="2286000" cy="548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>
                <a:latin typeface="Posterama (titoli)"/>
              </a:rPr>
              <a:t>NORD OVEST</a:t>
            </a:r>
          </a:p>
        </p:txBody>
      </p:sp>
      <p:sp>
        <p:nvSpPr>
          <p:cNvPr id="18" name="Segnaposto testo 72">
            <a:extLst>
              <a:ext uri="{FF2B5EF4-FFF2-40B4-BE49-F238E27FC236}">
                <a16:creationId xmlns:a16="http://schemas.microsoft.com/office/drawing/2014/main" id="{44FFFFCE-B727-6F00-A261-06E3BD9B544B}"/>
              </a:ext>
            </a:extLst>
          </p:cNvPr>
          <p:cNvSpPr txBox="1">
            <a:spLocks/>
          </p:cNvSpPr>
          <p:nvPr/>
        </p:nvSpPr>
        <p:spPr>
          <a:xfrm>
            <a:off x="7267644" y="2962739"/>
            <a:ext cx="2286000" cy="3651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defPPr rtl="0">
              <a:defRPr lang="it-IT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rgbClr val="E47823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840 MILA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07BBDE02-CAF7-8673-A427-3166DB2ADF70}"/>
              </a:ext>
            </a:extLst>
          </p:cNvPr>
          <p:cNvSpPr txBox="1">
            <a:spLocks/>
          </p:cNvSpPr>
          <p:nvPr/>
        </p:nvSpPr>
        <p:spPr>
          <a:xfrm>
            <a:off x="9715056" y="2517216"/>
            <a:ext cx="2286000" cy="548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>
                <a:latin typeface="Posterama (titoli)"/>
              </a:rPr>
              <a:t>CENTRO</a:t>
            </a:r>
          </a:p>
        </p:txBody>
      </p:sp>
      <p:sp>
        <p:nvSpPr>
          <p:cNvPr id="24" name="Segnaposto testo 72">
            <a:extLst>
              <a:ext uri="{FF2B5EF4-FFF2-40B4-BE49-F238E27FC236}">
                <a16:creationId xmlns:a16="http://schemas.microsoft.com/office/drawing/2014/main" id="{6CC06380-DC6F-D845-107F-F0991EFB8173}"/>
              </a:ext>
            </a:extLst>
          </p:cNvPr>
          <p:cNvSpPr txBox="1">
            <a:spLocks/>
          </p:cNvSpPr>
          <p:nvPr/>
        </p:nvSpPr>
        <p:spPr>
          <a:xfrm>
            <a:off x="9718134" y="3001303"/>
            <a:ext cx="2286000" cy="3651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defPPr rtl="0">
              <a:defRPr lang="it-IT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rgbClr val="E47823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470 MILA</a:t>
            </a:r>
          </a:p>
        </p:txBody>
      </p:sp>
      <p:sp>
        <p:nvSpPr>
          <p:cNvPr id="26" name="Segnaposto testo 2">
            <a:extLst>
              <a:ext uri="{FF2B5EF4-FFF2-40B4-BE49-F238E27FC236}">
                <a16:creationId xmlns:a16="http://schemas.microsoft.com/office/drawing/2014/main" id="{F8443B2D-46FD-A8A9-EA26-E1A1221F9900}"/>
              </a:ext>
            </a:extLst>
          </p:cNvPr>
          <p:cNvSpPr txBox="1">
            <a:spLocks/>
          </p:cNvSpPr>
          <p:nvPr/>
        </p:nvSpPr>
        <p:spPr>
          <a:xfrm>
            <a:off x="6204188" y="5117961"/>
            <a:ext cx="2286000" cy="548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>
                <a:latin typeface="Posterama (titoli)"/>
              </a:rPr>
              <a:t>SUD</a:t>
            </a:r>
          </a:p>
        </p:txBody>
      </p:sp>
      <p:sp>
        <p:nvSpPr>
          <p:cNvPr id="27" name="Segnaposto testo 72">
            <a:extLst>
              <a:ext uri="{FF2B5EF4-FFF2-40B4-BE49-F238E27FC236}">
                <a16:creationId xmlns:a16="http://schemas.microsoft.com/office/drawing/2014/main" id="{83447BFB-5A4D-D691-0014-F7ABB8704154}"/>
              </a:ext>
            </a:extLst>
          </p:cNvPr>
          <p:cNvSpPr txBox="1">
            <a:spLocks/>
          </p:cNvSpPr>
          <p:nvPr/>
        </p:nvSpPr>
        <p:spPr>
          <a:xfrm>
            <a:off x="6252326" y="5624323"/>
            <a:ext cx="2286000" cy="3651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defPPr rtl="0">
              <a:defRPr lang="it-IT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rgbClr val="E47823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300 MILA</a:t>
            </a:r>
          </a:p>
        </p:txBody>
      </p:sp>
      <p:sp>
        <p:nvSpPr>
          <p:cNvPr id="29" name="Segnaposto testo 2">
            <a:extLst>
              <a:ext uri="{FF2B5EF4-FFF2-40B4-BE49-F238E27FC236}">
                <a16:creationId xmlns:a16="http://schemas.microsoft.com/office/drawing/2014/main" id="{4ACFCCE8-AC25-A4ED-9D01-8362233FF0E2}"/>
              </a:ext>
            </a:extLst>
          </p:cNvPr>
          <p:cNvSpPr txBox="1">
            <a:spLocks/>
          </p:cNvSpPr>
          <p:nvPr/>
        </p:nvSpPr>
        <p:spPr>
          <a:xfrm>
            <a:off x="8538326" y="5117961"/>
            <a:ext cx="2286000" cy="548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>
                <a:latin typeface="Posterama (titoli)"/>
              </a:rPr>
              <a:t>ISOLE</a:t>
            </a:r>
          </a:p>
        </p:txBody>
      </p:sp>
      <p:sp>
        <p:nvSpPr>
          <p:cNvPr id="30" name="Segnaposto testo 72">
            <a:extLst>
              <a:ext uri="{FF2B5EF4-FFF2-40B4-BE49-F238E27FC236}">
                <a16:creationId xmlns:a16="http://schemas.microsoft.com/office/drawing/2014/main" id="{D3931F2C-0B97-90A3-02CD-5B2855DFDCDD}"/>
              </a:ext>
            </a:extLst>
          </p:cNvPr>
          <p:cNvSpPr txBox="1">
            <a:spLocks/>
          </p:cNvSpPr>
          <p:nvPr/>
        </p:nvSpPr>
        <p:spPr>
          <a:xfrm>
            <a:off x="8586464" y="5624323"/>
            <a:ext cx="2286000" cy="3651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defPPr rtl="0">
              <a:defRPr lang="it-IT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rgbClr val="E47823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160 MILA</a:t>
            </a:r>
          </a:p>
        </p:txBody>
      </p:sp>
      <p:sp>
        <p:nvSpPr>
          <p:cNvPr id="39" name="Segnaposto testo 2">
            <a:extLst>
              <a:ext uri="{FF2B5EF4-FFF2-40B4-BE49-F238E27FC236}">
                <a16:creationId xmlns:a16="http://schemas.microsoft.com/office/drawing/2014/main" id="{70F38D66-EA3F-E58C-1425-5AC59118A54A}"/>
              </a:ext>
            </a:extLst>
          </p:cNvPr>
          <p:cNvSpPr txBox="1">
            <a:spLocks/>
          </p:cNvSpPr>
          <p:nvPr/>
        </p:nvSpPr>
        <p:spPr>
          <a:xfrm>
            <a:off x="950642" y="4094916"/>
            <a:ext cx="2590666" cy="920368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b="1" dirty="0">
                <a:latin typeface="Posterama (titoli)"/>
              </a:rPr>
              <a:t>NORD EST</a:t>
            </a:r>
          </a:p>
          <a:p>
            <a:pPr marL="0" indent="0" algn="ctr">
              <a:buNone/>
            </a:pPr>
            <a:r>
              <a:rPr lang="it-IT" sz="2400" b="1" dirty="0">
                <a:latin typeface="Posterama (titoli)"/>
              </a:rPr>
              <a:t> 540 MILA</a:t>
            </a:r>
          </a:p>
        </p:txBody>
      </p:sp>
      <p:sp>
        <p:nvSpPr>
          <p:cNvPr id="40" name="Segnaposto testo 72">
            <a:extLst>
              <a:ext uri="{FF2B5EF4-FFF2-40B4-BE49-F238E27FC236}">
                <a16:creationId xmlns:a16="http://schemas.microsoft.com/office/drawing/2014/main" id="{90BFE1D9-4626-A261-6C82-9DDFA9E1A17A}"/>
              </a:ext>
            </a:extLst>
          </p:cNvPr>
          <p:cNvSpPr txBox="1">
            <a:spLocks/>
          </p:cNvSpPr>
          <p:nvPr/>
        </p:nvSpPr>
        <p:spPr>
          <a:xfrm>
            <a:off x="950642" y="4613315"/>
            <a:ext cx="2590666" cy="4019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sz="2000" b="1" dirty="0">
              <a:solidFill>
                <a:srgbClr val="E47823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9F41C5FA-6D22-4F78-A1B2-D15087D4C8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029" y="1303840"/>
          <a:ext cx="2313630" cy="227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A81FFE15-7138-4B66-8D92-665A27B848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89951" y="1348402"/>
          <a:ext cx="2257264" cy="2215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70D563BC-A4E2-44A4-8834-6763B74224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2801" y="3870989"/>
          <a:ext cx="2274001" cy="223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6C4F0780-811E-4158-8D0D-2A1AA7717F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63848" y="3803928"/>
          <a:ext cx="2289900" cy="235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id="{B5AF6CAE-BD8E-EC14-CFA1-81E1C0CFFBCF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asellaDiTesto 4">
            <a:extLst>
              <a:ext uri="{FF2B5EF4-FFF2-40B4-BE49-F238E27FC236}">
                <a16:creationId xmlns:a16="http://schemas.microsoft.com/office/drawing/2014/main" id="{749CCF3B-0B18-73A8-A056-7444A06CA679}"/>
              </a:ext>
            </a:extLst>
          </p:cNvPr>
          <p:cNvSpPr txBox="1"/>
          <p:nvPr/>
        </p:nvSpPr>
        <p:spPr>
          <a:xfrm>
            <a:off x="1226992" y="181810"/>
            <a:ext cx="106367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Calibri"/>
                <a:cs typeface="Calibri"/>
              </a:rPr>
              <a:t>Il desiderio delle famiglie di cambiare casa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206C644C-FF02-042A-099B-04CCA64D1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8591" y="1214529"/>
            <a:ext cx="2274001" cy="2131844"/>
          </a:xfrm>
          <a:prstGeom prst="rect">
            <a:avLst/>
          </a:prstGeom>
          <a:solidFill>
            <a:srgbClr val="CFCFC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2" name="Segnaposto testo 2">
            <a:extLst>
              <a:ext uri="{FF2B5EF4-FFF2-40B4-BE49-F238E27FC236}">
                <a16:creationId xmlns:a16="http://schemas.microsoft.com/office/drawing/2014/main" id="{83BB0457-187B-DFF3-DB55-2BC70563F091}"/>
              </a:ext>
            </a:extLst>
          </p:cNvPr>
          <p:cNvSpPr txBox="1">
            <a:spLocks/>
          </p:cNvSpPr>
          <p:nvPr/>
        </p:nvSpPr>
        <p:spPr>
          <a:xfrm>
            <a:off x="4654362" y="2435891"/>
            <a:ext cx="2286000" cy="548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>
                <a:latin typeface="Posterama (titoli)"/>
              </a:rPr>
              <a:t>ITALIA</a:t>
            </a:r>
          </a:p>
        </p:txBody>
      </p:sp>
      <p:sp>
        <p:nvSpPr>
          <p:cNvPr id="25" name="Segnaposto testo 72">
            <a:extLst>
              <a:ext uri="{FF2B5EF4-FFF2-40B4-BE49-F238E27FC236}">
                <a16:creationId xmlns:a16="http://schemas.microsoft.com/office/drawing/2014/main" id="{850EC914-F93E-FC29-35E1-87A7BF050660}"/>
              </a:ext>
            </a:extLst>
          </p:cNvPr>
          <p:cNvSpPr txBox="1">
            <a:spLocks/>
          </p:cNvSpPr>
          <p:nvPr/>
        </p:nvSpPr>
        <p:spPr>
          <a:xfrm>
            <a:off x="4702741" y="2950508"/>
            <a:ext cx="2286000" cy="3651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defPPr rtl="0">
              <a:defRPr lang="it-IT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rgbClr val="E47823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2,3 MILIONI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C790B25-4525-B996-EF3E-100C96D08A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80800" y="6168818"/>
            <a:ext cx="467360" cy="28690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1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3A8DA27-6DB5-A394-35A5-85449C239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Aptos" panose="020B00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FFF835C-3819-53FA-0D67-CD141F1DC2D9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9" name="CasellaDiTesto 4">
            <a:extLst>
              <a:ext uri="{FF2B5EF4-FFF2-40B4-BE49-F238E27FC236}">
                <a16:creationId xmlns:a16="http://schemas.microsoft.com/office/drawing/2014/main" id="{899C4BC2-408C-EBB6-2962-81D6DDA0035A}"/>
              </a:ext>
            </a:extLst>
          </p:cNvPr>
          <p:cNvSpPr txBox="1"/>
          <p:nvPr/>
        </p:nvSpPr>
        <p:spPr>
          <a:xfrm>
            <a:off x="1226992" y="181810"/>
            <a:ext cx="106367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Più difficile l’acquisto di case con mutuo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6379214-A32C-B5B1-3184-A4576ADB0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933237"/>
              </p:ext>
            </p:extLst>
          </p:nvPr>
        </p:nvGraphicFramePr>
        <p:xfrm>
          <a:off x="0" y="745008"/>
          <a:ext cx="9037468" cy="523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7468">
                  <a:extLst>
                    <a:ext uri="{9D8B030D-6E8A-4147-A177-3AD203B41FA5}">
                      <a16:colId xmlns:a16="http://schemas.microsoft.com/office/drawing/2014/main" val="1359752963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Nuovi mutui erogati alle famiglie per acquisto di case</a:t>
                      </a:r>
                      <a:endParaRPr lang="it-IT" sz="24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8" marR="5128" marT="5128" marB="0" anchor="ctr">
                    <a:solidFill>
                      <a:srgbClr val="E47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352968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9368C4D-3837-895B-A60A-73C5CD6AF2A3}"/>
              </a:ext>
            </a:extLst>
          </p:cNvPr>
          <p:cNvSpPr txBox="1"/>
          <p:nvPr/>
        </p:nvSpPr>
        <p:spPr>
          <a:xfrm>
            <a:off x="82761" y="1316968"/>
            <a:ext cx="5230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80"/>
                </a:solidFill>
                <a:latin typeface="Aptos" panose="020B0004020202020204" pitchFamily="34" charset="0"/>
              </a:rPr>
              <a:t>Var.% 2023/2022</a:t>
            </a:r>
          </a:p>
        </p:txBody>
      </p:sp>
      <p:pic>
        <p:nvPicPr>
          <p:cNvPr id="7" name="Immagine 6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CDEC88E6-A4C6-9AE6-4E22-62901063D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1832202"/>
            <a:ext cx="9366296" cy="4392000"/>
          </a:xfrm>
          <a:prstGeom prst="rect">
            <a:avLst/>
          </a:prstGeom>
        </p:spPr>
      </p:pic>
      <p:sp>
        <p:nvSpPr>
          <p:cNvPr id="11" name="object 12">
            <a:extLst>
              <a:ext uri="{FF2B5EF4-FFF2-40B4-BE49-F238E27FC236}">
                <a16:creationId xmlns:a16="http://schemas.microsoft.com/office/drawing/2014/main" id="{11C57AC2-F2F5-C707-5D9D-85867A0FC29A}"/>
              </a:ext>
            </a:extLst>
          </p:cNvPr>
          <p:cNvSpPr/>
          <p:nvPr/>
        </p:nvSpPr>
        <p:spPr>
          <a:xfrm>
            <a:off x="8904303" y="402278"/>
            <a:ext cx="3287697" cy="5349936"/>
          </a:xfrm>
          <a:custGeom>
            <a:avLst/>
            <a:gdLst/>
            <a:ahLst/>
            <a:cxnLst/>
            <a:rect l="l" t="t" r="r" b="b"/>
            <a:pathLst>
              <a:path w="1667509" h="1292860">
                <a:moveTo>
                  <a:pt x="1667408" y="0"/>
                </a:moveTo>
                <a:lnTo>
                  <a:pt x="0" y="313436"/>
                </a:lnTo>
                <a:lnTo>
                  <a:pt x="346303" y="1193774"/>
                </a:lnTo>
                <a:lnTo>
                  <a:pt x="1667408" y="1292390"/>
                </a:lnTo>
                <a:lnTo>
                  <a:pt x="1667408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 lang="it-IT" sz="2397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03136AE-72E2-9588-85BA-211E6E471376}"/>
              </a:ext>
            </a:extLst>
          </p:cNvPr>
          <p:cNvSpPr txBox="1"/>
          <p:nvPr/>
        </p:nvSpPr>
        <p:spPr>
          <a:xfrm>
            <a:off x="9350503" y="1494428"/>
            <a:ext cx="275873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r" defTabSz="342900">
              <a:defRPr sz="2400">
                <a:solidFill>
                  <a:srgbClr val="203864"/>
                </a:solidFill>
                <a:cs typeface="Arial" panose="020B0604020202020204" pitchFamily="34" charset="0"/>
              </a:defRPr>
            </a:lvl1pPr>
          </a:lstStyle>
          <a:p>
            <a:r>
              <a:rPr lang="it-IT" dirty="0">
                <a:latin typeface="Aptos" panose="020B0004020202020204" pitchFamily="34" charset="0"/>
              </a:rPr>
              <a:t>Nel 2023 i mutui per l’acquisto di abitazioni hanno continuato a diminuire: - 21,9% rispetto all’anno precedente.</a:t>
            </a:r>
          </a:p>
          <a:p>
            <a:r>
              <a:rPr lang="it-IT" dirty="0">
                <a:latin typeface="Aptos" panose="020B0004020202020204" pitchFamily="34" charset="0"/>
              </a:rPr>
              <a:t>In Italia il calo è stato ancora maggiore (-25,4%)</a:t>
            </a:r>
          </a:p>
        </p:txBody>
      </p:sp>
    </p:spTree>
    <p:extLst>
      <p:ext uri="{BB962C8B-B14F-4D97-AF65-F5344CB8AC3E}">
        <p14:creationId xmlns:p14="http://schemas.microsoft.com/office/powerpoint/2010/main" val="16341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2646E8E4-F8F7-4057-DDB3-234253B3E5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52"/>
          <a:stretch/>
        </p:blipFill>
        <p:spPr>
          <a:xfrm>
            <a:off x="126550" y="1599264"/>
            <a:ext cx="6350597" cy="2525607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3A8DA27-6DB5-A394-35A5-85449C239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FFF835C-3819-53FA-0D67-CD141F1DC2D9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4">
            <a:extLst>
              <a:ext uri="{FF2B5EF4-FFF2-40B4-BE49-F238E27FC236}">
                <a16:creationId xmlns:a16="http://schemas.microsoft.com/office/drawing/2014/main" id="{899C4BC2-408C-EBB6-2962-81D6DDA0035A}"/>
              </a:ext>
            </a:extLst>
          </p:cNvPr>
          <p:cNvSpPr txBox="1"/>
          <p:nvPr/>
        </p:nvSpPr>
        <p:spPr>
          <a:xfrm>
            <a:off x="1226992" y="181810"/>
            <a:ext cx="106367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Banche ancora lontane dal settore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6379214-A32C-B5B1-3184-A4576ADB0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01843"/>
              </p:ext>
            </p:extLst>
          </p:nvPr>
        </p:nvGraphicFramePr>
        <p:xfrm>
          <a:off x="176805" y="720723"/>
          <a:ext cx="9256459" cy="523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56459">
                  <a:extLst>
                    <a:ext uri="{9D8B030D-6E8A-4147-A177-3AD203B41FA5}">
                      <a16:colId xmlns:a16="http://schemas.microsoft.com/office/drawing/2014/main" val="1359752963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Nuovi mutui erogati per investimenti in costruzioni in Emilia-Romagna</a:t>
                      </a:r>
                      <a:endParaRPr lang="it-IT" sz="24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5128" marR="5128" marT="5128" marB="0" anchor="ctr">
                    <a:solidFill>
                      <a:srgbClr val="E47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352968"/>
                  </a:ext>
                </a:extLst>
              </a:tr>
            </a:tbl>
          </a:graphicData>
        </a:graphic>
      </p:graphicFrame>
      <p:sp>
        <p:nvSpPr>
          <p:cNvPr id="11" name="object 12">
            <a:extLst>
              <a:ext uri="{FF2B5EF4-FFF2-40B4-BE49-F238E27FC236}">
                <a16:creationId xmlns:a16="http://schemas.microsoft.com/office/drawing/2014/main" id="{11C57AC2-F2F5-C707-5D9D-85867A0FC29A}"/>
              </a:ext>
            </a:extLst>
          </p:cNvPr>
          <p:cNvSpPr/>
          <p:nvPr/>
        </p:nvSpPr>
        <p:spPr>
          <a:xfrm>
            <a:off x="9168785" y="720723"/>
            <a:ext cx="3023216" cy="4659351"/>
          </a:xfrm>
          <a:custGeom>
            <a:avLst/>
            <a:gdLst/>
            <a:ahLst/>
            <a:cxnLst/>
            <a:rect l="l" t="t" r="r" b="b"/>
            <a:pathLst>
              <a:path w="1667509" h="1292860">
                <a:moveTo>
                  <a:pt x="1667408" y="0"/>
                </a:moveTo>
                <a:lnTo>
                  <a:pt x="0" y="313436"/>
                </a:lnTo>
                <a:lnTo>
                  <a:pt x="346303" y="1193774"/>
                </a:lnTo>
                <a:lnTo>
                  <a:pt x="1667408" y="1292390"/>
                </a:lnTo>
                <a:lnTo>
                  <a:pt x="1667408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 lang="it-IT" sz="2397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03136AE-72E2-9588-85BA-211E6E471376}"/>
              </a:ext>
            </a:extLst>
          </p:cNvPr>
          <p:cNvSpPr txBox="1"/>
          <p:nvPr/>
        </p:nvSpPr>
        <p:spPr>
          <a:xfrm>
            <a:off x="9433264" y="1637795"/>
            <a:ext cx="27587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r" defTabSz="342900">
              <a:defRPr sz="2400">
                <a:solidFill>
                  <a:srgbClr val="203864"/>
                </a:solidFill>
                <a:cs typeface="Arial" panose="020B0604020202020204" pitchFamily="34" charset="0"/>
              </a:defRPr>
            </a:lvl1pPr>
          </a:lstStyle>
          <a:p>
            <a:r>
              <a:rPr lang="it-IT" dirty="0"/>
              <a:t>Accesso al credito difficoltoso: </a:t>
            </a:r>
          </a:p>
          <a:p>
            <a:r>
              <a:rPr lang="it-IT" dirty="0"/>
              <a:t>nel residenziale nuovi mutui calati del 32,3% (in Italia    -14,4%), nel non residenziale -2,7% rispetto al 2022 (in Italia +2,5%)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4CD5748-A3E4-F781-3F88-3C971C8ABE88}"/>
              </a:ext>
            </a:extLst>
          </p:cNvPr>
          <p:cNvSpPr txBox="1"/>
          <p:nvPr/>
        </p:nvSpPr>
        <p:spPr>
          <a:xfrm>
            <a:off x="2766947" y="1394601"/>
            <a:ext cx="31094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0080"/>
                </a:solidFill>
                <a:latin typeface="Helvetica" panose="020B0604020202020204" pitchFamily="34" charset="0"/>
              </a:rPr>
              <a:t>EDILIZIA RESIDENZIALE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7558BDD-22CE-2839-1D7E-056799C55AFE}"/>
              </a:ext>
            </a:extLst>
          </p:cNvPr>
          <p:cNvSpPr txBox="1"/>
          <p:nvPr/>
        </p:nvSpPr>
        <p:spPr>
          <a:xfrm>
            <a:off x="5443746" y="3786317"/>
            <a:ext cx="3725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b="1" dirty="0">
                <a:solidFill>
                  <a:srgbClr val="000080"/>
                </a:solidFill>
                <a:latin typeface="Helvetica" panose="020B0604020202020204" pitchFamily="34" charset="0"/>
              </a:rPr>
              <a:t>EDILIZIA NON RESIDENZIALE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A08EC9F-D550-E4CA-578B-0EDBD52726CB}"/>
              </a:ext>
            </a:extLst>
          </p:cNvPr>
          <p:cNvSpPr txBox="1"/>
          <p:nvPr/>
        </p:nvSpPr>
        <p:spPr>
          <a:xfrm>
            <a:off x="116944" y="1229934"/>
            <a:ext cx="5230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80"/>
                </a:solidFill>
                <a:latin typeface="Aptos" panose="020B0004020202020204" pitchFamily="34" charset="0"/>
              </a:rPr>
              <a:t>Var.% 2023/2022</a:t>
            </a:r>
          </a:p>
        </p:txBody>
      </p:sp>
      <p:pic>
        <p:nvPicPr>
          <p:cNvPr id="8" name="Immagine 7" descr="Immagine che contiene testo, schermata, Carattere, diagramma&#10;&#10;Descrizione generata automaticamente">
            <a:extLst>
              <a:ext uri="{FF2B5EF4-FFF2-40B4-BE49-F238E27FC236}">
                <a16:creationId xmlns:a16="http://schemas.microsoft.com/office/drawing/2014/main" id="{FD5B218C-0884-285B-0A03-C1B0651EB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99" y="4123267"/>
            <a:ext cx="6013326" cy="273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4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numero, Carattere, ricevuta&#10;&#10;Descrizione generata automaticamente">
            <a:extLst>
              <a:ext uri="{FF2B5EF4-FFF2-40B4-BE49-F238E27FC236}">
                <a16:creationId xmlns:a16="http://schemas.microsoft.com/office/drawing/2014/main" id="{5E01B14E-88D1-4B79-56C9-C3F85788D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" y="783416"/>
            <a:ext cx="8779672" cy="6074584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3A8DA27-6DB5-A394-35A5-85449C239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FFF835C-3819-53FA-0D67-CD141F1DC2D9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9" name="CasellaDiTesto 4">
            <a:extLst>
              <a:ext uri="{FF2B5EF4-FFF2-40B4-BE49-F238E27FC236}">
                <a16:creationId xmlns:a16="http://schemas.microsoft.com/office/drawing/2014/main" id="{899C4BC2-408C-EBB6-2962-81D6DDA0035A}"/>
              </a:ext>
            </a:extLst>
          </p:cNvPr>
          <p:cNvSpPr txBox="1"/>
          <p:nvPr/>
        </p:nvSpPr>
        <p:spPr>
          <a:xfrm>
            <a:off x="1105277" y="179308"/>
            <a:ext cx="9463797" cy="4826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La popolazione e le famiglie residenti in Emilia-Romagna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183062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0FBCA83-5785-785D-353A-F8954E78ABEF}"/>
              </a:ext>
            </a:extLst>
          </p:cNvPr>
          <p:cNvSpPr txBox="1"/>
          <p:nvPr/>
        </p:nvSpPr>
        <p:spPr>
          <a:xfrm>
            <a:off x="11731" y="6554896"/>
            <a:ext cx="2676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Elaborazione Ance su dati pubblici</a:t>
            </a:r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E1093C29-2141-7973-F1A7-A0A261198EA8}"/>
              </a:ext>
            </a:extLst>
          </p:cNvPr>
          <p:cNvSpPr/>
          <p:nvPr/>
        </p:nvSpPr>
        <p:spPr>
          <a:xfrm>
            <a:off x="8618327" y="-215710"/>
            <a:ext cx="3561942" cy="6168818"/>
          </a:xfrm>
          <a:custGeom>
            <a:avLst/>
            <a:gdLst/>
            <a:ahLst/>
            <a:cxnLst/>
            <a:rect l="l" t="t" r="r" b="b"/>
            <a:pathLst>
              <a:path w="1667509" h="1292860">
                <a:moveTo>
                  <a:pt x="1667408" y="0"/>
                </a:moveTo>
                <a:lnTo>
                  <a:pt x="0" y="313436"/>
                </a:lnTo>
                <a:lnTo>
                  <a:pt x="346303" y="1193774"/>
                </a:lnTo>
                <a:lnTo>
                  <a:pt x="1667408" y="1292390"/>
                </a:lnTo>
                <a:lnTo>
                  <a:pt x="1667408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 sz="2397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6245CEF-1DFD-80D9-842A-00E574CDB7D0}"/>
              </a:ext>
            </a:extLst>
          </p:cNvPr>
          <p:cNvSpPr txBox="1">
            <a:spLocks/>
          </p:cNvSpPr>
          <p:nvPr/>
        </p:nvSpPr>
        <p:spPr>
          <a:xfrm>
            <a:off x="9074425" y="1056959"/>
            <a:ext cx="31342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r" defTabSz="342900">
              <a:defRPr sz="2400">
                <a:solidFill>
                  <a:srgbClr val="203864"/>
                </a:solidFill>
                <a:cs typeface="Arial" panose="020B0604020202020204" pitchFamily="34" charset="0"/>
              </a:defRPr>
            </a:lvl1pPr>
          </a:lstStyle>
          <a:p>
            <a:r>
              <a:rPr lang="it-IT" sz="1800" dirty="0">
                <a:latin typeface="Aptos" panose="020B0004020202020204" pitchFamily="34" charset="0"/>
              </a:rPr>
              <a:t>4.455.188 residenti in Emilia-Romagna.</a:t>
            </a:r>
          </a:p>
          <a:p>
            <a:r>
              <a:rPr lang="it-IT" sz="1800" dirty="0">
                <a:latin typeface="Aptos" panose="020B0004020202020204" pitchFamily="34" charset="0"/>
              </a:rPr>
              <a:t>La dinamica della popolazione riflette un</a:t>
            </a:r>
          </a:p>
          <a:p>
            <a:r>
              <a:rPr lang="it-IT" sz="1800" dirty="0">
                <a:latin typeface="Aptos" panose="020B0004020202020204" pitchFamily="34" charset="0"/>
              </a:rPr>
              <a:t>saldo naturale negativo (-5), e un saldo migratorio</a:t>
            </a:r>
          </a:p>
          <a:p>
            <a:r>
              <a:rPr lang="it-IT" sz="1800" dirty="0">
                <a:latin typeface="Aptos" panose="020B0004020202020204" pitchFamily="34" charset="0"/>
              </a:rPr>
              <a:t>interno e con l’estero entrambi positivi</a:t>
            </a:r>
          </a:p>
          <a:p>
            <a:r>
              <a:rPr lang="it-IT" sz="1800" dirty="0">
                <a:latin typeface="Aptos" panose="020B0004020202020204" pitchFamily="34" charset="0"/>
              </a:rPr>
              <a:t>e pari, in totale, a +9. I flussi migratori</a:t>
            </a:r>
          </a:p>
          <a:p>
            <a:r>
              <a:rPr lang="it-IT" sz="1800" dirty="0">
                <a:latin typeface="Aptos" panose="020B0004020202020204" pitchFamily="34" charset="0"/>
              </a:rPr>
              <a:t>dall’estero e dalle altre regioni riescono, dunque, a</a:t>
            </a:r>
          </a:p>
          <a:p>
            <a:r>
              <a:rPr lang="it-IT" sz="1800" dirty="0">
                <a:latin typeface="Aptos" panose="020B0004020202020204" pitchFamily="34" charset="0"/>
              </a:rPr>
              <a:t>compensare la mancata crescita naturale.</a:t>
            </a:r>
          </a:p>
        </p:txBody>
      </p:sp>
    </p:spTree>
    <p:extLst>
      <p:ext uri="{BB962C8B-B14F-4D97-AF65-F5344CB8AC3E}">
        <p14:creationId xmlns:p14="http://schemas.microsoft.com/office/powerpoint/2010/main" val="139994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linea, Diagramma, schermata&#10;&#10;Descrizione generata automaticamente">
            <a:extLst>
              <a:ext uri="{FF2B5EF4-FFF2-40B4-BE49-F238E27FC236}">
                <a16:creationId xmlns:a16="http://schemas.microsoft.com/office/drawing/2014/main" id="{BFC94826-8657-AB62-14AB-07D394734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872"/>
            <a:ext cx="8874222" cy="5959127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3A8DA27-6DB5-A394-35A5-85449C239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Aptos" panose="020B00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FFF835C-3819-53FA-0D67-CD141F1DC2D9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9" name="CasellaDiTesto 4">
            <a:extLst>
              <a:ext uri="{FF2B5EF4-FFF2-40B4-BE49-F238E27FC236}">
                <a16:creationId xmlns:a16="http://schemas.microsoft.com/office/drawing/2014/main" id="{899C4BC2-408C-EBB6-2962-81D6DDA0035A}"/>
              </a:ext>
            </a:extLst>
          </p:cNvPr>
          <p:cNvSpPr txBox="1"/>
          <p:nvPr/>
        </p:nvSpPr>
        <p:spPr>
          <a:xfrm>
            <a:off x="1226991" y="181810"/>
            <a:ext cx="9849525" cy="426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rgbClr val="183062"/>
                </a:solidFill>
                <a:latin typeface="Aptos" panose="020B0004020202020204" pitchFamily="34" charset="0"/>
                <a:cs typeface="Calibri"/>
              </a:rPr>
              <a:t>La popolazione e le famiglie: le previsioni Istat per l’Emilia-Romagna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183062"/>
              </a:solidFill>
              <a:effectLst/>
              <a:uLnTx/>
              <a:uFillTx/>
              <a:latin typeface="Aptos" panose="020B0004020202020204" pitchFamily="34" charset="0"/>
              <a:cs typeface="Calibri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B2C277E-CEC9-BE81-7467-B78B9A04D4A5}"/>
              </a:ext>
            </a:extLst>
          </p:cNvPr>
          <p:cNvSpPr txBox="1"/>
          <p:nvPr/>
        </p:nvSpPr>
        <p:spPr>
          <a:xfrm>
            <a:off x="5523114" y="5393491"/>
            <a:ext cx="4173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ptos" panose="020B0004020202020204" pitchFamily="34" charset="0"/>
              </a:rPr>
              <a:t>*</a:t>
            </a: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AA1427C6-9E6F-9377-1C59-2635D7F8CE88}"/>
              </a:ext>
            </a:extLst>
          </p:cNvPr>
          <p:cNvSpPr/>
          <p:nvPr/>
        </p:nvSpPr>
        <p:spPr>
          <a:xfrm>
            <a:off x="9109842" y="511602"/>
            <a:ext cx="3082158" cy="4881889"/>
          </a:xfrm>
          <a:custGeom>
            <a:avLst/>
            <a:gdLst/>
            <a:ahLst/>
            <a:cxnLst/>
            <a:rect l="l" t="t" r="r" b="b"/>
            <a:pathLst>
              <a:path w="1667509" h="1292860">
                <a:moveTo>
                  <a:pt x="1667408" y="0"/>
                </a:moveTo>
                <a:lnTo>
                  <a:pt x="0" y="313436"/>
                </a:lnTo>
                <a:lnTo>
                  <a:pt x="346303" y="1193774"/>
                </a:lnTo>
                <a:lnTo>
                  <a:pt x="1667408" y="1292390"/>
                </a:lnTo>
                <a:lnTo>
                  <a:pt x="1667408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 sz="2397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F42480E-7215-CAE5-E67B-68ED86A077DF}"/>
              </a:ext>
            </a:extLst>
          </p:cNvPr>
          <p:cNvSpPr txBox="1"/>
          <p:nvPr/>
        </p:nvSpPr>
        <p:spPr>
          <a:xfrm>
            <a:off x="9455684" y="1379940"/>
            <a:ext cx="27363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r" defTabSz="342900">
              <a:defRPr sz="2400">
                <a:solidFill>
                  <a:srgbClr val="203864"/>
                </a:solidFill>
                <a:cs typeface="Arial" panose="020B0604020202020204" pitchFamily="34" charset="0"/>
              </a:defRPr>
            </a:lvl1pPr>
          </a:lstStyle>
          <a:p>
            <a:r>
              <a:rPr lang="it-IT" dirty="0">
                <a:latin typeface="Aptos" panose="020B0004020202020204" pitchFamily="34" charset="0"/>
              </a:rPr>
              <a:t>Istat prevede un aumento dei</a:t>
            </a:r>
          </a:p>
          <a:p>
            <a:r>
              <a:rPr lang="it-IT" dirty="0">
                <a:latin typeface="Aptos" panose="020B0004020202020204" pitchFamily="34" charset="0"/>
              </a:rPr>
              <a:t>residenti in regione; aumento più marcato per le famiglie che, però, vedranno più persone sole e meno coppie con figli.</a:t>
            </a:r>
          </a:p>
        </p:txBody>
      </p:sp>
    </p:spTree>
    <p:extLst>
      <p:ext uri="{BB962C8B-B14F-4D97-AF65-F5344CB8AC3E}">
        <p14:creationId xmlns:p14="http://schemas.microsoft.com/office/powerpoint/2010/main" val="38419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53202B-8039-B0A9-38AA-128955849E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84D3AFF-6015-B6FC-0E38-4BEE7608F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6137FD-84E9-E357-9048-7770A54E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DC08-D812-4D72-AD6F-F575F927BD93}" type="slidenum">
              <a:rPr lang="it-IT" smtClean="0"/>
              <a:t>2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90AC6AE-262A-A4F3-B02B-25408379D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6EAB77-0E70-4A35-36CE-164E171C0EF3}"/>
              </a:ext>
            </a:extLst>
          </p:cNvPr>
          <p:cNvSpPr txBox="1"/>
          <p:nvPr/>
        </p:nvSpPr>
        <p:spPr>
          <a:xfrm>
            <a:off x="868680" y="5120640"/>
            <a:ext cx="5394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LA CONGIUNTURA</a:t>
            </a:r>
          </a:p>
        </p:txBody>
      </p:sp>
    </p:spTree>
    <p:extLst>
      <p:ext uri="{BB962C8B-B14F-4D97-AF65-F5344CB8AC3E}">
        <p14:creationId xmlns:p14="http://schemas.microsoft.com/office/powerpoint/2010/main" val="92916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53202B-8039-B0A9-38AA-128955849E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84D3AFF-6015-B6FC-0E38-4BEE7608F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6137FD-84E9-E357-9048-7770A54E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DC08-D812-4D72-AD6F-F575F927BD93}" type="slidenum">
              <a:rPr lang="it-IT" smtClean="0"/>
              <a:t>20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90AC6AE-262A-A4F3-B02B-25408379D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6EAB77-0E70-4A35-36CE-164E171C0EF3}"/>
              </a:ext>
            </a:extLst>
          </p:cNvPr>
          <p:cNvSpPr txBox="1"/>
          <p:nvPr/>
        </p:nvSpPr>
        <p:spPr>
          <a:xfrm>
            <a:off x="868680" y="5120640"/>
            <a:ext cx="6435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LA RIQUALIFICAZIONE IMMOBILIARE</a:t>
            </a:r>
          </a:p>
        </p:txBody>
      </p:sp>
    </p:spTree>
    <p:extLst>
      <p:ext uri="{BB962C8B-B14F-4D97-AF65-F5344CB8AC3E}">
        <p14:creationId xmlns:p14="http://schemas.microsoft.com/office/powerpoint/2010/main" val="3116605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7D1C6-802B-FE48-7149-916CB5070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2838CC99-DA2C-C9A3-132D-53D66AEDA6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4160" y="6168818"/>
            <a:ext cx="466784" cy="286904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0D548C7-89BA-CB7B-3716-9AD369DAD724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rgbClr val="ED7D3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EBB72-0685-0E96-DF94-B3A92D8A1D48}"/>
              </a:ext>
            </a:extLst>
          </p:cNvPr>
          <p:cNvSpPr txBox="1"/>
          <p:nvPr/>
        </p:nvSpPr>
        <p:spPr>
          <a:xfrm>
            <a:off x="1226992" y="155177"/>
            <a:ext cx="10636770" cy="48013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Il Superbonus in </a:t>
            </a:r>
            <a:r>
              <a:rPr lang="it-IT" sz="2800" b="1" dirty="0">
                <a:solidFill>
                  <a:srgbClr val="183062"/>
                </a:solidFill>
                <a:latin typeface="Aptos" panose="020B0004020202020204" pitchFamily="34" charset="0"/>
                <a:cs typeface="Calibri"/>
              </a:rPr>
              <a:t>Emilia-Romagna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FB4C50FD-2680-229F-6057-7FF2BC99E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4340743"/>
              </p:ext>
            </p:extLst>
          </p:nvPr>
        </p:nvGraphicFramePr>
        <p:xfrm>
          <a:off x="991370" y="840187"/>
          <a:ext cx="10482789" cy="505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10">
            <a:extLst>
              <a:ext uri="{FF2B5EF4-FFF2-40B4-BE49-F238E27FC236}">
                <a16:creationId xmlns:a16="http://schemas.microsoft.com/office/drawing/2014/main" id="{92D8E47C-CA88-91E8-E4D0-1B21274A3B3F}"/>
              </a:ext>
            </a:extLst>
          </p:cNvPr>
          <p:cNvSpPr txBox="1"/>
          <p:nvPr/>
        </p:nvSpPr>
        <p:spPr>
          <a:xfrm>
            <a:off x="200632" y="6178723"/>
            <a:ext cx="5704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Elaborazione Ance su dati </a:t>
            </a:r>
            <a:r>
              <a:rPr lang="it-IT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ENEA-MASE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4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43BA4-B5A8-41C9-BDAF-AB5CE7922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01776D2F-AF7C-9179-6D9C-2A586D064E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4160" y="6168818"/>
            <a:ext cx="466784" cy="286904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614336F-98B8-20BD-70D0-3C6C086EE937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rgbClr val="ED7D3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46C955-1A42-0794-20FB-E22FF9F9B0A6}"/>
              </a:ext>
            </a:extLst>
          </p:cNvPr>
          <p:cNvSpPr txBox="1"/>
          <p:nvPr/>
        </p:nvSpPr>
        <p:spPr>
          <a:xfrm>
            <a:off x="1226992" y="155177"/>
            <a:ext cx="10636770" cy="48013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Il Superbonus in </a:t>
            </a:r>
            <a:r>
              <a:rPr lang="it-IT" sz="2800" b="1" dirty="0">
                <a:solidFill>
                  <a:srgbClr val="183062"/>
                </a:solidFill>
                <a:latin typeface="Aptos" panose="020B0004020202020204" pitchFamily="34" charset="0"/>
                <a:cs typeface="Calibri"/>
              </a:rPr>
              <a:t>Emilia-Romagna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183062"/>
              </a:solidFill>
              <a:effectLst/>
              <a:uLnTx/>
              <a:uFillTx/>
              <a:latin typeface="Aptos" panose="020B0004020202020204" pitchFamily="34" charset="0"/>
              <a:cs typeface="Calibri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C1D33564-DFBB-428B-9CF2-9BDF00C26D55}"/>
              </a:ext>
            </a:extLst>
          </p:cNvPr>
          <p:cNvSpPr/>
          <p:nvPr/>
        </p:nvSpPr>
        <p:spPr>
          <a:xfrm flipH="1">
            <a:off x="-1" y="1773936"/>
            <a:ext cx="2807669" cy="4681786"/>
          </a:xfrm>
          <a:custGeom>
            <a:avLst/>
            <a:gdLst/>
            <a:ahLst/>
            <a:cxnLst/>
            <a:rect l="l" t="t" r="r" b="b"/>
            <a:pathLst>
              <a:path w="1667509" h="1292860">
                <a:moveTo>
                  <a:pt x="1667408" y="0"/>
                </a:moveTo>
                <a:lnTo>
                  <a:pt x="0" y="313436"/>
                </a:lnTo>
                <a:lnTo>
                  <a:pt x="346303" y="1193774"/>
                </a:lnTo>
                <a:lnTo>
                  <a:pt x="1667408" y="1292390"/>
                </a:lnTo>
                <a:lnTo>
                  <a:pt x="1667408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 sz="2397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F0F3427-F5A2-6D0E-DF4A-00BB46A51A3B}"/>
              </a:ext>
            </a:extLst>
          </p:cNvPr>
          <p:cNvSpPr txBox="1"/>
          <p:nvPr/>
        </p:nvSpPr>
        <p:spPr>
          <a:xfrm>
            <a:off x="102329" y="2383166"/>
            <a:ext cx="2176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ptos" panose="020B0004020202020204" pitchFamily="34" charset="0"/>
              </a:rPr>
              <a:t>Migliorato il 7,7% dello stock più carente, un valore ampiamente al di sopra della media nazionale (5,8%)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00692C97-F79E-51FC-8F38-BD428A3509F1}"/>
              </a:ext>
            </a:extLst>
          </p:cNvPr>
          <p:cNvGrpSpPr/>
          <p:nvPr/>
        </p:nvGrpSpPr>
        <p:grpSpPr>
          <a:xfrm>
            <a:off x="3437427" y="635000"/>
            <a:ext cx="5637600" cy="6224400"/>
            <a:chOff x="3437427" y="0"/>
            <a:chExt cx="5317146" cy="6858000"/>
          </a:xfrm>
        </p:grpSpPr>
        <p:pic>
          <p:nvPicPr>
            <p:cNvPr id="4" name="Immagine 3" descr="Immagine che contiene testo, mappa, cartone animato&#10;&#10;Descrizione generata automaticamente">
              <a:extLst>
                <a:ext uri="{FF2B5EF4-FFF2-40B4-BE49-F238E27FC236}">
                  <a16:creationId xmlns:a16="http://schemas.microsoft.com/office/drawing/2014/main" id="{1E48F6D5-CC3C-46F8-A9FB-E91BF8174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427" y="0"/>
              <a:ext cx="5317146" cy="6858000"/>
            </a:xfrm>
            <a:prstGeom prst="rect">
              <a:avLst/>
            </a:prstGeom>
          </p:spPr>
        </p:pic>
        <p:sp>
          <p:nvSpPr>
            <p:cNvPr id="7" name="Connettore 6">
              <a:extLst>
                <a:ext uri="{FF2B5EF4-FFF2-40B4-BE49-F238E27FC236}">
                  <a16:creationId xmlns:a16="http://schemas.microsoft.com/office/drawing/2014/main" id="{D4AF04AD-2DA2-0CF7-FCFD-8FD1D5C2C8F8}"/>
                </a:ext>
              </a:extLst>
            </p:cNvPr>
            <p:cNvSpPr/>
            <p:nvPr/>
          </p:nvSpPr>
          <p:spPr>
            <a:xfrm>
              <a:off x="6691234" y="2385717"/>
              <a:ext cx="588979" cy="522514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5,8</a:t>
              </a:r>
              <a:endParaRPr lang="en-GB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DAE6B81F-07B2-8948-BC54-5E54EB8FA83D}"/>
                </a:ext>
              </a:extLst>
            </p:cNvPr>
            <p:cNvSpPr txBox="1"/>
            <p:nvPr/>
          </p:nvSpPr>
          <p:spPr>
            <a:xfrm>
              <a:off x="6424161" y="2105796"/>
              <a:ext cx="1237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MEDIA ITALIA</a:t>
              </a:r>
              <a:endParaRPr lang="en-GB" sz="12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21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BF86E-2D26-1107-2AE5-A4EE48CE1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F9CA1591-B9F9-58B5-5FE3-9D5B1ADBF9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4160" y="6168818"/>
            <a:ext cx="466784" cy="286904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0312BFC-571B-D31E-01B9-A40952FE2D78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rgbClr val="ED7D3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1DB2DB-E891-E7D3-CF2C-A83706BA84C2}"/>
              </a:ext>
            </a:extLst>
          </p:cNvPr>
          <p:cNvSpPr txBox="1"/>
          <p:nvPr/>
        </p:nvSpPr>
        <p:spPr>
          <a:xfrm>
            <a:off x="1226992" y="155177"/>
            <a:ext cx="10636770" cy="48013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Il Superbonus in </a:t>
            </a:r>
            <a:r>
              <a:rPr lang="it-IT" sz="2800" b="1" dirty="0">
                <a:solidFill>
                  <a:srgbClr val="183062"/>
                </a:solidFill>
                <a:latin typeface="Aptos" panose="020B0004020202020204" pitchFamily="34" charset="0"/>
                <a:cs typeface="Calibri"/>
              </a:rPr>
              <a:t>Emilia-Romagna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183062"/>
              </a:solidFill>
              <a:effectLst/>
              <a:uLnTx/>
              <a:uFillTx/>
              <a:latin typeface="Aptos" panose="020B0004020202020204" pitchFamily="34" charset="0"/>
              <a:cs typeface="Calibri"/>
            </a:endParaRP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F2C25B96-37DB-0C1D-C6C8-247F88B9DAB0}"/>
              </a:ext>
            </a:extLst>
          </p:cNvPr>
          <p:cNvSpPr/>
          <p:nvPr/>
        </p:nvSpPr>
        <p:spPr>
          <a:xfrm flipH="1">
            <a:off x="-3" y="2009553"/>
            <a:ext cx="2498654" cy="3540642"/>
          </a:xfrm>
          <a:custGeom>
            <a:avLst/>
            <a:gdLst/>
            <a:ahLst/>
            <a:cxnLst/>
            <a:rect l="l" t="t" r="r" b="b"/>
            <a:pathLst>
              <a:path w="1667509" h="1292860">
                <a:moveTo>
                  <a:pt x="1667408" y="0"/>
                </a:moveTo>
                <a:lnTo>
                  <a:pt x="0" y="313436"/>
                </a:lnTo>
                <a:lnTo>
                  <a:pt x="346303" y="1193774"/>
                </a:lnTo>
                <a:lnTo>
                  <a:pt x="1667408" y="1292390"/>
                </a:lnTo>
                <a:lnTo>
                  <a:pt x="1667408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 sz="2397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4BC21D5-8C3B-02BF-B4E9-E64E1DA68CA7}"/>
              </a:ext>
            </a:extLst>
          </p:cNvPr>
          <p:cNvSpPr txBox="1"/>
          <p:nvPr/>
        </p:nvSpPr>
        <p:spPr>
          <a:xfrm>
            <a:off x="64008" y="2807208"/>
            <a:ext cx="2176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latin typeface="Aptos" panose="020B0004020202020204" pitchFamily="34" charset="0"/>
              </a:rPr>
              <a:t>623 milioni </a:t>
            </a:r>
            <a:r>
              <a:rPr lang="it-IT" sz="2400" dirty="0">
                <a:latin typeface="Aptos" panose="020B0004020202020204" pitchFamily="34" charset="0"/>
              </a:rPr>
              <a:t>di  lavori ancora da completare, di cui 438 riferiti ai condomini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F90F9F3D-D751-C472-3A07-C375B865CCAB}"/>
              </a:ext>
            </a:extLst>
          </p:cNvPr>
          <p:cNvGrpSpPr/>
          <p:nvPr/>
        </p:nvGrpSpPr>
        <p:grpSpPr>
          <a:xfrm>
            <a:off x="6455143" y="2571422"/>
            <a:ext cx="1309393" cy="689742"/>
            <a:chOff x="6547650" y="2189770"/>
            <a:chExt cx="1237456" cy="760162"/>
          </a:xfrm>
        </p:grpSpPr>
        <p:sp>
          <p:nvSpPr>
            <p:cNvPr id="17" name="Connettore 16">
              <a:extLst>
                <a:ext uri="{FF2B5EF4-FFF2-40B4-BE49-F238E27FC236}">
                  <a16:creationId xmlns:a16="http://schemas.microsoft.com/office/drawing/2014/main" id="{68137DA2-02F1-D7E9-6A61-4C6F6DAE542C}"/>
                </a:ext>
              </a:extLst>
            </p:cNvPr>
            <p:cNvSpPr/>
            <p:nvPr/>
          </p:nvSpPr>
          <p:spPr>
            <a:xfrm>
              <a:off x="6870708" y="2469691"/>
              <a:ext cx="569167" cy="48024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7,0</a:t>
              </a:r>
              <a:endParaRPr lang="en-GB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96257200-A54D-0821-507D-75CEE9F60E18}"/>
                </a:ext>
              </a:extLst>
            </p:cNvPr>
            <p:cNvSpPr txBox="1"/>
            <p:nvPr/>
          </p:nvSpPr>
          <p:spPr>
            <a:xfrm>
              <a:off x="6547650" y="2189770"/>
              <a:ext cx="1237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MEDIA ITALIA</a:t>
              </a:r>
              <a:endParaRPr lang="en-GB" sz="12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6D7B9174-E9D1-E143-F393-2CFC249D36A8}"/>
              </a:ext>
            </a:extLst>
          </p:cNvPr>
          <p:cNvGrpSpPr/>
          <p:nvPr/>
        </p:nvGrpSpPr>
        <p:grpSpPr>
          <a:xfrm>
            <a:off x="3437427" y="635000"/>
            <a:ext cx="5626800" cy="6224400"/>
            <a:chOff x="3437427" y="0"/>
            <a:chExt cx="5317146" cy="6858000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EE4868EE-0FBA-346E-8A66-26FEE8E0A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427" y="0"/>
              <a:ext cx="5317146" cy="6858000"/>
            </a:xfrm>
            <a:prstGeom prst="rect">
              <a:avLst/>
            </a:prstGeom>
          </p:spPr>
        </p:pic>
        <p:sp>
          <p:nvSpPr>
            <p:cNvPr id="9" name="Connettore 8">
              <a:extLst>
                <a:ext uri="{FF2B5EF4-FFF2-40B4-BE49-F238E27FC236}">
                  <a16:creationId xmlns:a16="http://schemas.microsoft.com/office/drawing/2014/main" id="{B0BCD857-2C26-ACB4-097E-B7731C2113E8}"/>
                </a:ext>
              </a:extLst>
            </p:cNvPr>
            <p:cNvSpPr/>
            <p:nvPr/>
          </p:nvSpPr>
          <p:spPr>
            <a:xfrm>
              <a:off x="6813558" y="2505109"/>
              <a:ext cx="569167" cy="48024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6,9</a:t>
              </a:r>
              <a:endParaRPr lang="en-GB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C4B97628-8A87-FFF3-893A-EDE7824288CB}"/>
                </a:ext>
              </a:extLst>
            </p:cNvPr>
            <p:cNvSpPr txBox="1"/>
            <p:nvPr/>
          </p:nvSpPr>
          <p:spPr>
            <a:xfrm>
              <a:off x="6509550" y="2225188"/>
              <a:ext cx="1237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MEDIA ITALIA</a:t>
              </a:r>
              <a:endParaRPr lang="en-GB" sz="12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93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3A8DA27-6DB5-A394-35A5-85449C239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FFF835C-3819-53FA-0D67-CD141F1DC2D9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4444CFA-7B38-8F04-3BE6-EA6573A160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0575" y="1528763"/>
            <a:ext cx="7243634" cy="3681190"/>
            <a:chOff x="498" y="963"/>
            <a:chExt cx="3782" cy="1922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EA9C5687-40C8-38F2-9599-95123B5225C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8" y="963"/>
              <a:ext cx="3663" cy="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AEA0F9BE-7631-2879-1D0F-839FEC8D0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1194"/>
              <a:ext cx="3663" cy="38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236BB7AD-783A-6824-AAAE-465A588A3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" y="1007"/>
              <a:ext cx="54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2" charset="0"/>
                </a:rPr>
                <a:t>n.edifici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90E5C58E-7347-B0A9-4E40-A58B02DEF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1007"/>
              <a:ext cx="18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2" charset="0"/>
                </a:rPr>
                <a:t>%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D3C88789-D669-8031-A3DE-89ADCC22C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1285"/>
              <a:ext cx="65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1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itchFamily="2" charset="0"/>
                </a:rPr>
                <a:t>943.307 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1000F52A-CEDC-DAD5-A97C-AD947CA05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1306"/>
              <a:ext cx="46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itchFamily="2" charset="0"/>
                </a:rPr>
                <a:t>100,0 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3B6F40B2-B0E3-95B7-38F0-67A31CAAE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" y="1762"/>
              <a:ext cx="75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2" charset="0"/>
                </a:rPr>
                <a:t> 817.809  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B699D7D7-BA03-82F0-2C3D-D704ED40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1762"/>
              <a:ext cx="56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2" charset="0"/>
                </a:rPr>
                <a:t>   86,7  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6FDF30B8-525F-BB71-CEBE-CB6660726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329"/>
              <a:ext cx="89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2" charset="0"/>
                </a:rPr>
                <a:t>    125.498  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5117ECA9-9949-BDFA-2320-AD7608437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2329"/>
              <a:ext cx="61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2" charset="0"/>
                </a:rPr>
                <a:t>   13,3   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DBE05008-D03D-89D0-D5F8-714D24A52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" y="2735"/>
              <a:ext cx="375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2" charset="0"/>
                </a:rPr>
                <a:t>Elaborazione Ance su dati Istat, Censimento popolazione e abitazioni 2011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377EBA11-814F-CE58-041B-A64731558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" y="1287"/>
              <a:ext cx="14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1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itchFamily="2" charset="0"/>
                </a:rPr>
                <a:t>STOCK EDILIZIO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ECAE400E-8FB1-3ED2-B101-4D240ED1A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" y="1762"/>
              <a:ext cx="103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2" charset="0"/>
                </a:rPr>
                <a:t>Residenziale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769DB6B2-CCBB-8253-77F1-93A97238A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" y="2329"/>
              <a:ext cx="132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2" charset="0"/>
                </a:rPr>
                <a:t>Non residenziale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388E4248-9979-19F4-CBB7-635369C8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2142"/>
              <a:ext cx="598" cy="6"/>
            </a:xfrm>
            <a:prstGeom prst="rect">
              <a:avLst/>
            </a:prstGeom>
            <a:solidFill>
              <a:srgbClr val="125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072CD358-8196-34F3-89BB-4884161A5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2710"/>
              <a:ext cx="598" cy="6"/>
            </a:xfrm>
            <a:prstGeom prst="rect">
              <a:avLst/>
            </a:prstGeom>
            <a:solidFill>
              <a:srgbClr val="125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F3AD1FC4-DBEC-280D-C0B6-77D5281D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" y="2142"/>
              <a:ext cx="3065" cy="6"/>
            </a:xfrm>
            <a:prstGeom prst="rect">
              <a:avLst/>
            </a:prstGeom>
            <a:solidFill>
              <a:srgbClr val="196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331F2B33-69BA-8202-875B-B60C9ADEF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" y="2710"/>
              <a:ext cx="3065" cy="6"/>
            </a:xfrm>
            <a:prstGeom prst="rect">
              <a:avLst/>
            </a:prstGeom>
            <a:solidFill>
              <a:srgbClr val="196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EA14221F-C948-A769-B66B-9F3A15FE3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" y="1612"/>
              <a:ext cx="49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2465DF68-A65E-B232-8B9B-1E73A9E8E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" y="2158"/>
              <a:ext cx="523" cy="524"/>
            </a:xfrm>
            <a:prstGeom prst="rect">
              <a:avLst/>
            </a:prstGeom>
            <a:solidFill>
              <a:srgbClr val="196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1048" name="Picture 24">
              <a:extLst>
                <a:ext uri="{FF2B5EF4-FFF2-40B4-BE49-F238E27FC236}">
                  <a16:creationId xmlns:a16="http://schemas.microsoft.com/office/drawing/2014/main" id="{CBAD861D-343F-E16B-CE59-90E7EB488F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" y="2161"/>
              <a:ext cx="523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B36F4D6-71BB-C998-9F8A-97B32F0F6DE4}"/>
              </a:ext>
            </a:extLst>
          </p:cNvPr>
          <p:cNvSpPr txBox="1"/>
          <p:nvPr/>
        </p:nvSpPr>
        <p:spPr>
          <a:xfrm>
            <a:off x="1226992" y="155177"/>
            <a:ext cx="10636770" cy="48013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Lo </a:t>
            </a: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stock edilizio in Emilia-Romagna 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183062"/>
              </a:solidFill>
              <a:effectLst/>
              <a:uLnTx/>
              <a:uFillTx/>
              <a:latin typeface="Aptos" panose="020B0004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213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cerchio, diagramma&#10;&#10;Descrizione generata automaticamente">
            <a:extLst>
              <a:ext uri="{FF2B5EF4-FFF2-40B4-BE49-F238E27FC236}">
                <a16:creationId xmlns:a16="http://schemas.microsoft.com/office/drawing/2014/main" id="{E6885A64-181D-35C7-1963-D3C679302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4817"/>
            <a:ext cx="8910084" cy="4571092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3A8DA27-6DB5-A394-35A5-85449C239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FFF835C-3819-53FA-0D67-CD141F1DC2D9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DE0CD441-BA09-47EC-C558-945AA44F2FB1}"/>
              </a:ext>
            </a:extLst>
          </p:cNvPr>
          <p:cNvGraphicFramePr>
            <a:graphicFrameLocks noGrp="1"/>
          </p:cNvGraphicFramePr>
          <p:nvPr/>
        </p:nvGraphicFramePr>
        <p:xfrm>
          <a:off x="3065562" y="1096181"/>
          <a:ext cx="2488089" cy="370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8089">
                  <a:extLst>
                    <a:ext uri="{9D8B030D-6E8A-4147-A177-3AD203B41FA5}">
                      <a16:colId xmlns:a16="http://schemas.microsoft.com/office/drawing/2014/main" val="1359752963"/>
                    </a:ext>
                  </a:extLst>
                </a:gridCol>
              </a:tblGrid>
              <a:tr h="35169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Composizione %</a:t>
                      </a:r>
                      <a:endParaRPr lang="it-IT" sz="24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5128" marR="5128" marT="5128" marB="0" anchor="ctr">
                    <a:solidFill>
                      <a:srgbClr val="E47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352968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5F85CD6-5AB5-7444-D2F0-F9F9F2C1B653}"/>
              </a:ext>
            </a:extLst>
          </p:cNvPr>
          <p:cNvSpPr txBox="1"/>
          <p:nvPr/>
        </p:nvSpPr>
        <p:spPr>
          <a:xfrm>
            <a:off x="1249082" y="154573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/>
              <a:t>Epoca di costruzione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5265B97-9116-9F25-E16F-3BBBEA467D59}"/>
              </a:ext>
            </a:extLst>
          </p:cNvPr>
          <p:cNvSpPr txBox="1"/>
          <p:nvPr/>
        </p:nvSpPr>
        <p:spPr>
          <a:xfrm>
            <a:off x="5778560" y="1544560"/>
            <a:ext cx="203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/>
              <a:t>Fascia climatica</a:t>
            </a:r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792DE5D7-BA96-F9DA-1840-67F55868AC36}"/>
              </a:ext>
            </a:extLst>
          </p:cNvPr>
          <p:cNvSpPr/>
          <p:nvPr/>
        </p:nvSpPr>
        <p:spPr>
          <a:xfrm>
            <a:off x="8799616" y="922981"/>
            <a:ext cx="3358743" cy="5075276"/>
          </a:xfrm>
          <a:custGeom>
            <a:avLst/>
            <a:gdLst/>
            <a:ahLst/>
            <a:cxnLst/>
            <a:rect l="l" t="t" r="r" b="b"/>
            <a:pathLst>
              <a:path w="1667509" h="1292860">
                <a:moveTo>
                  <a:pt x="1667408" y="0"/>
                </a:moveTo>
                <a:lnTo>
                  <a:pt x="0" y="313436"/>
                </a:lnTo>
                <a:lnTo>
                  <a:pt x="346303" y="1193774"/>
                </a:lnTo>
                <a:lnTo>
                  <a:pt x="1667408" y="1292390"/>
                </a:lnTo>
                <a:lnTo>
                  <a:pt x="1667408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 sz="2397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3EB67ABD-18DC-FB13-A4CB-AD0D6751216F}"/>
              </a:ext>
            </a:extLst>
          </p:cNvPr>
          <p:cNvSpPr txBox="1">
            <a:spLocks/>
          </p:cNvSpPr>
          <p:nvPr/>
        </p:nvSpPr>
        <p:spPr>
          <a:xfrm>
            <a:off x="9197163" y="1724523"/>
            <a:ext cx="29948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r" defTabSz="342900">
              <a:defRPr sz="2400">
                <a:solidFill>
                  <a:srgbClr val="203864"/>
                </a:solidFill>
                <a:cs typeface="Arial" panose="020B0604020202020204" pitchFamily="34" charset="0"/>
              </a:defRPr>
            </a:lvl1pPr>
          </a:lstStyle>
          <a:p>
            <a:r>
              <a:rPr lang="it-IT" sz="2200" dirty="0">
                <a:latin typeface="Aptos" panose="020B0004020202020204" pitchFamily="34" charset="0"/>
              </a:rPr>
              <a:t>Oltre il 75% degli immobili residenziali è stato costruito prima delle norme antisismiche e sull’efficienza energetica;</a:t>
            </a:r>
          </a:p>
          <a:p>
            <a:r>
              <a:rPr lang="it-IT" sz="2200" dirty="0">
                <a:latin typeface="Aptos" panose="020B0004020202020204" pitchFamily="34" charset="0"/>
              </a:rPr>
              <a:t>Quasi il 90% si concentra nella zona E; un ulteriore 9% nella fascia con clima più rigido 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606DC3-FE21-FFB9-971D-C93271B66D77}"/>
              </a:ext>
            </a:extLst>
          </p:cNvPr>
          <p:cNvSpPr txBox="1"/>
          <p:nvPr/>
        </p:nvSpPr>
        <p:spPr>
          <a:xfrm>
            <a:off x="1226992" y="155177"/>
            <a:ext cx="10636770" cy="48013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Lo </a:t>
            </a: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stock edilizio in Emilia-Romagna  - </a:t>
            </a: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Residenziale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80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53202B-8039-B0A9-38AA-128955849E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84D3AFF-6015-B6FC-0E38-4BEE7608F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6137FD-84E9-E357-9048-7770A54E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DC08-D812-4D72-AD6F-F575F927BD93}" type="slidenum">
              <a:rPr lang="it-IT" smtClean="0"/>
              <a:t>26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90AC6AE-262A-A4F3-B02B-25408379D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6EAB77-0E70-4A35-36CE-164E171C0EF3}"/>
              </a:ext>
            </a:extLst>
          </p:cNvPr>
          <p:cNvSpPr txBox="1"/>
          <p:nvPr/>
        </p:nvSpPr>
        <p:spPr>
          <a:xfrm>
            <a:off x="868680" y="5120640"/>
            <a:ext cx="6435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I LAVORI PUBBLICI</a:t>
            </a:r>
          </a:p>
        </p:txBody>
      </p:sp>
    </p:spTree>
    <p:extLst>
      <p:ext uri="{BB962C8B-B14F-4D97-AF65-F5344CB8AC3E}">
        <p14:creationId xmlns:p14="http://schemas.microsoft.com/office/powerpoint/2010/main" val="282015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11474160" y="6168818"/>
            <a:ext cx="466784" cy="286904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Aptos" panose="020B00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FAFECAC-828F-1EFD-DB9B-41448D8B2063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rgbClr val="ED7D3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253F98-463F-78A4-32E3-611D6A2CA887}"/>
              </a:ext>
            </a:extLst>
          </p:cNvPr>
          <p:cNvSpPr txBox="1"/>
          <p:nvPr/>
        </p:nvSpPr>
        <p:spPr>
          <a:xfrm>
            <a:off x="1226992" y="155177"/>
            <a:ext cx="10636770" cy="48013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I bandi di gara per lavori pubblici in Emilia-Romagna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EFA0BD5-A230-EB38-2839-19001E62C898}"/>
              </a:ext>
            </a:extLst>
          </p:cNvPr>
          <p:cNvSpPr txBox="1"/>
          <p:nvPr/>
        </p:nvSpPr>
        <p:spPr>
          <a:xfrm>
            <a:off x="96490" y="824160"/>
            <a:ext cx="8527732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4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Importi posti in gara in milioni di euro</a:t>
            </a: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43808B45-B9A1-0B97-25F4-F7134E05D6E2}"/>
              </a:ext>
            </a:extLst>
          </p:cNvPr>
          <p:cNvSpPr/>
          <p:nvPr/>
        </p:nvSpPr>
        <p:spPr>
          <a:xfrm>
            <a:off x="9782682" y="1647884"/>
            <a:ext cx="2409318" cy="2715234"/>
          </a:xfrm>
          <a:custGeom>
            <a:avLst/>
            <a:gdLst/>
            <a:ahLst/>
            <a:cxnLst/>
            <a:rect l="l" t="t" r="r" b="b"/>
            <a:pathLst>
              <a:path w="1667509" h="1292860">
                <a:moveTo>
                  <a:pt x="1667408" y="0"/>
                </a:moveTo>
                <a:lnTo>
                  <a:pt x="0" y="313436"/>
                </a:lnTo>
                <a:lnTo>
                  <a:pt x="346303" y="1193774"/>
                </a:lnTo>
                <a:lnTo>
                  <a:pt x="1667408" y="1292390"/>
                </a:lnTo>
                <a:lnTo>
                  <a:pt x="1667408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7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8BCD375-B19A-10C5-9DCC-F7CFA923C8A8}"/>
              </a:ext>
            </a:extLst>
          </p:cNvPr>
          <p:cNvSpPr txBox="1"/>
          <p:nvPr/>
        </p:nvSpPr>
        <p:spPr>
          <a:xfrm>
            <a:off x="9991579" y="2413337"/>
            <a:ext cx="2200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ANNO 2023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NUMERO: +5,8%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IMPORTO: +26,8%</a:t>
            </a:r>
            <a:endParaRPr kumimoji="0" lang="it-IT" sz="20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7" name="Immagine 6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35BE28A3-3A25-D94F-0E16-4E8E2079A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1002"/>
            <a:ext cx="7842553" cy="54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11474160" y="6168818"/>
            <a:ext cx="466784" cy="286904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FAFECAC-828F-1EFD-DB9B-41448D8B2063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rgbClr val="ED7D3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253F98-463F-78A4-32E3-611D6A2CA887}"/>
              </a:ext>
            </a:extLst>
          </p:cNvPr>
          <p:cNvSpPr txBox="1"/>
          <p:nvPr/>
        </p:nvSpPr>
        <p:spPr>
          <a:xfrm>
            <a:off x="1226992" y="155177"/>
            <a:ext cx="10636770" cy="48013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La spesa dei Comuni in Emilia-Romagna</a:t>
            </a: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7CD277EC-84E9-B07C-2B20-F21B4C2F0A2A}"/>
              </a:ext>
            </a:extLst>
          </p:cNvPr>
          <p:cNvSpPr/>
          <p:nvPr/>
        </p:nvSpPr>
        <p:spPr>
          <a:xfrm>
            <a:off x="8998292" y="1154681"/>
            <a:ext cx="3193708" cy="4097803"/>
          </a:xfrm>
          <a:custGeom>
            <a:avLst/>
            <a:gdLst/>
            <a:ahLst/>
            <a:cxnLst/>
            <a:rect l="l" t="t" r="r" b="b"/>
            <a:pathLst>
              <a:path w="1667509" h="1292860">
                <a:moveTo>
                  <a:pt x="1667408" y="0"/>
                </a:moveTo>
                <a:lnTo>
                  <a:pt x="0" y="313436"/>
                </a:lnTo>
                <a:lnTo>
                  <a:pt x="346303" y="1193774"/>
                </a:lnTo>
                <a:lnTo>
                  <a:pt x="1667408" y="1292390"/>
                </a:lnTo>
                <a:lnTo>
                  <a:pt x="1667408" y="0"/>
                </a:lnTo>
                <a:close/>
              </a:path>
            </a:pathLst>
          </a:custGeom>
          <a:solidFill>
            <a:srgbClr val="F78E1E">
              <a:alpha val="75000"/>
            </a:srgbClr>
          </a:solidFill>
        </p:spPr>
        <p:txBody>
          <a:bodyPr wrap="square" lIns="0" tIns="0" rIns="0" bIns="0" rtlCol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03A7372A-E460-066E-1356-12EAD61183E7}"/>
              </a:ext>
            </a:extLst>
          </p:cNvPr>
          <p:cNvSpPr txBox="1">
            <a:spLocks/>
          </p:cNvSpPr>
          <p:nvPr/>
        </p:nvSpPr>
        <p:spPr>
          <a:xfrm>
            <a:off x="9274629" y="1943784"/>
            <a:ext cx="291737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r" defTabSz="342900">
              <a:defRPr sz="2400">
                <a:solidFill>
                  <a:srgbClr val="203864"/>
                </a:solidFill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dirty="0">
                <a:latin typeface="Aptos" panose="020B0004020202020204" pitchFamily="34" charset="0"/>
              </a:rPr>
              <a:t>Negli ultimi 6 anni la spesa in conto capitale dei comuni dell’Emilia-Romagna è più che raddoppiata</a:t>
            </a:r>
          </a:p>
          <a:p>
            <a:endParaRPr lang="it-IT" sz="2200" dirty="0">
              <a:highlight>
                <a:srgbClr val="FFFF00"/>
              </a:highlight>
              <a:latin typeface="Aptos" panose="020B0004020202020204" pitchFamily="34" charset="0"/>
            </a:endParaRPr>
          </a:p>
          <a:p>
            <a:r>
              <a:rPr lang="it-IT" sz="2200" dirty="0">
                <a:latin typeface="Aptos" panose="020B0004020202020204" pitchFamily="34" charset="0"/>
              </a:rPr>
              <a:t>I° trim. 2024/,</a:t>
            </a:r>
          </a:p>
          <a:p>
            <a:r>
              <a:rPr lang="it-IT" sz="2200" dirty="0">
                <a:latin typeface="Aptos" panose="020B0004020202020204" pitchFamily="34" charset="0"/>
              </a:rPr>
              <a:t>I° trim. 2023: +18,9%</a:t>
            </a:r>
          </a:p>
        </p:txBody>
      </p:sp>
      <p:pic>
        <p:nvPicPr>
          <p:cNvPr id="7" name="Immagine 6" descr="Immagine che contiene diagramma, linea, Diagramma, mappa&#10;&#10;Descrizione generata automaticamente">
            <a:extLst>
              <a:ext uri="{FF2B5EF4-FFF2-40B4-BE49-F238E27FC236}">
                <a16:creationId xmlns:a16="http://schemas.microsoft.com/office/drawing/2014/main" id="{125A28E8-2DD3-7FE4-3D0F-D39192295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52464"/>
            <a:ext cx="8548839" cy="610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1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AFFF835C-3819-53FA-0D67-CD141F1DC2D9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4">
            <a:extLst>
              <a:ext uri="{FF2B5EF4-FFF2-40B4-BE49-F238E27FC236}">
                <a16:creationId xmlns:a16="http://schemas.microsoft.com/office/drawing/2014/main" id="{899C4BC2-408C-EBB6-2962-81D6DDA0035A}"/>
              </a:ext>
            </a:extLst>
          </p:cNvPr>
          <p:cNvSpPr txBox="1"/>
          <p:nvPr/>
        </p:nvSpPr>
        <p:spPr>
          <a:xfrm>
            <a:off x="1226992" y="181810"/>
            <a:ext cx="10636770" cy="8679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PNRR: Superbonus 110% e lavori pubblici coprono il 56% della spesa sostenuta al  31 dicembre 2023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B2C277E-CEC9-BE81-7467-B78B9A04D4A5}"/>
              </a:ext>
            </a:extLst>
          </p:cNvPr>
          <p:cNvSpPr txBox="1"/>
          <p:nvPr/>
        </p:nvSpPr>
        <p:spPr>
          <a:xfrm>
            <a:off x="5523114" y="5741356"/>
            <a:ext cx="4173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ED65BD4B-E6EC-62B0-076C-7258DD7DCEE9}"/>
              </a:ext>
            </a:extLst>
          </p:cNvPr>
          <p:cNvSpPr/>
          <p:nvPr/>
        </p:nvSpPr>
        <p:spPr>
          <a:xfrm>
            <a:off x="1390261" y="1962770"/>
            <a:ext cx="2920482" cy="573211"/>
          </a:xfrm>
          <a:prstGeom prst="roundRect">
            <a:avLst/>
          </a:prstGeom>
          <a:solidFill>
            <a:srgbClr val="002060"/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2° Superbonus 110%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185B18CC-B564-BBDD-72AC-FA4B18D920C0}"/>
              </a:ext>
            </a:extLst>
          </p:cNvPr>
          <p:cNvSpPr/>
          <p:nvPr/>
        </p:nvSpPr>
        <p:spPr>
          <a:xfrm>
            <a:off x="1390261" y="2657509"/>
            <a:ext cx="2920482" cy="574802"/>
          </a:xfrm>
          <a:prstGeom prst="roundRect">
            <a:avLst/>
          </a:prstGeom>
          <a:solidFill>
            <a:srgbClr val="002060"/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3° Realizzazione di lavori pubblici 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183752F-A147-FA80-7EA3-F46DCE4FA288}"/>
              </a:ext>
            </a:extLst>
          </p:cNvPr>
          <p:cNvSpPr/>
          <p:nvPr/>
        </p:nvSpPr>
        <p:spPr>
          <a:xfrm>
            <a:off x="1390261" y="1248371"/>
            <a:ext cx="2920482" cy="574803"/>
          </a:xfrm>
          <a:prstGeom prst="roundRect">
            <a:avLst/>
          </a:prstGeom>
          <a:solidFill>
            <a:srgbClr val="002060"/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1° Incentivi alle imprese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ACE7F77F-D73C-253C-E040-977BF938419F}"/>
              </a:ext>
            </a:extLst>
          </p:cNvPr>
          <p:cNvSpPr/>
          <p:nvPr/>
        </p:nvSpPr>
        <p:spPr>
          <a:xfrm>
            <a:off x="1390261" y="3348837"/>
            <a:ext cx="2920482" cy="574803"/>
          </a:xfrm>
          <a:prstGeom prst="roundRect">
            <a:avLst/>
          </a:prstGeom>
          <a:solidFill>
            <a:srgbClr val="002060"/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4° Servizi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668D7DAC-9238-3894-979B-E381EEC8ADE3}"/>
              </a:ext>
            </a:extLst>
          </p:cNvPr>
          <p:cNvSpPr/>
          <p:nvPr/>
        </p:nvSpPr>
        <p:spPr>
          <a:xfrm>
            <a:off x="1390261" y="4022014"/>
            <a:ext cx="2920482" cy="574803"/>
          </a:xfrm>
          <a:prstGeom prst="roundRect">
            <a:avLst/>
          </a:prstGeom>
          <a:solidFill>
            <a:srgbClr val="002060"/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5° Acquisto di beni 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9F1A26A1-908D-72F0-4B2B-EBB318949AF4}"/>
              </a:ext>
            </a:extLst>
          </p:cNvPr>
          <p:cNvSpPr/>
          <p:nvPr/>
        </p:nvSpPr>
        <p:spPr>
          <a:xfrm>
            <a:off x="1390261" y="4678094"/>
            <a:ext cx="2920482" cy="574804"/>
          </a:xfrm>
          <a:prstGeom prst="roundRect">
            <a:avLst/>
          </a:prstGeom>
          <a:solidFill>
            <a:srgbClr val="002060"/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6° Altro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4BFFAA05-ED80-DCC6-7D55-0C440DC2BA2C}"/>
              </a:ext>
            </a:extLst>
          </p:cNvPr>
          <p:cNvSpPr/>
          <p:nvPr/>
        </p:nvSpPr>
        <p:spPr>
          <a:xfrm>
            <a:off x="4539916" y="1951819"/>
            <a:ext cx="1400551" cy="574803"/>
          </a:xfrm>
          <a:prstGeom prst="roundRect">
            <a:avLst/>
          </a:prstGeom>
          <a:solidFill>
            <a:srgbClr val="11498A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14,0 mld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A54C1D47-BD81-5457-EA28-38A36FE2AB1F}"/>
              </a:ext>
            </a:extLst>
          </p:cNvPr>
          <p:cNvSpPr/>
          <p:nvPr/>
        </p:nvSpPr>
        <p:spPr>
          <a:xfrm>
            <a:off x="4539910" y="1265025"/>
            <a:ext cx="1400549" cy="570058"/>
          </a:xfrm>
          <a:prstGeom prst="roundRect">
            <a:avLst/>
          </a:prstGeom>
          <a:solidFill>
            <a:srgbClr val="11498A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14,2 mld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DD12DFF3-6E41-8068-0F78-EEC0BCFBE2EA}"/>
              </a:ext>
            </a:extLst>
          </p:cNvPr>
          <p:cNvSpPr/>
          <p:nvPr/>
        </p:nvSpPr>
        <p:spPr>
          <a:xfrm>
            <a:off x="4549852" y="2642767"/>
            <a:ext cx="1400549" cy="565948"/>
          </a:xfrm>
          <a:prstGeom prst="roundRect">
            <a:avLst/>
          </a:prstGeom>
          <a:solidFill>
            <a:srgbClr val="11498A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10,1 mld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BF576979-40A0-B764-FA0C-6F68FC75A964}"/>
              </a:ext>
            </a:extLst>
          </p:cNvPr>
          <p:cNvSpPr/>
          <p:nvPr/>
        </p:nvSpPr>
        <p:spPr>
          <a:xfrm>
            <a:off x="4539913" y="3326824"/>
            <a:ext cx="1400549" cy="596816"/>
          </a:xfrm>
          <a:prstGeom prst="roundRect">
            <a:avLst/>
          </a:prstGeom>
          <a:solidFill>
            <a:srgbClr val="11498A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3,6 mld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5CB45E27-871B-0B86-3D22-3D41F568CC07}"/>
              </a:ext>
            </a:extLst>
          </p:cNvPr>
          <p:cNvSpPr/>
          <p:nvPr/>
        </p:nvSpPr>
        <p:spPr>
          <a:xfrm>
            <a:off x="4539912" y="4006298"/>
            <a:ext cx="1400549" cy="596816"/>
          </a:xfrm>
          <a:prstGeom prst="roundRect">
            <a:avLst/>
          </a:prstGeom>
          <a:solidFill>
            <a:srgbClr val="11498A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1,2 mld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C898C3DE-2AC7-7715-C42F-5BD4890A5961}"/>
              </a:ext>
            </a:extLst>
          </p:cNvPr>
          <p:cNvSpPr/>
          <p:nvPr/>
        </p:nvSpPr>
        <p:spPr>
          <a:xfrm>
            <a:off x="4539911" y="4688494"/>
            <a:ext cx="1400549" cy="596816"/>
          </a:xfrm>
          <a:prstGeom prst="roundRect">
            <a:avLst/>
          </a:prstGeom>
          <a:solidFill>
            <a:srgbClr val="11498A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0,06 mld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DAC565D9-027F-F248-144E-26928994BAB2}"/>
              </a:ext>
            </a:extLst>
          </p:cNvPr>
          <p:cNvSpPr/>
          <p:nvPr/>
        </p:nvSpPr>
        <p:spPr>
          <a:xfrm>
            <a:off x="524780" y="951720"/>
            <a:ext cx="702212" cy="573211"/>
          </a:xfrm>
          <a:prstGeom prst="roundRect">
            <a:avLst/>
          </a:prstGeom>
          <a:noFill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C520D102-B1D9-B578-0C81-5D70A11AEF15}"/>
              </a:ext>
            </a:extLst>
          </p:cNvPr>
          <p:cNvSpPr/>
          <p:nvPr/>
        </p:nvSpPr>
        <p:spPr>
          <a:xfrm>
            <a:off x="1390261" y="5383436"/>
            <a:ext cx="2920482" cy="5748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TOTALE (*) </a:t>
            </a: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B9692628-F395-67B4-933D-8108A308FC78}"/>
              </a:ext>
            </a:extLst>
          </p:cNvPr>
          <p:cNvSpPr/>
          <p:nvPr/>
        </p:nvSpPr>
        <p:spPr>
          <a:xfrm>
            <a:off x="4539911" y="5376580"/>
            <a:ext cx="1400549" cy="596816"/>
          </a:xfrm>
          <a:prstGeom prst="roundRect">
            <a:avLst/>
          </a:prstGeom>
          <a:solidFill>
            <a:schemeClr val="accent6">
              <a:alpha val="59000"/>
            </a:schemeClr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42,9 mld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CF41DBE-2F66-4CF7-CFD6-0F03250B54BC}"/>
              </a:ext>
            </a:extLst>
          </p:cNvPr>
          <p:cNvSpPr txBox="1"/>
          <p:nvPr/>
        </p:nvSpPr>
        <p:spPr>
          <a:xfrm>
            <a:off x="7027236" y="5764549"/>
            <a:ext cx="4173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39CBFC0F-09E7-1445-C137-0D94D1DF688C}"/>
              </a:ext>
            </a:extLst>
          </p:cNvPr>
          <p:cNvSpPr/>
          <p:nvPr/>
        </p:nvSpPr>
        <p:spPr>
          <a:xfrm>
            <a:off x="6044031" y="1952478"/>
            <a:ext cx="1400551" cy="574803"/>
          </a:xfrm>
          <a:prstGeom prst="roundRect">
            <a:avLst/>
          </a:prstGeom>
          <a:solidFill>
            <a:srgbClr val="11498A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32,5%</a:t>
            </a:r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399BF5DB-7FD1-FEC2-D1DD-DACDA988A535}"/>
              </a:ext>
            </a:extLst>
          </p:cNvPr>
          <p:cNvSpPr/>
          <p:nvPr/>
        </p:nvSpPr>
        <p:spPr>
          <a:xfrm>
            <a:off x="6044032" y="1288218"/>
            <a:ext cx="1400549" cy="570058"/>
          </a:xfrm>
          <a:prstGeom prst="roundRect">
            <a:avLst/>
          </a:prstGeom>
          <a:solidFill>
            <a:srgbClr val="11498A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33%</a:t>
            </a: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FA142F37-4FEC-2B88-B39F-E8819E546E93}"/>
              </a:ext>
            </a:extLst>
          </p:cNvPr>
          <p:cNvSpPr/>
          <p:nvPr/>
        </p:nvSpPr>
        <p:spPr>
          <a:xfrm>
            <a:off x="6044031" y="2647264"/>
            <a:ext cx="1400549" cy="565948"/>
          </a:xfrm>
          <a:prstGeom prst="roundRect">
            <a:avLst/>
          </a:prstGeom>
          <a:solidFill>
            <a:srgbClr val="11498A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23,5%</a:t>
            </a: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01F2AD83-D51B-92CE-34DD-9D678132F9E5}"/>
              </a:ext>
            </a:extLst>
          </p:cNvPr>
          <p:cNvSpPr/>
          <p:nvPr/>
        </p:nvSpPr>
        <p:spPr>
          <a:xfrm>
            <a:off x="6044035" y="3350017"/>
            <a:ext cx="1400549" cy="596816"/>
          </a:xfrm>
          <a:prstGeom prst="roundRect">
            <a:avLst/>
          </a:prstGeom>
          <a:solidFill>
            <a:srgbClr val="11498A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8%</a:t>
            </a:r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CC197ACE-B7BD-74BF-0A93-67227C8F1A86}"/>
              </a:ext>
            </a:extLst>
          </p:cNvPr>
          <p:cNvSpPr/>
          <p:nvPr/>
        </p:nvSpPr>
        <p:spPr>
          <a:xfrm>
            <a:off x="6044034" y="4029491"/>
            <a:ext cx="1400549" cy="596816"/>
          </a:xfrm>
          <a:prstGeom prst="roundRect">
            <a:avLst/>
          </a:prstGeom>
          <a:solidFill>
            <a:srgbClr val="11498A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3%</a:t>
            </a:r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44BFBE14-D61B-FBF8-B968-179535FAA7F6}"/>
              </a:ext>
            </a:extLst>
          </p:cNvPr>
          <p:cNvSpPr/>
          <p:nvPr/>
        </p:nvSpPr>
        <p:spPr>
          <a:xfrm>
            <a:off x="6044033" y="4711687"/>
            <a:ext cx="1400549" cy="596816"/>
          </a:xfrm>
          <a:prstGeom prst="roundRect">
            <a:avLst/>
          </a:prstGeom>
          <a:solidFill>
            <a:srgbClr val="11498A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0%</a:t>
            </a: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18C454C6-25B4-430D-B502-15C1F0274D00}"/>
              </a:ext>
            </a:extLst>
          </p:cNvPr>
          <p:cNvSpPr/>
          <p:nvPr/>
        </p:nvSpPr>
        <p:spPr>
          <a:xfrm>
            <a:off x="6044033" y="5399773"/>
            <a:ext cx="1400549" cy="596816"/>
          </a:xfrm>
          <a:prstGeom prst="roundRect">
            <a:avLst/>
          </a:prstGeom>
          <a:solidFill>
            <a:schemeClr val="accent6">
              <a:alpha val="59000"/>
            </a:schemeClr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100%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AC75DAA-00F5-5886-A251-73230DB4F391}"/>
              </a:ext>
            </a:extLst>
          </p:cNvPr>
          <p:cNvSpPr txBox="1"/>
          <p:nvPr/>
        </p:nvSpPr>
        <p:spPr>
          <a:xfrm>
            <a:off x="243840" y="6455722"/>
            <a:ext cx="98052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Elaborazione Ance su  Quarta Relazione sullo stato di attuazione del PNRR – 22 febbraio 2024 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AD36309-ADE0-14AC-26C4-FC2E39C0DEA8}"/>
              </a:ext>
            </a:extLst>
          </p:cNvPr>
          <p:cNvSpPr/>
          <p:nvPr/>
        </p:nvSpPr>
        <p:spPr>
          <a:xfrm>
            <a:off x="1216944" y="1931520"/>
            <a:ext cx="6350558" cy="1312818"/>
          </a:xfrm>
          <a:prstGeom prst="rect">
            <a:avLst/>
          </a:prstGeom>
          <a:noFill/>
          <a:ln w="47625">
            <a:solidFill>
              <a:srgbClr val="C00000"/>
            </a:solidFill>
            <a:prstDash val="sysDot"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52B446B-CEF4-2B96-0A03-EA7B4296BC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80800" y="6168818"/>
            <a:ext cx="467360" cy="28690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1BF7F484-D10A-0CFF-2336-DECE0B1232A2}"/>
              </a:ext>
            </a:extLst>
          </p:cNvPr>
          <p:cNvSpPr/>
          <p:nvPr/>
        </p:nvSpPr>
        <p:spPr>
          <a:xfrm>
            <a:off x="9263430" y="1547222"/>
            <a:ext cx="2928569" cy="2713902"/>
          </a:xfrm>
          <a:custGeom>
            <a:avLst/>
            <a:gdLst/>
            <a:ahLst/>
            <a:cxnLst/>
            <a:rect l="l" t="t" r="r" b="b"/>
            <a:pathLst>
              <a:path w="1667509" h="1292860">
                <a:moveTo>
                  <a:pt x="1667408" y="0"/>
                </a:moveTo>
                <a:lnTo>
                  <a:pt x="0" y="313436"/>
                </a:lnTo>
                <a:lnTo>
                  <a:pt x="346303" y="1193774"/>
                </a:lnTo>
                <a:lnTo>
                  <a:pt x="1667408" y="1292390"/>
                </a:lnTo>
                <a:lnTo>
                  <a:pt x="1667408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7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5D3B18A7-2C77-CA66-8EBC-34C3346654D2}"/>
              </a:ext>
            </a:extLst>
          </p:cNvPr>
          <p:cNvSpPr txBox="1">
            <a:spLocks/>
          </p:cNvSpPr>
          <p:nvPr/>
        </p:nvSpPr>
        <p:spPr>
          <a:xfrm>
            <a:off x="9300790" y="2541020"/>
            <a:ext cx="2917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r" defTabSz="342900">
              <a:defRPr sz="2400">
                <a:solidFill>
                  <a:srgbClr val="203864"/>
                </a:solidFill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dirty="0">
                <a:latin typeface="Aptos" panose="020B0004020202020204" pitchFamily="34" charset="0"/>
              </a:rPr>
              <a:t>Spesa giugno 2024: 49,5 mld (Dati MEF)  </a:t>
            </a:r>
          </a:p>
        </p:txBody>
      </p:sp>
    </p:spTree>
    <p:extLst>
      <p:ext uri="{BB962C8B-B14F-4D97-AF65-F5344CB8AC3E}">
        <p14:creationId xmlns:p14="http://schemas.microsoft.com/office/powerpoint/2010/main" val="21473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5709AF2-D38D-1D55-716F-B18212D93040}"/>
              </a:ext>
            </a:extLst>
          </p:cNvPr>
          <p:cNvSpPr/>
          <p:nvPr/>
        </p:nvSpPr>
        <p:spPr>
          <a:xfrm>
            <a:off x="9209314" y="1382517"/>
            <a:ext cx="2982686" cy="4363248"/>
          </a:xfrm>
          <a:custGeom>
            <a:avLst/>
            <a:gdLst/>
            <a:ahLst/>
            <a:cxnLst/>
            <a:rect l="l" t="t" r="r" b="b"/>
            <a:pathLst>
              <a:path w="1667509" h="1292860">
                <a:moveTo>
                  <a:pt x="1667408" y="0"/>
                </a:moveTo>
                <a:lnTo>
                  <a:pt x="0" y="313436"/>
                </a:lnTo>
                <a:lnTo>
                  <a:pt x="346303" y="1193774"/>
                </a:lnTo>
                <a:lnTo>
                  <a:pt x="1667408" y="1292390"/>
                </a:lnTo>
                <a:lnTo>
                  <a:pt x="1667408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 sz="2397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3A8DA27-6DB5-A394-35A5-85449C239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31" b="0" i="0" u="none" strike="noStrike" kern="1200" cap="none" spc="0" normalizeH="0" baseline="0" noProof="0" dirty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FFF835C-3819-53FA-0D67-CD141F1DC2D9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4">
            <a:extLst>
              <a:ext uri="{FF2B5EF4-FFF2-40B4-BE49-F238E27FC236}">
                <a16:creationId xmlns:a16="http://schemas.microsoft.com/office/drawing/2014/main" id="{899C4BC2-408C-EBB6-2962-81D6DDA0035A}"/>
              </a:ext>
            </a:extLst>
          </p:cNvPr>
          <p:cNvSpPr txBox="1"/>
          <p:nvPr/>
        </p:nvSpPr>
        <p:spPr>
          <a:xfrm>
            <a:off x="1077710" y="135833"/>
            <a:ext cx="106367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La congiuntura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DA5CD23-A333-4433-D4D2-B0799F7D4FBF}"/>
              </a:ext>
            </a:extLst>
          </p:cNvPr>
          <p:cNvSpPr txBox="1"/>
          <p:nvPr/>
        </p:nvSpPr>
        <p:spPr>
          <a:xfrm>
            <a:off x="0" y="849520"/>
            <a:ext cx="8534400" cy="76944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it-IT" sz="2400" dirty="0">
                <a:latin typeface="Aptos" panose="020B0004020202020204" pitchFamily="34" charset="0"/>
                <a:cs typeface="Helvetica" panose="020B0604020202020204" pitchFamily="34" charset="0"/>
              </a:rPr>
              <a:t>PIL in Emilia-Romagna</a:t>
            </a:r>
          </a:p>
          <a:p>
            <a:r>
              <a:rPr lang="it-IT" sz="2000" b="0" i="1" dirty="0"/>
              <a:t> (</a:t>
            </a:r>
            <a:r>
              <a:rPr lang="it-IT" sz="2000" b="0" i="1" dirty="0" err="1"/>
              <a:t>n.i</a:t>
            </a:r>
            <a:r>
              <a:rPr lang="it-IT" sz="2000" b="0" i="1" dirty="0"/>
              <a:t>. 2007=100)</a:t>
            </a:r>
            <a:endParaRPr lang="it-IT" sz="2400" b="0" i="1" dirty="0">
              <a:latin typeface="Aptos" panose="020B00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712ED29A-087B-0A25-DDE2-B2604B7AD3E9}"/>
              </a:ext>
            </a:extLst>
          </p:cNvPr>
          <p:cNvSpPr txBox="1">
            <a:spLocks/>
          </p:cNvSpPr>
          <p:nvPr/>
        </p:nvSpPr>
        <p:spPr>
          <a:xfrm>
            <a:off x="9712691" y="2270694"/>
            <a:ext cx="2479309" cy="2891912"/>
          </a:xfrm>
          <a:prstGeom prst="rect">
            <a:avLst/>
          </a:prstGeom>
          <a:ln>
            <a:noFill/>
          </a:ln>
        </p:spPr>
        <p:txBody>
          <a:bodyPr vert="horz" wrap="square" lIns="91215" tIns="45608" rIns="91215" bIns="45608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it-IT" sz="2400" dirty="0">
                <a:solidFill>
                  <a:srgbClr val="183062"/>
                </a:solidFill>
                <a:latin typeface="Aptos" panose="020B0004020202020204" pitchFamily="34" charset="0"/>
                <a:cs typeface="Calibri"/>
              </a:rPr>
              <a:t>Prosegue l’espansione economica,  ma a tassi più contenuti</a:t>
            </a:r>
          </a:p>
          <a:p>
            <a:pPr algn="l">
              <a:lnSpc>
                <a:spcPct val="90000"/>
              </a:lnSpc>
            </a:pPr>
            <a:endParaRPr lang="it-IT" sz="1000" b="1" dirty="0">
              <a:solidFill>
                <a:srgbClr val="183062"/>
              </a:solidFill>
              <a:latin typeface="Aptos" panose="020B0004020202020204" pitchFamily="34" charset="0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rgbClr val="183062"/>
                </a:solidFill>
                <a:latin typeface="Aptos" panose="020B0004020202020204" pitchFamily="34" charset="0"/>
                <a:cs typeface="Calibri"/>
              </a:rPr>
              <a:t>Var% Pil:</a:t>
            </a: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rgbClr val="183062"/>
                </a:solidFill>
                <a:latin typeface="Aptos" panose="020B0004020202020204" pitchFamily="34" charset="0"/>
                <a:cs typeface="Calibri"/>
              </a:rPr>
              <a:t>2023: +1,1%</a:t>
            </a: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rgbClr val="183062"/>
                </a:solidFill>
                <a:latin typeface="Aptos" panose="020B0004020202020204" pitchFamily="34" charset="0"/>
                <a:cs typeface="Calibri"/>
              </a:rPr>
              <a:t>2024: +0,9%</a:t>
            </a:r>
            <a:endParaRPr lang="it-IT" sz="2400" dirty="0">
              <a:solidFill>
                <a:srgbClr val="183062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05BBCDF-EF31-BB97-221E-5A398360DF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6" t="12037" b="8032"/>
          <a:stretch/>
        </p:blipFill>
        <p:spPr>
          <a:xfrm>
            <a:off x="0" y="2140770"/>
            <a:ext cx="8534400" cy="407613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EEA0867-D4C1-CE3C-D3F1-45A67FE74AD5}"/>
              </a:ext>
            </a:extLst>
          </p:cNvPr>
          <p:cNvSpPr txBox="1"/>
          <p:nvPr/>
        </p:nvSpPr>
        <p:spPr>
          <a:xfrm>
            <a:off x="243840" y="6271056"/>
            <a:ext cx="61240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**Stime e previsioni Prometeia, Scenari regionali, maggio 2024</a:t>
            </a:r>
            <a:endParaRPr lang="it-IT" sz="11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DB72A40-F23F-85E8-9721-E739F12624C6}"/>
              </a:ext>
            </a:extLst>
          </p:cNvPr>
          <p:cNvSpPr txBox="1"/>
          <p:nvPr/>
        </p:nvSpPr>
        <p:spPr>
          <a:xfrm>
            <a:off x="272023" y="6532666"/>
            <a:ext cx="61240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1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it-IT" dirty="0"/>
              <a:t>Elaborazione Ance su dati Istat e Prometeia </a:t>
            </a:r>
          </a:p>
        </p:txBody>
      </p:sp>
    </p:spTree>
    <p:extLst>
      <p:ext uri="{BB962C8B-B14F-4D97-AF65-F5344CB8AC3E}">
        <p14:creationId xmlns:p14="http://schemas.microsoft.com/office/powerpoint/2010/main" val="401091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4B2BA-5A55-03D4-8CCE-DF40852BF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9E86DBD-21C6-0727-E3BA-785EF85E0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Aptos" panose="020B00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8A96389-12D6-CD2F-77B3-D0A25BB6689A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9" name="CasellaDiTesto 4">
            <a:extLst>
              <a:ext uri="{FF2B5EF4-FFF2-40B4-BE49-F238E27FC236}">
                <a16:creationId xmlns:a16="http://schemas.microsoft.com/office/drawing/2014/main" id="{BEA64AF3-FC5E-DDE1-9C75-4D3043F9160F}"/>
              </a:ext>
            </a:extLst>
          </p:cNvPr>
          <p:cNvSpPr txBox="1"/>
          <p:nvPr/>
        </p:nvSpPr>
        <p:spPr>
          <a:xfrm>
            <a:off x="1226992" y="181810"/>
            <a:ext cx="106367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Gli effetti della revisione sulle risorse per opere pubbliche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8098A4C-D501-DB39-7455-CB6363C82E52}"/>
              </a:ext>
            </a:extLst>
          </p:cNvPr>
          <p:cNvSpPr/>
          <p:nvPr/>
        </p:nvSpPr>
        <p:spPr>
          <a:xfrm>
            <a:off x="7019764" y="933131"/>
            <a:ext cx="2442288" cy="83099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108 mld€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5DDFC6-C774-61EE-FF7C-EFB119D1E039}"/>
              </a:ext>
            </a:extLst>
          </p:cNvPr>
          <p:cNvSpPr txBox="1"/>
          <p:nvPr/>
        </p:nvSpPr>
        <p:spPr>
          <a:xfrm>
            <a:off x="1422233" y="933131"/>
            <a:ext cx="5361104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prstClr val="white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DOTAZIONE INIZIALE  PROGETTI PNRR DI INTERESSE COSTRUZIONI (*)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4F2C33A-C58F-B693-8429-EEBB64A4A201}"/>
              </a:ext>
            </a:extLst>
          </p:cNvPr>
          <p:cNvSpPr/>
          <p:nvPr/>
        </p:nvSpPr>
        <p:spPr>
          <a:xfrm>
            <a:off x="7019765" y="5312279"/>
            <a:ext cx="2442288" cy="64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101 mld€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7D93D45-B79F-9E5F-C54D-69CF6D82BEFD}"/>
              </a:ext>
            </a:extLst>
          </p:cNvPr>
          <p:cNvSpPr txBox="1"/>
          <p:nvPr/>
        </p:nvSpPr>
        <p:spPr>
          <a:xfrm>
            <a:off x="1422233" y="1922453"/>
            <a:ext cx="5372139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TOTALE INVESTIMENTI ESCLUSI DAL PNRR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C1854E4-48AA-AE6F-FE4C-34E796EC16EF}"/>
              </a:ext>
            </a:extLst>
          </p:cNvPr>
          <p:cNvSpPr txBox="1"/>
          <p:nvPr/>
        </p:nvSpPr>
        <p:spPr>
          <a:xfrm>
            <a:off x="1498853" y="3270482"/>
            <a:ext cx="239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PARZIALMENTE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33205F1-396E-7096-656A-6F2785B23858}"/>
              </a:ext>
            </a:extLst>
          </p:cNvPr>
          <p:cNvSpPr/>
          <p:nvPr/>
        </p:nvSpPr>
        <p:spPr>
          <a:xfrm>
            <a:off x="1422233" y="5274145"/>
            <a:ext cx="5361104" cy="6826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NUOVA DOTAZIONE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DF99A37-ECAA-6A9A-F16C-9F50BFDA14A3}"/>
              </a:ext>
            </a:extLst>
          </p:cNvPr>
          <p:cNvSpPr txBox="1"/>
          <p:nvPr/>
        </p:nvSpPr>
        <p:spPr>
          <a:xfrm>
            <a:off x="1498853" y="2831152"/>
            <a:ext cx="239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TOTALMENTE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F9896CC-A806-B366-4677-EF2315DC46FE}"/>
              </a:ext>
            </a:extLst>
          </p:cNvPr>
          <p:cNvSpPr/>
          <p:nvPr/>
        </p:nvSpPr>
        <p:spPr>
          <a:xfrm>
            <a:off x="7019764" y="1905381"/>
            <a:ext cx="2442288" cy="84806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-15,1 mld€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B9AFF7-71FD-15A1-EF8E-912D6A7D206A}"/>
              </a:ext>
            </a:extLst>
          </p:cNvPr>
          <p:cNvSpPr txBox="1"/>
          <p:nvPr/>
        </p:nvSpPr>
        <p:spPr>
          <a:xfrm>
            <a:off x="7466455" y="2809118"/>
            <a:ext cx="163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-9,6 mld€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E5D74FD-B4E0-0E35-E266-C03CE1D447A7}"/>
              </a:ext>
            </a:extLst>
          </p:cNvPr>
          <p:cNvSpPr txBox="1"/>
          <p:nvPr/>
        </p:nvSpPr>
        <p:spPr>
          <a:xfrm>
            <a:off x="7476579" y="3249095"/>
            <a:ext cx="1634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-5,5 mld€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5A09DE4-512F-1116-9A42-577FB2FE5263}"/>
              </a:ext>
            </a:extLst>
          </p:cNvPr>
          <p:cNvSpPr txBox="1"/>
          <p:nvPr/>
        </p:nvSpPr>
        <p:spPr>
          <a:xfrm>
            <a:off x="1498854" y="3264352"/>
            <a:ext cx="239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PARZIALMENTE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B0C6C15-660F-7EFE-5D5B-3D2C9A5BF8A9}"/>
              </a:ext>
            </a:extLst>
          </p:cNvPr>
          <p:cNvSpPr txBox="1"/>
          <p:nvPr/>
        </p:nvSpPr>
        <p:spPr>
          <a:xfrm>
            <a:off x="1498854" y="2825022"/>
            <a:ext cx="239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TOTALMENTE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40ACBCD-0D7F-9D83-2253-CDFFB9B5DB1D}"/>
              </a:ext>
            </a:extLst>
          </p:cNvPr>
          <p:cNvSpPr txBox="1"/>
          <p:nvPr/>
        </p:nvSpPr>
        <p:spPr>
          <a:xfrm>
            <a:off x="7456881" y="4832716"/>
            <a:ext cx="239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+3,1 mld€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76876A4-7105-74D0-ABB9-7EF342C56B68}"/>
              </a:ext>
            </a:extLst>
          </p:cNvPr>
          <p:cNvSpPr txBox="1"/>
          <p:nvPr/>
        </p:nvSpPr>
        <p:spPr>
          <a:xfrm>
            <a:off x="1530029" y="4761481"/>
            <a:ext cx="239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REPowerEU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C4F875A-0DFE-CB74-E877-E790FCCB0E6E}"/>
              </a:ext>
            </a:extLst>
          </p:cNvPr>
          <p:cNvSpPr txBox="1"/>
          <p:nvPr/>
        </p:nvSpPr>
        <p:spPr>
          <a:xfrm>
            <a:off x="1530029" y="4306222"/>
            <a:ext cx="3717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RIFINANZIATI E NUOVI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234B952-1B90-A1A4-06D7-E4477F9FB49B}"/>
              </a:ext>
            </a:extLst>
          </p:cNvPr>
          <p:cNvSpPr txBox="1"/>
          <p:nvPr/>
        </p:nvSpPr>
        <p:spPr>
          <a:xfrm>
            <a:off x="7456881" y="4393520"/>
            <a:ext cx="239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+5 mld€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0FE2A2D0-E685-A466-2F08-5E3BBFA39D7F}"/>
              </a:ext>
            </a:extLst>
          </p:cNvPr>
          <p:cNvSpPr/>
          <p:nvPr/>
        </p:nvSpPr>
        <p:spPr>
          <a:xfrm>
            <a:off x="7019764" y="3728546"/>
            <a:ext cx="2395691" cy="53709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+8,1 mld€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0AD1289-41D0-C272-FB36-A15F5CBE6D60}"/>
              </a:ext>
            </a:extLst>
          </p:cNvPr>
          <p:cNvSpPr txBox="1"/>
          <p:nvPr/>
        </p:nvSpPr>
        <p:spPr>
          <a:xfrm>
            <a:off x="243840" y="6455722"/>
            <a:ext cx="98052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Helvetica" panose="020B0604020202020204" pitchFamily="34" charset="0"/>
              </a:rPr>
              <a:t>(*) Comprensiva della quota del Piano Nazionale Complementare destinata ad interventi di interesse per il settore delle costruzioni 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9BB0C790-DC6A-75FD-88F8-65C1AE80536E}"/>
              </a:ext>
            </a:extLst>
          </p:cNvPr>
          <p:cNvSpPr/>
          <p:nvPr/>
        </p:nvSpPr>
        <p:spPr>
          <a:xfrm>
            <a:off x="1422233" y="3732794"/>
            <a:ext cx="5361104" cy="53709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 TOTALE INVESTIMENTI AGGIUNTIVI </a:t>
            </a:r>
          </a:p>
        </p:txBody>
      </p:sp>
    </p:spTree>
    <p:extLst>
      <p:ext uri="{BB962C8B-B14F-4D97-AF65-F5344CB8AC3E}">
        <p14:creationId xmlns:p14="http://schemas.microsoft.com/office/powerpoint/2010/main" val="359546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4B2BA-5A55-03D4-8CCE-DF40852BF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mappa, testo, diagramma&#10;&#10;Descrizione generata automaticamente">
            <a:extLst>
              <a:ext uri="{FF2B5EF4-FFF2-40B4-BE49-F238E27FC236}">
                <a16:creationId xmlns:a16="http://schemas.microsoft.com/office/drawing/2014/main" id="{67E72B2A-E7AE-BEB6-6A72-3E05B1C51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28" y="736232"/>
            <a:ext cx="5259737" cy="5939958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9E86DBD-21C6-0727-E3BA-785EF85E0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Aptos" panose="020B00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8A96389-12D6-CD2F-77B3-D0A25BB6689A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9" name="CasellaDiTesto 4">
            <a:extLst>
              <a:ext uri="{FF2B5EF4-FFF2-40B4-BE49-F238E27FC236}">
                <a16:creationId xmlns:a16="http://schemas.microsoft.com/office/drawing/2014/main" id="{BEA64AF3-FC5E-DDE1-9C75-4D3043F9160F}"/>
              </a:ext>
            </a:extLst>
          </p:cNvPr>
          <p:cNvSpPr txBox="1"/>
          <p:nvPr/>
        </p:nvSpPr>
        <p:spPr>
          <a:xfrm>
            <a:off x="1226992" y="181810"/>
            <a:ext cx="10636770" cy="480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Revisione PNRR: stima delle risorse regionali uscite dal PNRR</a:t>
            </a: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CB147D5E-CF22-EE21-F7C0-02375DCC6FB4}"/>
              </a:ext>
            </a:extLst>
          </p:cNvPr>
          <p:cNvSpPr/>
          <p:nvPr/>
        </p:nvSpPr>
        <p:spPr>
          <a:xfrm>
            <a:off x="8453457" y="937956"/>
            <a:ext cx="3738544" cy="4666010"/>
          </a:xfrm>
          <a:custGeom>
            <a:avLst/>
            <a:gdLst/>
            <a:ahLst/>
            <a:cxnLst/>
            <a:rect l="l" t="t" r="r" b="b"/>
            <a:pathLst>
              <a:path w="1667509" h="1292860">
                <a:moveTo>
                  <a:pt x="1667408" y="0"/>
                </a:moveTo>
                <a:lnTo>
                  <a:pt x="0" y="313436"/>
                </a:lnTo>
                <a:lnTo>
                  <a:pt x="346303" y="1193774"/>
                </a:lnTo>
                <a:lnTo>
                  <a:pt x="1667408" y="1292390"/>
                </a:lnTo>
                <a:lnTo>
                  <a:pt x="1667408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 sz="2397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9002C87D-0E9C-E4EB-AA0F-A5D3CD7F7B4F}"/>
              </a:ext>
            </a:extLst>
          </p:cNvPr>
          <p:cNvSpPr txBox="1">
            <a:spLocks/>
          </p:cNvSpPr>
          <p:nvPr/>
        </p:nvSpPr>
        <p:spPr>
          <a:xfrm>
            <a:off x="9026435" y="1536326"/>
            <a:ext cx="316556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r" defTabSz="342900">
              <a:defRPr sz="2400">
                <a:solidFill>
                  <a:srgbClr val="203864"/>
                </a:solidFill>
                <a:cs typeface="Arial" panose="020B0604020202020204" pitchFamily="34" charset="0"/>
              </a:defRPr>
            </a:lvl1pPr>
          </a:lstStyle>
          <a:p>
            <a:r>
              <a:rPr lang="it-IT" dirty="0">
                <a:latin typeface="Aptos" panose="020B0004020202020204" pitchFamily="34" charset="0"/>
              </a:rPr>
              <a:t>A rischio circa 615 mln€ di investimenti </a:t>
            </a:r>
          </a:p>
          <a:p>
            <a:endParaRPr lang="it-IT" dirty="0">
              <a:latin typeface="Aptos" panose="020B0004020202020204" pitchFamily="34" charset="0"/>
            </a:endParaRPr>
          </a:p>
          <a:p>
            <a:r>
              <a:rPr lang="it-IT" dirty="0">
                <a:latin typeface="Aptos" panose="020B0004020202020204" pitchFamily="34" charset="0"/>
              </a:rPr>
              <a:t>355,3 mln totalmente </a:t>
            </a:r>
            <a:r>
              <a:rPr lang="it-IT" dirty="0" err="1">
                <a:latin typeface="Aptos" panose="020B0004020202020204" pitchFamily="34" charset="0"/>
              </a:rPr>
              <a:t>definanziati</a:t>
            </a:r>
            <a:r>
              <a:rPr lang="it-IT" dirty="0">
                <a:latin typeface="Aptos" panose="020B0004020202020204" pitchFamily="34" charset="0"/>
              </a:rPr>
              <a:t> </a:t>
            </a:r>
          </a:p>
          <a:p>
            <a:endParaRPr lang="it-IT" dirty="0">
              <a:latin typeface="Aptos" panose="020B0004020202020204" pitchFamily="34" charset="0"/>
            </a:endParaRPr>
          </a:p>
          <a:p>
            <a:r>
              <a:rPr lang="it-IT" dirty="0">
                <a:latin typeface="Aptos" panose="020B0004020202020204" pitchFamily="34" charset="0"/>
              </a:rPr>
              <a:t>259,7 mln parzialmente </a:t>
            </a:r>
            <a:r>
              <a:rPr lang="it-IT" dirty="0" err="1">
                <a:latin typeface="Aptos" panose="020B0004020202020204" pitchFamily="34" charset="0"/>
              </a:rPr>
              <a:t>definanziati</a:t>
            </a:r>
            <a:r>
              <a:rPr lang="it-IT" dirty="0">
                <a:latin typeface="Aptos" panose="020B0004020202020204" pitchFamily="34" charset="0"/>
              </a:rPr>
              <a:t> (stima)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66B708-B0BF-FDA1-EFD7-D7C7B8B753DA}"/>
              </a:ext>
            </a:extLst>
          </p:cNvPr>
          <p:cNvSpPr txBox="1"/>
          <p:nvPr/>
        </p:nvSpPr>
        <p:spPr>
          <a:xfrm>
            <a:off x="5858540" y="1095153"/>
            <a:ext cx="228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002060"/>
                </a:solidFill>
                <a:latin typeface="Aptos" panose="020B0004020202020204" pitchFamily="34" charset="0"/>
              </a:rPr>
              <a:t>In milioni di euro </a:t>
            </a:r>
          </a:p>
        </p:txBody>
      </p:sp>
    </p:spTree>
    <p:extLst>
      <p:ext uri="{BB962C8B-B14F-4D97-AF65-F5344CB8AC3E}">
        <p14:creationId xmlns:p14="http://schemas.microsoft.com/office/powerpoint/2010/main" val="35611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44B2BA-5A55-03D4-8CCE-DF40852BF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9E86DBD-21C6-0727-E3BA-785EF85E0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Aptos" panose="020B00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8A96389-12D6-CD2F-77B3-D0A25BB6689A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CB147D5E-CF22-EE21-F7C0-02375DCC6FB4}"/>
              </a:ext>
            </a:extLst>
          </p:cNvPr>
          <p:cNvSpPr/>
          <p:nvPr/>
        </p:nvSpPr>
        <p:spPr>
          <a:xfrm>
            <a:off x="9283869" y="649386"/>
            <a:ext cx="2908131" cy="4396339"/>
          </a:xfrm>
          <a:custGeom>
            <a:avLst/>
            <a:gdLst/>
            <a:ahLst/>
            <a:cxnLst/>
            <a:rect l="l" t="t" r="r" b="b"/>
            <a:pathLst>
              <a:path w="1667509" h="1292860">
                <a:moveTo>
                  <a:pt x="1667408" y="0"/>
                </a:moveTo>
                <a:lnTo>
                  <a:pt x="0" y="313436"/>
                </a:lnTo>
                <a:lnTo>
                  <a:pt x="346303" y="1193774"/>
                </a:lnTo>
                <a:lnTo>
                  <a:pt x="1667408" y="1292390"/>
                </a:lnTo>
                <a:lnTo>
                  <a:pt x="1667408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 sz="2397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9002C87D-0E9C-E4EB-AA0F-A5D3CD7F7B4F}"/>
              </a:ext>
            </a:extLst>
          </p:cNvPr>
          <p:cNvSpPr txBox="1">
            <a:spLocks/>
          </p:cNvSpPr>
          <p:nvPr/>
        </p:nvSpPr>
        <p:spPr>
          <a:xfrm>
            <a:off x="9730733" y="1444845"/>
            <a:ext cx="246410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r" defTabSz="342900">
              <a:defRPr sz="2400">
                <a:solidFill>
                  <a:srgbClr val="203864"/>
                </a:solidFill>
                <a:cs typeface="Arial" panose="020B0604020202020204" pitchFamily="34" charset="0"/>
              </a:defRPr>
            </a:lvl1pPr>
          </a:lstStyle>
          <a:p>
            <a:r>
              <a:rPr lang="it-IT" dirty="0">
                <a:latin typeface="Aptos" panose="020B0004020202020204" pitchFamily="34" charset="0"/>
              </a:rPr>
              <a:t>Avviati 775 cantieri per un importo di 1,3 mld€</a:t>
            </a:r>
          </a:p>
          <a:p>
            <a:endParaRPr lang="it-IT" dirty="0">
              <a:latin typeface="Aptos" panose="020B0004020202020204" pitchFamily="34" charset="0"/>
            </a:endParaRPr>
          </a:p>
          <a:p>
            <a:r>
              <a:rPr lang="it-IT" dirty="0">
                <a:latin typeface="Aptos" panose="020B0004020202020204" pitchFamily="34" charset="0"/>
              </a:rPr>
              <a:t>ITALIA</a:t>
            </a:r>
          </a:p>
          <a:p>
            <a:r>
              <a:rPr lang="it-IT" dirty="0">
                <a:latin typeface="Aptos" panose="020B0004020202020204" pitchFamily="34" charset="0"/>
              </a:rPr>
              <a:t>il 35% delle gare ha avviato il cantiere </a:t>
            </a:r>
          </a:p>
          <a:p>
            <a:endParaRPr lang="it-IT" dirty="0">
              <a:latin typeface="Aptos" panose="020B0004020202020204" pitchFamily="34" charset="0"/>
            </a:endParaRPr>
          </a:p>
        </p:txBody>
      </p:sp>
      <p:sp>
        <p:nvSpPr>
          <p:cNvPr id="2" name="CasellaDiTesto 4">
            <a:extLst>
              <a:ext uri="{FF2B5EF4-FFF2-40B4-BE49-F238E27FC236}">
                <a16:creationId xmlns:a16="http://schemas.microsoft.com/office/drawing/2014/main" id="{3C526A38-AF17-F3FC-F703-6D612BBF4196}"/>
              </a:ext>
            </a:extLst>
          </p:cNvPr>
          <p:cNvSpPr txBox="1"/>
          <p:nvPr/>
        </p:nvSpPr>
        <p:spPr>
          <a:xfrm>
            <a:off x="1199964" y="169255"/>
            <a:ext cx="10636770" cy="480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PNRR: avviato il 38% dei lavori in Emilia-Romagna</a:t>
            </a:r>
          </a:p>
        </p:txBody>
      </p:sp>
      <p:sp>
        <p:nvSpPr>
          <p:cNvPr id="7" name="CasellaDiTesto 4">
            <a:extLst>
              <a:ext uri="{FF2B5EF4-FFF2-40B4-BE49-F238E27FC236}">
                <a16:creationId xmlns:a16="http://schemas.microsoft.com/office/drawing/2014/main" id="{0D5423B6-2748-0BEE-40F7-8F1E29AC1A60}"/>
              </a:ext>
            </a:extLst>
          </p:cNvPr>
          <p:cNvSpPr txBox="1"/>
          <p:nvPr/>
        </p:nvSpPr>
        <p:spPr>
          <a:xfrm>
            <a:off x="991371" y="1136307"/>
            <a:ext cx="4932946" cy="5909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PNRR: lo stato di avanzamento dei lavori (*)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i="1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incidenza%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  </a:t>
            </a:r>
          </a:p>
        </p:txBody>
      </p:sp>
      <p:pic>
        <p:nvPicPr>
          <p:cNvPr id="5" name="Immagine 4" descr="Immagine che contiene testo, cerchio, schermata, Carattere&#10;&#10;Descrizione generata automaticamente">
            <a:extLst>
              <a:ext uri="{FF2B5EF4-FFF2-40B4-BE49-F238E27FC236}">
                <a16:creationId xmlns:a16="http://schemas.microsoft.com/office/drawing/2014/main" id="{EC24E248-E7D6-7E5B-7B7B-B7C60B999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80" y="1946871"/>
            <a:ext cx="5736419" cy="422194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9038670-B580-E9A7-786B-743A1F729319}"/>
              </a:ext>
            </a:extLst>
          </p:cNvPr>
          <p:cNvSpPr txBox="1"/>
          <p:nvPr/>
        </p:nvSpPr>
        <p:spPr>
          <a:xfrm>
            <a:off x="391886" y="6168818"/>
            <a:ext cx="8891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(*) Considerarti i CIG pubblicati dal 1° novembre 2021 a marzo 2024 di importo superiore a 40.000 euro per i quali risulti versata almeno un’ora in Cassa Edile </a:t>
            </a:r>
          </a:p>
        </p:txBody>
      </p:sp>
    </p:spTree>
    <p:extLst>
      <p:ext uri="{BB962C8B-B14F-4D97-AF65-F5344CB8AC3E}">
        <p14:creationId xmlns:p14="http://schemas.microsoft.com/office/powerpoint/2010/main" val="718506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4B2BA-5A55-03D4-8CCE-DF40852BF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9E86DBD-21C6-0727-E3BA-785EF85E0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Aptos" panose="020B00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8A96389-12D6-CD2F-77B3-D0A25BB6689A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CB147D5E-CF22-EE21-F7C0-02375DCC6FB4}"/>
              </a:ext>
            </a:extLst>
          </p:cNvPr>
          <p:cNvSpPr/>
          <p:nvPr/>
        </p:nvSpPr>
        <p:spPr>
          <a:xfrm>
            <a:off x="8868500" y="751900"/>
            <a:ext cx="3323501" cy="4828219"/>
          </a:xfrm>
          <a:custGeom>
            <a:avLst/>
            <a:gdLst/>
            <a:ahLst/>
            <a:cxnLst/>
            <a:rect l="l" t="t" r="r" b="b"/>
            <a:pathLst>
              <a:path w="1667509" h="1292860">
                <a:moveTo>
                  <a:pt x="1667408" y="0"/>
                </a:moveTo>
                <a:lnTo>
                  <a:pt x="0" y="313436"/>
                </a:lnTo>
                <a:lnTo>
                  <a:pt x="346303" y="1193774"/>
                </a:lnTo>
                <a:lnTo>
                  <a:pt x="1667408" y="1292390"/>
                </a:lnTo>
                <a:lnTo>
                  <a:pt x="1667408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 sz="2397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2" name="CasellaDiTesto 4">
            <a:extLst>
              <a:ext uri="{FF2B5EF4-FFF2-40B4-BE49-F238E27FC236}">
                <a16:creationId xmlns:a16="http://schemas.microsoft.com/office/drawing/2014/main" id="{3C526A38-AF17-F3FC-F703-6D612BBF4196}"/>
              </a:ext>
            </a:extLst>
          </p:cNvPr>
          <p:cNvSpPr txBox="1"/>
          <p:nvPr/>
        </p:nvSpPr>
        <p:spPr>
          <a:xfrm>
            <a:off x="1199964" y="169255"/>
            <a:ext cx="10636770" cy="870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PNRR</a:t>
            </a:r>
            <a:r>
              <a:rPr lang="it-IT" sz="2800" b="1" dirty="0">
                <a:solidFill>
                  <a:srgbClr val="183062"/>
                </a:solidFill>
                <a:latin typeface="Aptos" panose="020B0004020202020204" pitchFamily="34" charset="0"/>
                <a:cs typeface="Calibri"/>
              </a:rPr>
              <a:t> e rigenerazione urbana: in Emilia-Romagna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avviati i cantieri </a:t>
            </a:r>
            <a:r>
              <a:rPr lang="it-IT" sz="2800" b="1" dirty="0">
                <a:solidFill>
                  <a:srgbClr val="183062"/>
                </a:solidFill>
                <a:latin typeface="Aptos" panose="020B0004020202020204" pitchFamily="34" charset="0"/>
                <a:cs typeface="Calibri"/>
              </a:rPr>
              <a:t>per circa la metà delle opere bandite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CFC5EAA-72BB-9617-2D1A-3A9ACB931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63"/>
          <a:stretch/>
        </p:blipFill>
        <p:spPr>
          <a:xfrm>
            <a:off x="409016" y="1846371"/>
            <a:ext cx="8250891" cy="3384126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AAFCB24F-0B9D-7AF1-6C3E-75872DA27974}"/>
              </a:ext>
            </a:extLst>
          </p:cNvPr>
          <p:cNvSpPr txBox="1">
            <a:spLocks/>
          </p:cNvSpPr>
          <p:nvPr/>
        </p:nvSpPr>
        <p:spPr>
          <a:xfrm>
            <a:off x="9130553" y="1538269"/>
            <a:ext cx="3061447" cy="3781461"/>
          </a:xfrm>
          <a:prstGeom prst="rect">
            <a:avLst/>
          </a:prstGeom>
          <a:ln>
            <a:noFill/>
          </a:ln>
        </p:spPr>
        <p:txBody>
          <a:bodyPr vert="horz" wrap="square" lIns="121770" tIns="60885" rIns="121770" bIns="60885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lnSpc>
                <a:spcPct val="90000"/>
              </a:lnSpc>
              <a:defRPr/>
            </a:pPr>
            <a:r>
              <a:rPr kumimoji="0" lang="it-IT" sz="2400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 Narrow" panose="020B0004020202020204" pitchFamily="34" charset="0"/>
                <a:cs typeface="Calibri"/>
              </a:rPr>
              <a:t>Il 76% dei </a:t>
            </a:r>
            <a:r>
              <a:rPr lang="it-IT" sz="2400" dirty="0">
                <a:solidFill>
                  <a:srgbClr val="183062"/>
                </a:solidFill>
                <a:latin typeface="Aptos Narrow" panose="020B0004020202020204" pitchFamily="34" charset="0"/>
                <a:cs typeface="Calibri"/>
              </a:rPr>
              <a:t>cantieri aperti di </a:t>
            </a:r>
            <a:r>
              <a:rPr kumimoji="0" lang="it-IT" sz="2400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 Narrow" panose="020B0004020202020204" pitchFamily="34" charset="0"/>
                <a:cs typeface="Calibri"/>
              </a:rPr>
              <a:t>rigenerazione urbana riguardano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 Narrow" panose="020B0004020202020204" pitchFamily="34" charset="0"/>
                <a:cs typeface="Calibri"/>
              </a:rPr>
              <a:t>«Investimenti in progetti di rigenerazione urbana, volti a ridurre situazioni di emarginazione e degrado sociale»</a:t>
            </a:r>
          </a:p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 Narrow" panose="020B0004020202020204" pitchFamily="34" charset="0"/>
                <a:cs typeface="Calibri"/>
              </a:rPr>
              <a:t>M5C2 I 2.1</a:t>
            </a:r>
            <a:endParaRPr kumimoji="0" lang="it-IT" sz="2400" i="0" u="none" strike="noStrike" kern="1200" cap="none" spc="0" normalizeH="0" baseline="0" noProof="0" dirty="0">
              <a:ln>
                <a:noFill/>
              </a:ln>
              <a:solidFill>
                <a:srgbClr val="183062"/>
              </a:solidFill>
              <a:effectLst/>
              <a:uLnTx/>
              <a:uFillTx/>
              <a:latin typeface="Aptos Narrow" panose="020B0004020202020204" pitchFamily="34" charset="0"/>
              <a:cs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B6C181-2939-1675-DEB3-41E2B4EB70DF}"/>
              </a:ext>
            </a:extLst>
          </p:cNvPr>
          <p:cNvSpPr txBox="1"/>
          <p:nvPr/>
        </p:nvSpPr>
        <p:spPr>
          <a:xfrm>
            <a:off x="391886" y="6168818"/>
            <a:ext cx="8891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(*) Considerarti i CIG pubblicati dal 1° novembre 2021 a marzo 2024 di importo superiore a 40.000 euro per i quali risulti versata almeno un’ora in Cassa Edile </a:t>
            </a:r>
          </a:p>
        </p:txBody>
      </p:sp>
    </p:spTree>
    <p:extLst>
      <p:ext uri="{BB962C8B-B14F-4D97-AF65-F5344CB8AC3E}">
        <p14:creationId xmlns:p14="http://schemas.microsoft.com/office/powerpoint/2010/main" val="140419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4B2BA-5A55-03D4-8CCE-DF40852BF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541141F-55CA-268A-DBA8-BBE0EC786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496" y="1409021"/>
            <a:ext cx="8069195" cy="4249776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9E86DBD-21C6-0727-E3BA-785EF85E0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Aptos Narrow" panose="020B00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Aptos Narrow" panose="020B00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8A96389-12D6-CD2F-77B3-D0A25BB6689A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" name="CasellaDiTesto 4">
            <a:extLst>
              <a:ext uri="{FF2B5EF4-FFF2-40B4-BE49-F238E27FC236}">
                <a16:creationId xmlns:a16="http://schemas.microsoft.com/office/drawing/2014/main" id="{3C526A38-AF17-F3FC-F703-6D612BBF4196}"/>
              </a:ext>
            </a:extLst>
          </p:cNvPr>
          <p:cNvSpPr txBox="1"/>
          <p:nvPr/>
        </p:nvSpPr>
        <p:spPr>
          <a:xfrm>
            <a:off x="1199964" y="169255"/>
            <a:ext cx="10636770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PINQuA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: 12 proposte ammesse per 161,6 mln€ </a:t>
            </a:r>
          </a:p>
        </p:txBody>
      </p:sp>
      <p:pic>
        <p:nvPicPr>
          <p:cNvPr id="10" name="Elemento grafico 9" descr="Indicatore con riempimento a tinta unita">
            <a:extLst>
              <a:ext uri="{FF2B5EF4-FFF2-40B4-BE49-F238E27FC236}">
                <a16:creationId xmlns:a16="http://schemas.microsoft.com/office/drawing/2014/main" id="{9C32CBE1-731D-5A76-2E8F-B9FD23698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7475" y="1735466"/>
            <a:ext cx="476199" cy="476199"/>
          </a:xfrm>
          <a:prstGeom prst="rect">
            <a:avLst/>
          </a:prstGeom>
        </p:spPr>
      </p:pic>
      <p:pic>
        <p:nvPicPr>
          <p:cNvPr id="11" name="Elemento grafico 10" descr="Indicatore con riempimento a tinta unita">
            <a:extLst>
              <a:ext uri="{FF2B5EF4-FFF2-40B4-BE49-F238E27FC236}">
                <a16:creationId xmlns:a16="http://schemas.microsoft.com/office/drawing/2014/main" id="{2269CE54-C7C5-6222-357E-7DCDC5FB4D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5905" y="2785748"/>
            <a:ext cx="476199" cy="476199"/>
          </a:xfrm>
          <a:prstGeom prst="rect">
            <a:avLst/>
          </a:prstGeom>
        </p:spPr>
      </p:pic>
      <p:pic>
        <p:nvPicPr>
          <p:cNvPr id="12" name="Elemento grafico 11" descr="Indicatore con riempimento a tinta unita">
            <a:extLst>
              <a:ext uri="{FF2B5EF4-FFF2-40B4-BE49-F238E27FC236}">
                <a16:creationId xmlns:a16="http://schemas.microsoft.com/office/drawing/2014/main" id="{8126E78D-33C3-9041-AE87-83281B982E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23028" y="3732630"/>
            <a:ext cx="476199" cy="476199"/>
          </a:xfrm>
          <a:prstGeom prst="rect">
            <a:avLst/>
          </a:prstGeom>
        </p:spPr>
      </p:pic>
      <p:pic>
        <p:nvPicPr>
          <p:cNvPr id="13" name="Elemento grafico 12" descr="Indicatore con riempimento a tinta unita">
            <a:extLst>
              <a:ext uri="{FF2B5EF4-FFF2-40B4-BE49-F238E27FC236}">
                <a16:creationId xmlns:a16="http://schemas.microsoft.com/office/drawing/2014/main" id="{737DE25C-6B88-E30E-A4FA-D1652556B6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54357" y="2600844"/>
            <a:ext cx="476199" cy="476199"/>
          </a:xfrm>
          <a:prstGeom prst="rect">
            <a:avLst/>
          </a:prstGeom>
        </p:spPr>
      </p:pic>
      <p:pic>
        <p:nvPicPr>
          <p:cNvPr id="14" name="Elemento grafico 13" descr="Indicatore con riempimento a tinta unita">
            <a:extLst>
              <a:ext uri="{FF2B5EF4-FFF2-40B4-BE49-F238E27FC236}">
                <a16:creationId xmlns:a16="http://schemas.microsoft.com/office/drawing/2014/main" id="{D45002AB-63FE-4BEC-13FF-58D77C2A23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86147" y="2687771"/>
            <a:ext cx="476199" cy="476199"/>
          </a:xfrm>
          <a:prstGeom prst="rect">
            <a:avLst/>
          </a:prstGeom>
        </p:spPr>
      </p:pic>
      <p:pic>
        <p:nvPicPr>
          <p:cNvPr id="15" name="Elemento grafico 14" descr="Indicatore con riempimento a tinta unita">
            <a:extLst>
              <a:ext uri="{FF2B5EF4-FFF2-40B4-BE49-F238E27FC236}">
                <a16:creationId xmlns:a16="http://schemas.microsoft.com/office/drawing/2014/main" id="{9EA674D5-B558-D7A9-167F-197F94EBC1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66008" y="3970730"/>
            <a:ext cx="476199" cy="476199"/>
          </a:xfrm>
          <a:prstGeom prst="rect">
            <a:avLst/>
          </a:prstGeom>
        </p:spPr>
      </p:pic>
      <p:pic>
        <p:nvPicPr>
          <p:cNvPr id="16" name="Elemento grafico 15" descr="Indicatore con riempimento a tinta unita">
            <a:extLst>
              <a:ext uri="{FF2B5EF4-FFF2-40B4-BE49-F238E27FC236}">
                <a16:creationId xmlns:a16="http://schemas.microsoft.com/office/drawing/2014/main" id="{4F559DEE-7477-B85D-CAA6-04C09A054A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92713" y="2687771"/>
            <a:ext cx="476199" cy="476199"/>
          </a:xfrm>
          <a:prstGeom prst="rect">
            <a:avLst/>
          </a:prstGeom>
        </p:spPr>
      </p:pic>
      <p:pic>
        <p:nvPicPr>
          <p:cNvPr id="17" name="Elemento grafico 16" descr="Indicatore con riempimento a tinta unita">
            <a:extLst>
              <a:ext uri="{FF2B5EF4-FFF2-40B4-BE49-F238E27FC236}">
                <a16:creationId xmlns:a16="http://schemas.microsoft.com/office/drawing/2014/main" id="{C6EE6CDB-3ED3-121A-11F2-C705A30BE4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45113" y="2840171"/>
            <a:ext cx="476199" cy="476199"/>
          </a:xfrm>
          <a:prstGeom prst="rect">
            <a:avLst/>
          </a:prstGeom>
        </p:spPr>
      </p:pic>
      <p:pic>
        <p:nvPicPr>
          <p:cNvPr id="19" name="Elemento grafico 18" descr="Indicatore con riempimento a tinta unita">
            <a:extLst>
              <a:ext uri="{FF2B5EF4-FFF2-40B4-BE49-F238E27FC236}">
                <a16:creationId xmlns:a16="http://schemas.microsoft.com/office/drawing/2014/main" id="{BF6383C3-4A24-22AF-F86B-94B7C1BF9A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4166" y="1947872"/>
            <a:ext cx="476199" cy="476199"/>
          </a:xfrm>
          <a:prstGeom prst="rect">
            <a:avLst/>
          </a:prstGeom>
        </p:spPr>
      </p:pic>
      <p:pic>
        <p:nvPicPr>
          <p:cNvPr id="20" name="Elemento grafico 19" descr="Indicatore con riempimento a tinta unita">
            <a:extLst>
              <a:ext uri="{FF2B5EF4-FFF2-40B4-BE49-F238E27FC236}">
                <a16:creationId xmlns:a16="http://schemas.microsoft.com/office/drawing/2014/main" id="{C0160DB1-550B-1800-3362-4922938D7C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331059" y="2002471"/>
            <a:ext cx="476199" cy="476199"/>
          </a:xfrm>
          <a:prstGeom prst="rect">
            <a:avLst/>
          </a:prstGeom>
        </p:spPr>
      </p:pic>
      <p:pic>
        <p:nvPicPr>
          <p:cNvPr id="21" name="Elemento grafico 20" descr="Indicatore con riempimento a tinta unita">
            <a:extLst>
              <a:ext uri="{FF2B5EF4-FFF2-40B4-BE49-F238E27FC236}">
                <a16:creationId xmlns:a16="http://schemas.microsoft.com/office/drawing/2014/main" id="{F7DE0831-02C9-1FCC-B2A7-920ACCECEE4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210301" y="2213601"/>
            <a:ext cx="476199" cy="476199"/>
          </a:xfrm>
          <a:prstGeom prst="rect">
            <a:avLst/>
          </a:prstGeom>
        </p:spPr>
      </p:pic>
      <p:pic>
        <p:nvPicPr>
          <p:cNvPr id="22" name="Elemento grafico 21" descr="Indicatore con riempimento a tinta unita">
            <a:extLst>
              <a:ext uri="{FF2B5EF4-FFF2-40B4-BE49-F238E27FC236}">
                <a16:creationId xmlns:a16="http://schemas.microsoft.com/office/drawing/2014/main" id="{73A492F3-7FD8-6999-432F-A4BC91E53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1983" y="1748866"/>
            <a:ext cx="476199" cy="476199"/>
          </a:xfrm>
          <a:prstGeom prst="rect">
            <a:avLst/>
          </a:prstGeom>
        </p:spPr>
      </p:pic>
      <p:pic>
        <p:nvPicPr>
          <p:cNvPr id="23" name="Elemento grafico 22" descr="Indicatore con riempimento a tinta unita">
            <a:extLst>
              <a:ext uri="{FF2B5EF4-FFF2-40B4-BE49-F238E27FC236}">
                <a16:creationId xmlns:a16="http://schemas.microsoft.com/office/drawing/2014/main" id="{B1468631-E526-B89D-9A10-9A26F6556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30" y="1136177"/>
            <a:ext cx="437956" cy="476199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E57C1DA-B543-F1C1-EFE7-A9D30279B831}"/>
              </a:ext>
            </a:extLst>
          </p:cNvPr>
          <p:cNvSpPr txBox="1"/>
          <p:nvPr/>
        </p:nvSpPr>
        <p:spPr>
          <a:xfrm>
            <a:off x="444198" y="877826"/>
            <a:ext cx="2353769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Piacenza 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Riqualificazione della Manifattura tabacchi –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11mln€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Riqualificazione del quartiere P.E.E.P. Farnesiana –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6,90 mln€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Narrow" panose="020B00040202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Narrow" panose="020B0004020202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7B3A1DD-8C20-7F06-306A-D05E4F20B7CD}"/>
              </a:ext>
            </a:extLst>
          </p:cNvPr>
          <p:cNvSpPr txBox="1"/>
          <p:nvPr/>
        </p:nvSpPr>
        <p:spPr>
          <a:xfrm>
            <a:off x="464644" y="3126174"/>
            <a:ext cx="212139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it-IT" dirty="0">
                <a:latin typeface="Aptos Narrow" panose="020B0004020202020204" pitchFamily="34" charset="0"/>
              </a:rPr>
              <a:t>Parma</a:t>
            </a:r>
          </a:p>
          <a:p>
            <a:r>
              <a:rPr lang="it-IT" sz="1400" b="0" dirty="0">
                <a:latin typeface="Aptos Narrow" panose="020B0004020202020204" pitchFamily="34" charset="0"/>
              </a:rPr>
              <a:t>Abitare la rigenerazione. MAS –Mosaico Abitativo solidale – </a:t>
            </a:r>
            <a:r>
              <a:rPr lang="it-IT" sz="1400" dirty="0">
                <a:latin typeface="Aptos Narrow" panose="020B0004020202020204" pitchFamily="34" charset="0"/>
              </a:rPr>
              <a:t>15 mln€</a:t>
            </a:r>
          </a:p>
        </p:txBody>
      </p:sp>
      <p:pic>
        <p:nvPicPr>
          <p:cNvPr id="26" name="Elemento grafico 25" descr="Indicatore con riempimento a tinta unita">
            <a:extLst>
              <a:ext uri="{FF2B5EF4-FFF2-40B4-BE49-F238E27FC236}">
                <a16:creationId xmlns:a16="http://schemas.microsoft.com/office/drawing/2014/main" id="{504D28EB-CF06-6E23-A0FA-9CF13E4375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358056" y="4817506"/>
            <a:ext cx="476199" cy="476199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BE7BCD8-604D-A5F2-E89F-C51DEA39C856}"/>
              </a:ext>
            </a:extLst>
          </p:cNvPr>
          <p:cNvSpPr txBox="1"/>
          <p:nvPr/>
        </p:nvSpPr>
        <p:spPr>
          <a:xfrm>
            <a:off x="2762259" y="4636820"/>
            <a:ext cx="21213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it-IT" dirty="0">
                <a:latin typeface="Aptos Narrow" panose="020B0004020202020204" pitchFamily="34" charset="0"/>
              </a:rPr>
              <a:t>Reggio Emilia</a:t>
            </a:r>
          </a:p>
          <a:p>
            <a:r>
              <a:rPr lang="it-IT" sz="1400" b="0" dirty="0">
                <a:latin typeface="Aptos Narrow" panose="020B0004020202020204" pitchFamily="34" charset="0"/>
              </a:rPr>
              <a:t>Progetto R60 del Comune di Reggio Emilia – </a:t>
            </a:r>
            <a:r>
              <a:rPr lang="it-IT" sz="1400" dirty="0">
                <a:latin typeface="Aptos Narrow" panose="020B0004020202020204" pitchFamily="34" charset="0"/>
              </a:rPr>
              <a:t>15 mln€</a:t>
            </a:r>
          </a:p>
        </p:txBody>
      </p:sp>
      <p:pic>
        <p:nvPicPr>
          <p:cNvPr id="28" name="Elemento grafico 27" descr="Indicatore con riempimento a tinta unita">
            <a:extLst>
              <a:ext uri="{FF2B5EF4-FFF2-40B4-BE49-F238E27FC236}">
                <a16:creationId xmlns:a16="http://schemas.microsoft.com/office/drawing/2014/main" id="{6482DF3E-1C49-D204-A2FE-8F0659D083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54933" y="1061944"/>
            <a:ext cx="476199" cy="476199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DB3236A-28C2-FCA5-1A31-B3CAA51E73E0}"/>
              </a:ext>
            </a:extLst>
          </p:cNvPr>
          <p:cNvSpPr txBox="1"/>
          <p:nvPr/>
        </p:nvSpPr>
        <p:spPr>
          <a:xfrm>
            <a:off x="4816347" y="998859"/>
            <a:ext cx="2559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Carpi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Progetto di riqualificazione di Corte Fossoli –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14,8mln€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Narrow" panose="020B00040202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Narrow" panose="020B0004020202020204" pitchFamily="34" charset="0"/>
            </a:endParaRPr>
          </a:p>
        </p:txBody>
      </p:sp>
      <p:pic>
        <p:nvPicPr>
          <p:cNvPr id="30" name="Elemento grafico 29" descr="Indicatore con riempimento a tinta unita">
            <a:extLst>
              <a:ext uri="{FF2B5EF4-FFF2-40B4-BE49-F238E27FC236}">
                <a16:creationId xmlns:a16="http://schemas.microsoft.com/office/drawing/2014/main" id="{F4E201E1-96FB-E2A5-ABA1-7594538C2C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23580" y="5522873"/>
            <a:ext cx="476199" cy="476199"/>
          </a:xfrm>
          <a:prstGeom prst="rect">
            <a:avLst/>
          </a:prstGeom>
        </p:spPr>
      </p:pic>
      <p:pic>
        <p:nvPicPr>
          <p:cNvPr id="31" name="Elemento grafico 30" descr="Indicatore con riempimento a tinta unita">
            <a:extLst>
              <a:ext uri="{FF2B5EF4-FFF2-40B4-BE49-F238E27FC236}">
                <a16:creationId xmlns:a16="http://schemas.microsoft.com/office/drawing/2014/main" id="{86C72AA7-AA36-05F7-D72F-94B661859A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74833" y="907051"/>
            <a:ext cx="476199" cy="476199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9A75A6CB-C95D-D543-300C-9E1E4B4B9439}"/>
              </a:ext>
            </a:extLst>
          </p:cNvPr>
          <p:cNvSpPr txBox="1"/>
          <p:nvPr/>
        </p:nvSpPr>
        <p:spPr>
          <a:xfrm>
            <a:off x="7347958" y="812310"/>
            <a:ext cx="2559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Modena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Abitare dopo la pandemia: la città nel quartiere-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14,3mln€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Narrow" panose="020B0004020202020204" pitchFamily="34" charset="0"/>
            </a:endParaRPr>
          </a:p>
        </p:txBody>
      </p:sp>
      <p:pic>
        <p:nvPicPr>
          <p:cNvPr id="33" name="Elemento grafico 32" descr="Indicatore con riempimento a tinta unita">
            <a:extLst>
              <a:ext uri="{FF2B5EF4-FFF2-40B4-BE49-F238E27FC236}">
                <a16:creationId xmlns:a16="http://schemas.microsoft.com/office/drawing/2014/main" id="{C7374F50-3E5C-2DB5-7FB4-87C3B73DAF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47964" y="1528317"/>
            <a:ext cx="476199" cy="476199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A9DC39E-5A3E-3932-2CDF-F83593D42D5A}"/>
              </a:ext>
            </a:extLst>
          </p:cNvPr>
          <p:cNvSpPr txBox="1"/>
          <p:nvPr/>
        </p:nvSpPr>
        <p:spPr>
          <a:xfrm>
            <a:off x="9879569" y="1563269"/>
            <a:ext cx="2559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Ferrara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Riqualificazione fabbricato ex direzionale via Beethoven-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15 mln€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Narrow" panose="020B0004020202020204" pitchFamily="34" charset="0"/>
            </a:endParaRPr>
          </a:p>
        </p:txBody>
      </p:sp>
      <p:pic>
        <p:nvPicPr>
          <p:cNvPr id="35" name="Elemento grafico 34" descr="Indicatore con riempimento a tinta unita">
            <a:extLst>
              <a:ext uri="{FF2B5EF4-FFF2-40B4-BE49-F238E27FC236}">
                <a16:creationId xmlns:a16="http://schemas.microsoft.com/office/drawing/2014/main" id="{26143413-0491-7DCE-0858-7BEFCFBE49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07009" y="2838895"/>
            <a:ext cx="476199" cy="476199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D8EC3DC-1784-F9D9-F352-EB6BFBFF90F0}"/>
              </a:ext>
            </a:extLst>
          </p:cNvPr>
          <p:cNvSpPr txBox="1"/>
          <p:nvPr/>
        </p:nvSpPr>
        <p:spPr>
          <a:xfrm>
            <a:off x="10274081" y="2870283"/>
            <a:ext cx="2309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Forlì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Forlì si rigenera 2021-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12,7mln€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Narrow" panose="020B0004020202020204" pitchFamily="34" charset="0"/>
            </a:endParaRPr>
          </a:p>
        </p:txBody>
      </p:sp>
      <p:pic>
        <p:nvPicPr>
          <p:cNvPr id="37" name="Elemento grafico 36" descr="Indicatore con riempimento a tinta unita">
            <a:extLst>
              <a:ext uri="{FF2B5EF4-FFF2-40B4-BE49-F238E27FC236}">
                <a16:creationId xmlns:a16="http://schemas.microsoft.com/office/drawing/2014/main" id="{82421983-8D47-EADE-80E1-80BDFF0ED0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32325" y="4010746"/>
            <a:ext cx="476199" cy="476199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CB44C71-0EA7-ED4B-7E9B-901A463641D8}"/>
              </a:ext>
            </a:extLst>
          </p:cNvPr>
          <p:cNvSpPr txBox="1"/>
          <p:nvPr/>
        </p:nvSpPr>
        <p:spPr>
          <a:xfrm>
            <a:off x="10119106" y="4072338"/>
            <a:ext cx="18468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Cesena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Abitare sociale Cesena –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11,9mln€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Narrow" panose="020B00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F62B8A4C-7888-1859-C0C8-C399793B0209}"/>
              </a:ext>
            </a:extLst>
          </p:cNvPr>
          <p:cNvSpPr txBox="1"/>
          <p:nvPr/>
        </p:nvSpPr>
        <p:spPr>
          <a:xfrm>
            <a:off x="5230967" y="5126722"/>
            <a:ext cx="324218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Bologna 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L'Unione fa città –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15 mln€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Fragile a chi? Piano per la gestione innovativa dell'abitare nell'Appennino Bolognese –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15mln€</a:t>
            </a:r>
          </a:p>
          <a:p>
            <a:pPr marL="228600" indent="-228600">
              <a:buFontTx/>
              <a:buAutoNum type="arabicParenR"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Borgonuovo. Abitare condiviso –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15mln€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Narrow" panose="020B0004020202020204" pitchFamily="34" charset="0"/>
              </a:rPr>
              <a:t>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Narrow" panose="020B00040202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Narrow" panose="020B0004020202020204" pitchFamily="34" charset="0"/>
            </a:endParaRPr>
          </a:p>
        </p:txBody>
      </p:sp>
      <p:pic>
        <p:nvPicPr>
          <p:cNvPr id="40" name="Elemento grafico 39" descr="Indicatore con riempimento a tinta unita">
            <a:extLst>
              <a:ext uri="{FF2B5EF4-FFF2-40B4-BE49-F238E27FC236}">
                <a16:creationId xmlns:a16="http://schemas.microsoft.com/office/drawing/2014/main" id="{A34A041C-357A-9933-AF31-096DF9BA56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500" y="3142417"/>
            <a:ext cx="476199" cy="47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4B2BA-5A55-03D4-8CCE-DF40852BF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ete di collegamento delle persone">
            <a:extLst>
              <a:ext uri="{FF2B5EF4-FFF2-40B4-BE49-F238E27FC236}">
                <a16:creationId xmlns:a16="http://schemas.microsoft.com/office/drawing/2014/main" id="{D57C11B1-10DF-B986-8C71-429A361AA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8" b="89961" l="8923" r="89992">
                        <a14:foregroundMark x1="8923" y1="41205" x2="8923" y2="41205"/>
                        <a14:foregroundMark x1="9405" y1="41205" x2="9405" y2="41205"/>
                        <a14:foregroundMark x1="48553" y1="8948" x2="48553" y2="8948"/>
                        <a14:foregroundMark x1="48432" y1="5718" x2="48432" y2="5718"/>
                        <a14:foregroundMark x1="33481" y1="49062" x2="33481" y2="49062"/>
                        <a14:foregroundMark x1="46101" y1="43736" x2="46101" y2="43736"/>
                        <a14:foregroundMark x1="38304" y1="10781" x2="38304" y2="10781"/>
                        <a14:foregroundMark x1="39590" y1="29201" x2="39590" y2="29201"/>
                        <a14:foregroundMark x1="85812" y1="67612" x2="85812" y2="67612"/>
                        <a14:foregroundMark x1="45981" y1="88695" x2="45981" y2="88695"/>
                        <a14:foregroundMark x1="80265" y1="31427" x2="80265" y2="31427"/>
                        <a14:backgroundMark x1="38987" y1="39459" x2="38987" y2="39459"/>
                        <a14:backgroundMark x1="47950" y1="33610" x2="47950" y2="33610"/>
                        <a14:backgroundMark x1="54582" y1="38018" x2="54582" y2="38018"/>
                        <a14:backgroundMark x1="66117" y1="33348" x2="66117" y2="33348"/>
                        <a14:backgroundMark x1="68810" y1="44915" x2="68810" y2="44915"/>
                        <a14:backgroundMark x1="77412" y1="48538" x2="77412" y2="48538"/>
                        <a14:backgroundMark x1="71664" y1="63859" x2="71664" y2="63859"/>
                        <a14:backgroundMark x1="60973" y1="62113" x2="60973" y2="62113"/>
                        <a14:backgroundMark x1="61455" y1="52117" x2="61455" y2="52117"/>
                        <a14:backgroundMark x1="55426" y1="47752" x2="55426" y2="47752"/>
                        <a14:backgroundMark x1="43891" y1="53077" x2="43891" y2="53077"/>
                        <a14:backgroundMark x1="46222" y1="62942" x2="46222" y2="62942"/>
                        <a14:backgroundMark x1="36777" y1="73592" x2="36777" y2="73592"/>
                        <a14:backgroundMark x1="61455" y1="80402" x2="61455" y2="80402"/>
                        <a14:backgroundMark x1="54461" y1="73854" x2="54461" y2="73854"/>
                        <a14:backgroundMark x1="53738" y1="75993" x2="53738" y2="75993"/>
                        <a14:backgroundMark x1="52854" y1="85072" x2="52854" y2="85072"/>
                        <a14:backgroundMark x1="50402" y1="76779" x2="50402" y2="76779"/>
                        <a14:backgroundMark x1="41801" y1="83981" x2="41801" y2="83981"/>
                        <a14:backgroundMark x1="38987" y1="83326" x2="38987" y2="83326"/>
                        <a14:backgroundMark x1="50281" y1="84417" x2="50281" y2="84417"/>
                        <a14:backgroundMark x1="55828" y1="79048" x2="55828" y2="79048"/>
                        <a14:backgroundMark x1="23151" y1="59057" x2="23151" y2="59057"/>
                        <a14:backgroundMark x1="25121" y1="49192" x2="25121" y2="49192"/>
                        <a14:backgroundMark x1="19092" y1="37189" x2="19092" y2="37189"/>
                        <a14:backgroundMark x1="23151" y1="29070" x2="23151" y2="29070"/>
                        <a14:backgroundMark x1="33601" y1="19337" x2="33601" y2="19337"/>
                        <a14:backgroundMark x1="82838" y1="41205" x2="82838" y2="41205"/>
                        <a14:backgroundMark x1="82838" y1="43998" x2="82838" y2="43998"/>
                        <a14:backgroundMark x1="83079" y1="34265" x2="83079" y2="34265"/>
                        <a14:backgroundMark x1="69936" y1="21999" x2="69936" y2="21999"/>
                        <a14:backgroundMark x1="76326" y1="22785" x2="76326" y2="22785"/>
                        <a14:backgroundMark x1="81833" y1="32388" x2="81833" y2="32388"/>
                        <a14:backgroundMark x1="84928" y1="52248" x2="84928" y2="52248"/>
                        <a14:backgroundMark x1="84928" y1="52815" x2="84928" y2="52815"/>
                        <a14:backgroundMark x1="23754" y1="26539" x2="23754" y2="26539"/>
                        <a14:backgroundMark x1="19212" y1="25753" x2="19212" y2="25753"/>
                        <a14:backgroundMark x1="29904" y1="34526" x2="29904" y2="34526"/>
                        <a14:backgroundMark x1="25924" y1="18202" x2="25924" y2="18202"/>
                        <a14:backgroundMark x1="18207" y1="27368" x2="18207" y2="27368"/>
                        <a14:backgroundMark x1="19815" y1="25753" x2="19815" y2="25753"/>
                        <a14:backgroundMark x1="38304" y1="19031" x2="38304" y2="19031"/>
                        <a14:backgroundMark x1="43408" y1="24007" x2="43408" y2="24007"/>
                        <a14:backgroundMark x1="50563" y1="23527" x2="50563" y2="23527"/>
                        <a14:backgroundMark x1="58481" y1="21213" x2="58481" y2="21213"/>
                        <a14:backgroundMark x1="62219" y1="17634" x2="62219" y2="17634"/>
                        <a14:backgroundMark x1="57195" y1="12396" x2="57195" y2="12396"/>
                        <a14:backgroundMark x1="54944" y1="12309" x2="54944" y2="12309"/>
                        <a14:backgroundMark x1="43087" y1="10563" x2="43087" y2="10563"/>
                        <a14:backgroundMark x1="43207" y1="17634" x2="43207" y2="17634"/>
                        <a14:backgroundMark x1="27492" y1="16587" x2="27492" y2="16587"/>
                        <a14:backgroundMark x1="27492" y1="16587" x2="27492" y2="16587"/>
                        <a14:backgroundMark x1="48633" y1="24924" x2="48633" y2="24924"/>
                        <a14:backgroundMark x1="48633" y1="24924" x2="48633" y2="24924"/>
                        <a14:backgroundMark x1="56873" y1="20515" x2="56873" y2="20515"/>
                        <a14:backgroundMark x1="56873" y1="20515" x2="56873" y2="20515"/>
                        <a14:backgroundMark x1="17484" y1="28852" x2="17484" y2="28852"/>
                        <a14:backgroundMark x1="17484" y1="28852" x2="17484" y2="28852"/>
                        <a14:backgroundMark x1="74678" y1="75120" x2="74678" y2="75120"/>
                        <a14:backgroundMark x1="74678" y1="75120" x2="74678" y2="75120"/>
                        <a14:backgroundMark x1="56873" y1="11611" x2="56873" y2="11611"/>
                        <a14:backgroundMark x1="56873" y1="11611" x2="56873" y2="11611"/>
                        <a14:backgroundMark x1="43408" y1="11698" x2="43408" y2="11698"/>
                        <a14:backgroundMark x1="43408" y1="11611" x2="43408" y2="11611"/>
                        <a14:backgroundMark x1="41921" y1="24574" x2="41921" y2="24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9" y="1626116"/>
            <a:ext cx="3915823" cy="360576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8A96389-12D6-CD2F-77B3-D0A25BB6689A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" name="CasellaDiTesto 4">
            <a:extLst>
              <a:ext uri="{FF2B5EF4-FFF2-40B4-BE49-F238E27FC236}">
                <a16:creationId xmlns:a16="http://schemas.microsoft.com/office/drawing/2014/main" id="{3C526A38-AF17-F3FC-F703-6D612BBF4196}"/>
              </a:ext>
            </a:extLst>
          </p:cNvPr>
          <p:cNvSpPr txBox="1"/>
          <p:nvPr/>
        </p:nvSpPr>
        <p:spPr>
          <a:xfrm>
            <a:off x="1199964" y="169255"/>
            <a:ext cx="10636770" cy="870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PUI Città metropolitana di Bologna: ridefinite le fonti di finanziamento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AD8DDE-09BF-7932-626E-73088E84106E}"/>
              </a:ext>
            </a:extLst>
          </p:cNvPr>
          <p:cNvSpPr txBox="1"/>
          <p:nvPr/>
        </p:nvSpPr>
        <p:spPr>
          <a:xfrm>
            <a:off x="3994161" y="912659"/>
            <a:ext cx="3454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it-IT" sz="2000" dirty="0">
                <a:latin typeface="Aptos Narrow" panose="020B0004020202020204" pitchFamily="34" charset="0"/>
              </a:rPr>
              <a:t>Piano Urbano Integrato Città Metropolitana di Bologna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46FBE6D-9FD0-7484-3FEF-10CEAF69A3E7}"/>
              </a:ext>
            </a:extLst>
          </p:cNvPr>
          <p:cNvSpPr txBox="1"/>
          <p:nvPr/>
        </p:nvSpPr>
        <p:spPr>
          <a:xfrm>
            <a:off x="8315190" y="2022589"/>
            <a:ext cx="3826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20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Finanziamento PNRR</a:t>
            </a:r>
          </a:p>
          <a:p>
            <a:r>
              <a:rPr lang="it-IT" sz="20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Scadenza: 30 giugno 2026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FCCB174-4A63-B516-73F7-CF3EC6482318}"/>
              </a:ext>
            </a:extLst>
          </p:cNvPr>
          <p:cNvSpPr txBox="1"/>
          <p:nvPr/>
        </p:nvSpPr>
        <p:spPr>
          <a:xfrm>
            <a:off x="8378954" y="3505946"/>
            <a:ext cx="38265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V Boli" panose="02000500030200090000" pitchFamily="2" charset="0"/>
                <a:ea typeface="Times New Roman" panose="02020603050405020304" pitchFamily="18" charset="0"/>
                <a:cs typeface="MV Boli" panose="02000500030200090000" pitchFamily="2" charset="0"/>
              </a:defRPr>
            </a:lvl1pPr>
          </a:lstStyle>
          <a:p>
            <a:r>
              <a:rPr lang="it-IT" dirty="0"/>
              <a:t>Integralmente finanziati sulle risorse nazionali del DL PNRR 4 (DL 19/2024)</a:t>
            </a:r>
          </a:p>
          <a:p>
            <a:r>
              <a:rPr lang="it-IT" dirty="0"/>
              <a:t>Scadenza: oltre il 30 giugno 2026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8BF662B3-902A-D458-1EDB-5D63A73EA23C}"/>
              </a:ext>
            </a:extLst>
          </p:cNvPr>
          <p:cNvSpPr txBox="1"/>
          <p:nvPr/>
        </p:nvSpPr>
        <p:spPr>
          <a:xfrm>
            <a:off x="267462" y="6501413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0" dirty="0">
                <a:solidFill>
                  <a:srgbClr val="1C2024"/>
                </a:solidFill>
                <a:effectLst/>
                <a:highlight>
                  <a:srgbClr val="FFFFFF"/>
                </a:highlight>
                <a:latin typeface="Aptos Narrow" panose="020B0004020202020204" pitchFamily="34" charset="0"/>
              </a:rPr>
              <a:t>Decreto Direttoriale MINT  del 12 giugno 2024</a:t>
            </a:r>
            <a:endParaRPr lang="it-IT" sz="1200" dirty="0">
              <a:latin typeface="Aptos Narrow" panose="020B00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A94DC50-0827-8AC9-03C7-558B68328451}"/>
              </a:ext>
            </a:extLst>
          </p:cNvPr>
          <p:cNvSpPr txBox="1"/>
          <p:nvPr/>
        </p:nvSpPr>
        <p:spPr>
          <a:xfrm>
            <a:off x="1154671" y="3927138"/>
            <a:ext cx="2594143" cy="4616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400" b="1">
                <a:solidFill>
                  <a:srgbClr val="000080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it-IT" dirty="0"/>
              <a:t>157,3 mln€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09CBB90-EA41-0A3D-685F-638A0DD91C9B}"/>
              </a:ext>
            </a:extLst>
          </p:cNvPr>
          <p:cNvSpPr txBox="1"/>
          <p:nvPr/>
        </p:nvSpPr>
        <p:spPr>
          <a:xfrm>
            <a:off x="708944" y="3184429"/>
            <a:ext cx="3110384" cy="4616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0080"/>
                </a:solidFill>
                <a:latin typeface="Aptos Narrow" panose="020B0004020202020204" pitchFamily="34" charset="0"/>
              </a:rPr>
              <a:t>LA GRANDE BOLOGNA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EEEC3E0-CA3D-C15D-1724-14F32910FC9D}"/>
              </a:ext>
            </a:extLst>
          </p:cNvPr>
          <p:cNvSpPr txBox="1"/>
          <p:nvPr/>
        </p:nvSpPr>
        <p:spPr>
          <a:xfrm>
            <a:off x="991370" y="2269821"/>
            <a:ext cx="2546959" cy="64633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800" b="1" i="1" dirty="0">
                <a:solidFill>
                  <a:schemeClr val="tx2"/>
                </a:solidFill>
                <a:latin typeface="Aptos Narrow" panose="020B0004020202020204" pitchFamily="34" charset="0"/>
              </a:rPr>
              <a:t>Rete metropolitana per la conoscenza. </a:t>
            </a:r>
          </a:p>
        </p:txBody>
      </p:sp>
      <p:pic>
        <p:nvPicPr>
          <p:cNvPr id="23" name="Immagine 22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A8120DD-5E79-8313-74BF-FAEB6F0B5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2078509">
            <a:off x="3805990" y="2660525"/>
            <a:ext cx="720000" cy="720000"/>
          </a:xfrm>
          <a:prstGeom prst="rect">
            <a:avLst/>
          </a:prstGeom>
        </p:spPr>
      </p:pic>
      <p:pic>
        <p:nvPicPr>
          <p:cNvPr id="24" name="Immagine 23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EAFF443F-89A8-0FA1-96A9-76CD2716F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6511564">
            <a:off x="3779919" y="3567139"/>
            <a:ext cx="720000" cy="720000"/>
          </a:xfrm>
          <a:prstGeom prst="rect">
            <a:avLst/>
          </a:prstGeom>
        </p:spPr>
      </p:pic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91BF633B-5DE3-A3FE-127B-852DB7FF97D3}"/>
              </a:ext>
            </a:extLst>
          </p:cNvPr>
          <p:cNvSpPr/>
          <p:nvPr/>
        </p:nvSpPr>
        <p:spPr>
          <a:xfrm>
            <a:off x="4363244" y="1764365"/>
            <a:ext cx="2836722" cy="1421998"/>
          </a:xfrm>
          <a:custGeom>
            <a:avLst/>
            <a:gdLst>
              <a:gd name="connsiteX0" fmla="*/ 2250220 w 2837395"/>
              <a:gd name="connsiteY0" fmla="*/ 165570 h 1422663"/>
              <a:gd name="connsiteX1" fmla="*/ 2202512 w 2837395"/>
              <a:gd name="connsiteY1" fmla="*/ 133765 h 1422663"/>
              <a:gd name="connsiteX2" fmla="*/ 1860606 w 2837395"/>
              <a:gd name="connsiteY2" fmla="*/ 46301 h 1422663"/>
              <a:gd name="connsiteX3" fmla="*/ 1431236 w 2837395"/>
              <a:gd name="connsiteY3" fmla="*/ 22447 h 1422663"/>
              <a:gd name="connsiteX4" fmla="*/ 1232453 w 2837395"/>
              <a:gd name="connsiteY4" fmla="*/ 14496 h 1422663"/>
              <a:gd name="connsiteX5" fmla="*/ 842839 w 2837395"/>
              <a:gd name="connsiteY5" fmla="*/ 22447 h 1422663"/>
              <a:gd name="connsiteX6" fmla="*/ 787180 w 2837395"/>
              <a:gd name="connsiteY6" fmla="*/ 46301 h 1422663"/>
              <a:gd name="connsiteX7" fmla="*/ 731521 w 2837395"/>
              <a:gd name="connsiteY7" fmla="*/ 54252 h 1422663"/>
              <a:gd name="connsiteX8" fmla="*/ 683813 w 2837395"/>
              <a:gd name="connsiteY8" fmla="*/ 78106 h 1422663"/>
              <a:gd name="connsiteX9" fmla="*/ 572495 w 2837395"/>
              <a:gd name="connsiteY9" fmla="*/ 117863 h 1422663"/>
              <a:gd name="connsiteX10" fmla="*/ 516836 w 2837395"/>
              <a:gd name="connsiteY10" fmla="*/ 133765 h 1422663"/>
              <a:gd name="connsiteX11" fmla="*/ 437323 w 2837395"/>
              <a:gd name="connsiteY11" fmla="*/ 157619 h 1422663"/>
              <a:gd name="connsiteX12" fmla="*/ 429371 w 2837395"/>
              <a:gd name="connsiteY12" fmla="*/ 181473 h 1422663"/>
              <a:gd name="connsiteX13" fmla="*/ 389615 w 2837395"/>
              <a:gd name="connsiteY13" fmla="*/ 197376 h 1422663"/>
              <a:gd name="connsiteX14" fmla="*/ 318053 w 2837395"/>
              <a:gd name="connsiteY14" fmla="*/ 245083 h 1422663"/>
              <a:gd name="connsiteX15" fmla="*/ 286248 w 2837395"/>
              <a:gd name="connsiteY15" fmla="*/ 260986 h 1422663"/>
              <a:gd name="connsiteX16" fmla="*/ 238540 w 2837395"/>
              <a:gd name="connsiteY16" fmla="*/ 292791 h 1422663"/>
              <a:gd name="connsiteX17" fmla="*/ 159027 w 2837395"/>
              <a:gd name="connsiteY17" fmla="*/ 340499 h 1422663"/>
              <a:gd name="connsiteX18" fmla="*/ 95417 w 2837395"/>
              <a:gd name="connsiteY18" fmla="*/ 404109 h 1422663"/>
              <a:gd name="connsiteX19" fmla="*/ 63611 w 2837395"/>
              <a:gd name="connsiteY19" fmla="*/ 427963 h 1422663"/>
              <a:gd name="connsiteX20" fmla="*/ 39758 w 2837395"/>
              <a:gd name="connsiteY20" fmla="*/ 547233 h 1422663"/>
              <a:gd name="connsiteX21" fmla="*/ 23855 w 2837395"/>
              <a:gd name="connsiteY21" fmla="*/ 579038 h 1422663"/>
              <a:gd name="connsiteX22" fmla="*/ 1 w 2837395"/>
              <a:gd name="connsiteY22" fmla="*/ 658551 h 1422663"/>
              <a:gd name="connsiteX23" fmla="*/ 31806 w 2837395"/>
              <a:gd name="connsiteY23" fmla="*/ 857334 h 1422663"/>
              <a:gd name="connsiteX24" fmla="*/ 47709 w 2837395"/>
              <a:gd name="connsiteY24" fmla="*/ 897090 h 1422663"/>
              <a:gd name="connsiteX25" fmla="*/ 79514 w 2837395"/>
              <a:gd name="connsiteY25" fmla="*/ 936847 h 1422663"/>
              <a:gd name="connsiteX26" fmla="*/ 103368 w 2837395"/>
              <a:gd name="connsiteY26" fmla="*/ 976603 h 1422663"/>
              <a:gd name="connsiteX27" fmla="*/ 143125 w 2837395"/>
              <a:gd name="connsiteY27" fmla="*/ 1008409 h 1422663"/>
              <a:gd name="connsiteX28" fmla="*/ 222638 w 2837395"/>
              <a:gd name="connsiteY28" fmla="*/ 1087922 h 1422663"/>
              <a:gd name="connsiteX29" fmla="*/ 270345 w 2837395"/>
              <a:gd name="connsiteY29" fmla="*/ 1111776 h 1422663"/>
              <a:gd name="connsiteX30" fmla="*/ 437323 w 2837395"/>
              <a:gd name="connsiteY30" fmla="*/ 1215143 h 1422663"/>
              <a:gd name="connsiteX31" fmla="*/ 564544 w 2837395"/>
              <a:gd name="connsiteY31" fmla="*/ 1286704 h 1422663"/>
              <a:gd name="connsiteX32" fmla="*/ 588398 w 2837395"/>
              <a:gd name="connsiteY32" fmla="*/ 1310558 h 1422663"/>
              <a:gd name="connsiteX33" fmla="*/ 675862 w 2837395"/>
              <a:gd name="connsiteY33" fmla="*/ 1326461 h 1422663"/>
              <a:gd name="connsiteX34" fmla="*/ 842839 w 2837395"/>
              <a:gd name="connsiteY34" fmla="*/ 1366217 h 1422663"/>
              <a:gd name="connsiteX35" fmla="*/ 914401 w 2837395"/>
              <a:gd name="connsiteY35" fmla="*/ 1374169 h 1422663"/>
              <a:gd name="connsiteX36" fmla="*/ 985963 w 2837395"/>
              <a:gd name="connsiteY36" fmla="*/ 1398023 h 1422663"/>
              <a:gd name="connsiteX37" fmla="*/ 1081378 w 2837395"/>
              <a:gd name="connsiteY37" fmla="*/ 1405974 h 1422663"/>
              <a:gd name="connsiteX38" fmla="*/ 1176794 w 2837395"/>
              <a:gd name="connsiteY38" fmla="*/ 1421876 h 1422663"/>
              <a:gd name="connsiteX39" fmla="*/ 1351723 w 2837395"/>
              <a:gd name="connsiteY39" fmla="*/ 1413925 h 1422663"/>
              <a:gd name="connsiteX40" fmla="*/ 1439187 w 2837395"/>
              <a:gd name="connsiteY40" fmla="*/ 1390071 h 1422663"/>
              <a:gd name="connsiteX41" fmla="*/ 1526651 w 2837395"/>
              <a:gd name="connsiteY41" fmla="*/ 1374169 h 1422663"/>
              <a:gd name="connsiteX42" fmla="*/ 1685678 w 2837395"/>
              <a:gd name="connsiteY42" fmla="*/ 1334412 h 1422663"/>
              <a:gd name="connsiteX43" fmla="*/ 1868558 w 2837395"/>
              <a:gd name="connsiteY43" fmla="*/ 1318509 h 1422663"/>
              <a:gd name="connsiteX44" fmla="*/ 1940119 w 2837395"/>
              <a:gd name="connsiteY44" fmla="*/ 1310558 h 1422663"/>
              <a:gd name="connsiteX45" fmla="*/ 2035535 w 2837395"/>
              <a:gd name="connsiteY45" fmla="*/ 1302607 h 1422663"/>
              <a:gd name="connsiteX46" fmla="*/ 2083243 w 2837395"/>
              <a:gd name="connsiteY46" fmla="*/ 1294656 h 1422663"/>
              <a:gd name="connsiteX47" fmla="*/ 2250220 w 2837395"/>
              <a:gd name="connsiteY47" fmla="*/ 1286704 h 1422663"/>
              <a:gd name="connsiteX48" fmla="*/ 2329733 w 2837395"/>
              <a:gd name="connsiteY48" fmla="*/ 1246948 h 1422663"/>
              <a:gd name="connsiteX49" fmla="*/ 2401295 w 2837395"/>
              <a:gd name="connsiteY49" fmla="*/ 1215143 h 1422663"/>
              <a:gd name="connsiteX50" fmla="*/ 2441051 w 2837395"/>
              <a:gd name="connsiteY50" fmla="*/ 1183337 h 1422663"/>
              <a:gd name="connsiteX51" fmla="*/ 2544418 w 2837395"/>
              <a:gd name="connsiteY51" fmla="*/ 1119727 h 1422663"/>
              <a:gd name="connsiteX52" fmla="*/ 2639834 w 2837395"/>
              <a:gd name="connsiteY52" fmla="*/ 1016360 h 1422663"/>
              <a:gd name="connsiteX53" fmla="*/ 2687542 w 2837395"/>
              <a:gd name="connsiteY53" fmla="*/ 984555 h 1422663"/>
              <a:gd name="connsiteX54" fmla="*/ 2806811 w 2837395"/>
              <a:gd name="connsiteY54" fmla="*/ 809626 h 1422663"/>
              <a:gd name="connsiteX55" fmla="*/ 2822714 w 2837395"/>
              <a:gd name="connsiteY55" fmla="*/ 769869 h 1422663"/>
              <a:gd name="connsiteX56" fmla="*/ 2790909 w 2837395"/>
              <a:gd name="connsiteY56" fmla="*/ 491574 h 1422663"/>
              <a:gd name="connsiteX57" fmla="*/ 2751152 w 2837395"/>
              <a:gd name="connsiteY57" fmla="*/ 459769 h 1422663"/>
              <a:gd name="connsiteX58" fmla="*/ 2639834 w 2837395"/>
              <a:gd name="connsiteY58" fmla="*/ 356402 h 1422663"/>
              <a:gd name="connsiteX59" fmla="*/ 2520565 w 2837395"/>
              <a:gd name="connsiteY59" fmla="*/ 308694 h 1422663"/>
              <a:gd name="connsiteX60" fmla="*/ 2417198 w 2837395"/>
              <a:gd name="connsiteY60" fmla="*/ 260986 h 1422663"/>
              <a:gd name="connsiteX61" fmla="*/ 2321782 w 2837395"/>
              <a:gd name="connsiteY61" fmla="*/ 237132 h 1422663"/>
              <a:gd name="connsiteX62" fmla="*/ 2282025 w 2837395"/>
              <a:gd name="connsiteY62" fmla="*/ 213278 h 1422663"/>
              <a:gd name="connsiteX63" fmla="*/ 2250220 w 2837395"/>
              <a:gd name="connsiteY63" fmla="*/ 165570 h 1422663"/>
              <a:gd name="connsiteX0" fmla="*/ 2250220 w 2837395"/>
              <a:gd name="connsiteY0" fmla="*/ 165570 h 1422663"/>
              <a:gd name="connsiteX1" fmla="*/ 2202512 w 2837395"/>
              <a:gd name="connsiteY1" fmla="*/ 133765 h 1422663"/>
              <a:gd name="connsiteX2" fmla="*/ 1860606 w 2837395"/>
              <a:gd name="connsiteY2" fmla="*/ 46301 h 1422663"/>
              <a:gd name="connsiteX3" fmla="*/ 1431236 w 2837395"/>
              <a:gd name="connsiteY3" fmla="*/ 22447 h 1422663"/>
              <a:gd name="connsiteX4" fmla="*/ 1232453 w 2837395"/>
              <a:gd name="connsiteY4" fmla="*/ 14496 h 1422663"/>
              <a:gd name="connsiteX5" fmla="*/ 842839 w 2837395"/>
              <a:gd name="connsiteY5" fmla="*/ 22447 h 1422663"/>
              <a:gd name="connsiteX6" fmla="*/ 787180 w 2837395"/>
              <a:gd name="connsiteY6" fmla="*/ 46301 h 1422663"/>
              <a:gd name="connsiteX7" fmla="*/ 731521 w 2837395"/>
              <a:gd name="connsiteY7" fmla="*/ 54252 h 1422663"/>
              <a:gd name="connsiteX8" fmla="*/ 683813 w 2837395"/>
              <a:gd name="connsiteY8" fmla="*/ 78106 h 1422663"/>
              <a:gd name="connsiteX9" fmla="*/ 572495 w 2837395"/>
              <a:gd name="connsiteY9" fmla="*/ 117863 h 1422663"/>
              <a:gd name="connsiteX10" fmla="*/ 516836 w 2837395"/>
              <a:gd name="connsiteY10" fmla="*/ 133765 h 1422663"/>
              <a:gd name="connsiteX11" fmla="*/ 437323 w 2837395"/>
              <a:gd name="connsiteY11" fmla="*/ 157619 h 1422663"/>
              <a:gd name="connsiteX12" fmla="*/ 429371 w 2837395"/>
              <a:gd name="connsiteY12" fmla="*/ 181473 h 1422663"/>
              <a:gd name="connsiteX13" fmla="*/ 389615 w 2837395"/>
              <a:gd name="connsiteY13" fmla="*/ 197376 h 1422663"/>
              <a:gd name="connsiteX14" fmla="*/ 318053 w 2837395"/>
              <a:gd name="connsiteY14" fmla="*/ 245083 h 1422663"/>
              <a:gd name="connsiteX15" fmla="*/ 286248 w 2837395"/>
              <a:gd name="connsiteY15" fmla="*/ 260986 h 1422663"/>
              <a:gd name="connsiteX16" fmla="*/ 238540 w 2837395"/>
              <a:gd name="connsiteY16" fmla="*/ 292791 h 1422663"/>
              <a:gd name="connsiteX17" fmla="*/ 159027 w 2837395"/>
              <a:gd name="connsiteY17" fmla="*/ 340499 h 1422663"/>
              <a:gd name="connsiteX18" fmla="*/ 95417 w 2837395"/>
              <a:gd name="connsiteY18" fmla="*/ 404109 h 1422663"/>
              <a:gd name="connsiteX19" fmla="*/ 63611 w 2837395"/>
              <a:gd name="connsiteY19" fmla="*/ 427963 h 1422663"/>
              <a:gd name="connsiteX20" fmla="*/ 39758 w 2837395"/>
              <a:gd name="connsiteY20" fmla="*/ 547233 h 1422663"/>
              <a:gd name="connsiteX21" fmla="*/ 23855 w 2837395"/>
              <a:gd name="connsiteY21" fmla="*/ 579038 h 1422663"/>
              <a:gd name="connsiteX22" fmla="*/ 1 w 2837395"/>
              <a:gd name="connsiteY22" fmla="*/ 658551 h 1422663"/>
              <a:gd name="connsiteX23" fmla="*/ 31806 w 2837395"/>
              <a:gd name="connsiteY23" fmla="*/ 857334 h 1422663"/>
              <a:gd name="connsiteX24" fmla="*/ 47709 w 2837395"/>
              <a:gd name="connsiteY24" fmla="*/ 897090 h 1422663"/>
              <a:gd name="connsiteX25" fmla="*/ 79514 w 2837395"/>
              <a:gd name="connsiteY25" fmla="*/ 936847 h 1422663"/>
              <a:gd name="connsiteX26" fmla="*/ 103368 w 2837395"/>
              <a:gd name="connsiteY26" fmla="*/ 976603 h 1422663"/>
              <a:gd name="connsiteX27" fmla="*/ 143125 w 2837395"/>
              <a:gd name="connsiteY27" fmla="*/ 1008409 h 1422663"/>
              <a:gd name="connsiteX28" fmla="*/ 222638 w 2837395"/>
              <a:gd name="connsiteY28" fmla="*/ 1087922 h 1422663"/>
              <a:gd name="connsiteX29" fmla="*/ 270345 w 2837395"/>
              <a:gd name="connsiteY29" fmla="*/ 1111776 h 1422663"/>
              <a:gd name="connsiteX30" fmla="*/ 437323 w 2837395"/>
              <a:gd name="connsiteY30" fmla="*/ 1215143 h 1422663"/>
              <a:gd name="connsiteX31" fmla="*/ 564544 w 2837395"/>
              <a:gd name="connsiteY31" fmla="*/ 1286704 h 1422663"/>
              <a:gd name="connsiteX32" fmla="*/ 588398 w 2837395"/>
              <a:gd name="connsiteY32" fmla="*/ 1310558 h 1422663"/>
              <a:gd name="connsiteX33" fmla="*/ 675862 w 2837395"/>
              <a:gd name="connsiteY33" fmla="*/ 1326461 h 1422663"/>
              <a:gd name="connsiteX34" fmla="*/ 842839 w 2837395"/>
              <a:gd name="connsiteY34" fmla="*/ 1366217 h 1422663"/>
              <a:gd name="connsiteX35" fmla="*/ 914401 w 2837395"/>
              <a:gd name="connsiteY35" fmla="*/ 1374169 h 1422663"/>
              <a:gd name="connsiteX36" fmla="*/ 985963 w 2837395"/>
              <a:gd name="connsiteY36" fmla="*/ 1398023 h 1422663"/>
              <a:gd name="connsiteX37" fmla="*/ 1081378 w 2837395"/>
              <a:gd name="connsiteY37" fmla="*/ 1405974 h 1422663"/>
              <a:gd name="connsiteX38" fmla="*/ 1176794 w 2837395"/>
              <a:gd name="connsiteY38" fmla="*/ 1421876 h 1422663"/>
              <a:gd name="connsiteX39" fmla="*/ 1351723 w 2837395"/>
              <a:gd name="connsiteY39" fmla="*/ 1413925 h 1422663"/>
              <a:gd name="connsiteX40" fmla="*/ 1439187 w 2837395"/>
              <a:gd name="connsiteY40" fmla="*/ 1390071 h 1422663"/>
              <a:gd name="connsiteX41" fmla="*/ 1526651 w 2837395"/>
              <a:gd name="connsiteY41" fmla="*/ 1374169 h 1422663"/>
              <a:gd name="connsiteX42" fmla="*/ 1685678 w 2837395"/>
              <a:gd name="connsiteY42" fmla="*/ 1334412 h 1422663"/>
              <a:gd name="connsiteX43" fmla="*/ 1868558 w 2837395"/>
              <a:gd name="connsiteY43" fmla="*/ 1318509 h 1422663"/>
              <a:gd name="connsiteX44" fmla="*/ 1940119 w 2837395"/>
              <a:gd name="connsiteY44" fmla="*/ 1310558 h 1422663"/>
              <a:gd name="connsiteX45" fmla="*/ 2035535 w 2837395"/>
              <a:gd name="connsiteY45" fmla="*/ 1302607 h 1422663"/>
              <a:gd name="connsiteX46" fmla="*/ 2083243 w 2837395"/>
              <a:gd name="connsiteY46" fmla="*/ 1294656 h 1422663"/>
              <a:gd name="connsiteX47" fmla="*/ 2250220 w 2837395"/>
              <a:gd name="connsiteY47" fmla="*/ 1286704 h 1422663"/>
              <a:gd name="connsiteX48" fmla="*/ 2329733 w 2837395"/>
              <a:gd name="connsiteY48" fmla="*/ 1246948 h 1422663"/>
              <a:gd name="connsiteX49" fmla="*/ 2401295 w 2837395"/>
              <a:gd name="connsiteY49" fmla="*/ 1215143 h 1422663"/>
              <a:gd name="connsiteX50" fmla="*/ 2441051 w 2837395"/>
              <a:gd name="connsiteY50" fmla="*/ 1183337 h 1422663"/>
              <a:gd name="connsiteX51" fmla="*/ 2544418 w 2837395"/>
              <a:gd name="connsiteY51" fmla="*/ 1119727 h 1422663"/>
              <a:gd name="connsiteX52" fmla="*/ 2639834 w 2837395"/>
              <a:gd name="connsiteY52" fmla="*/ 1016360 h 1422663"/>
              <a:gd name="connsiteX53" fmla="*/ 2687542 w 2837395"/>
              <a:gd name="connsiteY53" fmla="*/ 984555 h 1422663"/>
              <a:gd name="connsiteX54" fmla="*/ 2806811 w 2837395"/>
              <a:gd name="connsiteY54" fmla="*/ 809626 h 1422663"/>
              <a:gd name="connsiteX55" fmla="*/ 2822714 w 2837395"/>
              <a:gd name="connsiteY55" fmla="*/ 769869 h 1422663"/>
              <a:gd name="connsiteX56" fmla="*/ 2790909 w 2837395"/>
              <a:gd name="connsiteY56" fmla="*/ 491574 h 1422663"/>
              <a:gd name="connsiteX57" fmla="*/ 2751152 w 2837395"/>
              <a:gd name="connsiteY57" fmla="*/ 459769 h 1422663"/>
              <a:gd name="connsiteX58" fmla="*/ 2639834 w 2837395"/>
              <a:gd name="connsiteY58" fmla="*/ 356402 h 1422663"/>
              <a:gd name="connsiteX59" fmla="*/ 2520565 w 2837395"/>
              <a:gd name="connsiteY59" fmla="*/ 308694 h 1422663"/>
              <a:gd name="connsiteX60" fmla="*/ 2417198 w 2837395"/>
              <a:gd name="connsiteY60" fmla="*/ 260986 h 1422663"/>
              <a:gd name="connsiteX61" fmla="*/ 2321782 w 2837395"/>
              <a:gd name="connsiteY61" fmla="*/ 237132 h 1422663"/>
              <a:gd name="connsiteX62" fmla="*/ 2282025 w 2837395"/>
              <a:gd name="connsiteY62" fmla="*/ 213278 h 1422663"/>
              <a:gd name="connsiteX63" fmla="*/ 2250220 w 2837395"/>
              <a:gd name="connsiteY63" fmla="*/ 165570 h 1422663"/>
              <a:gd name="connsiteX0" fmla="*/ 2250219 w 2836722"/>
              <a:gd name="connsiteY0" fmla="*/ 165692 h 1421998"/>
              <a:gd name="connsiteX1" fmla="*/ 2202511 w 2836722"/>
              <a:gd name="connsiteY1" fmla="*/ 133887 h 1421998"/>
              <a:gd name="connsiteX2" fmla="*/ 1431235 w 2836722"/>
              <a:gd name="connsiteY2" fmla="*/ 22569 h 1421998"/>
              <a:gd name="connsiteX3" fmla="*/ 1232452 w 2836722"/>
              <a:gd name="connsiteY3" fmla="*/ 14618 h 1421998"/>
              <a:gd name="connsiteX4" fmla="*/ 842838 w 2836722"/>
              <a:gd name="connsiteY4" fmla="*/ 22569 h 1421998"/>
              <a:gd name="connsiteX5" fmla="*/ 787179 w 2836722"/>
              <a:gd name="connsiteY5" fmla="*/ 46423 h 1421998"/>
              <a:gd name="connsiteX6" fmla="*/ 731520 w 2836722"/>
              <a:gd name="connsiteY6" fmla="*/ 54374 h 1421998"/>
              <a:gd name="connsiteX7" fmla="*/ 683812 w 2836722"/>
              <a:gd name="connsiteY7" fmla="*/ 78228 h 1421998"/>
              <a:gd name="connsiteX8" fmla="*/ 572494 w 2836722"/>
              <a:gd name="connsiteY8" fmla="*/ 117985 h 1421998"/>
              <a:gd name="connsiteX9" fmla="*/ 516835 w 2836722"/>
              <a:gd name="connsiteY9" fmla="*/ 133887 h 1421998"/>
              <a:gd name="connsiteX10" fmla="*/ 437322 w 2836722"/>
              <a:gd name="connsiteY10" fmla="*/ 157741 h 1421998"/>
              <a:gd name="connsiteX11" fmla="*/ 429370 w 2836722"/>
              <a:gd name="connsiteY11" fmla="*/ 181595 h 1421998"/>
              <a:gd name="connsiteX12" fmla="*/ 389614 w 2836722"/>
              <a:gd name="connsiteY12" fmla="*/ 197498 h 1421998"/>
              <a:gd name="connsiteX13" fmla="*/ 318052 w 2836722"/>
              <a:gd name="connsiteY13" fmla="*/ 245205 h 1421998"/>
              <a:gd name="connsiteX14" fmla="*/ 286247 w 2836722"/>
              <a:gd name="connsiteY14" fmla="*/ 261108 h 1421998"/>
              <a:gd name="connsiteX15" fmla="*/ 238539 w 2836722"/>
              <a:gd name="connsiteY15" fmla="*/ 292913 h 1421998"/>
              <a:gd name="connsiteX16" fmla="*/ 159026 w 2836722"/>
              <a:gd name="connsiteY16" fmla="*/ 340621 h 1421998"/>
              <a:gd name="connsiteX17" fmla="*/ 95416 w 2836722"/>
              <a:gd name="connsiteY17" fmla="*/ 404231 h 1421998"/>
              <a:gd name="connsiteX18" fmla="*/ 63610 w 2836722"/>
              <a:gd name="connsiteY18" fmla="*/ 428085 h 1421998"/>
              <a:gd name="connsiteX19" fmla="*/ 39757 w 2836722"/>
              <a:gd name="connsiteY19" fmla="*/ 547355 h 1421998"/>
              <a:gd name="connsiteX20" fmla="*/ 23854 w 2836722"/>
              <a:gd name="connsiteY20" fmla="*/ 579160 h 1421998"/>
              <a:gd name="connsiteX21" fmla="*/ 0 w 2836722"/>
              <a:gd name="connsiteY21" fmla="*/ 658673 h 1421998"/>
              <a:gd name="connsiteX22" fmla="*/ 31805 w 2836722"/>
              <a:gd name="connsiteY22" fmla="*/ 857456 h 1421998"/>
              <a:gd name="connsiteX23" fmla="*/ 47708 w 2836722"/>
              <a:gd name="connsiteY23" fmla="*/ 897212 h 1421998"/>
              <a:gd name="connsiteX24" fmla="*/ 79513 w 2836722"/>
              <a:gd name="connsiteY24" fmla="*/ 936969 h 1421998"/>
              <a:gd name="connsiteX25" fmla="*/ 103367 w 2836722"/>
              <a:gd name="connsiteY25" fmla="*/ 976725 h 1421998"/>
              <a:gd name="connsiteX26" fmla="*/ 143124 w 2836722"/>
              <a:gd name="connsiteY26" fmla="*/ 1008531 h 1421998"/>
              <a:gd name="connsiteX27" fmla="*/ 222637 w 2836722"/>
              <a:gd name="connsiteY27" fmla="*/ 1088044 h 1421998"/>
              <a:gd name="connsiteX28" fmla="*/ 270344 w 2836722"/>
              <a:gd name="connsiteY28" fmla="*/ 1111898 h 1421998"/>
              <a:gd name="connsiteX29" fmla="*/ 437322 w 2836722"/>
              <a:gd name="connsiteY29" fmla="*/ 1215265 h 1421998"/>
              <a:gd name="connsiteX30" fmla="*/ 564543 w 2836722"/>
              <a:gd name="connsiteY30" fmla="*/ 1286826 h 1421998"/>
              <a:gd name="connsiteX31" fmla="*/ 588397 w 2836722"/>
              <a:gd name="connsiteY31" fmla="*/ 1310680 h 1421998"/>
              <a:gd name="connsiteX32" fmla="*/ 675861 w 2836722"/>
              <a:gd name="connsiteY32" fmla="*/ 1326583 h 1421998"/>
              <a:gd name="connsiteX33" fmla="*/ 842838 w 2836722"/>
              <a:gd name="connsiteY33" fmla="*/ 1366339 h 1421998"/>
              <a:gd name="connsiteX34" fmla="*/ 914400 w 2836722"/>
              <a:gd name="connsiteY34" fmla="*/ 1374291 h 1421998"/>
              <a:gd name="connsiteX35" fmla="*/ 985962 w 2836722"/>
              <a:gd name="connsiteY35" fmla="*/ 1398145 h 1421998"/>
              <a:gd name="connsiteX36" fmla="*/ 1081377 w 2836722"/>
              <a:gd name="connsiteY36" fmla="*/ 1406096 h 1421998"/>
              <a:gd name="connsiteX37" fmla="*/ 1176793 w 2836722"/>
              <a:gd name="connsiteY37" fmla="*/ 1421998 h 1421998"/>
              <a:gd name="connsiteX38" fmla="*/ 1351722 w 2836722"/>
              <a:gd name="connsiteY38" fmla="*/ 1414047 h 1421998"/>
              <a:gd name="connsiteX39" fmla="*/ 1439186 w 2836722"/>
              <a:gd name="connsiteY39" fmla="*/ 1390193 h 1421998"/>
              <a:gd name="connsiteX40" fmla="*/ 1526650 w 2836722"/>
              <a:gd name="connsiteY40" fmla="*/ 1374291 h 1421998"/>
              <a:gd name="connsiteX41" fmla="*/ 1685677 w 2836722"/>
              <a:gd name="connsiteY41" fmla="*/ 1334534 h 1421998"/>
              <a:gd name="connsiteX42" fmla="*/ 1868557 w 2836722"/>
              <a:gd name="connsiteY42" fmla="*/ 1318631 h 1421998"/>
              <a:gd name="connsiteX43" fmla="*/ 1940118 w 2836722"/>
              <a:gd name="connsiteY43" fmla="*/ 1310680 h 1421998"/>
              <a:gd name="connsiteX44" fmla="*/ 2035534 w 2836722"/>
              <a:gd name="connsiteY44" fmla="*/ 1302729 h 1421998"/>
              <a:gd name="connsiteX45" fmla="*/ 2083242 w 2836722"/>
              <a:gd name="connsiteY45" fmla="*/ 1294778 h 1421998"/>
              <a:gd name="connsiteX46" fmla="*/ 2250219 w 2836722"/>
              <a:gd name="connsiteY46" fmla="*/ 1286826 h 1421998"/>
              <a:gd name="connsiteX47" fmla="*/ 2329732 w 2836722"/>
              <a:gd name="connsiteY47" fmla="*/ 1247070 h 1421998"/>
              <a:gd name="connsiteX48" fmla="*/ 2401294 w 2836722"/>
              <a:gd name="connsiteY48" fmla="*/ 1215265 h 1421998"/>
              <a:gd name="connsiteX49" fmla="*/ 2441050 w 2836722"/>
              <a:gd name="connsiteY49" fmla="*/ 1183459 h 1421998"/>
              <a:gd name="connsiteX50" fmla="*/ 2544417 w 2836722"/>
              <a:gd name="connsiteY50" fmla="*/ 1119849 h 1421998"/>
              <a:gd name="connsiteX51" fmla="*/ 2639833 w 2836722"/>
              <a:gd name="connsiteY51" fmla="*/ 1016482 h 1421998"/>
              <a:gd name="connsiteX52" fmla="*/ 2687541 w 2836722"/>
              <a:gd name="connsiteY52" fmla="*/ 984677 h 1421998"/>
              <a:gd name="connsiteX53" fmla="*/ 2806810 w 2836722"/>
              <a:gd name="connsiteY53" fmla="*/ 809748 h 1421998"/>
              <a:gd name="connsiteX54" fmla="*/ 2822713 w 2836722"/>
              <a:gd name="connsiteY54" fmla="*/ 769991 h 1421998"/>
              <a:gd name="connsiteX55" fmla="*/ 2790908 w 2836722"/>
              <a:gd name="connsiteY55" fmla="*/ 491696 h 1421998"/>
              <a:gd name="connsiteX56" fmla="*/ 2751151 w 2836722"/>
              <a:gd name="connsiteY56" fmla="*/ 459891 h 1421998"/>
              <a:gd name="connsiteX57" fmla="*/ 2639833 w 2836722"/>
              <a:gd name="connsiteY57" fmla="*/ 356524 h 1421998"/>
              <a:gd name="connsiteX58" fmla="*/ 2520564 w 2836722"/>
              <a:gd name="connsiteY58" fmla="*/ 308816 h 1421998"/>
              <a:gd name="connsiteX59" fmla="*/ 2417197 w 2836722"/>
              <a:gd name="connsiteY59" fmla="*/ 261108 h 1421998"/>
              <a:gd name="connsiteX60" fmla="*/ 2321781 w 2836722"/>
              <a:gd name="connsiteY60" fmla="*/ 237254 h 1421998"/>
              <a:gd name="connsiteX61" fmla="*/ 2282024 w 2836722"/>
              <a:gd name="connsiteY61" fmla="*/ 213400 h 1421998"/>
              <a:gd name="connsiteX62" fmla="*/ 2250219 w 2836722"/>
              <a:gd name="connsiteY62" fmla="*/ 165692 h 1421998"/>
              <a:gd name="connsiteX0" fmla="*/ 2250219 w 2836722"/>
              <a:gd name="connsiteY0" fmla="*/ 165692 h 1421998"/>
              <a:gd name="connsiteX1" fmla="*/ 2202511 w 2836722"/>
              <a:gd name="connsiteY1" fmla="*/ 133887 h 1421998"/>
              <a:gd name="connsiteX2" fmla="*/ 1860605 w 2836722"/>
              <a:gd name="connsiteY2" fmla="*/ 46423 h 1421998"/>
              <a:gd name="connsiteX3" fmla="*/ 1431235 w 2836722"/>
              <a:gd name="connsiteY3" fmla="*/ 22569 h 1421998"/>
              <a:gd name="connsiteX4" fmla="*/ 1232452 w 2836722"/>
              <a:gd name="connsiteY4" fmla="*/ 14618 h 1421998"/>
              <a:gd name="connsiteX5" fmla="*/ 842838 w 2836722"/>
              <a:gd name="connsiteY5" fmla="*/ 22569 h 1421998"/>
              <a:gd name="connsiteX6" fmla="*/ 787179 w 2836722"/>
              <a:gd name="connsiteY6" fmla="*/ 46423 h 1421998"/>
              <a:gd name="connsiteX7" fmla="*/ 731520 w 2836722"/>
              <a:gd name="connsiteY7" fmla="*/ 54374 h 1421998"/>
              <a:gd name="connsiteX8" fmla="*/ 683812 w 2836722"/>
              <a:gd name="connsiteY8" fmla="*/ 78228 h 1421998"/>
              <a:gd name="connsiteX9" fmla="*/ 572494 w 2836722"/>
              <a:gd name="connsiteY9" fmla="*/ 117985 h 1421998"/>
              <a:gd name="connsiteX10" fmla="*/ 516835 w 2836722"/>
              <a:gd name="connsiteY10" fmla="*/ 133887 h 1421998"/>
              <a:gd name="connsiteX11" fmla="*/ 437322 w 2836722"/>
              <a:gd name="connsiteY11" fmla="*/ 157741 h 1421998"/>
              <a:gd name="connsiteX12" fmla="*/ 429370 w 2836722"/>
              <a:gd name="connsiteY12" fmla="*/ 181595 h 1421998"/>
              <a:gd name="connsiteX13" fmla="*/ 389614 w 2836722"/>
              <a:gd name="connsiteY13" fmla="*/ 197498 h 1421998"/>
              <a:gd name="connsiteX14" fmla="*/ 318052 w 2836722"/>
              <a:gd name="connsiteY14" fmla="*/ 245205 h 1421998"/>
              <a:gd name="connsiteX15" fmla="*/ 286247 w 2836722"/>
              <a:gd name="connsiteY15" fmla="*/ 261108 h 1421998"/>
              <a:gd name="connsiteX16" fmla="*/ 238539 w 2836722"/>
              <a:gd name="connsiteY16" fmla="*/ 292913 h 1421998"/>
              <a:gd name="connsiteX17" fmla="*/ 159026 w 2836722"/>
              <a:gd name="connsiteY17" fmla="*/ 340621 h 1421998"/>
              <a:gd name="connsiteX18" fmla="*/ 95416 w 2836722"/>
              <a:gd name="connsiteY18" fmla="*/ 404231 h 1421998"/>
              <a:gd name="connsiteX19" fmla="*/ 63610 w 2836722"/>
              <a:gd name="connsiteY19" fmla="*/ 428085 h 1421998"/>
              <a:gd name="connsiteX20" fmla="*/ 39757 w 2836722"/>
              <a:gd name="connsiteY20" fmla="*/ 547355 h 1421998"/>
              <a:gd name="connsiteX21" fmla="*/ 23854 w 2836722"/>
              <a:gd name="connsiteY21" fmla="*/ 579160 h 1421998"/>
              <a:gd name="connsiteX22" fmla="*/ 0 w 2836722"/>
              <a:gd name="connsiteY22" fmla="*/ 658673 h 1421998"/>
              <a:gd name="connsiteX23" fmla="*/ 31805 w 2836722"/>
              <a:gd name="connsiteY23" fmla="*/ 857456 h 1421998"/>
              <a:gd name="connsiteX24" fmla="*/ 47708 w 2836722"/>
              <a:gd name="connsiteY24" fmla="*/ 897212 h 1421998"/>
              <a:gd name="connsiteX25" fmla="*/ 79513 w 2836722"/>
              <a:gd name="connsiteY25" fmla="*/ 936969 h 1421998"/>
              <a:gd name="connsiteX26" fmla="*/ 103367 w 2836722"/>
              <a:gd name="connsiteY26" fmla="*/ 976725 h 1421998"/>
              <a:gd name="connsiteX27" fmla="*/ 143124 w 2836722"/>
              <a:gd name="connsiteY27" fmla="*/ 1008531 h 1421998"/>
              <a:gd name="connsiteX28" fmla="*/ 222637 w 2836722"/>
              <a:gd name="connsiteY28" fmla="*/ 1088044 h 1421998"/>
              <a:gd name="connsiteX29" fmla="*/ 270344 w 2836722"/>
              <a:gd name="connsiteY29" fmla="*/ 1111898 h 1421998"/>
              <a:gd name="connsiteX30" fmla="*/ 437322 w 2836722"/>
              <a:gd name="connsiteY30" fmla="*/ 1215265 h 1421998"/>
              <a:gd name="connsiteX31" fmla="*/ 564543 w 2836722"/>
              <a:gd name="connsiteY31" fmla="*/ 1286826 h 1421998"/>
              <a:gd name="connsiteX32" fmla="*/ 588397 w 2836722"/>
              <a:gd name="connsiteY32" fmla="*/ 1310680 h 1421998"/>
              <a:gd name="connsiteX33" fmla="*/ 675861 w 2836722"/>
              <a:gd name="connsiteY33" fmla="*/ 1326583 h 1421998"/>
              <a:gd name="connsiteX34" fmla="*/ 842838 w 2836722"/>
              <a:gd name="connsiteY34" fmla="*/ 1366339 h 1421998"/>
              <a:gd name="connsiteX35" fmla="*/ 914400 w 2836722"/>
              <a:gd name="connsiteY35" fmla="*/ 1374291 h 1421998"/>
              <a:gd name="connsiteX36" fmla="*/ 985962 w 2836722"/>
              <a:gd name="connsiteY36" fmla="*/ 1398145 h 1421998"/>
              <a:gd name="connsiteX37" fmla="*/ 1081377 w 2836722"/>
              <a:gd name="connsiteY37" fmla="*/ 1406096 h 1421998"/>
              <a:gd name="connsiteX38" fmla="*/ 1176793 w 2836722"/>
              <a:gd name="connsiteY38" fmla="*/ 1421998 h 1421998"/>
              <a:gd name="connsiteX39" fmla="*/ 1351722 w 2836722"/>
              <a:gd name="connsiteY39" fmla="*/ 1414047 h 1421998"/>
              <a:gd name="connsiteX40" fmla="*/ 1439186 w 2836722"/>
              <a:gd name="connsiteY40" fmla="*/ 1390193 h 1421998"/>
              <a:gd name="connsiteX41" fmla="*/ 1526650 w 2836722"/>
              <a:gd name="connsiteY41" fmla="*/ 1374291 h 1421998"/>
              <a:gd name="connsiteX42" fmla="*/ 1685677 w 2836722"/>
              <a:gd name="connsiteY42" fmla="*/ 1334534 h 1421998"/>
              <a:gd name="connsiteX43" fmla="*/ 1868557 w 2836722"/>
              <a:gd name="connsiteY43" fmla="*/ 1318631 h 1421998"/>
              <a:gd name="connsiteX44" fmla="*/ 1940118 w 2836722"/>
              <a:gd name="connsiteY44" fmla="*/ 1310680 h 1421998"/>
              <a:gd name="connsiteX45" fmla="*/ 2035534 w 2836722"/>
              <a:gd name="connsiteY45" fmla="*/ 1302729 h 1421998"/>
              <a:gd name="connsiteX46" fmla="*/ 2083242 w 2836722"/>
              <a:gd name="connsiteY46" fmla="*/ 1294778 h 1421998"/>
              <a:gd name="connsiteX47" fmla="*/ 2250219 w 2836722"/>
              <a:gd name="connsiteY47" fmla="*/ 1286826 h 1421998"/>
              <a:gd name="connsiteX48" fmla="*/ 2329732 w 2836722"/>
              <a:gd name="connsiteY48" fmla="*/ 1247070 h 1421998"/>
              <a:gd name="connsiteX49" fmla="*/ 2401294 w 2836722"/>
              <a:gd name="connsiteY49" fmla="*/ 1215265 h 1421998"/>
              <a:gd name="connsiteX50" fmla="*/ 2441050 w 2836722"/>
              <a:gd name="connsiteY50" fmla="*/ 1183459 h 1421998"/>
              <a:gd name="connsiteX51" fmla="*/ 2544417 w 2836722"/>
              <a:gd name="connsiteY51" fmla="*/ 1119849 h 1421998"/>
              <a:gd name="connsiteX52" fmla="*/ 2639833 w 2836722"/>
              <a:gd name="connsiteY52" fmla="*/ 1016482 h 1421998"/>
              <a:gd name="connsiteX53" fmla="*/ 2687541 w 2836722"/>
              <a:gd name="connsiteY53" fmla="*/ 984677 h 1421998"/>
              <a:gd name="connsiteX54" fmla="*/ 2806810 w 2836722"/>
              <a:gd name="connsiteY54" fmla="*/ 809748 h 1421998"/>
              <a:gd name="connsiteX55" fmla="*/ 2822713 w 2836722"/>
              <a:gd name="connsiteY55" fmla="*/ 769991 h 1421998"/>
              <a:gd name="connsiteX56" fmla="*/ 2790908 w 2836722"/>
              <a:gd name="connsiteY56" fmla="*/ 491696 h 1421998"/>
              <a:gd name="connsiteX57" fmla="*/ 2751151 w 2836722"/>
              <a:gd name="connsiteY57" fmla="*/ 459891 h 1421998"/>
              <a:gd name="connsiteX58" fmla="*/ 2639833 w 2836722"/>
              <a:gd name="connsiteY58" fmla="*/ 356524 h 1421998"/>
              <a:gd name="connsiteX59" fmla="*/ 2520564 w 2836722"/>
              <a:gd name="connsiteY59" fmla="*/ 308816 h 1421998"/>
              <a:gd name="connsiteX60" fmla="*/ 2417197 w 2836722"/>
              <a:gd name="connsiteY60" fmla="*/ 261108 h 1421998"/>
              <a:gd name="connsiteX61" fmla="*/ 2321781 w 2836722"/>
              <a:gd name="connsiteY61" fmla="*/ 237254 h 1421998"/>
              <a:gd name="connsiteX62" fmla="*/ 2282024 w 2836722"/>
              <a:gd name="connsiteY62" fmla="*/ 213400 h 1421998"/>
              <a:gd name="connsiteX63" fmla="*/ 2250219 w 2836722"/>
              <a:gd name="connsiteY63" fmla="*/ 165692 h 142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836722" h="1421998" fill="none" extrusionOk="0">
                <a:moveTo>
                  <a:pt x="2250219" y="165692"/>
                </a:moveTo>
                <a:cubicBezTo>
                  <a:pt x="2239205" y="154389"/>
                  <a:pt x="2215547" y="138486"/>
                  <a:pt x="2202511" y="133887"/>
                </a:cubicBezTo>
                <a:cubicBezTo>
                  <a:pt x="2066014" y="110033"/>
                  <a:pt x="1592911" y="42447"/>
                  <a:pt x="1431235" y="22569"/>
                </a:cubicBezTo>
                <a:cubicBezTo>
                  <a:pt x="1350648" y="31042"/>
                  <a:pt x="1308151" y="23102"/>
                  <a:pt x="1232452" y="14618"/>
                </a:cubicBezTo>
                <a:cubicBezTo>
                  <a:pt x="1048670" y="-8121"/>
                  <a:pt x="946379" y="-3465"/>
                  <a:pt x="842838" y="22569"/>
                </a:cubicBezTo>
                <a:cubicBezTo>
                  <a:pt x="824391" y="17848"/>
                  <a:pt x="810494" y="49897"/>
                  <a:pt x="787179" y="46423"/>
                </a:cubicBezTo>
                <a:cubicBezTo>
                  <a:pt x="767357" y="48655"/>
                  <a:pt x="746559" y="58884"/>
                  <a:pt x="731520" y="54374"/>
                </a:cubicBezTo>
                <a:cubicBezTo>
                  <a:pt x="715834" y="68649"/>
                  <a:pt x="703082" y="72048"/>
                  <a:pt x="683812" y="78228"/>
                </a:cubicBezTo>
                <a:cubicBezTo>
                  <a:pt x="659340" y="93679"/>
                  <a:pt x="599303" y="105190"/>
                  <a:pt x="572494" y="117985"/>
                </a:cubicBezTo>
                <a:cubicBezTo>
                  <a:pt x="559171" y="116610"/>
                  <a:pt x="535374" y="133769"/>
                  <a:pt x="516835" y="133887"/>
                </a:cubicBezTo>
                <a:cubicBezTo>
                  <a:pt x="432548" y="156039"/>
                  <a:pt x="474548" y="126275"/>
                  <a:pt x="437322" y="157741"/>
                </a:cubicBezTo>
                <a:cubicBezTo>
                  <a:pt x="440026" y="167520"/>
                  <a:pt x="437980" y="177353"/>
                  <a:pt x="429370" y="181595"/>
                </a:cubicBezTo>
                <a:cubicBezTo>
                  <a:pt x="415921" y="192861"/>
                  <a:pt x="404212" y="192248"/>
                  <a:pt x="389614" y="197498"/>
                </a:cubicBezTo>
                <a:cubicBezTo>
                  <a:pt x="363997" y="216739"/>
                  <a:pt x="333182" y="232177"/>
                  <a:pt x="318052" y="245205"/>
                </a:cubicBezTo>
                <a:cubicBezTo>
                  <a:pt x="310717" y="259552"/>
                  <a:pt x="293734" y="256906"/>
                  <a:pt x="286247" y="261108"/>
                </a:cubicBezTo>
                <a:cubicBezTo>
                  <a:pt x="270542" y="273451"/>
                  <a:pt x="249606" y="279506"/>
                  <a:pt x="238539" y="292913"/>
                </a:cubicBezTo>
                <a:cubicBezTo>
                  <a:pt x="211519" y="310337"/>
                  <a:pt x="187308" y="321177"/>
                  <a:pt x="159026" y="340621"/>
                </a:cubicBezTo>
                <a:cubicBezTo>
                  <a:pt x="94884" y="480125"/>
                  <a:pt x="187559" y="310717"/>
                  <a:pt x="95416" y="404231"/>
                </a:cubicBezTo>
                <a:cubicBezTo>
                  <a:pt x="85364" y="414199"/>
                  <a:pt x="79131" y="421162"/>
                  <a:pt x="63610" y="428085"/>
                </a:cubicBezTo>
                <a:cubicBezTo>
                  <a:pt x="44490" y="491115"/>
                  <a:pt x="67493" y="377374"/>
                  <a:pt x="39757" y="547355"/>
                </a:cubicBezTo>
                <a:cubicBezTo>
                  <a:pt x="44091" y="556953"/>
                  <a:pt x="27864" y="565650"/>
                  <a:pt x="23854" y="579160"/>
                </a:cubicBezTo>
                <a:cubicBezTo>
                  <a:pt x="8981" y="611662"/>
                  <a:pt x="8864" y="629192"/>
                  <a:pt x="0" y="658673"/>
                </a:cubicBezTo>
                <a:cubicBezTo>
                  <a:pt x="4850" y="717343"/>
                  <a:pt x="42604" y="770083"/>
                  <a:pt x="31805" y="857456"/>
                </a:cubicBezTo>
                <a:cubicBezTo>
                  <a:pt x="35582" y="875511"/>
                  <a:pt x="40387" y="887124"/>
                  <a:pt x="47708" y="897212"/>
                </a:cubicBezTo>
                <a:cubicBezTo>
                  <a:pt x="56955" y="912802"/>
                  <a:pt x="66751" y="925602"/>
                  <a:pt x="79513" y="936969"/>
                </a:cubicBezTo>
                <a:cubicBezTo>
                  <a:pt x="92435" y="947614"/>
                  <a:pt x="95548" y="967685"/>
                  <a:pt x="103367" y="976725"/>
                </a:cubicBezTo>
                <a:cubicBezTo>
                  <a:pt x="113736" y="991368"/>
                  <a:pt x="132265" y="993315"/>
                  <a:pt x="143124" y="1008531"/>
                </a:cubicBezTo>
                <a:cubicBezTo>
                  <a:pt x="176692" y="1022052"/>
                  <a:pt x="195803" y="1074522"/>
                  <a:pt x="222637" y="1088044"/>
                </a:cubicBezTo>
                <a:cubicBezTo>
                  <a:pt x="235653" y="1092768"/>
                  <a:pt x="250930" y="1103017"/>
                  <a:pt x="270344" y="1111898"/>
                </a:cubicBezTo>
                <a:cubicBezTo>
                  <a:pt x="313502" y="1147120"/>
                  <a:pt x="390884" y="1173805"/>
                  <a:pt x="437322" y="1215265"/>
                </a:cubicBezTo>
                <a:cubicBezTo>
                  <a:pt x="504535" y="1283979"/>
                  <a:pt x="481885" y="1272522"/>
                  <a:pt x="564543" y="1286826"/>
                </a:cubicBezTo>
                <a:cubicBezTo>
                  <a:pt x="569210" y="1292856"/>
                  <a:pt x="578520" y="1303461"/>
                  <a:pt x="588397" y="1310680"/>
                </a:cubicBezTo>
                <a:cubicBezTo>
                  <a:pt x="593474" y="1313241"/>
                  <a:pt x="674554" y="1326923"/>
                  <a:pt x="675861" y="1326583"/>
                </a:cubicBezTo>
                <a:cubicBezTo>
                  <a:pt x="713024" y="1343467"/>
                  <a:pt x="813380" y="1361136"/>
                  <a:pt x="842838" y="1366339"/>
                </a:cubicBezTo>
                <a:cubicBezTo>
                  <a:pt x="868702" y="1373635"/>
                  <a:pt x="902032" y="1380229"/>
                  <a:pt x="914400" y="1374291"/>
                </a:cubicBezTo>
                <a:cubicBezTo>
                  <a:pt x="947439" y="1390930"/>
                  <a:pt x="963901" y="1392713"/>
                  <a:pt x="985962" y="1398145"/>
                </a:cubicBezTo>
                <a:cubicBezTo>
                  <a:pt x="1027605" y="1407597"/>
                  <a:pt x="1050599" y="1388580"/>
                  <a:pt x="1081377" y="1406096"/>
                </a:cubicBezTo>
                <a:cubicBezTo>
                  <a:pt x="1106324" y="1403851"/>
                  <a:pt x="1147347" y="1404133"/>
                  <a:pt x="1176793" y="1421998"/>
                </a:cubicBezTo>
                <a:cubicBezTo>
                  <a:pt x="1211765" y="1401283"/>
                  <a:pt x="1269350" y="1433391"/>
                  <a:pt x="1351722" y="1414047"/>
                </a:cubicBezTo>
                <a:cubicBezTo>
                  <a:pt x="1396387" y="1409743"/>
                  <a:pt x="1409165" y="1397063"/>
                  <a:pt x="1439186" y="1390193"/>
                </a:cubicBezTo>
                <a:cubicBezTo>
                  <a:pt x="1465713" y="1394871"/>
                  <a:pt x="1501840" y="1365720"/>
                  <a:pt x="1526650" y="1374291"/>
                </a:cubicBezTo>
                <a:cubicBezTo>
                  <a:pt x="1572231" y="1368026"/>
                  <a:pt x="1629272" y="1335651"/>
                  <a:pt x="1685677" y="1334534"/>
                </a:cubicBezTo>
                <a:cubicBezTo>
                  <a:pt x="1769552" y="1332045"/>
                  <a:pt x="1810296" y="1345688"/>
                  <a:pt x="1868557" y="1318631"/>
                </a:cubicBezTo>
                <a:cubicBezTo>
                  <a:pt x="1895037" y="1310042"/>
                  <a:pt x="1927106" y="1314588"/>
                  <a:pt x="1940118" y="1310680"/>
                </a:cubicBezTo>
                <a:cubicBezTo>
                  <a:pt x="1961240" y="1302738"/>
                  <a:pt x="1999101" y="1305284"/>
                  <a:pt x="2035534" y="1302729"/>
                </a:cubicBezTo>
                <a:cubicBezTo>
                  <a:pt x="2047653" y="1294129"/>
                  <a:pt x="2062687" y="1300673"/>
                  <a:pt x="2083242" y="1294778"/>
                </a:cubicBezTo>
                <a:cubicBezTo>
                  <a:pt x="2134670" y="1271630"/>
                  <a:pt x="2188735" y="1274520"/>
                  <a:pt x="2250219" y="1286826"/>
                </a:cubicBezTo>
                <a:cubicBezTo>
                  <a:pt x="2281928" y="1275509"/>
                  <a:pt x="2301786" y="1261120"/>
                  <a:pt x="2329732" y="1247070"/>
                </a:cubicBezTo>
                <a:cubicBezTo>
                  <a:pt x="2355892" y="1239405"/>
                  <a:pt x="2380297" y="1228030"/>
                  <a:pt x="2401294" y="1215265"/>
                </a:cubicBezTo>
                <a:cubicBezTo>
                  <a:pt x="2417820" y="1198156"/>
                  <a:pt x="2429317" y="1195880"/>
                  <a:pt x="2441050" y="1183459"/>
                </a:cubicBezTo>
                <a:cubicBezTo>
                  <a:pt x="2459289" y="1165375"/>
                  <a:pt x="2502759" y="1164020"/>
                  <a:pt x="2544417" y="1119849"/>
                </a:cubicBezTo>
                <a:cubicBezTo>
                  <a:pt x="2570159" y="1068506"/>
                  <a:pt x="2625592" y="1045130"/>
                  <a:pt x="2639833" y="1016482"/>
                </a:cubicBezTo>
                <a:cubicBezTo>
                  <a:pt x="2657672" y="1010879"/>
                  <a:pt x="2673979" y="996572"/>
                  <a:pt x="2687541" y="984677"/>
                </a:cubicBezTo>
                <a:cubicBezTo>
                  <a:pt x="2765288" y="887231"/>
                  <a:pt x="2766566" y="893959"/>
                  <a:pt x="2806810" y="809748"/>
                </a:cubicBezTo>
                <a:cubicBezTo>
                  <a:pt x="2813220" y="793228"/>
                  <a:pt x="2816065" y="788339"/>
                  <a:pt x="2822713" y="769991"/>
                </a:cubicBezTo>
                <a:cubicBezTo>
                  <a:pt x="2832849" y="721648"/>
                  <a:pt x="2860482" y="544094"/>
                  <a:pt x="2790908" y="491696"/>
                </a:cubicBezTo>
                <a:cubicBezTo>
                  <a:pt x="2781422" y="473279"/>
                  <a:pt x="2757223" y="470287"/>
                  <a:pt x="2751151" y="459891"/>
                </a:cubicBezTo>
                <a:cubicBezTo>
                  <a:pt x="2691964" y="382755"/>
                  <a:pt x="2728550" y="381229"/>
                  <a:pt x="2639833" y="356524"/>
                </a:cubicBezTo>
                <a:cubicBezTo>
                  <a:pt x="2548185" y="305195"/>
                  <a:pt x="2609174" y="363204"/>
                  <a:pt x="2520564" y="308816"/>
                </a:cubicBezTo>
                <a:cubicBezTo>
                  <a:pt x="2468117" y="261826"/>
                  <a:pt x="2515800" y="285601"/>
                  <a:pt x="2417197" y="261108"/>
                </a:cubicBezTo>
                <a:cubicBezTo>
                  <a:pt x="2374168" y="253301"/>
                  <a:pt x="2339264" y="234290"/>
                  <a:pt x="2321781" y="237254"/>
                </a:cubicBezTo>
                <a:cubicBezTo>
                  <a:pt x="2311638" y="226317"/>
                  <a:pt x="2295817" y="222141"/>
                  <a:pt x="2282024" y="213400"/>
                </a:cubicBezTo>
                <a:cubicBezTo>
                  <a:pt x="2278447" y="213598"/>
                  <a:pt x="2263025" y="175643"/>
                  <a:pt x="2250219" y="165692"/>
                </a:cubicBezTo>
                <a:close/>
              </a:path>
              <a:path w="2836722" h="1421998" stroke="0" extrusionOk="0">
                <a:moveTo>
                  <a:pt x="2250219" y="165692"/>
                </a:moveTo>
                <a:cubicBezTo>
                  <a:pt x="2233872" y="143349"/>
                  <a:pt x="2222898" y="144120"/>
                  <a:pt x="2202511" y="133887"/>
                </a:cubicBezTo>
                <a:cubicBezTo>
                  <a:pt x="2075449" y="35078"/>
                  <a:pt x="2004469" y="147762"/>
                  <a:pt x="1860605" y="46423"/>
                </a:cubicBezTo>
                <a:cubicBezTo>
                  <a:pt x="1748035" y="-43602"/>
                  <a:pt x="1849492" y="30243"/>
                  <a:pt x="1431235" y="22569"/>
                </a:cubicBezTo>
                <a:cubicBezTo>
                  <a:pt x="1352431" y="12026"/>
                  <a:pt x="1300362" y="32961"/>
                  <a:pt x="1232452" y="14618"/>
                </a:cubicBezTo>
                <a:cubicBezTo>
                  <a:pt x="1128960" y="12478"/>
                  <a:pt x="941568" y="-21077"/>
                  <a:pt x="842838" y="22569"/>
                </a:cubicBezTo>
                <a:cubicBezTo>
                  <a:pt x="829392" y="26830"/>
                  <a:pt x="810831" y="37736"/>
                  <a:pt x="787179" y="46423"/>
                </a:cubicBezTo>
                <a:cubicBezTo>
                  <a:pt x="767673" y="51510"/>
                  <a:pt x="748416" y="54533"/>
                  <a:pt x="731520" y="54374"/>
                </a:cubicBezTo>
                <a:cubicBezTo>
                  <a:pt x="717556" y="66942"/>
                  <a:pt x="700598" y="74782"/>
                  <a:pt x="683812" y="78228"/>
                </a:cubicBezTo>
                <a:cubicBezTo>
                  <a:pt x="660694" y="92706"/>
                  <a:pt x="604990" y="100784"/>
                  <a:pt x="572494" y="117985"/>
                </a:cubicBezTo>
                <a:cubicBezTo>
                  <a:pt x="554329" y="120088"/>
                  <a:pt x="534574" y="124138"/>
                  <a:pt x="516835" y="133887"/>
                </a:cubicBezTo>
                <a:cubicBezTo>
                  <a:pt x="420795" y="171654"/>
                  <a:pt x="483255" y="132278"/>
                  <a:pt x="437322" y="157741"/>
                </a:cubicBezTo>
                <a:cubicBezTo>
                  <a:pt x="434811" y="163405"/>
                  <a:pt x="440382" y="177189"/>
                  <a:pt x="429370" y="181595"/>
                </a:cubicBezTo>
                <a:cubicBezTo>
                  <a:pt x="418796" y="186847"/>
                  <a:pt x="399013" y="190795"/>
                  <a:pt x="389614" y="197498"/>
                </a:cubicBezTo>
                <a:cubicBezTo>
                  <a:pt x="365017" y="212751"/>
                  <a:pt x="334244" y="236802"/>
                  <a:pt x="318052" y="245205"/>
                </a:cubicBezTo>
                <a:cubicBezTo>
                  <a:pt x="308332" y="252824"/>
                  <a:pt x="296023" y="257085"/>
                  <a:pt x="286247" y="261108"/>
                </a:cubicBezTo>
                <a:cubicBezTo>
                  <a:pt x="271837" y="278467"/>
                  <a:pt x="251692" y="275761"/>
                  <a:pt x="238539" y="292913"/>
                </a:cubicBezTo>
                <a:cubicBezTo>
                  <a:pt x="224254" y="311736"/>
                  <a:pt x="185906" y="310157"/>
                  <a:pt x="159026" y="340621"/>
                </a:cubicBezTo>
                <a:cubicBezTo>
                  <a:pt x="84777" y="408261"/>
                  <a:pt x="165323" y="344528"/>
                  <a:pt x="95416" y="404231"/>
                </a:cubicBezTo>
                <a:cubicBezTo>
                  <a:pt x="81097" y="413676"/>
                  <a:pt x="76221" y="421787"/>
                  <a:pt x="63610" y="428085"/>
                </a:cubicBezTo>
                <a:cubicBezTo>
                  <a:pt x="36906" y="480300"/>
                  <a:pt x="83072" y="390747"/>
                  <a:pt x="39757" y="547355"/>
                </a:cubicBezTo>
                <a:cubicBezTo>
                  <a:pt x="39708" y="555755"/>
                  <a:pt x="29894" y="565041"/>
                  <a:pt x="23854" y="579160"/>
                </a:cubicBezTo>
                <a:cubicBezTo>
                  <a:pt x="8624" y="613709"/>
                  <a:pt x="5050" y="631831"/>
                  <a:pt x="0" y="658673"/>
                </a:cubicBezTo>
                <a:cubicBezTo>
                  <a:pt x="23051" y="719828"/>
                  <a:pt x="-1310" y="777726"/>
                  <a:pt x="31805" y="857456"/>
                </a:cubicBezTo>
                <a:cubicBezTo>
                  <a:pt x="35101" y="873738"/>
                  <a:pt x="39784" y="885911"/>
                  <a:pt x="47708" y="897212"/>
                </a:cubicBezTo>
                <a:cubicBezTo>
                  <a:pt x="60175" y="917942"/>
                  <a:pt x="63906" y="927190"/>
                  <a:pt x="79513" y="936969"/>
                </a:cubicBezTo>
                <a:cubicBezTo>
                  <a:pt x="88982" y="944884"/>
                  <a:pt x="96605" y="965957"/>
                  <a:pt x="103367" y="976725"/>
                </a:cubicBezTo>
                <a:cubicBezTo>
                  <a:pt x="111735" y="994816"/>
                  <a:pt x="126725" y="993453"/>
                  <a:pt x="143124" y="1008531"/>
                </a:cubicBezTo>
                <a:cubicBezTo>
                  <a:pt x="176353" y="1030260"/>
                  <a:pt x="184105" y="1082956"/>
                  <a:pt x="222637" y="1088044"/>
                </a:cubicBezTo>
                <a:cubicBezTo>
                  <a:pt x="236945" y="1097113"/>
                  <a:pt x="250920" y="1108244"/>
                  <a:pt x="270344" y="1111898"/>
                </a:cubicBezTo>
                <a:cubicBezTo>
                  <a:pt x="343162" y="1150083"/>
                  <a:pt x="389474" y="1178229"/>
                  <a:pt x="437322" y="1215265"/>
                </a:cubicBezTo>
                <a:cubicBezTo>
                  <a:pt x="521233" y="1288829"/>
                  <a:pt x="468497" y="1272802"/>
                  <a:pt x="564543" y="1286826"/>
                </a:cubicBezTo>
                <a:cubicBezTo>
                  <a:pt x="573152" y="1295301"/>
                  <a:pt x="578562" y="1302405"/>
                  <a:pt x="588397" y="1310680"/>
                </a:cubicBezTo>
                <a:cubicBezTo>
                  <a:pt x="594005" y="1313464"/>
                  <a:pt x="673629" y="1326455"/>
                  <a:pt x="675861" y="1326583"/>
                </a:cubicBezTo>
                <a:cubicBezTo>
                  <a:pt x="721813" y="1334410"/>
                  <a:pt x="797865" y="1354735"/>
                  <a:pt x="842838" y="1366339"/>
                </a:cubicBezTo>
                <a:cubicBezTo>
                  <a:pt x="869724" y="1372930"/>
                  <a:pt x="891270" y="1373325"/>
                  <a:pt x="914400" y="1374291"/>
                </a:cubicBezTo>
                <a:cubicBezTo>
                  <a:pt x="946943" y="1389038"/>
                  <a:pt x="972790" y="1392669"/>
                  <a:pt x="985962" y="1398145"/>
                </a:cubicBezTo>
                <a:cubicBezTo>
                  <a:pt x="1017296" y="1414385"/>
                  <a:pt x="1047686" y="1404565"/>
                  <a:pt x="1081377" y="1406096"/>
                </a:cubicBezTo>
                <a:cubicBezTo>
                  <a:pt x="1108116" y="1404620"/>
                  <a:pt x="1150404" y="1414098"/>
                  <a:pt x="1176793" y="1421998"/>
                </a:cubicBezTo>
                <a:cubicBezTo>
                  <a:pt x="1223968" y="1412105"/>
                  <a:pt x="1278470" y="1423666"/>
                  <a:pt x="1351722" y="1414047"/>
                </a:cubicBezTo>
                <a:cubicBezTo>
                  <a:pt x="1394277" y="1420026"/>
                  <a:pt x="1412513" y="1401123"/>
                  <a:pt x="1439186" y="1390193"/>
                </a:cubicBezTo>
                <a:cubicBezTo>
                  <a:pt x="1465649" y="1392721"/>
                  <a:pt x="1504829" y="1373843"/>
                  <a:pt x="1526650" y="1374291"/>
                </a:cubicBezTo>
                <a:cubicBezTo>
                  <a:pt x="1557091" y="1373690"/>
                  <a:pt x="1625355" y="1348370"/>
                  <a:pt x="1685677" y="1334534"/>
                </a:cubicBezTo>
                <a:cubicBezTo>
                  <a:pt x="1754639" y="1332080"/>
                  <a:pt x="1800433" y="1337714"/>
                  <a:pt x="1868557" y="1318631"/>
                </a:cubicBezTo>
                <a:cubicBezTo>
                  <a:pt x="1903080" y="1307340"/>
                  <a:pt x="1926747" y="1314166"/>
                  <a:pt x="1940118" y="1310680"/>
                </a:cubicBezTo>
                <a:cubicBezTo>
                  <a:pt x="1964163" y="1306781"/>
                  <a:pt x="1994872" y="1302908"/>
                  <a:pt x="2035534" y="1302729"/>
                </a:cubicBezTo>
                <a:cubicBezTo>
                  <a:pt x="2052164" y="1298978"/>
                  <a:pt x="2069025" y="1295189"/>
                  <a:pt x="2083242" y="1294778"/>
                </a:cubicBezTo>
                <a:cubicBezTo>
                  <a:pt x="2127486" y="1306305"/>
                  <a:pt x="2198141" y="1274515"/>
                  <a:pt x="2250219" y="1286826"/>
                </a:cubicBezTo>
                <a:cubicBezTo>
                  <a:pt x="2284994" y="1275201"/>
                  <a:pt x="2296521" y="1264026"/>
                  <a:pt x="2329732" y="1247070"/>
                </a:cubicBezTo>
                <a:cubicBezTo>
                  <a:pt x="2357362" y="1235030"/>
                  <a:pt x="2391094" y="1230915"/>
                  <a:pt x="2401294" y="1215265"/>
                </a:cubicBezTo>
                <a:cubicBezTo>
                  <a:pt x="2417514" y="1200049"/>
                  <a:pt x="2426290" y="1189466"/>
                  <a:pt x="2441050" y="1183459"/>
                </a:cubicBezTo>
                <a:cubicBezTo>
                  <a:pt x="2476652" y="1164956"/>
                  <a:pt x="2517806" y="1163481"/>
                  <a:pt x="2544417" y="1119849"/>
                </a:cubicBezTo>
                <a:cubicBezTo>
                  <a:pt x="2570341" y="1089034"/>
                  <a:pt x="2600569" y="1039681"/>
                  <a:pt x="2639833" y="1016482"/>
                </a:cubicBezTo>
                <a:cubicBezTo>
                  <a:pt x="2654299" y="1002889"/>
                  <a:pt x="2667974" y="1000290"/>
                  <a:pt x="2687541" y="984677"/>
                </a:cubicBezTo>
                <a:cubicBezTo>
                  <a:pt x="2761073" y="885296"/>
                  <a:pt x="2769315" y="893130"/>
                  <a:pt x="2806810" y="809748"/>
                </a:cubicBezTo>
                <a:cubicBezTo>
                  <a:pt x="2811267" y="796296"/>
                  <a:pt x="2814839" y="786010"/>
                  <a:pt x="2822713" y="769991"/>
                </a:cubicBezTo>
                <a:cubicBezTo>
                  <a:pt x="2812711" y="707162"/>
                  <a:pt x="2870840" y="571292"/>
                  <a:pt x="2790908" y="491696"/>
                </a:cubicBezTo>
                <a:cubicBezTo>
                  <a:pt x="2774922" y="480010"/>
                  <a:pt x="2758736" y="473904"/>
                  <a:pt x="2751151" y="459891"/>
                </a:cubicBezTo>
                <a:cubicBezTo>
                  <a:pt x="2671352" y="368255"/>
                  <a:pt x="2728553" y="404557"/>
                  <a:pt x="2639833" y="356524"/>
                </a:cubicBezTo>
                <a:cubicBezTo>
                  <a:pt x="2527553" y="310873"/>
                  <a:pt x="2745548" y="389590"/>
                  <a:pt x="2520564" y="308816"/>
                </a:cubicBezTo>
                <a:cubicBezTo>
                  <a:pt x="2440942" y="248615"/>
                  <a:pt x="2518019" y="324576"/>
                  <a:pt x="2417197" y="261108"/>
                </a:cubicBezTo>
                <a:cubicBezTo>
                  <a:pt x="2380830" y="256151"/>
                  <a:pt x="2334947" y="239427"/>
                  <a:pt x="2321781" y="237254"/>
                </a:cubicBezTo>
                <a:cubicBezTo>
                  <a:pt x="2308941" y="225095"/>
                  <a:pt x="2296663" y="220540"/>
                  <a:pt x="2282024" y="213400"/>
                </a:cubicBezTo>
                <a:cubicBezTo>
                  <a:pt x="2286022" y="210323"/>
                  <a:pt x="2261466" y="178033"/>
                  <a:pt x="2250219" y="165692"/>
                </a:cubicBezTo>
                <a:close/>
              </a:path>
            </a:pathLst>
          </a:custGeom>
          <a:noFill/>
          <a:ln w="76200" cmpd="sng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613108768"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D854BEE-E8B1-C4BC-6C9B-955EE68B42AF}"/>
              </a:ext>
            </a:extLst>
          </p:cNvPr>
          <p:cNvSpPr txBox="1"/>
          <p:nvPr/>
        </p:nvSpPr>
        <p:spPr>
          <a:xfrm>
            <a:off x="4700478" y="1949655"/>
            <a:ext cx="2115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MV Boli" panose="02000500030200090000" pitchFamily="2" charset="0"/>
                <a:cs typeface="MV Boli" panose="02000500030200090000" pitchFamily="2" charset="0"/>
              </a:rPr>
              <a:t>50,6 milioni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82EFB2D0-A1A6-32AB-6FC2-1FBAE645108F}"/>
              </a:ext>
            </a:extLst>
          </p:cNvPr>
          <p:cNvSpPr txBox="1"/>
          <p:nvPr/>
        </p:nvSpPr>
        <p:spPr>
          <a:xfrm>
            <a:off x="4331955" y="2448572"/>
            <a:ext cx="2766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400" b="1">
                <a:latin typeface="Aptos Narrow" panose="020B0004020202020204" pitchFamily="34" charset="0"/>
              </a:defRPr>
            </a:lvl1pPr>
          </a:lstStyle>
          <a:p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Per 15 interventi</a:t>
            </a:r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A2FB4EC0-F1CB-93E4-5F3B-72D4DB79A9BE}"/>
              </a:ext>
            </a:extLst>
          </p:cNvPr>
          <p:cNvSpPr/>
          <p:nvPr/>
        </p:nvSpPr>
        <p:spPr>
          <a:xfrm flipV="1">
            <a:off x="4471794" y="3482434"/>
            <a:ext cx="2833264" cy="1408620"/>
          </a:xfrm>
          <a:custGeom>
            <a:avLst/>
            <a:gdLst>
              <a:gd name="connsiteX0" fmla="*/ 2250219 w 2833264"/>
              <a:gd name="connsiteY0" fmla="*/ 152314 h 1408620"/>
              <a:gd name="connsiteX1" fmla="*/ 2202511 w 2833264"/>
              <a:gd name="connsiteY1" fmla="*/ 120509 h 1408620"/>
              <a:gd name="connsiteX2" fmla="*/ 1860605 w 2833264"/>
              <a:gd name="connsiteY2" fmla="*/ 33045 h 1408620"/>
              <a:gd name="connsiteX3" fmla="*/ 1431235 w 2833264"/>
              <a:gd name="connsiteY3" fmla="*/ 9191 h 1408620"/>
              <a:gd name="connsiteX4" fmla="*/ 1232452 w 2833264"/>
              <a:gd name="connsiteY4" fmla="*/ 1240 h 1408620"/>
              <a:gd name="connsiteX5" fmla="*/ 842838 w 2833264"/>
              <a:gd name="connsiteY5" fmla="*/ 9191 h 1408620"/>
              <a:gd name="connsiteX6" fmla="*/ 787179 w 2833264"/>
              <a:gd name="connsiteY6" fmla="*/ 33045 h 1408620"/>
              <a:gd name="connsiteX7" fmla="*/ 731520 w 2833264"/>
              <a:gd name="connsiteY7" fmla="*/ 40996 h 1408620"/>
              <a:gd name="connsiteX8" fmla="*/ 683812 w 2833264"/>
              <a:gd name="connsiteY8" fmla="*/ 64850 h 1408620"/>
              <a:gd name="connsiteX9" fmla="*/ 572494 w 2833264"/>
              <a:gd name="connsiteY9" fmla="*/ 104607 h 1408620"/>
              <a:gd name="connsiteX10" fmla="*/ 516835 w 2833264"/>
              <a:gd name="connsiteY10" fmla="*/ 120509 h 1408620"/>
              <a:gd name="connsiteX11" fmla="*/ 437322 w 2833264"/>
              <a:gd name="connsiteY11" fmla="*/ 144363 h 1408620"/>
              <a:gd name="connsiteX12" fmla="*/ 429370 w 2833264"/>
              <a:gd name="connsiteY12" fmla="*/ 168217 h 1408620"/>
              <a:gd name="connsiteX13" fmla="*/ 389614 w 2833264"/>
              <a:gd name="connsiteY13" fmla="*/ 184120 h 1408620"/>
              <a:gd name="connsiteX14" fmla="*/ 318052 w 2833264"/>
              <a:gd name="connsiteY14" fmla="*/ 231827 h 1408620"/>
              <a:gd name="connsiteX15" fmla="*/ 286247 w 2833264"/>
              <a:gd name="connsiteY15" fmla="*/ 247730 h 1408620"/>
              <a:gd name="connsiteX16" fmla="*/ 238539 w 2833264"/>
              <a:gd name="connsiteY16" fmla="*/ 279535 h 1408620"/>
              <a:gd name="connsiteX17" fmla="*/ 159026 w 2833264"/>
              <a:gd name="connsiteY17" fmla="*/ 327243 h 1408620"/>
              <a:gd name="connsiteX18" fmla="*/ 95416 w 2833264"/>
              <a:gd name="connsiteY18" fmla="*/ 390853 h 1408620"/>
              <a:gd name="connsiteX19" fmla="*/ 63610 w 2833264"/>
              <a:gd name="connsiteY19" fmla="*/ 414707 h 1408620"/>
              <a:gd name="connsiteX20" fmla="*/ 39757 w 2833264"/>
              <a:gd name="connsiteY20" fmla="*/ 533977 h 1408620"/>
              <a:gd name="connsiteX21" fmla="*/ 23854 w 2833264"/>
              <a:gd name="connsiteY21" fmla="*/ 565782 h 1408620"/>
              <a:gd name="connsiteX22" fmla="*/ 0 w 2833264"/>
              <a:gd name="connsiteY22" fmla="*/ 645295 h 1408620"/>
              <a:gd name="connsiteX23" fmla="*/ 31805 w 2833264"/>
              <a:gd name="connsiteY23" fmla="*/ 844078 h 1408620"/>
              <a:gd name="connsiteX24" fmla="*/ 47708 w 2833264"/>
              <a:gd name="connsiteY24" fmla="*/ 883834 h 1408620"/>
              <a:gd name="connsiteX25" fmla="*/ 79513 w 2833264"/>
              <a:gd name="connsiteY25" fmla="*/ 923591 h 1408620"/>
              <a:gd name="connsiteX26" fmla="*/ 103367 w 2833264"/>
              <a:gd name="connsiteY26" fmla="*/ 963347 h 1408620"/>
              <a:gd name="connsiteX27" fmla="*/ 143124 w 2833264"/>
              <a:gd name="connsiteY27" fmla="*/ 995153 h 1408620"/>
              <a:gd name="connsiteX28" fmla="*/ 222637 w 2833264"/>
              <a:gd name="connsiteY28" fmla="*/ 1074666 h 1408620"/>
              <a:gd name="connsiteX29" fmla="*/ 270344 w 2833264"/>
              <a:gd name="connsiteY29" fmla="*/ 1098520 h 1408620"/>
              <a:gd name="connsiteX30" fmla="*/ 437322 w 2833264"/>
              <a:gd name="connsiteY30" fmla="*/ 1201887 h 1408620"/>
              <a:gd name="connsiteX31" fmla="*/ 564543 w 2833264"/>
              <a:gd name="connsiteY31" fmla="*/ 1273448 h 1408620"/>
              <a:gd name="connsiteX32" fmla="*/ 588397 w 2833264"/>
              <a:gd name="connsiteY32" fmla="*/ 1297302 h 1408620"/>
              <a:gd name="connsiteX33" fmla="*/ 675861 w 2833264"/>
              <a:gd name="connsiteY33" fmla="*/ 1313205 h 1408620"/>
              <a:gd name="connsiteX34" fmla="*/ 842838 w 2833264"/>
              <a:gd name="connsiteY34" fmla="*/ 1352961 h 1408620"/>
              <a:gd name="connsiteX35" fmla="*/ 914400 w 2833264"/>
              <a:gd name="connsiteY35" fmla="*/ 1360913 h 1408620"/>
              <a:gd name="connsiteX36" fmla="*/ 985962 w 2833264"/>
              <a:gd name="connsiteY36" fmla="*/ 1384767 h 1408620"/>
              <a:gd name="connsiteX37" fmla="*/ 1081377 w 2833264"/>
              <a:gd name="connsiteY37" fmla="*/ 1392718 h 1408620"/>
              <a:gd name="connsiteX38" fmla="*/ 1176793 w 2833264"/>
              <a:gd name="connsiteY38" fmla="*/ 1408620 h 1408620"/>
              <a:gd name="connsiteX39" fmla="*/ 1351722 w 2833264"/>
              <a:gd name="connsiteY39" fmla="*/ 1400669 h 1408620"/>
              <a:gd name="connsiteX40" fmla="*/ 1439186 w 2833264"/>
              <a:gd name="connsiteY40" fmla="*/ 1376815 h 1408620"/>
              <a:gd name="connsiteX41" fmla="*/ 1526650 w 2833264"/>
              <a:gd name="connsiteY41" fmla="*/ 1360913 h 1408620"/>
              <a:gd name="connsiteX42" fmla="*/ 1685677 w 2833264"/>
              <a:gd name="connsiteY42" fmla="*/ 1321156 h 1408620"/>
              <a:gd name="connsiteX43" fmla="*/ 1868557 w 2833264"/>
              <a:gd name="connsiteY43" fmla="*/ 1305253 h 1408620"/>
              <a:gd name="connsiteX44" fmla="*/ 1940118 w 2833264"/>
              <a:gd name="connsiteY44" fmla="*/ 1297302 h 1408620"/>
              <a:gd name="connsiteX45" fmla="*/ 2035534 w 2833264"/>
              <a:gd name="connsiteY45" fmla="*/ 1289351 h 1408620"/>
              <a:gd name="connsiteX46" fmla="*/ 2083242 w 2833264"/>
              <a:gd name="connsiteY46" fmla="*/ 1281400 h 1408620"/>
              <a:gd name="connsiteX47" fmla="*/ 2250219 w 2833264"/>
              <a:gd name="connsiteY47" fmla="*/ 1273448 h 1408620"/>
              <a:gd name="connsiteX48" fmla="*/ 2329732 w 2833264"/>
              <a:gd name="connsiteY48" fmla="*/ 1233692 h 1408620"/>
              <a:gd name="connsiteX49" fmla="*/ 2401294 w 2833264"/>
              <a:gd name="connsiteY49" fmla="*/ 1201887 h 1408620"/>
              <a:gd name="connsiteX50" fmla="*/ 2441050 w 2833264"/>
              <a:gd name="connsiteY50" fmla="*/ 1170081 h 1408620"/>
              <a:gd name="connsiteX51" fmla="*/ 2544417 w 2833264"/>
              <a:gd name="connsiteY51" fmla="*/ 1106471 h 1408620"/>
              <a:gd name="connsiteX52" fmla="*/ 2639833 w 2833264"/>
              <a:gd name="connsiteY52" fmla="*/ 1003104 h 1408620"/>
              <a:gd name="connsiteX53" fmla="*/ 2687541 w 2833264"/>
              <a:gd name="connsiteY53" fmla="*/ 971299 h 1408620"/>
              <a:gd name="connsiteX54" fmla="*/ 2806810 w 2833264"/>
              <a:gd name="connsiteY54" fmla="*/ 796370 h 1408620"/>
              <a:gd name="connsiteX55" fmla="*/ 2822713 w 2833264"/>
              <a:gd name="connsiteY55" fmla="*/ 756613 h 1408620"/>
              <a:gd name="connsiteX56" fmla="*/ 2790908 w 2833264"/>
              <a:gd name="connsiteY56" fmla="*/ 478318 h 1408620"/>
              <a:gd name="connsiteX57" fmla="*/ 2751151 w 2833264"/>
              <a:gd name="connsiteY57" fmla="*/ 446513 h 1408620"/>
              <a:gd name="connsiteX58" fmla="*/ 2639833 w 2833264"/>
              <a:gd name="connsiteY58" fmla="*/ 343146 h 1408620"/>
              <a:gd name="connsiteX59" fmla="*/ 2520564 w 2833264"/>
              <a:gd name="connsiteY59" fmla="*/ 295438 h 1408620"/>
              <a:gd name="connsiteX60" fmla="*/ 2417197 w 2833264"/>
              <a:gd name="connsiteY60" fmla="*/ 247730 h 1408620"/>
              <a:gd name="connsiteX61" fmla="*/ 2321781 w 2833264"/>
              <a:gd name="connsiteY61" fmla="*/ 223876 h 1408620"/>
              <a:gd name="connsiteX62" fmla="*/ 2282024 w 2833264"/>
              <a:gd name="connsiteY62" fmla="*/ 200022 h 1408620"/>
              <a:gd name="connsiteX63" fmla="*/ 2250219 w 2833264"/>
              <a:gd name="connsiteY63" fmla="*/ 152314 h 140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833264" h="1408620">
                <a:moveTo>
                  <a:pt x="2250219" y="152314"/>
                </a:moveTo>
                <a:cubicBezTo>
                  <a:pt x="2236967" y="139062"/>
                  <a:pt x="2219105" y="129991"/>
                  <a:pt x="2202511" y="120509"/>
                </a:cubicBezTo>
                <a:cubicBezTo>
                  <a:pt x="2082790" y="52097"/>
                  <a:pt x="2048398" y="70603"/>
                  <a:pt x="1860605" y="33045"/>
                </a:cubicBezTo>
                <a:cubicBezTo>
                  <a:pt x="1699455" y="-31418"/>
                  <a:pt x="1842286" y="20300"/>
                  <a:pt x="1431235" y="9191"/>
                </a:cubicBezTo>
                <a:cubicBezTo>
                  <a:pt x="1364945" y="7399"/>
                  <a:pt x="1298713" y="3890"/>
                  <a:pt x="1232452" y="1240"/>
                </a:cubicBezTo>
                <a:cubicBezTo>
                  <a:pt x="1102581" y="3890"/>
                  <a:pt x="972406" y="-64"/>
                  <a:pt x="842838" y="9191"/>
                </a:cubicBezTo>
                <a:cubicBezTo>
                  <a:pt x="822704" y="10629"/>
                  <a:pt x="806587" y="27500"/>
                  <a:pt x="787179" y="33045"/>
                </a:cubicBezTo>
                <a:cubicBezTo>
                  <a:pt x="769159" y="38194"/>
                  <a:pt x="750073" y="38346"/>
                  <a:pt x="731520" y="40996"/>
                </a:cubicBezTo>
                <a:cubicBezTo>
                  <a:pt x="715617" y="48947"/>
                  <a:pt x="700154" y="57846"/>
                  <a:pt x="683812" y="64850"/>
                </a:cubicBezTo>
                <a:cubicBezTo>
                  <a:pt x="659484" y="75276"/>
                  <a:pt x="600988" y="95840"/>
                  <a:pt x="572494" y="104607"/>
                </a:cubicBezTo>
                <a:cubicBezTo>
                  <a:pt x="554052" y="110281"/>
                  <a:pt x="535277" y="114835"/>
                  <a:pt x="516835" y="120509"/>
                </a:cubicBezTo>
                <a:cubicBezTo>
                  <a:pt x="432942" y="146322"/>
                  <a:pt x="502220" y="128139"/>
                  <a:pt x="437322" y="144363"/>
                </a:cubicBezTo>
                <a:cubicBezTo>
                  <a:pt x="434671" y="152314"/>
                  <a:pt x="435809" y="162851"/>
                  <a:pt x="429370" y="168217"/>
                </a:cubicBezTo>
                <a:cubicBezTo>
                  <a:pt x="418405" y="177354"/>
                  <a:pt x="402006" y="177039"/>
                  <a:pt x="389614" y="184120"/>
                </a:cubicBezTo>
                <a:cubicBezTo>
                  <a:pt x="364723" y="198344"/>
                  <a:pt x="342468" y="216802"/>
                  <a:pt x="318052" y="231827"/>
                </a:cubicBezTo>
                <a:cubicBezTo>
                  <a:pt x="307957" y="238039"/>
                  <a:pt x="296411" y="241632"/>
                  <a:pt x="286247" y="247730"/>
                </a:cubicBezTo>
                <a:cubicBezTo>
                  <a:pt x="269858" y="257563"/>
                  <a:pt x="254816" y="269518"/>
                  <a:pt x="238539" y="279535"/>
                </a:cubicBezTo>
                <a:cubicBezTo>
                  <a:pt x="211322" y="296284"/>
                  <a:pt x="184229" y="308341"/>
                  <a:pt x="159026" y="327243"/>
                </a:cubicBezTo>
                <a:cubicBezTo>
                  <a:pt x="60819" y="400899"/>
                  <a:pt x="167015" y="319256"/>
                  <a:pt x="95416" y="390853"/>
                </a:cubicBezTo>
                <a:cubicBezTo>
                  <a:pt x="86045" y="400224"/>
                  <a:pt x="74212" y="406756"/>
                  <a:pt x="63610" y="414707"/>
                </a:cubicBezTo>
                <a:cubicBezTo>
                  <a:pt x="25451" y="471948"/>
                  <a:pt x="63711" y="406223"/>
                  <a:pt x="39757" y="533977"/>
                </a:cubicBezTo>
                <a:cubicBezTo>
                  <a:pt x="37573" y="545627"/>
                  <a:pt x="28256" y="554777"/>
                  <a:pt x="23854" y="565782"/>
                </a:cubicBezTo>
                <a:cubicBezTo>
                  <a:pt x="10947" y="598048"/>
                  <a:pt x="7810" y="614053"/>
                  <a:pt x="0" y="645295"/>
                </a:cubicBezTo>
                <a:cubicBezTo>
                  <a:pt x="10602" y="711556"/>
                  <a:pt x="18645" y="778277"/>
                  <a:pt x="31805" y="844078"/>
                </a:cubicBezTo>
                <a:cubicBezTo>
                  <a:pt x="34604" y="858074"/>
                  <a:pt x="40365" y="871595"/>
                  <a:pt x="47708" y="883834"/>
                </a:cubicBezTo>
                <a:cubicBezTo>
                  <a:pt x="56440" y="898387"/>
                  <a:pt x="69781" y="909688"/>
                  <a:pt x="79513" y="923591"/>
                </a:cubicBezTo>
                <a:cubicBezTo>
                  <a:pt x="88376" y="936252"/>
                  <a:pt x="93100" y="951796"/>
                  <a:pt x="103367" y="963347"/>
                </a:cubicBezTo>
                <a:cubicBezTo>
                  <a:pt x="114642" y="976032"/>
                  <a:pt x="130717" y="983573"/>
                  <a:pt x="143124" y="995153"/>
                </a:cubicBezTo>
                <a:cubicBezTo>
                  <a:pt x="170526" y="1020728"/>
                  <a:pt x="189112" y="1057903"/>
                  <a:pt x="222637" y="1074666"/>
                </a:cubicBezTo>
                <a:cubicBezTo>
                  <a:pt x="238539" y="1082617"/>
                  <a:pt x="255049" y="1089456"/>
                  <a:pt x="270344" y="1098520"/>
                </a:cubicBezTo>
                <a:cubicBezTo>
                  <a:pt x="326660" y="1131892"/>
                  <a:pt x="382019" y="1166862"/>
                  <a:pt x="437322" y="1201887"/>
                </a:cubicBezTo>
                <a:cubicBezTo>
                  <a:pt x="540060" y="1266954"/>
                  <a:pt x="472408" y="1233961"/>
                  <a:pt x="564543" y="1273448"/>
                </a:cubicBezTo>
                <a:cubicBezTo>
                  <a:pt x="572494" y="1281399"/>
                  <a:pt x="578339" y="1292273"/>
                  <a:pt x="588397" y="1297302"/>
                </a:cubicBezTo>
                <a:cubicBezTo>
                  <a:pt x="594181" y="1300194"/>
                  <a:pt x="674208" y="1312838"/>
                  <a:pt x="675861" y="1313205"/>
                </a:cubicBezTo>
                <a:cubicBezTo>
                  <a:pt x="715609" y="1322038"/>
                  <a:pt x="798435" y="1345560"/>
                  <a:pt x="842838" y="1352961"/>
                </a:cubicBezTo>
                <a:cubicBezTo>
                  <a:pt x="866512" y="1356907"/>
                  <a:pt x="890546" y="1358262"/>
                  <a:pt x="914400" y="1360913"/>
                </a:cubicBezTo>
                <a:cubicBezTo>
                  <a:pt x="938254" y="1368864"/>
                  <a:pt x="961262" y="1380062"/>
                  <a:pt x="985962" y="1384767"/>
                </a:cubicBezTo>
                <a:cubicBezTo>
                  <a:pt x="1017314" y="1390739"/>
                  <a:pt x="1049708" y="1388760"/>
                  <a:pt x="1081377" y="1392718"/>
                </a:cubicBezTo>
                <a:cubicBezTo>
                  <a:pt x="1113372" y="1396717"/>
                  <a:pt x="1144988" y="1403319"/>
                  <a:pt x="1176793" y="1408620"/>
                </a:cubicBezTo>
                <a:cubicBezTo>
                  <a:pt x="1235103" y="1405970"/>
                  <a:pt x="1293776" y="1407693"/>
                  <a:pt x="1351722" y="1400669"/>
                </a:cubicBezTo>
                <a:cubicBezTo>
                  <a:pt x="1381722" y="1397033"/>
                  <a:pt x="1409718" y="1383512"/>
                  <a:pt x="1439186" y="1376815"/>
                </a:cubicBezTo>
                <a:cubicBezTo>
                  <a:pt x="1468082" y="1370248"/>
                  <a:pt x="1497745" y="1367440"/>
                  <a:pt x="1526650" y="1360913"/>
                </a:cubicBezTo>
                <a:cubicBezTo>
                  <a:pt x="1579949" y="1348878"/>
                  <a:pt x="1631746" y="1329935"/>
                  <a:pt x="1685677" y="1321156"/>
                </a:cubicBezTo>
                <a:cubicBezTo>
                  <a:pt x="1746072" y="1311324"/>
                  <a:pt x="1807741" y="1312010"/>
                  <a:pt x="1868557" y="1305253"/>
                </a:cubicBezTo>
                <a:lnTo>
                  <a:pt x="1940118" y="1297302"/>
                </a:lnTo>
                <a:cubicBezTo>
                  <a:pt x="1971890" y="1294276"/>
                  <a:pt x="2003814" y="1292875"/>
                  <a:pt x="2035534" y="1289351"/>
                </a:cubicBezTo>
                <a:cubicBezTo>
                  <a:pt x="2051557" y="1287571"/>
                  <a:pt x="2067164" y="1282591"/>
                  <a:pt x="2083242" y="1281400"/>
                </a:cubicBezTo>
                <a:cubicBezTo>
                  <a:pt x="2138812" y="1277284"/>
                  <a:pt x="2194560" y="1276099"/>
                  <a:pt x="2250219" y="1273448"/>
                </a:cubicBezTo>
                <a:cubicBezTo>
                  <a:pt x="2276723" y="1260196"/>
                  <a:pt x="2302653" y="1245727"/>
                  <a:pt x="2329732" y="1233692"/>
                </a:cubicBezTo>
                <a:cubicBezTo>
                  <a:pt x="2353586" y="1223090"/>
                  <a:pt x="2378630" y="1214838"/>
                  <a:pt x="2401294" y="1201887"/>
                </a:cubicBezTo>
                <a:cubicBezTo>
                  <a:pt x="2416029" y="1193467"/>
                  <a:pt x="2426929" y="1179495"/>
                  <a:pt x="2441050" y="1170081"/>
                </a:cubicBezTo>
                <a:cubicBezTo>
                  <a:pt x="2474712" y="1147639"/>
                  <a:pt x="2518517" y="1137551"/>
                  <a:pt x="2544417" y="1106471"/>
                </a:cubicBezTo>
                <a:cubicBezTo>
                  <a:pt x="2576857" y="1067544"/>
                  <a:pt x="2600101" y="1036723"/>
                  <a:pt x="2639833" y="1003104"/>
                </a:cubicBezTo>
                <a:cubicBezTo>
                  <a:pt x="2654423" y="990758"/>
                  <a:pt x="2671638" y="981901"/>
                  <a:pt x="2687541" y="971299"/>
                </a:cubicBezTo>
                <a:cubicBezTo>
                  <a:pt x="2760911" y="873472"/>
                  <a:pt x="2770224" y="876861"/>
                  <a:pt x="2806810" y="796370"/>
                </a:cubicBezTo>
                <a:cubicBezTo>
                  <a:pt x="2812716" y="783376"/>
                  <a:pt x="2817412" y="769865"/>
                  <a:pt x="2822713" y="756613"/>
                </a:cubicBezTo>
                <a:cubicBezTo>
                  <a:pt x="2830492" y="678816"/>
                  <a:pt x="2853380" y="528294"/>
                  <a:pt x="2790908" y="478318"/>
                </a:cubicBezTo>
                <a:cubicBezTo>
                  <a:pt x="2777656" y="467716"/>
                  <a:pt x="2762662" y="458983"/>
                  <a:pt x="2751151" y="446513"/>
                </a:cubicBezTo>
                <a:cubicBezTo>
                  <a:pt x="2679475" y="368865"/>
                  <a:pt x="2723779" y="382321"/>
                  <a:pt x="2639833" y="343146"/>
                </a:cubicBezTo>
                <a:cubicBezTo>
                  <a:pt x="2514288" y="284558"/>
                  <a:pt x="2635397" y="352855"/>
                  <a:pt x="2520564" y="295438"/>
                </a:cubicBezTo>
                <a:cubicBezTo>
                  <a:pt x="2458973" y="264642"/>
                  <a:pt x="2547358" y="280270"/>
                  <a:pt x="2417197" y="247730"/>
                </a:cubicBezTo>
                <a:lnTo>
                  <a:pt x="2321781" y="223876"/>
                </a:lnTo>
                <a:cubicBezTo>
                  <a:pt x="2308529" y="215925"/>
                  <a:pt x="2295592" y="207423"/>
                  <a:pt x="2282024" y="200022"/>
                </a:cubicBezTo>
                <a:cubicBezTo>
                  <a:pt x="2281975" y="199995"/>
                  <a:pt x="2263471" y="165566"/>
                  <a:pt x="2250219" y="152314"/>
                </a:cubicBezTo>
                <a:close/>
              </a:path>
            </a:pathLst>
          </a:custGeom>
          <a:noFill/>
          <a:ln w="76200" cmpd="sng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915694374"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4A3DB6B-EDCC-17F6-CA54-2177F93616D1}"/>
              </a:ext>
            </a:extLst>
          </p:cNvPr>
          <p:cNvSpPr txBox="1"/>
          <p:nvPr/>
        </p:nvSpPr>
        <p:spPr>
          <a:xfrm>
            <a:off x="4777070" y="3659053"/>
            <a:ext cx="2115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MV Boli" panose="02000500030200090000" pitchFamily="2" charset="0"/>
                <a:cs typeface="MV Boli" panose="02000500030200090000" pitchFamily="2" charset="0"/>
              </a:rPr>
              <a:t>107 milioni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9E819B2-B65B-B077-4D29-93ACE5292420}"/>
              </a:ext>
            </a:extLst>
          </p:cNvPr>
          <p:cNvSpPr txBox="1"/>
          <p:nvPr/>
        </p:nvSpPr>
        <p:spPr>
          <a:xfrm>
            <a:off x="4408547" y="4157970"/>
            <a:ext cx="2766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400" b="1">
                <a:latin typeface="Aptos Narrow" panose="020B0004020202020204" pitchFamily="34" charset="0"/>
              </a:defRPr>
            </a:lvl1pPr>
          </a:lstStyle>
          <a:p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Per 4 interventi</a:t>
            </a:r>
          </a:p>
        </p:txBody>
      </p:sp>
      <p:pic>
        <p:nvPicPr>
          <p:cNvPr id="35" name="Immagine 34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79FD2051-EA4B-C932-AD64-BB67C5918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4347088">
            <a:off x="7279219" y="1786894"/>
            <a:ext cx="1201031" cy="1201031"/>
          </a:xfrm>
          <a:prstGeom prst="rect">
            <a:avLst/>
          </a:prstGeom>
        </p:spPr>
      </p:pic>
      <p:pic>
        <p:nvPicPr>
          <p:cNvPr id="36" name="Immagine 35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BDD87052-C63E-C0C9-EDCC-452E560C9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4347088">
            <a:off x="7348257" y="3640670"/>
            <a:ext cx="1201031" cy="1201031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8C5D7F1-CD4B-02A7-DD3D-8A7FE620F9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80800" y="6168818"/>
            <a:ext cx="467360" cy="28690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92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5025F39-BBAF-CBB8-58C9-E3BDE5F007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36</a:t>
            </a:fld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51B575C-41E6-D676-014E-00FE6BBEEFB0}"/>
              </a:ext>
            </a:extLst>
          </p:cNvPr>
          <p:cNvSpPr/>
          <p:nvPr/>
        </p:nvSpPr>
        <p:spPr>
          <a:xfrm>
            <a:off x="790953" y="303097"/>
            <a:ext cx="200418" cy="1886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sellaDiTesto 4">
            <a:extLst>
              <a:ext uri="{FF2B5EF4-FFF2-40B4-BE49-F238E27FC236}">
                <a16:creationId xmlns:a16="http://schemas.microsoft.com/office/drawing/2014/main" id="{DAE104E7-1A5E-B328-F7CE-5C4EF2E27048}"/>
              </a:ext>
            </a:extLst>
          </p:cNvPr>
          <p:cNvSpPr txBox="1"/>
          <p:nvPr/>
        </p:nvSpPr>
        <p:spPr>
          <a:xfrm>
            <a:off x="1226992" y="181810"/>
            <a:ext cx="10636770" cy="8704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Revisione PNRR: 1,2 miliardi destinati all’alluvione dell’Emilia-Romagna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65447A56-3C21-B9C9-3E9F-9721A16E3849}"/>
              </a:ext>
            </a:extLst>
          </p:cNvPr>
          <p:cNvGrpSpPr/>
          <p:nvPr/>
        </p:nvGrpSpPr>
        <p:grpSpPr>
          <a:xfrm>
            <a:off x="991371" y="1187900"/>
            <a:ext cx="9098927" cy="4956878"/>
            <a:chOff x="991371" y="1187900"/>
            <a:chExt cx="9098927" cy="4956878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82AEF9C5-E28F-E0F6-324D-1D8C71EAB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1371" y="1187900"/>
              <a:ext cx="9098927" cy="4956878"/>
            </a:xfrm>
            <a:prstGeom prst="rect">
              <a:avLst/>
            </a:prstGeom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A350E68-0B7B-F3F3-FE46-E4CE876E8822}"/>
                </a:ext>
              </a:extLst>
            </p:cNvPr>
            <p:cNvSpPr/>
            <p:nvPr/>
          </p:nvSpPr>
          <p:spPr>
            <a:xfrm>
              <a:off x="1013498" y="4846771"/>
              <a:ext cx="166664" cy="1281512"/>
            </a:xfrm>
            <a:prstGeom prst="rect">
              <a:avLst/>
            </a:prstGeom>
            <a:solidFill>
              <a:srgbClr val="053486"/>
            </a:solidFill>
            <a:ln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40BC82D-0A48-00EB-BC5D-F03C496AFDA0}"/>
                </a:ext>
              </a:extLst>
            </p:cNvPr>
            <p:cNvSpPr/>
            <p:nvPr/>
          </p:nvSpPr>
          <p:spPr>
            <a:xfrm>
              <a:off x="1180162" y="5565227"/>
              <a:ext cx="941426" cy="563055"/>
            </a:xfrm>
            <a:prstGeom prst="rect">
              <a:avLst/>
            </a:prstGeom>
            <a:solidFill>
              <a:srgbClr val="053486"/>
            </a:solidFill>
            <a:ln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24606504-461B-564C-CAD3-6ACE7D70524D}"/>
                </a:ext>
              </a:extLst>
            </p:cNvPr>
            <p:cNvSpPr/>
            <p:nvPr/>
          </p:nvSpPr>
          <p:spPr>
            <a:xfrm>
              <a:off x="2101702" y="6042698"/>
              <a:ext cx="399760" cy="85584"/>
            </a:xfrm>
            <a:prstGeom prst="rect">
              <a:avLst/>
            </a:prstGeom>
            <a:solidFill>
              <a:srgbClr val="053486"/>
            </a:solidFill>
            <a:ln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39126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4B2BA-5A55-03D4-8CCE-DF40852BF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9E86DBD-21C6-0727-E3BA-785EF85E0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Aptos" panose="020B00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8A96389-12D6-CD2F-77B3-D0A25BB6689A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9" name="CasellaDiTesto 4">
            <a:extLst>
              <a:ext uri="{FF2B5EF4-FFF2-40B4-BE49-F238E27FC236}">
                <a16:creationId xmlns:a16="http://schemas.microsoft.com/office/drawing/2014/main" id="{BEA64AF3-FC5E-DDE1-9C75-4D3043F9160F}"/>
              </a:ext>
            </a:extLst>
          </p:cNvPr>
          <p:cNvSpPr txBox="1"/>
          <p:nvPr/>
        </p:nvSpPr>
        <p:spPr>
          <a:xfrm>
            <a:off x="1226992" y="181810"/>
            <a:ext cx="10636770" cy="4826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Alluvione, un anno dopo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F8EFEEA-49FE-F1F6-5093-9EF75B830C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507"/>
          <a:stretch/>
        </p:blipFill>
        <p:spPr>
          <a:xfrm>
            <a:off x="123098" y="1058610"/>
            <a:ext cx="6669630" cy="425812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3BC43E3-E49F-E57D-EC42-E082C17944A9}"/>
              </a:ext>
            </a:extLst>
          </p:cNvPr>
          <p:cNvSpPr txBox="1"/>
          <p:nvPr/>
        </p:nvSpPr>
        <p:spPr>
          <a:xfrm>
            <a:off x="123098" y="5341000"/>
            <a:ext cx="60982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Lo stato di attuazione aggiornato al 31/05/2024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9185C17-F057-3A70-E97B-C5C535B08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272" y="5494889"/>
            <a:ext cx="1393456" cy="73771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81C726-A987-56B3-7048-6A98BFD4A2B5}"/>
              </a:ext>
            </a:extLst>
          </p:cNvPr>
          <p:cNvSpPr txBox="1"/>
          <p:nvPr/>
        </p:nvSpPr>
        <p:spPr>
          <a:xfrm>
            <a:off x="6998971" y="1299936"/>
            <a:ext cx="486479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rgbClr val="20386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402 cantieri attivi nelle province colpite. </a:t>
            </a:r>
          </a:p>
          <a:p>
            <a:pPr algn="just"/>
            <a:r>
              <a:rPr lang="it-IT" sz="2400" dirty="0">
                <a:solidFill>
                  <a:srgbClr val="20386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130 completati </a:t>
            </a:r>
          </a:p>
          <a:p>
            <a:pPr algn="just"/>
            <a:r>
              <a:rPr lang="it-IT" sz="2400" dirty="0">
                <a:solidFill>
                  <a:srgbClr val="20386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158 in corso</a:t>
            </a:r>
          </a:p>
          <a:p>
            <a:pPr algn="just"/>
            <a:r>
              <a:rPr lang="it-IT" sz="2400" dirty="0">
                <a:solidFill>
                  <a:srgbClr val="20386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114 in progettazione</a:t>
            </a:r>
          </a:p>
          <a:p>
            <a:pPr algn="just"/>
            <a:endParaRPr lang="it-IT" sz="2400" dirty="0">
              <a:solidFill>
                <a:srgbClr val="203864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dirty="0">
                <a:solidFill>
                  <a:srgbClr val="20386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Interventi per la sicurezza dei fiumi e il consolidamento dei versanti</a:t>
            </a:r>
          </a:p>
          <a:p>
            <a:pPr algn="just"/>
            <a:endParaRPr lang="it-IT" sz="2400" dirty="0">
              <a:solidFill>
                <a:srgbClr val="203864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b="1" dirty="0">
                <a:solidFill>
                  <a:srgbClr val="20386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3.369 interventi sui collegamenti viari per 793,5 mln€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D5CFF05-1E33-D067-63BA-E9FE1FFC00B9}"/>
              </a:ext>
            </a:extLst>
          </p:cNvPr>
          <p:cNvSpPr txBox="1"/>
          <p:nvPr/>
        </p:nvSpPr>
        <p:spPr>
          <a:xfrm>
            <a:off x="267462" y="6501413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1C2024"/>
                </a:solidFill>
                <a:highlight>
                  <a:srgbClr val="FFFFFF"/>
                </a:highlight>
                <a:latin typeface="Aptos Narrow" panose="020B0004020202020204" pitchFamily="34" charset="0"/>
              </a:rPr>
              <a:t>Fonte; </a:t>
            </a:r>
            <a:r>
              <a:rPr lang="it-IT" sz="1200" dirty="0" err="1">
                <a:solidFill>
                  <a:srgbClr val="1C2024"/>
                </a:solidFill>
                <a:highlight>
                  <a:srgbClr val="FFFFFF"/>
                </a:highlight>
                <a:latin typeface="Aptos Narrow" panose="020B0004020202020204" pitchFamily="34" charset="0"/>
              </a:rPr>
              <a:t>WebGis</a:t>
            </a:r>
            <a:r>
              <a:rPr lang="it-IT" sz="1200" dirty="0">
                <a:solidFill>
                  <a:srgbClr val="1C2024"/>
                </a:solidFill>
                <a:highlight>
                  <a:srgbClr val="FFFFFF"/>
                </a:highlight>
                <a:latin typeface="Aptos Narrow" panose="020B0004020202020204" pitchFamily="34" charset="0"/>
              </a:rPr>
              <a:t> – Regione Emilia-Romagna </a:t>
            </a:r>
            <a:endParaRPr lang="it-IT" sz="1200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56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4B2BA-5A55-03D4-8CCE-DF40852BF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schermata, Parallelo, linea&#10;&#10;Descrizione generata automaticamente">
            <a:extLst>
              <a:ext uri="{FF2B5EF4-FFF2-40B4-BE49-F238E27FC236}">
                <a16:creationId xmlns:a16="http://schemas.microsoft.com/office/drawing/2014/main" id="{7EF85E03-5237-F268-B584-3CBBB5FFF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601"/>
            <a:ext cx="9095292" cy="6308673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9E86DBD-21C6-0727-E3BA-785EF85E0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58374" y="6459777"/>
            <a:ext cx="489785" cy="2992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Aptos" panose="020B00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8A96389-12D6-CD2F-77B3-D0A25BB6689A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CB147D5E-CF22-EE21-F7C0-02375DCC6FB4}"/>
              </a:ext>
            </a:extLst>
          </p:cNvPr>
          <p:cNvSpPr/>
          <p:nvPr/>
        </p:nvSpPr>
        <p:spPr>
          <a:xfrm>
            <a:off x="8896865" y="649387"/>
            <a:ext cx="3295135" cy="5220072"/>
          </a:xfrm>
          <a:custGeom>
            <a:avLst/>
            <a:gdLst/>
            <a:ahLst/>
            <a:cxnLst/>
            <a:rect l="l" t="t" r="r" b="b"/>
            <a:pathLst>
              <a:path w="1667509" h="1292860">
                <a:moveTo>
                  <a:pt x="1667408" y="0"/>
                </a:moveTo>
                <a:lnTo>
                  <a:pt x="0" y="313436"/>
                </a:lnTo>
                <a:lnTo>
                  <a:pt x="346303" y="1193774"/>
                </a:lnTo>
                <a:lnTo>
                  <a:pt x="1667408" y="1292390"/>
                </a:lnTo>
                <a:lnTo>
                  <a:pt x="1667408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 sz="2397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9002C87D-0E9C-E4EB-AA0F-A5D3CD7F7B4F}"/>
              </a:ext>
            </a:extLst>
          </p:cNvPr>
          <p:cNvSpPr txBox="1">
            <a:spLocks/>
          </p:cNvSpPr>
          <p:nvPr/>
        </p:nvSpPr>
        <p:spPr>
          <a:xfrm>
            <a:off x="9095292" y="1058820"/>
            <a:ext cx="309670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r" defTabSz="342900">
              <a:defRPr sz="2400">
                <a:solidFill>
                  <a:srgbClr val="203864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latin typeface="Aptos" panose="020B0004020202020204" pitchFamily="34" charset="0"/>
              </a:rPr>
              <a:t>N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ptos" panose="020B0004020202020204" pitchFamily="34" charset="0"/>
              </a:rPr>
              <a:t>uova </a:t>
            </a:r>
          </a:p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ptos" panose="020B0004020202020204" pitchFamily="34" charset="0"/>
              </a:rPr>
              <a:t>programmazione</a:t>
            </a:r>
          </a:p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ptos" panose="020B0004020202020204" pitchFamily="34" charset="0"/>
              </a:rPr>
              <a:t>2021-2027 </a:t>
            </a:r>
          </a:p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ptos" panose="020B0004020202020204" pitchFamily="34" charset="0"/>
              </a:rPr>
              <a:t>Emilia-Romagna destinataria di </a:t>
            </a:r>
          </a:p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ptos" panose="020B0004020202020204" pitchFamily="34" charset="0"/>
              </a:rPr>
              <a:t> 2.048,4 mln€</a:t>
            </a:r>
          </a:p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lvl="0"/>
            <a:r>
              <a:rPr lang="it-IT" sz="2000" dirty="0">
                <a:latin typeface="Aptos" panose="020B0004020202020204" pitchFamily="34" charset="0"/>
              </a:rPr>
              <a:t>FESR: 1.024,2 mln€ </a:t>
            </a:r>
          </a:p>
          <a:p>
            <a:pPr lvl="0"/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ptos" panose="020B0004020202020204" pitchFamily="34" charset="0"/>
              </a:rPr>
              <a:t>FSE+: 1.024,2 mln€</a:t>
            </a:r>
          </a:p>
          <a:p>
            <a:pPr lvl="0"/>
            <a:endParaRPr lang="it-IT" sz="2000" b="1" dirty="0">
              <a:latin typeface="Aptos" panose="020B0004020202020204" pitchFamily="34" charset="0"/>
            </a:endParaRPr>
          </a:p>
          <a:p>
            <a:pPr lvl="0"/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ptos" panose="020B0004020202020204" pitchFamily="34" charset="0"/>
              </a:rPr>
              <a:t>Spesa al 31 dicembre 2024 allo 0,1% per il FESR,</a:t>
            </a:r>
          </a:p>
          <a:p>
            <a:pPr lvl="0"/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ptos" panose="020B0004020202020204" pitchFamily="34" charset="0"/>
              </a:rPr>
              <a:t>4,8 % per l’FSE+</a:t>
            </a:r>
          </a:p>
        </p:txBody>
      </p:sp>
      <p:sp>
        <p:nvSpPr>
          <p:cNvPr id="2" name="CasellaDiTesto 4">
            <a:extLst>
              <a:ext uri="{FF2B5EF4-FFF2-40B4-BE49-F238E27FC236}">
                <a16:creationId xmlns:a16="http://schemas.microsoft.com/office/drawing/2014/main" id="{3C526A38-AF17-F3FC-F703-6D612BBF4196}"/>
              </a:ext>
            </a:extLst>
          </p:cNvPr>
          <p:cNvSpPr txBox="1"/>
          <p:nvPr/>
        </p:nvSpPr>
        <p:spPr>
          <a:xfrm>
            <a:off x="999545" y="215422"/>
            <a:ext cx="1087480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lang="it-IT" sz="2400" b="1" dirty="0">
                <a:solidFill>
                  <a:srgbClr val="183062"/>
                </a:solidFill>
                <a:latin typeface="Calibri"/>
                <a:cs typeface="Calibri"/>
              </a:rPr>
              <a:t>ondi strutturali europei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in Emilia-Romagna spesa la totalità dei fondi FESR 2014-2020</a:t>
            </a:r>
          </a:p>
        </p:txBody>
      </p:sp>
    </p:spTree>
    <p:extLst>
      <p:ext uri="{BB962C8B-B14F-4D97-AF65-F5344CB8AC3E}">
        <p14:creationId xmlns:p14="http://schemas.microsoft.com/office/powerpoint/2010/main" val="147895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4B2BA-5A55-03D4-8CCE-DF40852BF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3BF975B1-236A-2F24-FB9C-8DBA09F4DFF0}"/>
              </a:ext>
            </a:extLst>
          </p:cNvPr>
          <p:cNvGraphicFramePr>
            <a:graphicFrameLocks/>
          </p:cNvGraphicFramePr>
          <p:nvPr/>
        </p:nvGraphicFramePr>
        <p:xfrm>
          <a:off x="432130" y="1026026"/>
          <a:ext cx="7639050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9E86DBD-21C6-0727-E3BA-785EF85E0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Aptos" panose="020B00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8A96389-12D6-CD2F-77B3-D0A25BB6689A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9" name="CasellaDiTesto 4">
            <a:extLst>
              <a:ext uri="{FF2B5EF4-FFF2-40B4-BE49-F238E27FC236}">
                <a16:creationId xmlns:a16="http://schemas.microsoft.com/office/drawing/2014/main" id="{BEA64AF3-FC5E-DDE1-9C75-4D3043F9160F}"/>
              </a:ext>
            </a:extLst>
          </p:cNvPr>
          <p:cNvSpPr txBox="1"/>
          <p:nvPr/>
        </p:nvSpPr>
        <p:spPr>
          <a:xfrm>
            <a:off x="1226992" y="181810"/>
            <a:ext cx="10636770" cy="8704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L’Accordo per la coesione in Emilia-Romagna: circa 5</a:t>
            </a:r>
            <a:r>
              <a:rPr lang="it-IT" sz="2800" b="1" dirty="0">
                <a:solidFill>
                  <a:srgbClr val="183062"/>
                </a:solidFill>
                <a:latin typeface="Aptos" panose="020B0004020202020204" pitchFamily="34" charset="0"/>
                <a:cs typeface="Calibri"/>
              </a:rPr>
              <a:t>88,3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 milioni per lo sviluppo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7C0900A-4B22-0790-5621-F2C20A16F9A3}"/>
              </a:ext>
            </a:extLst>
          </p:cNvPr>
          <p:cNvSpPr txBox="1"/>
          <p:nvPr/>
        </p:nvSpPr>
        <p:spPr>
          <a:xfrm>
            <a:off x="150266" y="6527713"/>
            <a:ext cx="61436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Elaborazione Ance su dati del Dipartimento per le politiche di coesione e per il sud </a:t>
            </a:r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E0089874-9CBD-549A-9D11-984E71EA87AC}"/>
              </a:ext>
            </a:extLst>
          </p:cNvPr>
          <p:cNvSpPr/>
          <p:nvPr/>
        </p:nvSpPr>
        <p:spPr>
          <a:xfrm>
            <a:off x="9103658" y="1264023"/>
            <a:ext cx="3088341" cy="4290641"/>
          </a:xfrm>
          <a:custGeom>
            <a:avLst/>
            <a:gdLst/>
            <a:ahLst/>
            <a:cxnLst/>
            <a:rect l="l" t="t" r="r" b="b"/>
            <a:pathLst>
              <a:path w="1667509" h="1292860">
                <a:moveTo>
                  <a:pt x="1667408" y="0"/>
                </a:moveTo>
                <a:lnTo>
                  <a:pt x="0" y="313436"/>
                </a:lnTo>
                <a:lnTo>
                  <a:pt x="346303" y="1193774"/>
                </a:lnTo>
                <a:lnTo>
                  <a:pt x="1667408" y="1292390"/>
                </a:lnTo>
                <a:lnTo>
                  <a:pt x="1667408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 sz="2397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AAE4121-D25B-4B75-02A5-4E44B29EAB27}"/>
              </a:ext>
            </a:extLst>
          </p:cNvPr>
          <p:cNvSpPr txBox="1">
            <a:spLocks/>
          </p:cNvSpPr>
          <p:nvPr/>
        </p:nvSpPr>
        <p:spPr>
          <a:xfrm>
            <a:off x="9103658" y="1942019"/>
            <a:ext cx="30883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r" defTabSz="342900">
              <a:defRPr sz="2400">
                <a:solidFill>
                  <a:srgbClr val="203864"/>
                </a:solidFill>
                <a:cs typeface="Arial" panose="020B0604020202020204" pitchFamily="34" charset="0"/>
              </a:defRPr>
            </a:lvl1pPr>
          </a:lstStyle>
          <a:p>
            <a:r>
              <a:rPr lang="it-IT" dirty="0">
                <a:latin typeface="Aptos" panose="020B0004020202020204" pitchFamily="34" charset="0"/>
              </a:rPr>
              <a:t>L’Accordo per </a:t>
            </a:r>
          </a:p>
          <a:p>
            <a:r>
              <a:rPr lang="it-IT" dirty="0">
                <a:latin typeface="Aptos" panose="020B0004020202020204" pitchFamily="34" charset="0"/>
              </a:rPr>
              <a:t>lo sviluppo e la coesione della regione Emilia-Romagna prevede un’assegnazione totale di</a:t>
            </a:r>
          </a:p>
          <a:p>
            <a:r>
              <a:rPr lang="it-IT" b="1" dirty="0">
                <a:latin typeface="Aptos" panose="020B0004020202020204" pitchFamily="34" charset="0"/>
              </a:rPr>
              <a:t>circa 588 mln€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510960D-FB01-A3D3-EFBC-B5AF040BF055}"/>
              </a:ext>
            </a:extLst>
          </p:cNvPr>
          <p:cNvSpPr txBox="1"/>
          <p:nvPr/>
        </p:nvSpPr>
        <p:spPr>
          <a:xfrm>
            <a:off x="1982805" y="3055800"/>
            <a:ext cx="1460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2060"/>
                </a:solidFill>
                <a:latin typeface="Aptos" panose="020B0004020202020204" pitchFamily="34" charset="0"/>
              </a:rPr>
              <a:t>588,3mln€</a:t>
            </a:r>
          </a:p>
        </p:txBody>
      </p:sp>
    </p:spTree>
    <p:extLst>
      <p:ext uri="{BB962C8B-B14F-4D97-AF65-F5344CB8AC3E}">
        <p14:creationId xmlns:p14="http://schemas.microsoft.com/office/powerpoint/2010/main" val="343794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2">
            <a:extLst>
              <a:ext uri="{FF2B5EF4-FFF2-40B4-BE49-F238E27FC236}">
                <a16:creationId xmlns:a16="http://schemas.microsoft.com/office/drawing/2014/main" id="{8EDFB598-D303-FEF4-2A7E-9C8289B681EF}"/>
              </a:ext>
            </a:extLst>
          </p:cNvPr>
          <p:cNvSpPr/>
          <p:nvPr/>
        </p:nvSpPr>
        <p:spPr>
          <a:xfrm>
            <a:off x="9664994" y="1903227"/>
            <a:ext cx="2527005" cy="3136605"/>
          </a:xfrm>
          <a:custGeom>
            <a:avLst/>
            <a:gdLst/>
            <a:ahLst/>
            <a:cxnLst/>
            <a:rect l="l" t="t" r="r" b="b"/>
            <a:pathLst>
              <a:path w="1667509" h="1292860">
                <a:moveTo>
                  <a:pt x="1667408" y="0"/>
                </a:moveTo>
                <a:lnTo>
                  <a:pt x="0" y="313436"/>
                </a:lnTo>
                <a:lnTo>
                  <a:pt x="346303" y="1193774"/>
                </a:lnTo>
                <a:lnTo>
                  <a:pt x="1667408" y="1292390"/>
                </a:lnTo>
                <a:lnTo>
                  <a:pt x="1667408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 sz="2397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3A8DA27-6DB5-A394-35A5-85449C239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7B5D095D-73C4-0A45-342B-A70A6ABFA153}"/>
              </a:ext>
            </a:extLst>
          </p:cNvPr>
          <p:cNvSpPr txBox="1">
            <a:spLocks/>
          </p:cNvSpPr>
          <p:nvPr/>
        </p:nvSpPr>
        <p:spPr>
          <a:xfrm>
            <a:off x="9821728" y="2707034"/>
            <a:ext cx="2370272" cy="1756217"/>
          </a:xfrm>
          <a:prstGeom prst="rect">
            <a:avLst/>
          </a:prstGeom>
          <a:ln>
            <a:noFill/>
          </a:ln>
        </p:spPr>
        <p:txBody>
          <a:bodyPr vert="horz" wrap="square" lIns="91215" tIns="45608" rIns="91215" bIns="45608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it-IT" sz="2400" dirty="0">
                <a:solidFill>
                  <a:srgbClr val="183062"/>
                </a:solidFill>
                <a:latin typeface="Aptos" panose="020B0004020202020204" pitchFamily="34" charset="0"/>
                <a:cs typeface="Calibri"/>
              </a:rPr>
              <a:t>Gli investimenti del settore hanno sostenuto il Pil regionale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8CBF0D9-F1FD-790E-656D-B9E5A00F9D6C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01628D2-58E9-FACE-4107-37929D50C4A3}"/>
              </a:ext>
            </a:extLst>
          </p:cNvPr>
          <p:cNvSpPr txBox="1"/>
          <p:nvPr/>
        </p:nvSpPr>
        <p:spPr>
          <a:xfrm>
            <a:off x="1077710" y="135833"/>
            <a:ext cx="106367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La congiuntura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262975C-F875-1E51-30B6-93E4E180FED0}"/>
              </a:ext>
            </a:extLst>
          </p:cNvPr>
          <p:cNvSpPr txBox="1"/>
          <p:nvPr/>
        </p:nvSpPr>
        <p:spPr>
          <a:xfrm>
            <a:off x="243840" y="6271056"/>
            <a:ext cx="61240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*Stime Ance su dati Prometeia</a:t>
            </a:r>
            <a:r>
              <a:rPr lang="it-IT" sz="1100" dirty="0"/>
              <a:t>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66D2E72-DDBC-E044-BA35-332DFB15B346}"/>
              </a:ext>
            </a:extLst>
          </p:cNvPr>
          <p:cNvSpPr txBox="1"/>
          <p:nvPr/>
        </p:nvSpPr>
        <p:spPr>
          <a:xfrm>
            <a:off x="272023" y="6532666"/>
            <a:ext cx="61240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1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it-IT" dirty="0"/>
              <a:t>Elaborazione Ance su dati Istat e Prometeia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3F1FDEB-436D-46CA-C62D-2D5CC8B296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01" t="14857"/>
          <a:stretch/>
        </p:blipFill>
        <p:spPr>
          <a:xfrm>
            <a:off x="97971" y="2007566"/>
            <a:ext cx="9067915" cy="416125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A5CD23-A333-4433-D4D2-B0799F7D4FBF}"/>
              </a:ext>
            </a:extLst>
          </p:cNvPr>
          <p:cNvSpPr txBox="1"/>
          <p:nvPr/>
        </p:nvSpPr>
        <p:spPr>
          <a:xfrm>
            <a:off x="0" y="876596"/>
            <a:ext cx="8534400" cy="76944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it-IT" sz="2400" dirty="0">
                <a:latin typeface="Aptos" panose="020B0004020202020204" pitchFamily="34" charset="0"/>
              </a:rPr>
              <a:t>Investimenti in costruzioni in Emilia-Romagna</a:t>
            </a:r>
          </a:p>
          <a:p>
            <a:r>
              <a:rPr lang="it-IT" sz="2000" b="0" i="1" dirty="0"/>
              <a:t>           (</a:t>
            </a:r>
            <a:r>
              <a:rPr lang="it-IT" sz="2000" b="0" i="1" dirty="0" err="1"/>
              <a:t>n.i</a:t>
            </a:r>
            <a:r>
              <a:rPr lang="it-IT" sz="2000" b="0" i="1" dirty="0"/>
              <a:t>. 2007=100)</a:t>
            </a:r>
          </a:p>
        </p:txBody>
      </p:sp>
    </p:spTree>
    <p:extLst>
      <p:ext uri="{BB962C8B-B14F-4D97-AF65-F5344CB8AC3E}">
        <p14:creationId xmlns:p14="http://schemas.microsoft.com/office/powerpoint/2010/main" val="40270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5DA0654D-0AAE-E032-9F64-4691877938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1D9DD"/>
          </a:solidFill>
        </p:spPr>
        <p:txBody>
          <a:bodyPr wrap="square" lIns="0" tIns="0" rIns="0" bIns="0" rtlCol="0" anchor="ctr"/>
          <a:lstStyle/>
          <a:p>
            <a:pPr algn="ctr"/>
            <a:endParaRPr lang="it-IT" dirty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B9DE1A0C-A986-5338-A640-F8F6D974D0FE}"/>
              </a:ext>
            </a:extLst>
          </p:cNvPr>
          <p:cNvSpPr/>
          <p:nvPr/>
        </p:nvSpPr>
        <p:spPr>
          <a:xfrm>
            <a:off x="3284255" y="1357313"/>
            <a:ext cx="2659345" cy="1119187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ctr"/>
            <a:endParaRPr lang="it-IT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F5FB09B5-2F61-E3AD-7944-89559E5513CF}"/>
              </a:ext>
            </a:extLst>
          </p:cNvPr>
          <p:cNvSpPr/>
          <p:nvPr/>
        </p:nvSpPr>
        <p:spPr>
          <a:xfrm>
            <a:off x="3129280" y="436880"/>
            <a:ext cx="2609252" cy="2606681"/>
          </a:xfrm>
          <a:custGeom>
            <a:avLst/>
            <a:gdLst>
              <a:gd name="connsiteX0" fmla="*/ 0 w 2609252"/>
              <a:gd name="connsiteY0" fmla="*/ 0 h 2606681"/>
              <a:gd name="connsiteX1" fmla="*/ 2560320 w 2609252"/>
              <a:gd name="connsiteY1" fmla="*/ 2600960 h 2606681"/>
              <a:gd name="connsiteX2" fmla="*/ 1747520 w 2609252"/>
              <a:gd name="connsiteY2" fmla="*/ 751840 h 2606681"/>
              <a:gd name="connsiteX3" fmla="*/ 1747520 w 2609252"/>
              <a:gd name="connsiteY3" fmla="*/ 751840 h 2606681"/>
              <a:gd name="connsiteX4" fmla="*/ 121920 w 2609252"/>
              <a:gd name="connsiteY4" fmla="*/ 10160 h 2606681"/>
              <a:gd name="connsiteX5" fmla="*/ 121920 w 2609252"/>
              <a:gd name="connsiteY5" fmla="*/ 10160 h 260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9252" h="2606681">
                <a:moveTo>
                  <a:pt x="0" y="0"/>
                </a:moveTo>
                <a:cubicBezTo>
                  <a:pt x="1134533" y="1237826"/>
                  <a:pt x="2269067" y="2475653"/>
                  <a:pt x="2560320" y="2600960"/>
                </a:cubicBezTo>
                <a:cubicBezTo>
                  <a:pt x="2851573" y="2726267"/>
                  <a:pt x="1747520" y="751840"/>
                  <a:pt x="1747520" y="751840"/>
                </a:cubicBezTo>
                <a:lnTo>
                  <a:pt x="1747520" y="751840"/>
                </a:lnTo>
                <a:lnTo>
                  <a:pt x="121920" y="10160"/>
                </a:lnTo>
                <a:lnTo>
                  <a:pt x="121920" y="10160"/>
                </a:lnTo>
              </a:path>
            </a:pathLst>
          </a:custGeom>
          <a:noFill/>
        </p:spPr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co 14">
            <a:extLst>
              <a:ext uri="{FF2B5EF4-FFF2-40B4-BE49-F238E27FC236}">
                <a16:creationId xmlns:a16="http://schemas.microsoft.com/office/drawing/2014/main" id="{809D3D2F-8544-639E-1E75-538BA57CF567}"/>
              </a:ext>
            </a:extLst>
          </p:cNvPr>
          <p:cNvSpPr/>
          <p:nvPr/>
        </p:nvSpPr>
        <p:spPr>
          <a:xfrm rot="5400000" flipV="1">
            <a:off x="1150278" y="2591209"/>
            <a:ext cx="3673970" cy="3647759"/>
          </a:xfrm>
          <a:prstGeom prst="arc">
            <a:avLst>
              <a:gd name="adj1" fmla="val 16101911"/>
              <a:gd name="adj2" fmla="val 0"/>
            </a:avLst>
          </a:prstGeom>
          <a:ln w="1095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rco 12">
            <a:extLst>
              <a:ext uri="{FF2B5EF4-FFF2-40B4-BE49-F238E27FC236}">
                <a16:creationId xmlns:a16="http://schemas.microsoft.com/office/drawing/2014/main" id="{D4E8859D-7E76-EAF6-6C20-CE9FCE67717C}"/>
              </a:ext>
            </a:extLst>
          </p:cNvPr>
          <p:cNvSpPr/>
          <p:nvPr/>
        </p:nvSpPr>
        <p:spPr>
          <a:xfrm rot="16200000">
            <a:off x="10854291" y="845723"/>
            <a:ext cx="2611514" cy="4308540"/>
          </a:xfrm>
          <a:prstGeom prst="arc">
            <a:avLst>
              <a:gd name="adj1" fmla="val 16101911"/>
              <a:gd name="adj2" fmla="val 0"/>
            </a:avLst>
          </a:prstGeom>
          <a:ln w="1095375">
            <a:solidFill>
              <a:srgbClr val="004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09BEA95-A659-46DF-1712-047E78CF43B3}"/>
              </a:ext>
            </a:extLst>
          </p:cNvPr>
          <p:cNvSpPr/>
          <p:nvPr/>
        </p:nvSpPr>
        <p:spPr>
          <a:xfrm>
            <a:off x="7086090" y="21374"/>
            <a:ext cx="1206738" cy="1335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algn="ctr"/>
            <a:endParaRPr lang="it-IT"/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C1EE7D99-09CD-14C3-2680-35D775C76DE2}"/>
              </a:ext>
            </a:extLst>
          </p:cNvPr>
          <p:cNvGrpSpPr/>
          <p:nvPr/>
        </p:nvGrpSpPr>
        <p:grpSpPr>
          <a:xfrm rot="10800000" flipH="1">
            <a:off x="5452048" y="-4573422"/>
            <a:ext cx="6003351" cy="4896000"/>
            <a:chOff x="3926707" y="220408"/>
            <a:chExt cx="5200668" cy="4854001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D0956A26-E3BB-9FA5-669E-F7C60A410578}"/>
                </a:ext>
              </a:extLst>
            </p:cNvPr>
            <p:cNvSpPr/>
            <p:nvPr/>
          </p:nvSpPr>
          <p:spPr>
            <a:xfrm>
              <a:off x="3926707" y="220408"/>
              <a:ext cx="3148937" cy="1090800"/>
            </a:xfrm>
            <a:prstGeom prst="rect">
              <a:avLst/>
            </a:prstGeom>
            <a:solidFill>
              <a:srgbClr val="004281"/>
            </a:solidFill>
            <a:ln>
              <a:solidFill>
                <a:srgbClr val="00428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it-IT"/>
            </a:p>
          </p:txBody>
        </p:sp>
        <p:sp>
          <p:nvSpPr>
            <p:cNvPr id="28" name="Arco 27">
              <a:extLst>
                <a:ext uri="{FF2B5EF4-FFF2-40B4-BE49-F238E27FC236}">
                  <a16:creationId xmlns:a16="http://schemas.microsoft.com/office/drawing/2014/main" id="{A3D112AE-C70C-3D43-B3C7-C8FD170BC7F3}"/>
                </a:ext>
              </a:extLst>
            </p:cNvPr>
            <p:cNvSpPr/>
            <p:nvPr/>
          </p:nvSpPr>
          <p:spPr>
            <a:xfrm>
              <a:off x="5069758" y="765869"/>
              <a:ext cx="4057617" cy="4308540"/>
            </a:xfrm>
            <a:prstGeom prst="arc">
              <a:avLst>
                <a:gd name="adj1" fmla="val 16101911"/>
                <a:gd name="adj2" fmla="val 0"/>
              </a:avLst>
            </a:prstGeom>
            <a:ln w="1095375">
              <a:solidFill>
                <a:srgbClr val="0042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75F35B9F-9FD4-319C-4708-2066DDF99086}"/>
              </a:ext>
            </a:extLst>
          </p:cNvPr>
          <p:cNvGrpSpPr/>
          <p:nvPr/>
        </p:nvGrpSpPr>
        <p:grpSpPr>
          <a:xfrm>
            <a:off x="8306038" y="489845"/>
            <a:ext cx="3123962" cy="769441"/>
            <a:chOff x="2751545" y="382104"/>
            <a:chExt cx="2123109" cy="541020"/>
          </a:xfrm>
        </p:grpSpPr>
        <p:pic>
          <p:nvPicPr>
            <p:cNvPr id="3" name="object 5">
              <a:extLst>
                <a:ext uri="{FF2B5EF4-FFF2-40B4-BE49-F238E27FC236}">
                  <a16:creationId xmlns:a16="http://schemas.microsoft.com/office/drawing/2014/main" id="{4483BA35-033B-5036-8F48-DABC92A45CB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1576" y="450782"/>
              <a:ext cx="1343078" cy="200162"/>
            </a:xfrm>
            <a:prstGeom prst="rect">
              <a:avLst/>
            </a:prstGeom>
          </p:spPr>
        </p:pic>
        <p:pic>
          <p:nvPicPr>
            <p:cNvPr id="4" name="object 6">
              <a:extLst>
                <a:ext uri="{FF2B5EF4-FFF2-40B4-BE49-F238E27FC236}">
                  <a16:creationId xmlns:a16="http://schemas.microsoft.com/office/drawing/2014/main" id="{7C9D83B2-E523-73BE-050D-C95326FC92B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1545" y="449267"/>
              <a:ext cx="319139" cy="202971"/>
            </a:xfrm>
            <a:prstGeom prst="rect">
              <a:avLst/>
            </a:prstGeom>
          </p:spPr>
        </p:pic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51D98F24-EDF0-F899-E848-94BBE19F582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02780" y="447555"/>
              <a:ext cx="134404" cy="206425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5E33D688-941D-D8C6-ECEF-9022D32679C1}"/>
                </a:ext>
              </a:extLst>
            </p:cNvPr>
            <p:cNvSpPr/>
            <p:nvPr/>
          </p:nvSpPr>
          <p:spPr>
            <a:xfrm>
              <a:off x="3263608" y="382104"/>
              <a:ext cx="204470" cy="541020"/>
            </a:xfrm>
            <a:custGeom>
              <a:avLst/>
              <a:gdLst/>
              <a:ahLst/>
              <a:cxnLst/>
              <a:rect l="l" t="t" r="r" b="b"/>
              <a:pathLst>
                <a:path w="204470" h="541019">
                  <a:moveTo>
                    <a:pt x="120332" y="66941"/>
                  </a:moveTo>
                  <a:lnTo>
                    <a:pt x="0" y="66941"/>
                  </a:lnTo>
                  <a:lnTo>
                    <a:pt x="0" y="102501"/>
                  </a:lnTo>
                  <a:lnTo>
                    <a:pt x="0" y="150761"/>
                  </a:lnTo>
                  <a:lnTo>
                    <a:pt x="0" y="185051"/>
                  </a:lnTo>
                  <a:lnTo>
                    <a:pt x="0" y="234581"/>
                  </a:lnTo>
                  <a:lnTo>
                    <a:pt x="0" y="270141"/>
                  </a:lnTo>
                  <a:lnTo>
                    <a:pt x="120332" y="270141"/>
                  </a:lnTo>
                  <a:lnTo>
                    <a:pt x="120332" y="234581"/>
                  </a:lnTo>
                  <a:lnTo>
                    <a:pt x="35674" y="234581"/>
                  </a:lnTo>
                  <a:lnTo>
                    <a:pt x="35674" y="185051"/>
                  </a:lnTo>
                  <a:lnTo>
                    <a:pt x="107746" y="185051"/>
                  </a:lnTo>
                  <a:lnTo>
                    <a:pt x="107746" y="150761"/>
                  </a:lnTo>
                  <a:lnTo>
                    <a:pt x="35674" y="150761"/>
                  </a:lnTo>
                  <a:lnTo>
                    <a:pt x="35674" y="102501"/>
                  </a:lnTo>
                  <a:lnTo>
                    <a:pt x="120332" y="102501"/>
                  </a:lnTo>
                  <a:lnTo>
                    <a:pt x="120332" y="66941"/>
                  </a:lnTo>
                  <a:close/>
                </a:path>
                <a:path w="204470" h="541019">
                  <a:moveTo>
                    <a:pt x="204177" y="0"/>
                  </a:moveTo>
                  <a:lnTo>
                    <a:pt x="187312" y="0"/>
                  </a:lnTo>
                  <a:lnTo>
                    <a:pt x="187312" y="540804"/>
                  </a:lnTo>
                  <a:lnTo>
                    <a:pt x="204177" y="540804"/>
                  </a:lnTo>
                  <a:lnTo>
                    <a:pt x="204177" y="0"/>
                  </a:lnTo>
                  <a:close/>
                </a:path>
              </a:pathLst>
            </a:custGeom>
            <a:solidFill>
              <a:srgbClr val="002E6E"/>
            </a:solidFill>
          </p:spPr>
          <p:txBody>
            <a:bodyPr wrap="square" lIns="0" tIns="0" rIns="0" bIns="0" rtlCol="0"/>
            <a:lstStyle/>
            <a:p>
              <a:pPr marL="0" marR="0" lvl="0" indent="0" algn="l" defTabSz="6088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3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Rettangolo 26">
            <a:extLst>
              <a:ext uri="{FF2B5EF4-FFF2-40B4-BE49-F238E27FC236}">
                <a16:creationId xmlns:a16="http://schemas.microsoft.com/office/drawing/2014/main" id="{9F01F35E-B47E-2B9B-70E6-94C34C2BEBD0}"/>
              </a:ext>
            </a:extLst>
          </p:cNvPr>
          <p:cNvSpPr/>
          <p:nvPr/>
        </p:nvSpPr>
        <p:spPr>
          <a:xfrm flipH="1">
            <a:off x="8749589" y="5543372"/>
            <a:ext cx="3453221" cy="1083600"/>
          </a:xfrm>
          <a:prstGeom prst="rect">
            <a:avLst/>
          </a:prstGeom>
          <a:solidFill>
            <a:srgbClr val="F6932D"/>
          </a:solidFill>
          <a:ln>
            <a:solidFill>
              <a:srgbClr val="F6932D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125BC24F-AD8A-6CD0-734D-9A7410BFEA75}"/>
              </a:ext>
            </a:extLst>
          </p:cNvPr>
          <p:cNvSpPr/>
          <p:nvPr/>
        </p:nvSpPr>
        <p:spPr>
          <a:xfrm rot="16200000">
            <a:off x="-1195920" y="1705488"/>
            <a:ext cx="4697782" cy="108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it-IT"/>
          </a:p>
        </p:txBody>
      </p:sp>
      <p:sp>
        <p:nvSpPr>
          <p:cNvPr id="6" name="Arco 5">
            <a:extLst>
              <a:ext uri="{FF2B5EF4-FFF2-40B4-BE49-F238E27FC236}">
                <a16:creationId xmlns:a16="http://schemas.microsoft.com/office/drawing/2014/main" id="{F40946FC-2892-5BEC-40D0-F81186ED4EB8}"/>
              </a:ext>
            </a:extLst>
          </p:cNvPr>
          <p:cNvSpPr/>
          <p:nvPr/>
        </p:nvSpPr>
        <p:spPr>
          <a:xfrm>
            <a:off x="725794" y="1235741"/>
            <a:ext cx="3361570" cy="2751006"/>
          </a:xfrm>
          <a:prstGeom prst="arc">
            <a:avLst>
              <a:gd name="adj1" fmla="val 16101911"/>
              <a:gd name="adj2" fmla="val 0"/>
            </a:avLst>
          </a:prstGeom>
          <a:ln w="1095375">
            <a:solidFill>
              <a:srgbClr val="F693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297006A7-78F5-F80B-F61B-B2D4625FB6EF}"/>
              </a:ext>
            </a:extLst>
          </p:cNvPr>
          <p:cNvSpPr/>
          <p:nvPr/>
        </p:nvSpPr>
        <p:spPr>
          <a:xfrm>
            <a:off x="2436" y="683980"/>
            <a:ext cx="2400917" cy="1083600"/>
          </a:xfrm>
          <a:prstGeom prst="rect">
            <a:avLst/>
          </a:prstGeom>
          <a:solidFill>
            <a:srgbClr val="F6932D"/>
          </a:solidFill>
          <a:ln>
            <a:solidFill>
              <a:srgbClr val="F6932D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55D678A-B1C3-9720-F9B3-D1A6D427AACA}"/>
              </a:ext>
            </a:extLst>
          </p:cNvPr>
          <p:cNvSpPr txBox="1"/>
          <p:nvPr/>
        </p:nvSpPr>
        <p:spPr>
          <a:xfrm>
            <a:off x="3013285" y="2593747"/>
            <a:ext cx="2767718" cy="2062103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0080"/>
                </a:solidFill>
              </a:rPr>
              <a:t>Costruzioni, motore principale dell’economia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5C7103A-DDDF-AB5B-3903-BB5FE197FE88}"/>
              </a:ext>
            </a:extLst>
          </p:cNvPr>
          <p:cNvSpPr txBox="1"/>
          <p:nvPr/>
        </p:nvSpPr>
        <p:spPr>
          <a:xfrm>
            <a:off x="3559047" y="1486628"/>
            <a:ext cx="69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solidFill>
                  <a:srgbClr val="FFFFFF"/>
                </a:solidFill>
                <a:latin typeface="Aptos" panose="020B0004020202020204" pitchFamily="34" charset="0"/>
              </a:rPr>
              <a:t>1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C7AC4DA-B26C-B43A-8CD1-95D0723D7731}"/>
              </a:ext>
            </a:extLst>
          </p:cNvPr>
          <p:cNvSpPr txBox="1"/>
          <p:nvPr/>
        </p:nvSpPr>
        <p:spPr>
          <a:xfrm>
            <a:off x="2178775" y="5523880"/>
            <a:ext cx="69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solidFill>
                  <a:srgbClr val="000080"/>
                </a:solidFill>
                <a:latin typeface="Aptos" panose="020B0004020202020204" pitchFamily="34" charset="0"/>
              </a:rPr>
              <a:t>2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F556FFB-58D3-86C8-1FE2-7F63BEE99333}"/>
              </a:ext>
            </a:extLst>
          </p:cNvPr>
          <p:cNvSpPr txBox="1"/>
          <p:nvPr/>
        </p:nvSpPr>
        <p:spPr>
          <a:xfrm>
            <a:off x="3013285" y="5272077"/>
            <a:ext cx="2767718" cy="1569660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3200" b="1">
                <a:solidFill>
                  <a:srgbClr val="000080"/>
                </a:solidFill>
              </a:defRPr>
            </a:lvl1pPr>
          </a:lstStyle>
          <a:p>
            <a:r>
              <a:rPr lang="it-IT" dirty="0"/>
              <a:t>Imprese della regione più strutturate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61B83FBE-388A-362E-E7A3-BF552B1FD0B8}"/>
              </a:ext>
            </a:extLst>
          </p:cNvPr>
          <p:cNvSpPr txBox="1"/>
          <p:nvPr/>
        </p:nvSpPr>
        <p:spPr>
          <a:xfrm>
            <a:off x="9749243" y="1899397"/>
            <a:ext cx="69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solidFill>
                  <a:srgbClr val="FFFFFF"/>
                </a:solidFill>
                <a:latin typeface="Aptos" panose="020B0004020202020204" pitchFamily="34" charset="0"/>
              </a:rPr>
              <a:t>3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8F3E918-B1A3-5870-9BB3-DA5BCC7532D5}"/>
              </a:ext>
            </a:extLst>
          </p:cNvPr>
          <p:cNvSpPr txBox="1"/>
          <p:nvPr/>
        </p:nvSpPr>
        <p:spPr>
          <a:xfrm>
            <a:off x="8794646" y="5423452"/>
            <a:ext cx="69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solidFill>
                  <a:srgbClr val="FFFFFF"/>
                </a:solidFill>
                <a:latin typeface="Aptos" panose="020B0004020202020204" pitchFamily="34" charset="0"/>
              </a:rPr>
              <a:t>4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9ED35C7F-FA5F-F743-2F53-5F7E9A4FD300}"/>
              </a:ext>
            </a:extLst>
          </p:cNvPr>
          <p:cNvSpPr txBox="1"/>
          <p:nvPr/>
        </p:nvSpPr>
        <p:spPr>
          <a:xfrm>
            <a:off x="6180211" y="4841303"/>
            <a:ext cx="2611985" cy="2062103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3200" b="1">
                <a:solidFill>
                  <a:srgbClr val="000080"/>
                </a:solidFill>
              </a:defRPr>
            </a:lvl1pPr>
          </a:lstStyle>
          <a:p>
            <a:r>
              <a:rPr lang="it-IT" dirty="0"/>
              <a:t>PNRR: attenzione alla fase esecutiva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8608E4A-E330-B32B-856C-85857CCE9952}"/>
              </a:ext>
            </a:extLst>
          </p:cNvPr>
          <p:cNvSpPr txBox="1"/>
          <p:nvPr/>
        </p:nvSpPr>
        <p:spPr>
          <a:xfrm>
            <a:off x="9000281" y="3006348"/>
            <a:ext cx="2607363" cy="2062103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3200" b="1">
                <a:solidFill>
                  <a:srgbClr val="000080"/>
                </a:solidFill>
              </a:defRPr>
            </a:lvl1pPr>
          </a:lstStyle>
          <a:p>
            <a:r>
              <a:rPr lang="it-IT" dirty="0"/>
              <a:t>Un nuovo rapporto Banca-Impresa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602CB760-09C5-2747-FA18-6843B40A088F}"/>
              </a:ext>
            </a:extLst>
          </p:cNvPr>
          <p:cNvSpPr txBox="1"/>
          <p:nvPr/>
        </p:nvSpPr>
        <p:spPr>
          <a:xfrm>
            <a:off x="7334997" y="234492"/>
            <a:ext cx="69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solidFill>
                  <a:srgbClr val="000080"/>
                </a:solidFill>
                <a:latin typeface="Aptos" panose="020B0004020202020204" pitchFamily="34" charset="0"/>
              </a:rPr>
              <a:t>5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AD269009-581C-7C03-0AC5-42D3E46AE96D}"/>
              </a:ext>
            </a:extLst>
          </p:cNvPr>
          <p:cNvSpPr txBox="1"/>
          <p:nvPr/>
        </p:nvSpPr>
        <p:spPr>
          <a:xfrm>
            <a:off x="6037538" y="1304540"/>
            <a:ext cx="2920271" cy="2062103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3200" b="1">
                <a:solidFill>
                  <a:srgbClr val="000080"/>
                </a:solidFill>
              </a:defRPr>
            </a:lvl1pPr>
          </a:lstStyle>
          <a:p>
            <a:r>
              <a:rPr lang="it-IT" dirty="0"/>
              <a:t>Una nuova politica di efficientamento energetico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1A6EBEE-F7BB-81B9-594F-D892104BCC7D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asellaDiTesto 4">
            <a:extLst>
              <a:ext uri="{FF2B5EF4-FFF2-40B4-BE49-F238E27FC236}">
                <a16:creationId xmlns:a16="http://schemas.microsoft.com/office/drawing/2014/main" id="{96779488-D358-1ECE-E050-9D5521A8AAF4}"/>
              </a:ext>
            </a:extLst>
          </p:cNvPr>
          <p:cNvSpPr txBox="1"/>
          <p:nvPr/>
        </p:nvSpPr>
        <p:spPr>
          <a:xfrm>
            <a:off x="1226992" y="181811"/>
            <a:ext cx="4247397" cy="480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830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conclusione</a:t>
            </a:r>
          </a:p>
        </p:txBody>
      </p:sp>
    </p:spTree>
    <p:extLst>
      <p:ext uri="{BB962C8B-B14F-4D97-AF65-F5344CB8AC3E}">
        <p14:creationId xmlns:p14="http://schemas.microsoft.com/office/powerpoint/2010/main" val="2760136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21" grpId="0" animBg="1"/>
      <p:bldP spid="27" grpId="0" animBg="1"/>
      <p:bldP spid="29" grpId="0" animBg="1"/>
      <p:bldP spid="6" grpId="0" animBg="1"/>
      <p:bldP spid="24" grpId="0" animBg="1"/>
      <p:bldP spid="34" grpId="0" animBg="1"/>
      <p:bldP spid="35" grpId="0"/>
      <p:bldP spid="36" grpId="0"/>
      <p:bldP spid="37" grpId="0" animBg="1"/>
      <p:bldP spid="39" grpId="0"/>
      <p:bldP spid="42" grpId="0"/>
      <p:bldP spid="43" grpId="0" animBg="1"/>
      <p:bldP spid="38" grpId="0" animBg="1"/>
      <p:bldP spid="45" grpId="0"/>
      <p:bldP spid="4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5DA0654D-0AAE-E032-9F64-4691877938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1D9DD"/>
          </a:solidFill>
        </p:spPr>
        <p:txBody>
          <a:bodyPr wrap="square" lIns="0" tIns="0" rIns="0" bIns="0" rtlCol="0" anchor="ctr"/>
          <a:lstStyle/>
          <a:p>
            <a:pPr algn="ctr"/>
            <a:endParaRPr lang="it-IT" dirty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B9DE1A0C-A986-5338-A640-F8F6D974D0FE}"/>
              </a:ext>
            </a:extLst>
          </p:cNvPr>
          <p:cNvSpPr/>
          <p:nvPr/>
        </p:nvSpPr>
        <p:spPr>
          <a:xfrm>
            <a:off x="3284255" y="1357313"/>
            <a:ext cx="2659345" cy="1119187"/>
          </a:xfrm>
          <a:prstGeom prst="rect">
            <a:avLst/>
          </a:prstGeom>
        </p:spPr>
        <p:txBody>
          <a:bodyPr wrap="square" lIns="0" tIns="0" rIns="0" bIns="0" rtlCol="0" anchor="ctr"/>
          <a:lstStyle/>
          <a:p>
            <a:pPr algn="ctr"/>
            <a:endParaRPr lang="it-IT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F5FB09B5-2F61-E3AD-7944-89559E5513CF}"/>
              </a:ext>
            </a:extLst>
          </p:cNvPr>
          <p:cNvSpPr/>
          <p:nvPr/>
        </p:nvSpPr>
        <p:spPr>
          <a:xfrm>
            <a:off x="3129280" y="436880"/>
            <a:ext cx="2609252" cy="2606681"/>
          </a:xfrm>
          <a:custGeom>
            <a:avLst/>
            <a:gdLst>
              <a:gd name="connsiteX0" fmla="*/ 0 w 2609252"/>
              <a:gd name="connsiteY0" fmla="*/ 0 h 2606681"/>
              <a:gd name="connsiteX1" fmla="*/ 2560320 w 2609252"/>
              <a:gd name="connsiteY1" fmla="*/ 2600960 h 2606681"/>
              <a:gd name="connsiteX2" fmla="*/ 1747520 w 2609252"/>
              <a:gd name="connsiteY2" fmla="*/ 751840 h 2606681"/>
              <a:gd name="connsiteX3" fmla="*/ 1747520 w 2609252"/>
              <a:gd name="connsiteY3" fmla="*/ 751840 h 2606681"/>
              <a:gd name="connsiteX4" fmla="*/ 121920 w 2609252"/>
              <a:gd name="connsiteY4" fmla="*/ 10160 h 2606681"/>
              <a:gd name="connsiteX5" fmla="*/ 121920 w 2609252"/>
              <a:gd name="connsiteY5" fmla="*/ 10160 h 260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9252" h="2606681">
                <a:moveTo>
                  <a:pt x="0" y="0"/>
                </a:moveTo>
                <a:cubicBezTo>
                  <a:pt x="1134533" y="1237826"/>
                  <a:pt x="2269067" y="2475653"/>
                  <a:pt x="2560320" y="2600960"/>
                </a:cubicBezTo>
                <a:cubicBezTo>
                  <a:pt x="2851573" y="2726267"/>
                  <a:pt x="1747520" y="751840"/>
                  <a:pt x="1747520" y="751840"/>
                </a:cubicBezTo>
                <a:lnTo>
                  <a:pt x="1747520" y="751840"/>
                </a:lnTo>
                <a:lnTo>
                  <a:pt x="121920" y="10160"/>
                </a:lnTo>
                <a:lnTo>
                  <a:pt x="121920" y="10160"/>
                </a:lnTo>
              </a:path>
            </a:pathLst>
          </a:custGeom>
          <a:noFill/>
        </p:spPr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1ADB9D7F-1113-B1D7-4243-58AA686EB1B8}"/>
              </a:ext>
            </a:extLst>
          </p:cNvPr>
          <p:cNvGrpSpPr/>
          <p:nvPr/>
        </p:nvGrpSpPr>
        <p:grpSpPr>
          <a:xfrm>
            <a:off x="741574" y="-414048"/>
            <a:ext cx="5363848" cy="3673970"/>
            <a:chOff x="741574" y="-414049"/>
            <a:chExt cx="5363848" cy="4308537"/>
          </a:xfrm>
        </p:grpSpPr>
        <p:sp>
          <p:nvSpPr>
            <p:cNvPr id="15" name="Arco 14">
              <a:extLst>
                <a:ext uri="{FF2B5EF4-FFF2-40B4-BE49-F238E27FC236}">
                  <a16:creationId xmlns:a16="http://schemas.microsoft.com/office/drawing/2014/main" id="{809D3D2F-8544-639E-1E75-538BA57CF567}"/>
                </a:ext>
              </a:extLst>
            </p:cNvPr>
            <p:cNvSpPr/>
            <p:nvPr/>
          </p:nvSpPr>
          <p:spPr>
            <a:xfrm rot="5400000" flipV="1">
              <a:off x="1540129" y="-670804"/>
              <a:ext cx="4308537" cy="4822048"/>
            </a:xfrm>
            <a:prstGeom prst="arc">
              <a:avLst>
                <a:gd name="adj1" fmla="val 16101911"/>
                <a:gd name="adj2" fmla="val 0"/>
              </a:avLst>
            </a:prstGeom>
            <a:ln w="10953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F49CA32F-D8B5-53F2-760E-D8991B2BDAD4}"/>
                </a:ext>
              </a:extLst>
            </p:cNvPr>
            <p:cNvSpPr/>
            <p:nvPr/>
          </p:nvSpPr>
          <p:spPr>
            <a:xfrm rot="16200000">
              <a:off x="496139" y="245432"/>
              <a:ext cx="1574469" cy="108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97FF5F35-8DF3-1A7B-B52C-5A4355CB096B}"/>
              </a:ext>
            </a:extLst>
          </p:cNvPr>
          <p:cNvGrpSpPr/>
          <p:nvPr/>
        </p:nvGrpSpPr>
        <p:grpSpPr>
          <a:xfrm>
            <a:off x="0" y="684264"/>
            <a:ext cx="5200668" cy="4854001"/>
            <a:chOff x="464293" y="1556609"/>
            <a:chExt cx="5200668" cy="4854001"/>
          </a:xfrm>
        </p:grpSpPr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B6C6D24C-D2AD-BAB8-F7F4-872E8AB3AD91}"/>
                </a:ext>
              </a:extLst>
            </p:cNvPr>
            <p:cNvSpPr/>
            <p:nvPr/>
          </p:nvSpPr>
          <p:spPr>
            <a:xfrm>
              <a:off x="464293" y="1556609"/>
              <a:ext cx="3148937" cy="1083600"/>
            </a:xfrm>
            <a:prstGeom prst="rect">
              <a:avLst/>
            </a:prstGeom>
            <a:solidFill>
              <a:srgbClr val="F6932D"/>
            </a:solidFill>
            <a:ln>
              <a:solidFill>
                <a:srgbClr val="F6932D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it-IT"/>
            </a:p>
          </p:txBody>
        </p:sp>
        <p:sp>
          <p:nvSpPr>
            <p:cNvPr id="6" name="Arco 5">
              <a:extLst>
                <a:ext uri="{FF2B5EF4-FFF2-40B4-BE49-F238E27FC236}">
                  <a16:creationId xmlns:a16="http://schemas.microsoft.com/office/drawing/2014/main" id="{F40946FC-2892-5BEC-40D0-F81186ED4EB8}"/>
                </a:ext>
              </a:extLst>
            </p:cNvPr>
            <p:cNvSpPr/>
            <p:nvPr/>
          </p:nvSpPr>
          <p:spPr>
            <a:xfrm>
              <a:off x="1607344" y="2102070"/>
              <a:ext cx="4057617" cy="4308540"/>
            </a:xfrm>
            <a:prstGeom prst="arc">
              <a:avLst>
                <a:gd name="adj1" fmla="val 16101911"/>
                <a:gd name="adj2" fmla="val 0"/>
              </a:avLst>
            </a:prstGeom>
            <a:ln w="1095375">
              <a:solidFill>
                <a:srgbClr val="F693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E589866F-12FD-63FB-3B0A-38B9001106AC}"/>
              </a:ext>
            </a:extLst>
          </p:cNvPr>
          <p:cNvGrpSpPr/>
          <p:nvPr/>
        </p:nvGrpSpPr>
        <p:grpSpPr>
          <a:xfrm flipH="1">
            <a:off x="6477000" y="4665298"/>
            <a:ext cx="5703212" cy="4854001"/>
            <a:chOff x="464293" y="1556609"/>
            <a:chExt cx="5200668" cy="4854001"/>
          </a:xfrm>
        </p:grpSpPr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1B1ED2E4-D4F7-21F9-8CCB-E807892E4265}"/>
                </a:ext>
              </a:extLst>
            </p:cNvPr>
            <p:cNvSpPr/>
            <p:nvPr/>
          </p:nvSpPr>
          <p:spPr>
            <a:xfrm>
              <a:off x="464293" y="1556609"/>
              <a:ext cx="3148937" cy="1083600"/>
            </a:xfrm>
            <a:prstGeom prst="rect">
              <a:avLst/>
            </a:prstGeom>
            <a:solidFill>
              <a:srgbClr val="F6932D"/>
            </a:solidFill>
            <a:ln>
              <a:solidFill>
                <a:srgbClr val="F6932D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it-IT"/>
            </a:p>
          </p:txBody>
        </p:sp>
        <p:sp>
          <p:nvSpPr>
            <p:cNvPr id="32" name="Arco 31">
              <a:extLst>
                <a:ext uri="{FF2B5EF4-FFF2-40B4-BE49-F238E27FC236}">
                  <a16:creationId xmlns:a16="http://schemas.microsoft.com/office/drawing/2014/main" id="{4A9B6C63-0043-1C65-8971-459639A1FDE4}"/>
                </a:ext>
              </a:extLst>
            </p:cNvPr>
            <p:cNvSpPr/>
            <p:nvPr/>
          </p:nvSpPr>
          <p:spPr>
            <a:xfrm>
              <a:off x="1607344" y="2102070"/>
              <a:ext cx="4057617" cy="4308540"/>
            </a:xfrm>
            <a:prstGeom prst="arc">
              <a:avLst>
                <a:gd name="adj1" fmla="val 16101911"/>
                <a:gd name="adj2" fmla="val 0"/>
              </a:avLst>
            </a:prstGeom>
            <a:ln w="1095375">
              <a:solidFill>
                <a:srgbClr val="F693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B806BF1-2E52-04B4-2FFB-A434C1C34EEF}"/>
              </a:ext>
            </a:extLst>
          </p:cNvPr>
          <p:cNvGrpSpPr/>
          <p:nvPr/>
        </p:nvGrpSpPr>
        <p:grpSpPr>
          <a:xfrm rot="16200000">
            <a:off x="9286983" y="1867572"/>
            <a:ext cx="5200668" cy="4854001"/>
            <a:chOff x="3926707" y="220408"/>
            <a:chExt cx="5200668" cy="4854001"/>
          </a:xfrm>
        </p:grpSpPr>
        <p:sp>
          <p:nvSpPr>
            <p:cNvPr id="13" name="Arco 12">
              <a:extLst>
                <a:ext uri="{FF2B5EF4-FFF2-40B4-BE49-F238E27FC236}">
                  <a16:creationId xmlns:a16="http://schemas.microsoft.com/office/drawing/2014/main" id="{D4E8859D-7E76-EAF6-6C20-CE9FCE67717C}"/>
                </a:ext>
              </a:extLst>
            </p:cNvPr>
            <p:cNvSpPr/>
            <p:nvPr/>
          </p:nvSpPr>
          <p:spPr>
            <a:xfrm>
              <a:off x="5069758" y="765869"/>
              <a:ext cx="4057617" cy="4308540"/>
            </a:xfrm>
            <a:prstGeom prst="arc">
              <a:avLst>
                <a:gd name="adj1" fmla="val 16101911"/>
                <a:gd name="adj2" fmla="val 0"/>
              </a:avLst>
            </a:prstGeom>
            <a:ln w="1095375">
              <a:solidFill>
                <a:srgbClr val="0042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CEE06BC6-3E41-56D0-8AB8-D0AD58594ED7}"/>
                </a:ext>
              </a:extLst>
            </p:cNvPr>
            <p:cNvSpPr/>
            <p:nvPr/>
          </p:nvSpPr>
          <p:spPr>
            <a:xfrm>
              <a:off x="3926707" y="220408"/>
              <a:ext cx="3148937" cy="1090800"/>
            </a:xfrm>
            <a:prstGeom prst="rect">
              <a:avLst/>
            </a:prstGeom>
            <a:solidFill>
              <a:srgbClr val="004281"/>
            </a:solidFill>
            <a:ln>
              <a:solidFill>
                <a:srgbClr val="00428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it-IT"/>
            </a:p>
          </p:txBody>
        </p:sp>
      </p:grpSp>
      <p:sp>
        <p:nvSpPr>
          <p:cNvPr id="21" name="Rettangolo 20">
            <a:extLst>
              <a:ext uri="{FF2B5EF4-FFF2-40B4-BE49-F238E27FC236}">
                <a16:creationId xmlns:a16="http://schemas.microsoft.com/office/drawing/2014/main" id="{409BEA95-A659-46DF-1712-047E78CF43B3}"/>
              </a:ext>
            </a:extLst>
          </p:cNvPr>
          <p:cNvSpPr/>
          <p:nvPr/>
        </p:nvSpPr>
        <p:spPr>
          <a:xfrm>
            <a:off x="7086090" y="21374"/>
            <a:ext cx="1206738" cy="1335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algn="ctr"/>
            <a:endParaRPr lang="it-IT"/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C1EE7D99-09CD-14C3-2680-35D775C76DE2}"/>
              </a:ext>
            </a:extLst>
          </p:cNvPr>
          <p:cNvGrpSpPr/>
          <p:nvPr/>
        </p:nvGrpSpPr>
        <p:grpSpPr>
          <a:xfrm rot="10800000" flipH="1">
            <a:off x="5452048" y="-4573422"/>
            <a:ext cx="6003351" cy="4896000"/>
            <a:chOff x="3926707" y="220408"/>
            <a:chExt cx="5200668" cy="4854001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D0956A26-E3BB-9FA5-669E-F7C60A410578}"/>
                </a:ext>
              </a:extLst>
            </p:cNvPr>
            <p:cNvSpPr/>
            <p:nvPr/>
          </p:nvSpPr>
          <p:spPr>
            <a:xfrm>
              <a:off x="3926707" y="220408"/>
              <a:ext cx="3148937" cy="1090800"/>
            </a:xfrm>
            <a:prstGeom prst="rect">
              <a:avLst/>
            </a:prstGeom>
            <a:solidFill>
              <a:srgbClr val="004281"/>
            </a:solidFill>
            <a:ln>
              <a:solidFill>
                <a:srgbClr val="00428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it-IT"/>
            </a:p>
          </p:txBody>
        </p:sp>
        <p:sp>
          <p:nvSpPr>
            <p:cNvPr id="28" name="Arco 27">
              <a:extLst>
                <a:ext uri="{FF2B5EF4-FFF2-40B4-BE49-F238E27FC236}">
                  <a16:creationId xmlns:a16="http://schemas.microsoft.com/office/drawing/2014/main" id="{A3D112AE-C70C-3D43-B3C7-C8FD170BC7F3}"/>
                </a:ext>
              </a:extLst>
            </p:cNvPr>
            <p:cNvSpPr/>
            <p:nvPr/>
          </p:nvSpPr>
          <p:spPr>
            <a:xfrm>
              <a:off x="5069758" y="765869"/>
              <a:ext cx="4057617" cy="4308540"/>
            </a:xfrm>
            <a:prstGeom prst="arc">
              <a:avLst>
                <a:gd name="adj1" fmla="val 16101911"/>
                <a:gd name="adj2" fmla="val 0"/>
              </a:avLst>
            </a:prstGeom>
            <a:ln w="1095375">
              <a:solidFill>
                <a:srgbClr val="0042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75F35B9F-9FD4-319C-4708-2066DDF99086}"/>
              </a:ext>
            </a:extLst>
          </p:cNvPr>
          <p:cNvGrpSpPr/>
          <p:nvPr/>
        </p:nvGrpSpPr>
        <p:grpSpPr>
          <a:xfrm>
            <a:off x="8306038" y="489845"/>
            <a:ext cx="3123962" cy="769441"/>
            <a:chOff x="2751545" y="382104"/>
            <a:chExt cx="2123109" cy="541020"/>
          </a:xfrm>
        </p:grpSpPr>
        <p:pic>
          <p:nvPicPr>
            <p:cNvPr id="3" name="object 5">
              <a:extLst>
                <a:ext uri="{FF2B5EF4-FFF2-40B4-BE49-F238E27FC236}">
                  <a16:creationId xmlns:a16="http://schemas.microsoft.com/office/drawing/2014/main" id="{4483BA35-033B-5036-8F48-DABC92A45CB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1576" y="450782"/>
              <a:ext cx="1343078" cy="200162"/>
            </a:xfrm>
            <a:prstGeom prst="rect">
              <a:avLst/>
            </a:prstGeom>
          </p:spPr>
        </p:pic>
        <p:pic>
          <p:nvPicPr>
            <p:cNvPr id="4" name="object 6">
              <a:extLst>
                <a:ext uri="{FF2B5EF4-FFF2-40B4-BE49-F238E27FC236}">
                  <a16:creationId xmlns:a16="http://schemas.microsoft.com/office/drawing/2014/main" id="{7C9D83B2-E523-73BE-050D-C95326FC92B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1545" y="449267"/>
              <a:ext cx="319139" cy="202971"/>
            </a:xfrm>
            <a:prstGeom prst="rect">
              <a:avLst/>
            </a:prstGeom>
          </p:spPr>
        </p:pic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51D98F24-EDF0-F899-E848-94BBE19F582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02780" y="447555"/>
              <a:ext cx="134404" cy="206425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5E33D688-941D-D8C6-ECEF-9022D32679C1}"/>
                </a:ext>
              </a:extLst>
            </p:cNvPr>
            <p:cNvSpPr/>
            <p:nvPr/>
          </p:nvSpPr>
          <p:spPr>
            <a:xfrm>
              <a:off x="3263608" y="382104"/>
              <a:ext cx="204470" cy="541020"/>
            </a:xfrm>
            <a:custGeom>
              <a:avLst/>
              <a:gdLst/>
              <a:ahLst/>
              <a:cxnLst/>
              <a:rect l="l" t="t" r="r" b="b"/>
              <a:pathLst>
                <a:path w="204470" h="541019">
                  <a:moveTo>
                    <a:pt x="120332" y="66941"/>
                  </a:moveTo>
                  <a:lnTo>
                    <a:pt x="0" y="66941"/>
                  </a:lnTo>
                  <a:lnTo>
                    <a:pt x="0" y="102501"/>
                  </a:lnTo>
                  <a:lnTo>
                    <a:pt x="0" y="150761"/>
                  </a:lnTo>
                  <a:lnTo>
                    <a:pt x="0" y="185051"/>
                  </a:lnTo>
                  <a:lnTo>
                    <a:pt x="0" y="234581"/>
                  </a:lnTo>
                  <a:lnTo>
                    <a:pt x="0" y="270141"/>
                  </a:lnTo>
                  <a:lnTo>
                    <a:pt x="120332" y="270141"/>
                  </a:lnTo>
                  <a:lnTo>
                    <a:pt x="120332" y="234581"/>
                  </a:lnTo>
                  <a:lnTo>
                    <a:pt x="35674" y="234581"/>
                  </a:lnTo>
                  <a:lnTo>
                    <a:pt x="35674" y="185051"/>
                  </a:lnTo>
                  <a:lnTo>
                    <a:pt x="107746" y="185051"/>
                  </a:lnTo>
                  <a:lnTo>
                    <a:pt x="107746" y="150761"/>
                  </a:lnTo>
                  <a:lnTo>
                    <a:pt x="35674" y="150761"/>
                  </a:lnTo>
                  <a:lnTo>
                    <a:pt x="35674" y="102501"/>
                  </a:lnTo>
                  <a:lnTo>
                    <a:pt x="120332" y="102501"/>
                  </a:lnTo>
                  <a:lnTo>
                    <a:pt x="120332" y="66941"/>
                  </a:lnTo>
                  <a:close/>
                </a:path>
                <a:path w="204470" h="541019">
                  <a:moveTo>
                    <a:pt x="204177" y="0"/>
                  </a:moveTo>
                  <a:lnTo>
                    <a:pt x="187312" y="0"/>
                  </a:lnTo>
                  <a:lnTo>
                    <a:pt x="187312" y="540804"/>
                  </a:lnTo>
                  <a:lnTo>
                    <a:pt x="204177" y="540804"/>
                  </a:lnTo>
                  <a:lnTo>
                    <a:pt x="204177" y="0"/>
                  </a:lnTo>
                  <a:close/>
                </a:path>
              </a:pathLst>
            </a:custGeom>
            <a:solidFill>
              <a:srgbClr val="002E6E"/>
            </a:solidFill>
          </p:spPr>
          <p:txBody>
            <a:bodyPr wrap="square" lIns="0" tIns="0" rIns="0" bIns="0" rtlCol="0"/>
            <a:lstStyle/>
            <a:p>
              <a:pPr marL="0" marR="0" lvl="0" indent="0" algn="l" defTabSz="6088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3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FAAB00E-2037-DE74-6FFA-326865103006}"/>
              </a:ext>
            </a:extLst>
          </p:cNvPr>
          <p:cNvSpPr txBox="1"/>
          <p:nvPr/>
        </p:nvSpPr>
        <p:spPr>
          <a:xfrm>
            <a:off x="3773789" y="3225495"/>
            <a:ext cx="6435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Grazie per l’attenzione</a:t>
            </a: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1CF42823-A607-1510-3969-AD493DDF6539}"/>
              </a:ext>
            </a:extLst>
          </p:cNvPr>
          <p:cNvSpPr txBox="1">
            <a:spLocks/>
          </p:cNvSpPr>
          <p:nvPr/>
        </p:nvSpPr>
        <p:spPr>
          <a:xfrm>
            <a:off x="3908028" y="3853446"/>
            <a:ext cx="2707087" cy="559066"/>
          </a:xfrm>
          <a:prstGeom prst="rect">
            <a:avLst/>
          </a:prstGeom>
        </p:spPr>
        <p:txBody>
          <a:bodyPr vert="horz" wrap="square" lIns="0" tIns="101475" rIns="0" bIns="0" rtlCol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6913" marR="6765">
              <a:lnSpc>
                <a:spcPts val="3995"/>
              </a:lnSpc>
              <a:spcBef>
                <a:spcPts val="799"/>
              </a:spcBef>
            </a:pPr>
            <a:r>
              <a:rPr lang="it-IT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+mn-ea"/>
                <a:cs typeface="+mn-cs"/>
              </a:rPr>
              <a:t>Flavio Monosilio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DDD1D2-BBE1-B21A-715D-A8424E08BCB7}"/>
              </a:ext>
            </a:extLst>
          </p:cNvPr>
          <p:cNvSpPr txBox="1">
            <a:spLocks/>
          </p:cNvSpPr>
          <p:nvPr/>
        </p:nvSpPr>
        <p:spPr>
          <a:xfrm>
            <a:off x="3933800" y="4459922"/>
            <a:ext cx="3123962" cy="546114"/>
          </a:xfrm>
          <a:prstGeom prst="rect">
            <a:avLst/>
          </a:prstGeom>
        </p:spPr>
        <p:txBody>
          <a:bodyPr vert="horz" wrap="square" lIns="0" tIns="101475" rIns="0" bIns="0" rtlCol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6913" marR="6765">
              <a:lnSpc>
                <a:spcPts val="3995"/>
              </a:lnSpc>
              <a:spcBef>
                <a:spcPts val="799"/>
              </a:spcBef>
            </a:pPr>
            <a:r>
              <a:rPr lang="it-IT" sz="2000" b="0" dirty="0">
                <a:solidFill>
                  <a:srgbClr val="000080"/>
                </a:solidFill>
                <a:latin typeface="Helvetica" pitchFamily="2" charset="0"/>
                <a:ea typeface="+mn-ea"/>
                <a:cs typeface="+mn-cs"/>
              </a:rPr>
              <a:t>affarieconomici@ance.it</a:t>
            </a:r>
          </a:p>
        </p:txBody>
      </p:sp>
    </p:spTree>
    <p:extLst>
      <p:ext uri="{BB962C8B-B14F-4D97-AF65-F5344CB8AC3E}">
        <p14:creationId xmlns:p14="http://schemas.microsoft.com/office/powerpoint/2010/main" val="718862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12188FDE-F361-AE53-BCFA-D9FBCE35FAC2}"/>
              </a:ext>
            </a:extLst>
          </p:cNvPr>
          <p:cNvSpPr/>
          <p:nvPr/>
        </p:nvSpPr>
        <p:spPr>
          <a:xfrm>
            <a:off x="8856921" y="1796901"/>
            <a:ext cx="3335079" cy="3413051"/>
          </a:xfrm>
          <a:custGeom>
            <a:avLst/>
            <a:gdLst/>
            <a:ahLst/>
            <a:cxnLst/>
            <a:rect l="l" t="t" r="r" b="b"/>
            <a:pathLst>
              <a:path w="1667509" h="1292860">
                <a:moveTo>
                  <a:pt x="1667408" y="0"/>
                </a:moveTo>
                <a:lnTo>
                  <a:pt x="0" y="313436"/>
                </a:lnTo>
                <a:lnTo>
                  <a:pt x="346303" y="1193774"/>
                </a:lnTo>
                <a:lnTo>
                  <a:pt x="1667408" y="1292390"/>
                </a:lnTo>
                <a:lnTo>
                  <a:pt x="1667408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 sz="2397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5FCE695-638E-C18E-8550-E7197F280B80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4">
            <a:extLst>
              <a:ext uri="{FF2B5EF4-FFF2-40B4-BE49-F238E27FC236}">
                <a16:creationId xmlns:a16="http://schemas.microsoft.com/office/drawing/2014/main" id="{3B8888BF-2DD6-B35D-4C13-0C55225EC5D2}"/>
              </a:ext>
            </a:extLst>
          </p:cNvPr>
          <p:cNvSpPr txBox="1"/>
          <p:nvPr/>
        </p:nvSpPr>
        <p:spPr>
          <a:xfrm>
            <a:off x="1226992" y="181810"/>
            <a:ext cx="106367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2021-2023: le costruzioni alla guida del paese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217D18-FE43-B405-AD27-5254DB891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2948"/>
            <a:ext cx="8432799" cy="573173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0FF7381-282C-E2EF-7930-C1971BE23456}"/>
              </a:ext>
            </a:extLst>
          </p:cNvPr>
          <p:cNvSpPr txBox="1"/>
          <p:nvPr/>
        </p:nvSpPr>
        <p:spPr>
          <a:xfrm>
            <a:off x="9209314" y="2594655"/>
            <a:ext cx="29826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3B3838"/>
              </a:buClr>
              <a:buSzPts val="1200"/>
            </a:pPr>
            <a:r>
              <a:rPr lang="it-IT" sz="2400" dirty="0">
                <a:solidFill>
                  <a:srgbClr val="000080"/>
                </a:solidFill>
                <a:latin typeface="Aptos" panose="020B0004020202020204" pitchFamily="34" charset="0"/>
              </a:rPr>
              <a:t>Secondo stime Ance, 1/3 della crescita dell’economia, nel triennio considerato, è attribuibile alle costruzioni.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69849A5-0EAC-869A-A7AC-334E8B142427}"/>
              </a:ext>
            </a:extLst>
          </p:cNvPr>
          <p:cNvSpPr txBox="1">
            <a:spLocks/>
          </p:cNvSpPr>
          <p:nvPr/>
        </p:nvSpPr>
        <p:spPr>
          <a:xfrm>
            <a:off x="11480800" y="6168818"/>
            <a:ext cx="467360" cy="286904"/>
          </a:xfr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6F15528-21DE-4FAA-801E-634DDDAF4B2B}" type="slidenum">
              <a:rPr lang="it-IT" sz="1731" smtClean="0">
                <a:solidFill>
                  <a:srgbClr val="103676"/>
                </a:solidFill>
                <a:latin typeface="Calibri"/>
              </a:rPr>
              <a:pPr algn="ctr">
                <a:defRPr/>
              </a:pPr>
              <a:t>5</a:t>
            </a:fld>
            <a:endParaRPr lang="it-IT" sz="1731" dirty="0">
              <a:solidFill>
                <a:srgbClr val="103676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12188FDE-F361-AE53-BCFA-D9FBCE35FAC2}"/>
              </a:ext>
            </a:extLst>
          </p:cNvPr>
          <p:cNvSpPr/>
          <p:nvPr/>
        </p:nvSpPr>
        <p:spPr>
          <a:xfrm>
            <a:off x="9076266" y="1311186"/>
            <a:ext cx="3115733" cy="3960725"/>
          </a:xfrm>
          <a:custGeom>
            <a:avLst/>
            <a:gdLst/>
            <a:ahLst/>
            <a:cxnLst/>
            <a:rect l="l" t="t" r="r" b="b"/>
            <a:pathLst>
              <a:path w="1667509" h="1292860">
                <a:moveTo>
                  <a:pt x="1667408" y="0"/>
                </a:moveTo>
                <a:lnTo>
                  <a:pt x="0" y="313436"/>
                </a:lnTo>
                <a:lnTo>
                  <a:pt x="346303" y="1193774"/>
                </a:lnTo>
                <a:lnTo>
                  <a:pt x="1667408" y="1292390"/>
                </a:lnTo>
                <a:lnTo>
                  <a:pt x="1667408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 sz="2397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5FCE695-638E-C18E-8550-E7197F280B80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4">
            <a:extLst>
              <a:ext uri="{FF2B5EF4-FFF2-40B4-BE49-F238E27FC236}">
                <a16:creationId xmlns:a16="http://schemas.microsoft.com/office/drawing/2014/main" id="{3B8888BF-2DD6-B35D-4C13-0C55225EC5D2}"/>
              </a:ext>
            </a:extLst>
          </p:cNvPr>
          <p:cNvSpPr txBox="1"/>
          <p:nvPr/>
        </p:nvSpPr>
        <p:spPr>
          <a:xfrm>
            <a:off x="1226992" y="181810"/>
            <a:ext cx="106367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L’andamento dell’occupazione in </a:t>
            </a:r>
            <a:r>
              <a:rPr lang="it-IT" sz="2800" b="1" kern="0" dirty="0">
                <a:solidFill>
                  <a:srgbClr val="103676"/>
                </a:solidFill>
                <a:latin typeface="Aptos" panose="020B0004020202020204" pitchFamily="34" charset="0"/>
                <a:cs typeface="Calibri"/>
              </a:rPr>
              <a:t>Emilia-Romagna</a:t>
            </a: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Aptos" panose="020B0004020202020204" pitchFamily="34" charset="0"/>
              <a:cs typeface="Calibri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0FF7381-282C-E2EF-7930-C1971BE23456}"/>
              </a:ext>
            </a:extLst>
          </p:cNvPr>
          <p:cNvSpPr txBox="1"/>
          <p:nvPr/>
        </p:nvSpPr>
        <p:spPr>
          <a:xfrm>
            <a:off x="9209314" y="2372393"/>
            <a:ext cx="29826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3B3838"/>
              </a:buClr>
              <a:buSzPts val="1200"/>
            </a:pPr>
            <a:r>
              <a:rPr lang="it-IT" sz="2400" dirty="0">
                <a:solidFill>
                  <a:srgbClr val="000080"/>
                </a:solidFill>
                <a:latin typeface="Aptos" panose="020B0004020202020204" pitchFamily="34" charset="0"/>
              </a:rPr>
              <a:t>Prosegue l’aumento dei livelli occupazionali a un ritmo più sostenuto della media nazionale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906BA82-2048-BC91-B7FA-D5DD3887F345}"/>
              </a:ext>
            </a:extLst>
          </p:cNvPr>
          <p:cNvSpPr txBox="1"/>
          <p:nvPr/>
        </p:nvSpPr>
        <p:spPr>
          <a:xfrm>
            <a:off x="0" y="849520"/>
            <a:ext cx="85344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it-IT" sz="2400" dirty="0">
                <a:latin typeface="Aptos" panose="020B0004020202020204" pitchFamily="34" charset="0"/>
                <a:cs typeface="Helvetica" panose="020B0604020202020204" pitchFamily="34" charset="0"/>
              </a:rPr>
              <a:t>Ore lavorate e lavoratori iscritti – Emilia-Romagna</a:t>
            </a:r>
            <a:endParaRPr lang="it-IT" sz="2400" b="0" i="1" dirty="0">
              <a:latin typeface="Aptos" panose="020B00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45BF21E-B53C-5053-C055-0C3D1F0A43FD}"/>
              </a:ext>
            </a:extLst>
          </p:cNvPr>
          <p:cNvSpPr txBox="1"/>
          <p:nvPr/>
        </p:nvSpPr>
        <p:spPr>
          <a:xfrm>
            <a:off x="272023" y="6532666"/>
            <a:ext cx="61240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1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it-IT" dirty="0"/>
              <a:t>Elaborazione Ance su dati CNCE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F61965A-076C-090C-7243-D72E75076B1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8242" t="8049" b="4775"/>
          <a:stretch/>
        </p:blipFill>
        <p:spPr>
          <a:xfrm>
            <a:off x="0" y="1729302"/>
            <a:ext cx="9003323" cy="4586400"/>
          </a:xfrm>
          <a:prstGeom prst="rect">
            <a:avLst/>
          </a:prstGeom>
        </p:spPr>
      </p:pic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254AE7CA-A4FF-62A5-07EE-B095B3ABEC39}"/>
              </a:ext>
            </a:extLst>
          </p:cNvPr>
          <p:cNvSpPr txBox="1">
            <a:spLocks/>
          </p:cNvSpPr>
          <p:nvPr/>
        </p:nvSpPr>
        <p:spPr>
          <a:xfrm>
            <a:off x="11480800" y="6168818"/>
            <a:ext cx="467360" cy="286904"/>
          </a:xfr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6F15528-21DE-4FAA-801E-634DDDAF4B2B}" type="slidenum">
              <a:rPr lang="it-IT" sz="1731" smtClean="0">
                <a:solidFill>
                  <a:srgbClr val="103676"/>
                </a:solidFill>
                <a:latin typeface="Calibri"/>
              </a:rPr>
              <a:pPr algn="ctr">
                <a:defRPr/>
              </a:pPr>
              <a:t>6</a:t>
            </a:fld>
            <a:endParaRPr lang="it-IT" sz="1731" dirty="0">
              <a:solidFill>
                <a:srgbClr val="10367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11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53202B-8039-B0A9-38AA-128955849E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84D3AFF-6015-B6FC-0E38-4BEE7608F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6137FD-84E9-E357-9048-7770A54E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DC08-D812-4D72-AD6F-F575F927BD93}" type="slidenum">
              <a:rPr lang="it-IT" smtClean="0"/>
              <a:t>7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90AC6AE-262A-A4F3-B02B-25408379D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6EAB77-0E70-4A35-36CE-164E171C0EF3}"/>
              </a:ext>
            </a:extLst>
          </p:cNvPr>
          <p:cNvSpPr txBox="1"/>
          <p:nvPr/>
        </p:nvSpPr>
        <p:spPr>
          <a:xfrm>
            <a:off x="868680" y="5120640"/>
            <a:ext cx="6206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UN MERCATO IN TRASFORMAZIONE</a:t>
            </a:r>
          </a:p>
        </p:txBody>
      </p:sp>
    </p:spTree>
    <p:extLst>
      <p:ext uri="{BB962C8B-B14F-4D97-AF65-F5344CB8AC3E}">
        <p14:creationId xmlns:p14="http://schemas.microsoft.com/office/powerpoint/2010/main" val="3026816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3A8DA27-6DB5-A394-35A5-85449C239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683D8B-CDD5-5821-CB4F-AB1CE988393E}"/>
              </a:ext>
            </a:extLst>
          </p:cNvPr>
          <p:cNvSpPr txBox="1"/>
          <p:nvPr/>
        </p:nvSpPr>
        <p:spPr>
          <a:xfrm>
            <a:off x="290557" y="945380"/>
            <a:ext cx="11417182" cy="40011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4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prstClr val="white"/>
                </a:solidFill>
              </a:rPr>
              <a:t>C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omposizione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%</a:t>
            </a: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AF134F3-FC1A-46BA-20B2-DB5C9CA45DF1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AE8E3DE-14F5-8E5D-4D08-93F69A4B86AE}"/>
              </a:ext>
            </a:extLst>
          </p:cNvPr>
          <p:cNvSpPr txBox="1"/>
          <p:nvPr/>
        </p:nvSpPr>
        <p:spPr>
          <a:xfrm>
            <a:off x="1226992" y="181810"/>
            <a:ext cx="106367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Le imprese di costruzioni in Emilia-Romagna</a:t>
            </a:r>
          </a:p>
        </p:txBody>
      </p:sp>
      <p:pic>
        <p:nvPicPr>
          <p:cNvPr id="6" name="Immagine 5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27C5C9B3-FC87-595E-0653-BE5EF7A9A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85840"/>
            <a:ext cx="12041025" cy="395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7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3A8DA27-6DB5-A394-35A5-85449C239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FFF835C-3819-53FA-0D67-CD141F1DC2D9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4">
            <a:extLst>
              <a:ext uri="{FF2B5EF4-FFF2-40B4-BE49-F238E27FC236}">
                <a16:creationId xmlns:a16="http://schemas.microsoft.com/office/drawing/2014/main" id="{899C4BC2-408C-EBB6-2962-81D6DDA0035A}"/>
              </a:ext>
            </a:extLst>
          </p:cNvPr>
          <p:cNvSpPr txBox="1"/>
          <p:nvPr/>
        </p:nvSpPr>
        <p:spPr>
          <a:xfrm>
            <a:off x="1226992" y="181810"/>
            <a:ext cx="106367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Aptos" panose="020B0004020202020204" pitchFamily="34" charset="0"/>
                <a:cs typeface="Calibri"/>
              </a:rPr>
              <a:t>Le imprese di costruzioni in Emilia-Romagna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C64BE3C-BF1B-CFF3-3122-17F35DA8AAB5}"/>
              </a:ext>
            </a:extLst>
          </p:cNvPr>
          <p:cNvSpPr txBox="1"/>
          <p:nvPr/>
        </p:nvSpPr>
        <p:spPr>
          <a:xfrm>
            <a:off x="891162" y="5592086"/>
            <a:ext cx="18663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*Stima Ance</a:t>
            </a:r>
            <a:endParaRPr lang="it-IT" sz="1000" dirty="0">
              <a:latin typeface="Helvetica" pitchFamily="2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6BABF0B-6452-B701-F4D9-9FFFDF0F7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46" y="731841"/>
            <a:ext cx="4906704" cy="473775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F692690-A152-3787-8EC6-6F2019166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096" y="705030"/>
            <a:ext cx="4906704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4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498A">
            <a:alpha val="25000"/>
          </a:srgbClr>
        </a:solidFill>
      </a:spPr>
      <a:bodyPr wrap="square" lIns="0" tIns="0" rIns="0" bIns="0" rtlCol="0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1803</Words>
  <Application>Microsoft Office PowerPoint</Application>
  <PresentationFormat>Widescreen</PresentationFormat>
  <Paragraphs>404</Paragraphs>
  <Slides>41</Slides>
  <Notes>41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50" baseType="lpstr">
      <vt:lpstr>Aptos</vt:lpstr>
      <vt:lpstr>Aptos Narrow</vt:lpstr>
      <vt:lpstr>Arial</vt:lpstr>
      <vt:lpstr>Calibri</vt:lpstr>
      <vt:lpstr>Helvetica</vt:lpstr>
      <vt:lpstr>MV Boli</vt:lpstr>
      <vt:lpstr>Posterama</vt:lpstr>
      <vt:lpstr>Posterama (titoli)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Diapositiva 6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Autore</dc:creator>
  <cp:lastModifiedBy>Muzzi Roberta</cp:lastModifiedBy>
  <cp:revision>175</cp:revision>
  <cp:lastPrinted>2024-05-21T12:25:46Z</cp:lastPrinted>
  <dcterms:created xsi:type="dcterms:W3CDTF">2023-07-10T14:47:12Z</dcterms:created>
  <dcterms:modified xsi:type="dcterms:W3CDTF">2024-07-12T09:21:10Z</dcterms:modified>
</cp:coreProperties>
</file>