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4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46" r:id="rId2"/>
    <p:sldId id="353" r:id="rId3"/>
    <p:sldId id="354" r:id="rId4"/>
    <p:sldId id="357" r:id="rId5"/>
    <p:sldId id="356" r:id="rId6"/>
    <p:sldId id="362" r:id="rId7"/>
    <p:sldId id="363" r:id="rId8"/>
    <p:sldId id="364" r:id="rId9"/>
    <p:sldId id="365" r:id="rId10"/>
    <p:sldId id="359" r:id="rId11"/>
    <p:sldId id="360" r:id="rId12"/>
    <p:sldId id="361" r:id="rId13"/>
  </p:sldIdLst>
  <p:sldSz cx="9144000" cy="5149850"/>
  <p:notesSz cx="9926638" cy="679767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0" userDrawn="1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062"/>
    <a:srgbClr val="005677"/>
    <a:srgbClr val="5A704E"/>
    <a:srgbClr val="7DBD71"/>
    <a:srgbClr val="128E7D"/>
    <a:srgbClr val="E47823"/>
    <a:srgbClr val="C46B20"/>
    <a:srgbClr val="B7641E"/>
    <a:srgbClr val="6F5582"/>
    <a:srgbClr val="761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05" autoAdjust="0"/>
  </p:normalViewPr>
  <p:slideViewPr>
    <p:cSldViewPr>
      <p:cViewPr varScale="1">
        <p:scale>
          <a:sx n="107" d="100"/>
          <a:sy n="107" d="100"/>
        </p:scale>
        <p:origin x="710" y="67"/>
      </p:cViewPr>
      <p:guideLst>
        <p:guide orient="horz" pos="470"/>
        <p:guide pos="23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3373" y="1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r">
              <a:defRPr sz="1400"/>
            </a:lvl1pPr>
          </a:lstStyle>
          <a:p>
            <a:fld id="{D7FFA1DA-629B-7946-9596-8DE7AA48263D}" type="datetimeFigureOut">
              <a:rPr lang="it-IT" smtClean="0"/>
              <a:t>19/04/2026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6456117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3373" y="6456117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r">
              <a:defRPr sz="1400"/>
            </a:lvl1pPr>
          </a:lstStyle>
          <a:p>
            <a:fld id="{DC8E683B-E46A-A349-BD6B-3AC0A48A4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30154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3373" y="1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/>
          <a:lstStyle>
            <a:lvl1pPr algn="r">
              <a:defRPr sz="1400"/>
            </a:lvl1pPr>
          </a:lstStyle>
          <a:p>
            <a:fld id="{2C94D03A-7E69-7344-8274-FB2F924124AC}" type="datetimeFigureOut">
              <a:rPr lang="it-IT" smtClean="0"/>
              <a:t>19/04/2026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00338" y="509588"/>
            <a:ext cx="452596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994" tIns="53497" rIns="106994" bIns="5349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664" y="3229107"/>
            <a:ext cx="7941310" cy="3059373"/>
          </a:xfrm>
          <a:prstGeom prst="rect">
            <a:avLst/>
          </a:prstGeom>
        </p:spPr>
        <p:txBody>
          <a:bodyPr vert="horz" lIns="106994" tIns="53497" rIns="106994" bIns="5349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6456117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l">
              <a:defRPr sz="14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3373" y="6456117"/>
            <a:ext cx="4301543" cy="339465"/>
          </a:xfrm>
          <a:prstGeom prst="rect">
            <a:avLst/>
          </a:prstGeom>
        </p:spPr>
        <p:txBody>
          <a:bodyPr vert="horz" lIns="106994" tIns="53497" rIns="106994" bIns="53497" rtlCol="0" anchor="b"/>
          <a:lstStyle>
            <a:lvl1pPr algn="r">
              <a:defRPr sz="1400"/>
            </a:lvl1pPr>
          </a:lstStyle>
          <a:p>
            <a:fld id="{2135063F-75B3-A840-BD8A-A74602CDE0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59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7772400" cy="23622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6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Holder 2"/>
          <p:cNvSpPr txBox="1">
            <a:spLocks/>
          </p:cNvSpPr>
          <p:nvPr userDrawn="1"/>
        </p:nvSpPr>
        <p:spPr>
          <a:xfrm>
            <a:off x="682311" y="1580097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7772400" cy="21336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6101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3"/>
          <p:cNvSpPr>
            <a:spLocks noGrp="1"/>
          </p:cNvSpPr>
          <p:nvPr>
            <p:ph type="body" idx="1"/>
          </p:nvPr>
        </p:nvSpPr>
        <p:spPr>
          <a:xfrm>
            <a:off x="685800" y="762000"/>
            <a:ext cx="7772400" cy="2133600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5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105358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86400" y="1584325"/>
            <a:ext cx="403860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1" name="Holder 2"/>
          <p:cNvSpPr txBox="1">
            <a:spLocks/>
          </p:cNvSpPr>
          <p:nvPr userDrawn="1"/>
        </p:nvSpPr>
        <p:spPr>
          <a:xfrm>
            <a:off x="682311" y="1580097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12" name="Holder 2"/>
          <p:cNvSpPr txBox="1">
            <a:spLocks/>
          </p:cNvSpPr>
          <p:nvPr userDrawn="1"/>
        </p:nvSpPr>
        <p:spPr>
          <a:xfrm>
            <a:off x="699245" y="1580098"/>
            <a:ext cx="3872756" cy="24585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ea typeface="+mj-ea"/>
                <a:cs typeface="Calibri"/>
              </a:defRPr>
            </a:lvl1pPr>
          </a:lstStyle>
          <a:p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4569297" cy="184666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8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9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486400" y="1584325"/>
            <a:ext cx="403860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7" name="Holder 3"/>
          <p:cNvSpPr>
            <a:spLocks noGrp="1"/>
          </p:cNvSpPr>
          <p:nvPr>
            <p:ph type="body" idx="1"/>
          </p:nvPr>
        </p:nvSpPr>
        <p:spPr>
          <a:xfrm>
            <a:off x="685800" y="1584325"/>
            <a:ext cx="4569297" cy="184666"/>
          </a:xfrm>
        </p:spPr>
        <p:txBody>
          <a:bodyPr lIns="0" tIns="0" rIns="0" bIns="0"/>
          <a:lstStyle>
            <a:lvl1pPr algn="just">
              <a:defRPr sz="1200"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631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48000" y="1584324"/>
            <a:ext cx="6096000" cy="245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Holder 3"/>
          <p:cNvSpPr>
            <a:spLocks noGrp="1"/>
          </p:cNvSpPr>
          <p:nvPr>
            <p:ph type="body" idx="1"/>
          </p:nvPr>
        </p:nvSpPr>
        <p:spPr>
          <a:xfrm>
            <a:off x="685800" y="2041525"/>
            <a:ext cx="1981199" cy="246221"/>
          </a:xfrm>
        </p:spPr>
        <p:txBody>
          <a:bodyPr lIns="0" tIns="0" rIns="0" bIns="0"/>
          <a:lstStyle>
            <a:lvl1pPr algn="l">
              <a:defRPr sz="1600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13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  <p:sp>
        <p:nvSpPr>
          <p:cNvPr id="8" name="bg object 16"/>
          <p:cNvSpPr/>
          <p:nvPr userDrawn="1"/>
        </p:nvSpPr>
        <p:spPr>
          <a:xfrm>
            <a:off x="416852" y="84066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779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48000" y="1584324"/>
            <a:ext cx="6096000" cy="2454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3"/>
          <p:cNvSpPr>
            <a:spLocks noGrp="1"/>
          </p:cNvSpPr>
          <p:nvPr>
            <p:ph type="body" idx="1"/>
          </p:nvPr>
        </p:nvSpPr>
        <p:spPr>
          <a:xfrm>
            <a:off x="685800" y="2041525"/>
            <a:ext cx="1981199" cy="246221"/>
          </a:xfrm>
        </p:spPr>
        <p:txBody>
          <a:bodyPr lIns="0" tIns="0" rIns="0" bIns="0"/>
          <a:lstStyle>
            <a:lvl1pPr algn="l">
              <a:defRPr sz="1600" b="1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egnaposto tes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4632325"/>
            <a:ext cx="4038600" cy="169277"/>
          </a:xfrm>
        </p:spPr>
        <p:txBody>
          <a:bodyPr vert="horz"/>
          <a:lstStyle>
            <a:lvl1pPr>
              <a:defRPr sz="1100" b="1">
                <a:solidFill>
                  <a:srgbClr val="103676"/>
                </a:solidFill>
              </a:defRPr>
            </a:lvl1pPr>
            <a:lvl2pPr>
              <a:defRPr sz="1100">
                <a:solidFill>
                  <a:srgbClr val="103676"/>
                </a:solidFill>
              </a:defRPr>
            </a:lvl2pPr>
            <a:lvl3pPr>
              <a:defRPr sz="1100">
                <a:solidFill>
                  <a:srgbClr val="103676"/>
                </a:solidFill>
              </a:defRPr>
            </a:lvl3pPr>
            <a:lvl4pPr>
              <a:defRPr sz="1100">
                <a:solidFill>
                  <a:srgbClr val="103676"/>
                </a:solidFill>
              </a:defRPr>
            </a:lvl4pPr>
            <a:lvl5pPr>
              <a:defRPr sz="1100">
                <a:solidFill>
                  <a:srgbClr val="103676"/>
                </a:solidFill>
              </a:defRPr>
            </a:lvl5pPr>
          </a:lstStyle>
          <a:p>
            <a:pPr lvl="0"/>
            <a:r>
              <a:rPr lang="it-IT" dirty="0"/>
              <a:t>Fare clic per modificare gli stili del testo dello schema </a:t>
            </a:r>
          </a:p>
        </p:txBody>
      </p:sp>
    </p:spTree>
    <p:extLst>
      <p:ext uri="{BB962C8B-B14F-4D97-AF65-F5344CB8AC3E}">
        <p14:creationId xmlns:p14="http://schemas.microsoft.com/office/powerpoint/2010/main" val="3698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9244" y="733431"/>
            <a:ext cx="7745511" cy="625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11498A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503" y="1604981"/>
            <a:ext cx="7766992" cy="1748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0" name="object 4"/>
          <p:cNvSpPr/>
          <p:nvPr userDrawn="1"/>
        </p:nvSpPr>
        <p:spPr>
          <a:xfrm>
            <a:off x="516122" y="4633323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5"/>
          <p:cNvSpPr/>
          <p:nvPr userDrawn="1"/>
        </p:nvSpPr>
        <p:spPr>
          <a:xfrm>
            <a:off x="8589962" y="4626514"/>
            <a:ext cx="0" cy="360045"/>
          </a:xfrm>
          <a:custGeom>
            <a:avLst/>
            <a:gdLst/>
            <a:ahLst/>
            <a:cxnLst/>
            <a:rect l="l" t="t" r="r" b="b"/>
            <a:pathLst>
              <a:path h="360045">
                <a:moveTo>
                  <a:pt x="0" y="0"/>
                </a:moveTo>
                <a:lnTo>
                  <a:pt x="0" y="359994"/>
                </a:lnTo>
              </a:path>
            </a:pathLst>
          </a:custGeom>
          <a:ln w="12700">
            <a:solidFill>
              <a:srgbClr val="1149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6"/>
          <p:cNvGrpSpPr/>
          <p:nvPr userDrawn="1"/>
        </p:nvGrpSpPr>
        <p:grpSpPr>
          <a:xfrm>
            <a:off x="6954399" y="4620514"/>
            <a:ext cx="1406525" cy="358775"/>
            <a:chOff x="6954399" y="4620514"/>
            <a:chExt cx="1406525" cy="358775"/>
          </a:xfrm>
        </p:grpSpPr>
        <p:pic>
          <p:nvPicPr>
            <p:cNvPr id="13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71239" y="4666038"/>
              <a:ext cx="889608" cy="132600"/>
            </a:xfrm>
            <a:prstGeom prst="rect">
              <a:avLst/>
            </a:prstGeom>
          </p:spPr>
        </p:pic>
        <p:pic>
          <p:nvPicPr>
            <p:cNvPr id="14" name="object 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954399" y="4665009"/>
              <a:ext cx="211510" cy="134493"/>
            </a:xfrm>
            <a:prstGeom prst="rect">
              <a:avLst/>
            </a:prstGeom>
          </p:spPr>
        </p:pic>
        <p:pic>
          <p:nvPicPr>
            <p:cNvPr id="15" name="object 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187106" y="4663878"/>
              <a:ext cx="186319" cy="136715"/>
            </a:xfrm>
            <a:prstGeom prst="rect">
              <a:avLst/>
            </a:prstGeom>
          </p:spPr>
        </p:pic>
        <p:sp>
          <p:nvSpPr>
            <p:cNvPr id="17" name="object 10"/>
            <p:cNvSpPr/>
            <p:nvPr/>
          </p:nvSpPr>
          <p:spPr>
            <a:xfrm>
              <a:off x="7417752" y="4620514"/>
              <a:ext cx="11430" cy="358775"/>
            </a:xfrm>
            <a:custGeom>
              <a:avLst/>
              <a:gdLst/>
              <a:ahLst/>
              <a:cxnLst/>
              <a:rect l="l" t="t" r="r" b="b"/>
              <a:pathLst>
                <a:path w="11429" h="358775">
                  <a:moveTo>
                    <a:pt x="11188" y="0"/>
                  </a:moveTo>
                  <a:lnTo>
                    <a:pt x="0" y="0"/>
                  </a:lnTo>
                  <a:lnTo>
                    <a:pt x="0" y="358305"/>
                  </a:lnTo>
                  <a:lnTo>
                    <a:pt x="11188" y="358305"/>
                  </a:lnTo>
                  <a:lnTo>
                    <a:pt x="11188" y="0"/>
                  </a:lnTo>
                  <a:close/>
                </a:path>
              </a:pathLst>
            </a:custGeom>
            <a:solidFill>
              <a:srgbClr val="002E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Holder 7"/>
          <p:cNvSpPr>
            <a:spLocks noGrp="1"/>
          </p:cNvSpPr>
          <p:nvPr>
            <p:ph type="sldNum" sz="quarter" idx="4"/>
          </p:nvPr>
        </p:nvSpPr>
        <p:spPr>
          <a:xfrm>
            <a:off x="8610600" y="4632325"/>
            <a:ext cx="350520" cy="21544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300">
                <a:solidFill>
                  <a:srgbClr val="103676"/>
                </a:solidFill>
              </a:defRPr>
            </a:lvl1pPr>
          </a:lstStyle>
          <a:p>
            <a:fld id="{B6F15528-21DE-4FAA-801E-634DDDAF4B2B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8" r:id="rId3"/>
    <p:sldLayoutId id="2147483663" r:id="rId4"/>
    <p:sldLayoutId id="2147483669" r:id="rId5"/>
    <p:sldLayoutId id="2147483666" r:id="rId6"/>
    <p:sldLayoutId id="2147483670" r:id="rId7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CASSE EDILI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/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/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932D7E6-3FD0-765D-3946-57887AA96F5B}"/>
              </a:ext>
            </a:extLst>
          </p:cNvPr>
          <p:cNvSpPr txBox="1"/>
          <p:nvPr/>
        </p:nvSpPr>
        <p:spPr>
          <a:xfrm>
            <a:off x="435769" y="809078"/>
            <a:ext cx="835764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500" b="1" dirty="0">
                <a:solidFill>
                  <a:srgbClr val="103676"/>
                </a:solidFill>
                <a:latin typeface="Calibri"/>
                <a:cs typeface="Calibri"/>
              </a:rPr>
              <a:t>STATUTO TIPO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Accordo nazionale 19 settembre 2002, tra Ance, Ass. Artigiane e OO.SS. nazionali 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in attuazione del Protocollo di Intesa 18 dicembre 1998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Cassa Edile costituita tra AT Ance e OO.SS. Territoriali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Cassa Edile è </a:t>
            </a:r>
            <a:r>
              <a:rPr lang="it-IT" sz="1300" b="1" dirty="0">
                <a:solidFill>
                  <a:srgbClr val="103676"/>
                </a:solidFill>
                <a:cs typeface="Calibri"/>
              </a:rPr>
              <a:t>lo strumento per attuazione dei contratti e accordi collettivi stipulati tra Ance e OO.SS. nazionali, nonché tra AT Ance e OO.SS. Territoriali</a:t>
            </a: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. </a:t>
            </a:r>
            <a:r>
              <a:rPr lang="it-IT" sz="1300" b="1" u="sng" dirty="0">
                <a:solidFill>
                  <a:srgbClr val="103676"/>
                </a:solidFill>
                <a:cs typeface="Calibri"/>
              </a:rPr>
              <a:t>È altresì l</a:t>
            </a:r>
            <a:r>
              <a:rPr lang="it-IT" sz="1300" b="1" u="sng" dirty="0">
                <a:solidFill>
                  <a:srgbClr val="103676"/>
                </a:solidFill>
                <a:latin typeface="Calibri"/>
                <a:cs typeface="Calibri"/>
              </a:rPr>
              <a:t>o strumento per attuazione dei contratti e accordi collettivi stipulati tra Ass. Artigiane e OO.SS. nazionali, nonché tra le rispettive Organizzazioni territoriali, in conformità a Protocollo 18 dicembre 1998 </a:t>
            </a: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*</a:t>
            </a:r>
            <a:endParaRPr lang="it-IT" sz="1300" b="1" u="sng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endParaRPr lang="it-IT" sz="1300" b="1" u="sng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indent="-285750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300" b="1" dirty="0">
                <a:solidFill>
                  <a:srgbClr val="103676"/>
                </a:solidFill>
                <a:cs typeface="Calibri"/>
              </a:rPr>
              <a:t>Organizzazione, funzioni, accantonamento, contribuzioni e prestazioni sono disciplinati da CCNL e accordi nazionali e, </a:t>
            </a:r>
            <a:r>
              <a:rPr lang="it-IT" sz="1300" b="1" u="sng" dirty="0">
                <a:solidFill>
                  <a:srgbClr val="103676"/>
                </a:solidFill>
                <a:cs typeface="Calibri"/>
              </a:rPr>
              <a:t>nell’ambito di questi</a:t>
            </a:r>
            <a:r>
              <a:rPr lang="it-IT" sz="1300" b="1" dirty="0">
                <a:solidFill>
                  <a:srgbClr val="103676"/>
                </a:solidFill>
                <a:cs typeface="Calibri"/>
              </a:rPr>
              <a:t>, dai contratti e accordi collettivi territoriali → effetti diretti nei confronti della Cassa Edile</a:t>
            </a:r>
            <a:endParaRPr lang="it-IT" sz="1300" b="1" dirty="0">
              <a:solidFill>
                <a:srgbClr val="103676"/>
              </a:solidFill>
              <a:highlight>
                <a:srgbClr val="FFFF00"/>
              </a:highlight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endParaRPr lang="it-IT" sz="1300" b="1" u="sng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Cassa Edile è parte del sistema paritetico di categoria → attua le direttive della CNCE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F494E7E-7090-2553-1F47-D6CBCE2290FA}"/>
              </a:ext>
            </a:extLst>
          </p:cNvPr>
          <p:cNvSpPr txBox="1"/>
          <p:nvPr/>
        </p:nvSpPr>
        <p:spPr>
          <a:xfrm>
            <a:off x="464344" y="4035671"/>
            <a:ext cx="8223000" cy="6001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/>
            <a:r>
              <a:rPr lang="it-IT" sz="1100" b="1" cap="small" dirty="0">
                <a:solidFill>
                  <a:srgbClr val="103676"/>
                </a:solidFill>
                <a:cs typeface="Calibri"/>
              </a:rPr>
              <a:t>* </a:t>
            </a:r>
            <a:r>
              <a:rPr lang="it-IT" sz="1100" b="1" dirty="0">
                <a:solidFill>
                  <a:srgbClr val="103676"/>
                </a:solidFill>
                <a:cs typeface="Calibri"/>
              </a:rPr>
              <a:t>Stesso principio sancito per CCNL Ass. Cooperative (Protocollo Intesa 16 novembre 2010 tra Ance, Ass. Cooperative e OO.SS. Nazionali).</a:t>
            </a:r>
          </a:p>
          <a:p>
            <a:pPr algn="ctr" fontAlgn="base"/>
            <a:r>
              <a:rPr lang="it-IT" sz="1100" b="1" dirty="0">
                <a:solidFill>
                  <a:srgbClr val="103676"/>
                </a:solidFill>
                <a:cs typeface="Calibri"/>
              </a:rPr>
              <a:t>Introduzione del contributo contrattuale alla previdenza complementare ha comportato di fatto per Casse Edili la necessità di dare attuazione, e quindi di censire, anche il CCNL Confapi Aniem (Circolare CNCE n. 6/2016 su versamento a </a:t>
            </a:r>
            <a:r>
              <a:rPr lang="it-IT" sz="1100" b="1" dirty="0" err="1">
                <a:solidFill>
                  <a:srgbClr val="103676"/>
                </a:solidFill>
                <a:cs typeface="Calibri"/>
              </a:rPr>
              <a:t>Fondapi</a:t>
            </a:r>
            <a:r>
              <a:rPr lang="it-IT" sz="1100" b="1" dirty="0">
                <a:solidFill>
                  <a:srgbClr val="103676"/>
                </a:solidFill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70616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CB3-FB81-5057-D23A-38A8AB1C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9F45FA-5652-7DB1-6635-C1331D5CA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66804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RESPONSABILITA’ DEGLI AMMINISTRATORI DEGLI ENTI BILATERALI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AE02342E-CF71-EEEA-B201-B8933FDEC2C3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E80F0FA9-B118-4171-6EB7-CFA95B588F42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D102C39D-D2EE-F25D-A383-D43ACC095D7C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C90DD2A-146C-D688-95BD-D5A046B3EB2A}"/>
              </a:ext>
            </a:extLst>
          </p:cNvPr>
          <p:cNvSpPr txBox="1"/>
          <p:nvPr/>
        </p:nvSpPr>
        <p:spPr>
          <a:xfrm>
            <a:off x="463801" y="1080983"/>
            <a:ext cx="3955801" cy="34932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5A704E"/>
            </a:solidFill>
          </a:ln>
        </p:spPr>
        <p:txBody>
          <a:bodyPr wrap="square" rtlCol="0" anchor="ctr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Enti bilaterali del sistema paritetico di categoria sono ASSOCIAZIONI NON RICONOSCIUTE EX ART. 36 C.C.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  <a:sym typeface="Symbol" panose="05050102010706020507" pitchFamily="18" charset="2"/>
              </a:rPr>
              <a:t>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  <a:sym typeface="Symbol" panose="05050102010706020507" pitchFamily="18" charset="2"/>
              </a:rPr>
              <a:t>ART. 38 C.C.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i="1" dirty="0">
                <a:solidFill>
                  <a:srgbClr val="005677"/>
                </a:solidFill>
                <a:latin typeface="Calibri"/>
                <a:cs typeface="Calibri"/>
              </a:rPr>
              <a:t>«Per le obbligazioni assunte dalle persone che rappresentano l'associazione i terzi possono far valere i loro diritti sul fondo comune. Delle obbligazioni stesse rispondono anche </a:t>
            </a:r>
            <a:r>
              <a:rPr lang="it-IT" sz="1200" b="1" i="1" u="sng" dirty="0">
                <a:solidFill>
                  <a:srgbClr val="005677"/>
                </a:solidFill>
                <a:latin typeface="Calibri"/>
                <a:cs typeface="Calibri"/>
              </a:rPr>
              <a:t>personalmente</a:t>
            </a:r>
            <a:r>
              <a:rPr lang="it-IT" sz="1200" b="1" i="1" dirty="0">
                <a:solidFill>
                  <a:srgbClr val="005677"/>
                </a:solidFill>
                <a:latin typeface="Calibri"/>
                <a:cs typeface="Calibri"/>
              </a:rPr>
              <a:t> e </a:t>
            </a:r>
            <a:r>
              <a:rPr lang="it-IT" sz="1200" b="1" i="1" u="sng" dirty="0">
                <a:solidFill>
                  <a:srgbClr val="005677"/>
                </a:solidFill>
                <a:latin typeface="Calibri"/>
                <a:cs typeface="Calibri"/>
              </a:rPr>
              <a:t>solidalmente</a:t>
            </a:r>
            <a:r>
              <a:rPr lang="it-IT" sz="1200" b="1" i="1" dirty="0">
                <a:solidFill>
                  <a:srgbClr val="005677"/>
                </a:solidFill>
                <a:latin typeface="Calibri"/>
                <a:cs typeface="Calibri"/>
              </a:rPr>
              <a:t> le persone che hanno agito in nome e per conto dell'associazione.»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2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A prescindere dall’eventuale incapienza del fondo comune, rispondono delle obbligazioni dell’associazione, con il proprio patrimonio e in via solidale, gli amministratori dell’ente. A maggior ragione, ne rispondono nel caso in cui il fondo comune risulti insufficiente per la soddisfazione dei crediti vantati dai terzi nei confronti dell’associazione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9E53CF1-FC09-1766-DC70-A505BF061E16}"/>
              </a:ext>
            </a:extLst>
          </p:cNvPr>
          <p:cNvSpPr txBox="1"/>
          <p:nvPr/>
        </p:nvSpPr>
        <p:spPr>
          <a:xfrm>
            <a:off x="4572000" y="1080983"/>
            <a:ext cx="4108199" cy="34932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ART. 2049 C.C.</a:t>
            </a:r>
          </a:p>
          <a:p>
            <a:pPr algn="just"/>
            <a:r>
              <a:rPr lang="it-IT" sz="1200" b="1" i="1" dirty="0">
                <a:solidFill>
                  <a:srgbClr val="005677"/>
                </a:solidFill>
                <a:latin typeface="Calibri"/>
                <a:cs typeface="Calibri"/>
              </a:rPr>
              <a:t>«I padroni e i committenti sono responsabili per i danni  arrecati dal fatto illecito dei loro domestici e commessi nell'esercizio delle incombenze a cui sono adibiti»</a:t>
            </a:r>
          </a:p>
          <a:p>
            <a:pPr algn="just"/>
            <a:endParaRPr lang="it-IT" sz="1200" b="1" i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algn="just"/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Ai fini dell’applicazione  della disposizione, è necessario, ma anche sufficiente, che colui che commette l’illecito sia legato da un </a:t>
            </a:r>
            <a:r>
              <a:rPr lang="it-IT" sz="1200" b="1" u="sng" dirty="0">
                <a:solidFill>
                  <a:srgbClr val="005677"/>
                </a:solidFill>
                <a:latin typeface="Calibri"/>
                <a:cs typeface="Calibri"/>
              </a:rPr>
              <a:t>rapporto di preposizione</a:t>
            </a:r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, quale che sia la natura giuridica di tale rapporto, con il soggetto nel cui interesse l’attività affidatagli è stata svolta e che il danno sia stato procurato, </a:t>
            </a:r>
            <a:r>
              <a:rPr lang="it-IT" sz="1200" b="1" u="sng" dirty="0">
                <a:solidFill>
                  <a:srgbClr val="005677"/>
                </a:solidFill>
                <a:latin typeface="Calibri"/>
                <a:cs typeface="Calibri"/>
              </a:rPr>
              <a:t>senza dolo o colpa grave</a:t>
            </a:r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, proprio nell’esercizio di tale attività</a:t>
            </a:r>
          </a:p>
          <a:p>
            <a:pPr algn="just"/>
            <a:endParaRPr lang="it-IT" sz="12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algn="ctr"/>
            <a:r>
              <a:rPr lang="it-IT" sz="1200" b="1" dirty="0">
                <a:solidFill>
                  <a:srgbClr val="103676"/>
                </a:solidFill>
                <a:cs typeface="Calibri"/>
                <a:sym typeface="Symbol" panose="05050102010706020507" pitchFamily="18" charset="2"/>
              </a:rPr>
              <a:t></a:t>
            </a:r>
          </a:p>
          <a:p>
            <a:pPr algn="ctr"/>
            <a:endParaRPr lang="it-IT" sz="1200" b="1" dirty="0">
              <a:solidFill>
                <a:srgbClr val="103676"/>
              </a:solidFill>
              <a:cs typeface="Calibri"/>
              <a:sym typeface="Symbol" panose="05050102010706020507" pitchFamily="18" charset="2"/>
            </a:endParaRPr>
          </a:p>
          <a:p>
            <a:pPr algn="just"/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La responsabilità ex art. 2049 c.c. potrebbe essere imputata all’ente nel cui interesse collettivo l’attività degli amministratori è svolta</a:t>
            </a:r>
          </a:p>
        </p:txBody>
      </p:sp>
    </p:spTree>
    <p:extLst>
      <p:ext uri="{BB962C8B-B14F-4D97-AF65-F5344CB8AC3E}">
        <p14:creationId xmlns:p14="http://schemas.microsoft.com/office/powerpoint/2010/main" val="327749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E2E5D-8CE7-E3D4-A0E9-9A8D34239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DAEECA-0AEC-C7FA-7D56-0BEBF4761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756" y="42226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CODICE ETICO DEGLI ENTI BILATERALI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D5AFF3AF-A98D-77FF-A690-3664C7EB1318}"/>
              </a:ext>
            </a:extLst>
          </p:cNvPr>
          <p:cNvSpPr/>
          <p:nvPr/>
        </p:nvSpPr>
        <p:spPr>
          <a:xfrm>
            <a:off x="600075" y="490431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88F51BD0-6383-C041-8F64-7A0F273B8A85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AD46291D-D61B-4585-6899-484244D91C48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D106D8D-0703-F56A-A6BD-08B84F33E53D}"/>
              </a:ext>
            </a:extLst>
          </p:cNvPr>
          <p:cNvSpPr txBox="1"/>
          <p:nvPr/>
        </p:nvSpPr>
        <p:spPr>
          <a:xfrm>
            <a:off x="428216" y="753672"/>
            <a:ext cx="8357644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400" b="1" dirty="0">
                <a:solidFill>
                  <a:schemeClr val="accent3"/>
                </a:solidFill>
                <a:latin typeface="Calibri"/>
                <a:cs typeface="Calibri"/>
              </a:rPr>
              <a:t>Gratuità delle cariche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400" b="1" dirty="0">
                <a:solidFill>
                  <a:schemeClr val="accent3"/>
                </a:solidFill>
                <a:latin typeface="Calibri"/>
                <a:cs typeface="Calibri"/>
              </a:rPr>
              <a:t>Criteri di assunzione del personale: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chemeClr val="accent3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selezione in base a professionalità e competenza, nel rispetto delle pari opportunità di tutti i candidati, anche mediante ricorso a società esterne di selezione del personale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non consentite candidature di coniugi o parenti entro secondo grado di chi ricopre responsabilità di controllo, amministrazione e dirigenza in EE.BB.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astensione da segnalazioni e/o raccomandazioni esterne e/o interne a EE.BB.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83062"/>
                </a:solidFill>
                <a:latin typeface="Calibri"/>
                <a:cs typeface="Calibri"/>
              </a:rPr>
              <a:t>assunzione effettuata dal competente organo statutario sulla base di almeno 5 curricula in linea con i suddetti criteri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83062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retribuzioni non possono superare importi previsti per quadri, come disciplinati da CCNL edile</a:t>
            </a:r>
          </a:p>
          <a:p>
            <a:pPr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2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71463" marR="0" lvl="0" indent="-271463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chemeClr val="accent3"/>
                </a:solidFill>
                <a:latin typeface="Calibri"/>
                <a:cs typeface="Calibri"/>
              </a:rPr>
              <a:t>Istituti di credito di riferimento:</a:t>
            </a:r>
          </a:p>
          <a:p>
            <a:pPr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chemeClr val="accent3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83062"/>
                </a:solidFill>
                <a:latin typeface="Calibri"/>
                <a:cs typeface="Calibri"/>
              </a:rPr>
              <a:t>competente organo statutario sceglie istituto di credito o finanziario sulla base di almeno </a:t>
            </a:r>
            <a:r>
              <a:rPr lang="it-IT" sz="1200" b="1">
                <a:solidFill>
                  <a:srgbClr val="183062"/>
                </a:solidFill>
                <a:latin typeface="Calibri"/>
                <a:cs typeface="Calibri"/>
              </a:rPr>
              <a:t>5 offerte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83062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valutazione attiene esclusivamente al vantaggio economico dell’Ente Bilaterale</a:t>
            </a:r>
          </a:p>
        </p:txBody>
      </p:sp>
    </p:spTree>
    <p:extLst>
      <p:ext uri="{BB962C8B-B14F-4D97-AF65-F5344CB8AC3E}">
        <p14:creationId xmlns:p14="http://schemas.microsoft.com/office/powerpoint/2010/main" val="3172999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9C62B-2B2E-92DC-DA40-BA5C3902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429AB4-C079-0565-B113-54F56680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CODICE ETICO DEGLI ENTI BILATERALI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93AB5F3C-1A28-E541-1C82-C5C55C4AE225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D8F2F7CD-2CD4-CD53-0209-64C4BEE54259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1076E59D-C25A-70F5-E010-EA36BF72B032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EB0D925-6543-3BF9-A4B4-97AEA1E506E0}"/>
              </a:ext>
            </a:extLst>
          </p:cNvPr>
          <p:cNvSpPr txBox="1"/>
          <p:nvPr/>
        </p:nvSpPr>
        <p:spPr>
          <a:xfrm>
            <a:off x="428216" y="753672"/>
            <a:ext cx="8357644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0" indent="-177800" algn="just" defTabSz="209550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endParaRPr lang="it-IT" sz="1400" b="1" dirty="0">
              <a:solidFill>
                <a:srgbClr val="103676"/>
              </a:solidFill>
              <a:cs typeface="Calibri"/>
            </a:endParaRPr>
          </a:p>
          <a:p>
            <a:pPr marL="271463" lvl="0" indent="-271463" algn="just" defTabSz="209550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400" b="1" dirty="0">
                <a:solidFill>
                  <a:schemeClr val="accent3"/>
                </a:solidFill>
                <a:cs typeface="Calibri"/>
              </a:rPr>
              <a:t>Fornitori: </a:t>
            </a:r>
          </a:p>
          <a:p>
            <a:pPr lvl="0" algn="just" defTabSz="209550">
              <a:buClr>
                <a:srgbClr val="7DBD71"/>
              </a:buClr>
              <a:defRPr/>
            </a:pPr>
            <a:endParaRPr lang="it-IT" sz="400" b="1" dirty="0">
              <a:solidFill>
                <a:schemeClr val="accent3"/>
              </a:solidFill>
              <a:cs typeface="Calibri"/>
            </a:endParaRPr>
          </a:p>
          <a:p>
            <a:pPr marL="628650" lvl="0" indent="-177800" algn="just" defTabSz="209550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183062"/>
                </a:solidFill>
                <a:cs typeface="Calibri"/>
              </a:rPr>
              <a:t>competente organo statutario sceglie fornitore sulla base di almeno 5 offerte aventi a oggetto medesima commessa</a:t>
            </a:r>
          </a:p>
          <a:p>
            <a:pPr marL="450850" lvl="0" algn="just" defTabSz="209550">
              <a:buClr>
                <a:srgbClr val="7DBD71"/>
              </a:buClr>
              <a:defRPr/>
            </a:pPr>
            <a:endParaRPr lang="it-IT" sz="400" b="1" dirty="0">
              <a:solidFill>
                <a:srgbClr val="183062"/>
              </a:solidFill>
              <a:cs typeface="Calibri"/>
            </a:endParaRPr>
          </a:p>
          <a:p>
            <a:pPr marL="628650" lvl="0" indent="-177800" algn="just" defTabSz="209550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103676"/>
                </a:solidFill>
                <a:cs typeface="Calibri"/>
              </a:rPr>
              <a:t>valutazione attiene esclusivamente al vantaggio economico dell’Ente Bilaterale</a:t>
            </a:r>
          </a:p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400" b="1" dirty="0">
                <a:solidFill>
                  <a:schemeClr val="accent3"/>
                </a:solidFill>
                <a:latin typeface="Calibri"/>
                <a:cs typeface="Calibri"/>
              </a:rPr>
              <a:t>Interventi formativi: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        </a:t>
            </a: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anche per Presidenti e Vicepresidenti di EE.BB.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400" b="1" dirty="0">
                <a:solidFill>
                  <a:schemeClr val="accent3"/>
                </a:solidFill>
                <a:latin typeface="Calibri"/>
                <a:cs typeface="Calibri"/>
              </a:rPr>
              <a:t>Servizi resi dagli Enti Bilaterali:</a:t>
            </a:r>
          </a:p>
          <a:p>
            <a:pPr marL="271463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nell’espletamento delle singole attività (es. verifica regolarità contributiva ai fini Durc, asseverazione MOG-SSL, erogazione di attività formative), Ente Bilaterale deve mantenere comportamenti trasparenti e lineari, nel rispetto dei principi di correttezza, responsabilità e assoluta imparzialità</a:t>
            </a:r>
          </a:p>
          <a:p>
            <a:pPr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2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71463" marR="0" lvl="0" indent="-271463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400" b="1" dirty="0">
                <a:solidFill>
                  <a:schemeClr val="accent3"/>
                </a:solidFill>
                <a:latin typeface="Calibri"/>
                <a:cs typeface="Calibri"/>
              </a:rPr>
              <a:t>Regali, omaggi e benefici:</a:t>
            </a:r>
          </a:p>
          <a:p>
            <a:pPr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chemeClr val="accent3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83062"/>
                </a:solidFill>
                <a:latin typeface="Calibri"/>
                <a:cs typeface="Calibri"/>
              </a:rPr>
              <a:t>al fine di razionalizzare costi, commisurare regali o omaggi di rappresentanza dell’Ente Bilaterale</a:t>
            </a:r>
          </a:p>
          <a:p>
            <a:pPr marL="450850" marR="0" lvl="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400" b="1" dirty="0">
              <a:solidFill>
                <a:srgbClr val="183062"/>
              </a:solidFill>
              <a:latin typeface="Calibri"/>
              <a:cs typeface="Calibri"/>
            </a:endParaRPr>
          </a:p>
          <a:p>
            <a:pPr marL="628650" marR="0" lvl="0" indent="-177800" algn="just" defTabSz="2095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200" b="1" dirty="0">
                <a:solidFill>
                  <a:srgbClr val="103676"/>
                </a:solidFill>
                <a:latin typeface="Calibri"/>
                <a:cs typeface="Calibri"/>
              </a:rPr>
              <a:t>non consentito fruire di viaggi premio o qualsivoglia altro beneficio</a:t>
            </a:r>
          </a:p>
        </p:txBody>
      </p:sp>
    </p:spTree>
    <p:extLst>
      <p:ext uri="{BB962C8B-B14F-4D97-AF65-F5344CB8AC3E}">
        <p14:creationId xmlns:p14="http://schemas.microsoft.com/office/powerpoint/2010/main" val="358432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64B52-D629-27A5-F8B1-D7B572559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48372A-45DD-CF82-0A01-7D3F6696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CASSE EDILI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B58FB5BE-44BE-9E9E-8200-B7F607F4929F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0D8B8869-8582-938A-4411-562BBFA8E71F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2BCE0DB6-B209-6EC5-B364-4B5E78D72A0C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C10278-EA68-D7AF-7B40-238C2BE04065}"/>
              </a:ext>
            </a:extLst>
          </p:cNvPr>
          <p:cNvSpPr txBox="1"/>
          <p:nvPr/>
        </p:nvSpPr>
        <p:spPr>
          <a:xfrm>
            <a:off x="428216" y="753672"/>
            <a:ext cx="835764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700" b="1" dirty="0">
                <a:solidFill>
                  <a:srgbClr val="103676"/>
                </a:solidFill>
                <a:latin typeface="Calibri"/>
                <a:cs typeface="Calibri"/>
              </a:rPr>
              <a:t>FUNZIONI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Pagamento della GNF – Gratifica Natalizia e Ferie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Pagamento dell’APE – Anzianità Professionale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Erogazione di prestazioni agli operai (quota 0,45 del 2,25%)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Rimborso alle imprese regolari del trattamento retributivo per malattia e infortunio (quota 1,05 del 2,25%)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Erogazione di premialità alle imprese virtuose </a:t>
            </a:r>
            <a:r>
              <a:rPr lang="it-IT" sz="1300" b="1" dirty="0">
                <a:solidFill>
                  <a:srgbClr val="103676"/>
                </a:solidFill>
                <a:cs typeface="Calibri"/>
              </a:rPr>
              <a:t>(quota 1,05 del 2,25%, al netto del suddetto rimborso)</a:t>
            </a: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Erogazione prestazioni del Fondo Prepensionamenti a operai e del Fondo Incentivo Occupazione e Fondo Territoriale Qualificazione Settore a imprese</a:t>
            </a: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Verifica regolarità contributiva ai fini del Durc e rilascio dell’attestazione di congruità</a:t>
            </a: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Gestione adempimenti nei confronti di Prevedi (accordo nazionale 15 gennaio 2003 e ss.) e </a:t>
            </a:r>
            <a:r>
              <a:rPr lang="it-IT" sz="1300" b="1" dirty="0" err="1">
                <a:solidFill>
                  <a:srgbClr val="103676"/>
                </a:solidFill>
                <a:latin typeface="Calibri"/>
                <a:cs typeface="Calibri"/>
              </a:rPr>
              <a:t>Sanedil</a:t>
            </a: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 (convenzione 6 agosto 2020)</a:t>
            </a:r>
          </a:p>
        </p:txBody>
      </p:sp>
    </p:spTree>
    <p:extLst>
      <p:ext uri="{BB962C8B-B14F-4D97-AF65-F5344CB8AC3E}">
        <p14:creationId xmlns:p14="http://schemas.microsoft.com/office/powerpoint/2010/main" val="3010248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45F60-0A26-46DB-F414-59F4C44E3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28641-E4C1-15F3-C270-8FE154BA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CASSE EDILI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C1DDFAA1-D2D4-5BBB-DA65-1F8B48ECBA01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04B03C16-A4E1-346C-E205-E01A77A59CC9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B429417B-153B-1263-3907-B70AE7354C53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80E96A7-C612-8611-2852-CFE01FAFBA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900607"/>
              </p:ext>
            </p:extLst>
          </p:nvPr>
        </p:nvGraphicFramePr>
        <p:xfrm>
          <a:off x="533400" y="1014236"/>
          <a:ext cx="4191000" cy="274996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443238990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362333474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556895179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37081169"/>
                    </a:ext>
                  </a:extLst>
                </a:gridCol>
              </a:tblGrid>
              <a:tr h="303558">
                <a:tc>
                  <a:txBody>
                    <a:bodyPr/>
                    <a:lstStyle/>
                    <a:p>
                      <a:pPr algn="ctr"/>
                      <a:r>
                        <a:rPr lang="it-IT" sz="1200" baseline="0" dirty="0">
                          <a:solidFill>
                            <a:srgbClr val="005677"/>
                          </a:solidFill>
                        </a:rPr>
                        <a:t>CONTRIBUTO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solidFill>
                            <a:srgbClr val="005677"/>
                          </a:solidFill>
                        </a:rPr>
                        <a:t>IMPRESA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solidFill>
                            <a:srgbClr val="005677"/>
                          </a:solidFill>
                        </a:rPr>
                        <a:t>OPERAIO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>
                          <a:solidFill>
                            <a:srgbClr val="005677"/>
                          </a:solidFill>
                        </a:rPr>
                        <a:t>TOTALE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073941"/>
                  </a:ext>
                </a:extLst>
              </a:tr>
              <a:tr h="23478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Cassa Edile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1,875%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0,375%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2,25%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55025"/>
                  </a:ext>
                </a:extLst>
              </a:tr>
              <a:tr h="28050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APE (Toscana)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2,75%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2,75%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86916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Ente Unico Form. e Sic.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1,00%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1,00%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749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Fondo Naz. </a:t>
                      </a:r>
                      <a:r>
                        <a:rPr lang="it-IT" sz="1100" b="1" dirty="0" err="1">
                          <a:solidFill>
                            <a:srgbClr val="005677"/>
                          </a:solidFill>
                        </a:rPr>
                        <a:t>Prepens</a:t>
                      </a:r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43593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Fondo </a:t>
                      </a:r>
                      <a:r>
                        <a:rPr lang="it-IT" sz="1100" b="1" dirty="0" err="1">
                          <a:solidFill>
                            <a:srgbClr val="005677"/>
                          </a:solidFill>
                        </a:rPr>
                        <a:t>Terr</a:t>
                      </a:r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. Qual. Sett.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38982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Fondo </a:t>
                      </a:r>
                      <a:r>
                        <a:rPr lang="it-IT" sz="1100" b="1" dirty="0" err="1">
                          <a:solidFill>
                            <a:srgbClr val="005677"/>
                          </a:solidFill>
                        </a:rPr>
                        <a:t>Incent</a:t>
                      </a:r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. </a:t>
                      </a:r>
                      <a:r>
                        <a:rPr lang="it-IT" sz="1100" b="1" dirty="0" err="1">
                          <a:solidFill>
                            <a:srgbClr val="005677"/>
                          </a:solidFill>
                        </a:rPr>
                        <a:t>Occup</a:t>
                      </a:r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.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65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QACN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0,2222%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0,2222%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0,4444%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2407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QACT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>
                        <a:solidFill>
                          <a:srgbClr val="0056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>
                        <a:solidFill>
                          <a:srgbClr val="0056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 dirty="0">
                        <a:solidFill>
                          <a:srgbClr val="005677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921260"/>
                  </a:ext>
                </a:extLst>
              </a:tr>
              <a:tr h="321871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RLST ***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>
                        <a:solidFill>
                          <a:srgbClr val="00567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sz="1100" b="1" dirty="0">
                        <a:solidFill>
                          <a:srgbClr val="005677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810258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37D59F8A-D8FB-AC7C-9E35-88231064A68E}"/>
              </a:ext>
            </a:extLst>
          </p:cNvPr>
          <p:cNvSpPr txBox="1"/>
          <p:nvPr/>
        </p:nvSpPr>
        <p:spPr>
          <a:xfrm>
            <a:off x="4800600" y="987249"/>
            <a:ext cx="4038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solidFill>
                  <a:srgbClr val="005677"/>
                </a:solidFill>
              </a:rPr>
              <a:t>* </a:t>
            </a:r>
            <a:r>
              <a:rPr lang="it-IT" sz="1100" b="1" dirty="0">
                <a:solidFill>
                  <a:srgbClr val="7DBD71"/>
                </a:solidFill>
              </a:rPr>
              <a:t>Aliquota sospesa per 2026 e 2027 </a:t>
            </a:r>
            <a:r>
              <a:rPr lang="it-IT" sz="1100" b="1" dirty="0">
                <a:solidFill>
                  <a:srgbClr val="005677"/>
                </a:solidFill>
              </a:rPr>
              <a:t>(Accordo nazionale 8.10.2025)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** Aliquota stabilita da CCPL, paritetica per impresa e operaio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*** Aliquota stabilita da CCPL, </a:t>
            </a:r>
            <a:r>
              <a:rPr lang="it-IT" sz="1100" b="1" dirty="0">
                <a:solidFill>
                  <a:srgbClr val="7DBD71"/>
                </a:solidFill>
              </a:rPr>
              <a:t>solo per imprese senza RLS</a:t>
            </a:r>
          </a:p>
          <a:p>
            <a:endParaRPr lang="it-IT" sz="1100" b="1" dirty="0">
              <a:solidFill>
                <a:srgbClr val="005677"/>
              </a:solidFill>
            </a:endParaRPr>
          </a:p>
          <a:p>
            <a:endParaRPr lang="it-IT" sz="1100" b="1" dirty="0">
              <a:solidFill>
                <a:srgbClr val="005677"/>
              </a:solidFill>
            </a:endParaRPr>
          </a:p>
          <a:p>
            <a:r>
              <a:rPr lang="it-IT" sz="1100" b="1" dirty="0">
                <a:solidFill>
                  <a:srgbClr val="005677"/>
                </a:solidFill>
              </a:rPr>
              <a:t>BASE DI CALCOLO DEI CONTRIBUTI: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paga base di fatto (minimo ed eventuale superminimo)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ex indennità di contingenza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ITS - Indennità Territoriale di Settore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EDR </a:t>
            </a:r>
          </a:p>
          <a:p>
            <a:endParaRPr lang="it-IT" sz="1100" b="1" dirty="0">
              <a:solidFill>
                <a:srgbClr val="005677"/>
              </a:solidFill>
            </a:endParaRPr>
          </a:p>
          <a:p>
            <a:endParaRPr lang="it-IT" sz="1100" b="1" dirty="0">
              <a:solidFill>
                <a:srgbClr val="005677"/>
              </a:solidFill>
            </a:endParaRPr>
          </a:p>
          <a:p>
            <a:endParaRPr lang="it-IT" sz="1100" b="1" dirty="0">
              <a:solidFill>
                <a:srgbClr val="005677"/>
              </a:solidFill>
            </a:endParaRPr>
          </a:p>
          <a:p>
            <a:endParaRPr lang="it-IT" sz="1100" b="1" dirty="0">
              <a:solidFill>
                <a:srgbClr val="005677"/>
              </a:solidFill>
            </a:endParaRPr>
          </a:p>
          <a:p>
            <a:endParaRPr lang="it-IT" sz="1100" b="1" dirty="0">
              <a:solidFill>
                <a:srgbClr val="005677"/>
              </a:solidFill>
            </a:endParaRPr>
          </a:p>
          <a:p>
            <a:r>
              <a:rPr lang="it-IT" sz="1100" b="1" dirty="0">
                <a:solidFill>
                  <a:srgbClr val="005677"/>
                </a:solidFill>
              </a:rPr>
              <a:t>**** BASE DI CALCOLO DEL CONTRIBUTO SANEDIL (anche 0,26% per impiegati):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minimo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ex indennità di contingenza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ITS per operai (premio di produzione per impiegati)</a:t>
            </a:r>
          </a:p>
          <a:p>
            <a:r>
              <a:rPr lang="it-IT" sz="1100" b="1" dirty="0">
                <a:solidFill>
                  <a:srgbClr val="005677"/>
                </a:solidFill>
              </a:rPr>
              <a:t> - EDR </a:t>
            </a:r>
          </a:p>
          <a:p>
            <a:endParaRPr lang="it-IT" sz="1100" b="1" dirty="0">
              <a:solidFill>
                <a:srgbClr val="005677"/>
              </a:solidFill>
            </a:endParaRP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BDE14331-A794-61C2-D91A-02C8786AA4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36776"/>
              </p:ext>
            </p:extLst>
          </p:nvPr>
        </p:nvGraphicFramePr>
        <p:xfrm>
          <a:off x="538162" y="4109916"/>
          <a:ext cx="4186239" cy="3708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95438">
                  <a:extLst>
                    <a:ext uri="{9D8B030D-6E8A-4147-A177-3AD203B41FA5}">
                      <a16:colId xmlns:a16="http://schemas.microsoft.com/office/drawing/2014/main" val="3603742136"/>
                    </a:ext>
                  </a:extLst>
                </a:gridCol>
                <a:gridCol w="941535">
                  <a:extLst>
                    <a:ext uri="{9D8B030D-6E8A-4147-A177-3AD203B41FA5}">
                      <a16:colId xmlns:a16="http://schemas.microsoft.com/office/drawing/2014/main" val="1144445937"/>
                    </a:ext>
                  </a:extLst>
                </a:gridCol>
                <a:gridCol w="811065">
                  <a:extLst>
                    <a:ext uri="{9D8B030D-6E8A-4147-A177-3AD203B41FA5}">
                      <a16:colId xmlns:a16="http://schemas.microsoft.com/office/drawing/2014/main" val="641118590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8178280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SANEDIL ****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0,60%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-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solidFill>
                            <a:srgbClr val="005677"/>
                          </a:solidFill>
                        </a:rPr>
                        <a:t>0,60%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664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85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09729C-A5DC-5CAE-AAF6-969DABCDF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94B694-329D-1204-9A3A-92219B6F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800" y="390227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CASSE EDILI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E7B5F763-65BB-5A21-014A-3CB191081732}"/>
              </a:ext>
            </a:extLst>
          </p:cNvPr>
          <p:cNvSpPr/>
          <p:nvPr/>
        </p:nvSpPr>
        <p:spPr>
          <a:xfrm>
            <a:off x="600075" y="462597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48618622-7101-B51B-CC20-1AAEDB0DD6A4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65EBF7C4-A1A6-D525-FA49-7F109F241E81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A6A19B-2C2D-CC99-9BCA-E430CCA216BF}"/>
              </a:ext>
            </a:extLst>
          </p:cNvPr>
          <p:cNvSpPr txBox="1"/>
          <p:nvPr/>
        </p:nvSpPr>
        <p:spPr>
          <a:xfrm>
            <a:off x="393178" y="746125"/>
            <a:ext cx="8357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500" b="1" dirty="0">
                <a:solidFill>
                  <a:srgbClr val="005677"/>
                </a:solidFill>
                <a:latin typeface="Calibri"/>
                <a:cs typeface="Calibri"/>
              </a:rPr>
              <a:t>UTILIZZO RISORSE PER PRESTAZIONI A OPERAI E PREMIALITA’ A IMPRESE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Ultimi rinnovi CCNL hanno posto alle Parti Sociali territoriali l’obiettivo di utilizzare le risorse eccedenti, eventualmente presenti in Cassa Edile, per l’erogazione di ulteriori prestazioni agli operai e premialità alle imprese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0726C-A7D6-4ED9-2146-0276FA793261}"/>
              </a:ext>
            </a:extLst>
          </p:cNvPr>
          <p:cNvSpPr txBox="1"/>
          <p:nvPr/>
        </p:nvSpPr>
        <p:spPr>
          <a:xfrm>
            <a:off x="457200" y="1817286"/>
            <a:ext cx="8229600" cy="6617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5A704E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cs typeface="Calibri"/>
              </a:rPr>
              <a:t>ALLEGATO 8 DEL RINNOVO CCNL 3 MARZO 2022 (oggi Allegato 35 del testo coordinato):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impiego risorse derivanti da riserve dei Fondi degli Enti paritetici territoriali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impiego risorse derivanti da cd. «importi </a:t>
            </a:r>
            <a:r>
              <a:rPr lang="it-IT" sz="1200" b="1">
                <a:solidFill>
                  <a:srgbClr val="005677"/>
                </a:solidFill>
                <a:cs typeface="Calibri"/>
              </a:rPr>
              <a:t>non riscossi» </a:t>
            </a:r>
            <a:r>
              <a:rPr lang="it-IT" sz="1200" b="1" dirty="0">
                <a:solidFill>
                  <a:srgbClr val="005677"/>
                </a:solidFill>
                <a:cs typeface="Calibri"/>
              </a:rPr>
              <a:t>della Cassa Edile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91738ED-0307-D2B1-9D66-B80455AAC6B1}"/>
              </a:ext>
            </a:extLst>
          </p:cNvPr>
          <p:cNvSpPr txBox="1"/>
          <p:nvPr/>
        </p:nvSpPr>
        <p:spPr>
          <a:xfrm>
            <a:off x="457200" y="2670845"/>
            <a:ext cx="8229600" cy="12157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rgbClr val="5A704E"/>
            </a:solidFill>
          </a:ln>
        </p:spPr>
        <p:txBody>
          <a:bodyPr wrap="square" rtlCol="0">
            <a:spAutoFit/>
          </a:bodyPr>
          <a:lstStyle/>
          <a:p>
            <a:pPr lvl="0" algn="just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cs typeface="Calibri"/>
              </a:rPr>
              <a:t>ALLEGATO 9 DEL RINNOVO CCNL 21 FEBBRAIO 2025 (oggi Allegato 47 del testo coordinato): 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stabiliti prerequisiti e requisiti per premialità imprese </a:t>
            </a:r>
          </a:p>
          <a:p>
            <a:pPr marL="714375" lvl="0" indent="-263525" algn="just">
              <a:buClr>
                <a:srgbClr val="7DBD71"/>
              </a:buClr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	(inclusi quelli per riduzione 20% del contributo a Ente Unificato territoriale formazione e sicurezza)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stabilito incremento prestazioni operai rispetto a quota 0,45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indicate le possibili fonti di finanziamento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applicazione sperimentale per durata rinnovo CCNL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66B7B50-69CB-BD2F-40D3-891D3BBEDACF}"/>
              </a:ext>
            </a:extLst>
          </p:cNvPr>
          <p:cNvSpPr txBox="1"/>
          <p:nvPr/>
        </p:nvSpPr>
        <p:spPr>
          <a:xfrm>
            <a:off x="457200" y="4054360"/>
            <a:ext cx="8229600" cy="4924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rgbClr val="5A704E"/>
            </a:solidFill>
          </a:ln>
        </p:spPr>
        <p:txBody>
          <a:bodyPr wrap="square" rtlCol="0">
            <a:spAutoFit/>
          </a:bodyPr>
          <a:lstStyle/>
          <a:p>
            <a:pPr algn="just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cs typeface="Calibri"/>
              </a:rPr>
              <a:t>ACCORDO NAZIONALE 8 OTTOBRE 2025 (oggi Allegato 49 del testo coordinato): </a:t>
            </a:r>
          </a:p>
          <a:p>
            <a:pPr marL="714375" lvl="0" indent="-263525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200" b="1" dirty="0">
                <a:solidFill>
                  <a:srgbClr val="005677"/>
                </a:solidFill>
                <a:cs typeface="Calibri"/>
              </a:rPr>
              <a:t>procedura per attuazione Allegato 9</a:t>
            </a:r>
          </a:p>
        </p:txBody>
      </p:sp>
    </p:spTree>
    <p:extLst>
      <p:ext uri="{BB962C8B-B14F-4D97-AF65-F5344CB8AC3E}">
        <p14:creationId xmlns:p14="http://schemas.microsoft.com/office/powerpoint/2010/main" val="1650537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39460-88BF-0F26-AD9A-1B305AB0A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C0367-D016-C05C-E4B7-653F0CD0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66804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CASSE EDILI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40E26253-5F68-B92D-5D25-BE98F1F411D6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6799CFFF-0D76-516E-45BF-D9E26A27AA4E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46653012-1AF3-97C1-E005-40450A7C7E63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8C3E4BD-2E73-E3D8-037C-3F31CA3D5A11}"/>
              </a:ext>
            </a:extLst>
          </p:cNvPr>
          <p:cNvSpPr txBox="1"/>
          <p:nvPr/>
        </p:nvSpPr>
        <p:spPr>
          <a:xfrm>
            <a:off x="463801" y="1203325"/>
            <a:ext cx="3766795" cy="1923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5A704E"/>
            </a:solidFill>
          </a:ln>
        </p:spPr>
        <p:txBody>
          <a:bodyPr wrap="square" rtlCol="0" anchor="ctr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500" b="1" dirty="0">
                <a:solidFill>
                  <a:srgbClr val="005677"/>
                </a:solidFill>
                <a:latin typeface="Calibri"/>
                <a:cs typeface="Calibri"/>
              </a:rPr>
              <a:t>ORGANI AMMINISTRATIVI E DI CONTROLLO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Presidente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Vicepresidente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Comitato di Presidenza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Comitato di Gestione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Consiglio Generale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Collegio Sindacale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2B915E-09DF-676B-9171-A576022BB25F}"/>
              </a:ext>
            </a:extLst>
          </p:cNvPr>
          <p:cNvSpPr txBox="1"/>
          <p:nvPr/>
        </p:nvSpPr>
        <p:spPr>
          <a:xfrm>
            <a:off x="4552952" y="2041525"/>
            <a:ext cx="4127247" cy="1923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>
                <a:solidFill>
                  <a:srgbClr val="005677"/>
                </a:solidFill>
                <a:latin typeface="Calibri"/>
                <a:cs typeface="Calibri"/>
              </a:rPr>
              <a:t>BILANCIO</a:t>
            </a: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algn="just"/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Esercizio dal 1° ottobre al 30 settembre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Approvazione consuntivo entro 6 mesi da chiusura esercizio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Obbligo di adozione schema tipo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Obbligo di certificazione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Obbligo di trasmissione a Parti sociali </a:t>
            </a:r>
            <a:r>
              <a:rPr lang="it-IT" sz="1300" b="1" dirty="0">
                <a:solidFill>
                  <a:srgbClr val="005677"/>
                </a:solidFill>
                <a:cs typeface="Calibri"/>
              </a:rPr>
              <a:t>territoriali e </a:t>
            </a: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nazionali e a CNCE</a:t>
            </a:r>
            <a:endParaRPr lang="it-IT" sz="1500" b="1" dirty="0">
              <a:solidFill>
                <a:srgbClr val="005677"/>
              </a:solidFill>
              <a:latin typeface="Calibri"/>
              <a:cs typeface="Calibri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1E612C-98EB-06C1-8618-1B685F576BB7}"/>
              </a:ext>
            </a:extLst>
          </p:cNvPr>
          <p:cNvSpPr txBox="1"/>
          <p:nvPr/>
        </p:nvSpPr>
        <p:spPr>
          <a:xfrm>
            <a:off x="965801" y="3744729"/>
            <a:ext cx="2762793" cy="4924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rgbClr val="5A704E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Costi di gestione da contenere </a:t>
            </a:r>
          </a:p>
          <a:p>
            <a:pPr algn="ctr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nel limite della quota 0,75 del 2,25%</a:t>
            </a:r>
          </a:p>
        </p:txBody>
      </p:sp>
    </p:spTree>
    <p:extLst>
      <p:ext uri="{BB962C8B-B14F-4D97-AF65-F5344CB8AC3E}">
        <p14:creationId xmlns:p14="http://schemas.microsoft.com/office/powerpoint/2010/main" val="1692358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ENTI UNIFICATI TERRITORIALI FORMAZIONE E SICUREZZA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/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/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F2997D-B0C8-0A35-8BCD-41A32AE0E064}"/>
              </a:ext>
            </a:extLst>
          </p:cNvPr>
          <p:cNvSpPr txBox="1"/>
          <p:nvPr/>
        </p:nvSpPr>
        <p:spPr>
          <a:xfrm>
            <a:off x="771525" y="1391121"/>
            <a:ext cx="7534275" cy="198515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5A704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rgbClr val="005677"/>
                </a:solidFill>
              </a:rPr>
              <a:t>Protocollo Enti Bilaterali del CCNL 2014:</a:t>
            </a:r>
          </a:p>
          <a:p>
            <a:pPr algn="ctr"/>
            <a:r>
              <a:rPr lang="it-IT" sz="1400" b="1" dirty="0">
                <a:solidFill>
                  <a:srgbClr val="005677"/>
                </a:solidFill>
              </a:rPr>
              <a:t>unificazione, a livello territoriale, di Scuola Edile e CPT</a:t>
            </a:r>
          </a:p>
          <a:p>
            <a:pPr algn="ctr"/>
            <a:r>
              <a:rPr lang="it-IT" sz="1400" b="1" dirty="0">
                <a:solidFill>
                  <a:srgbClr val="005677"/>
                </a:solidFill>
              </a:rPr>
              <a:t>(ferma restando la rilevanza delle specifiche funzioni)</a:t>
            </a:r>
          </a:p>
          <a:p>
            <a:pPr algn="ctr"/>
            <a:endParaRPr lang="it-IT" sz="1400" b="1" dirty="0">
              <a:solidFill>
                <a:srgbClr val="005677"/>
              </a:solidFill>
            </a:endParaRPr>
          </a:p>
          <a:p>
            <a:pPr algn="ctr"/>
            <a:r>
              <a:rPr lang="it-IT" sz="1400" b="1" dirty="0">
                <a:solidFill>
                  <a:srgbClr val="005677"/>
                </a:solidFill>
              </a:rPr>
              <a:t>Dal 1° ottobre 2022 il contributo per l’Ente unificato territoriale è fissato dal CCNL, </a:t>
            </a:r>
          </a:p>
          <a:p>
            <a:pPr algn="ctr"/>
            <a:r>
              <a:rPr lang="it-IT" sz="1400" b="1" dirty="0">
                <a:solidFill>
                  <a:srgbClr val="005677"/>
                </a:solidFill>
              </a:rPr>
              <a:t>in misura pari all’1% (→ 0,50% per formazione e 0,50% per sicurezza)</a:t>
            </a:r>
          </a:p>
          <a:p>
            <a:endParaRPr lang="it-IT" sz="1300" b="1" dirty="0">
              <a:solidFill>
                <a:srgbClr val="005677"/>
              </a:solidFill>
            </a:endParaRPr>
          </a:p>
          <a:p>
            <a:endParaRPr lang="it-IT" sz="1200" dirty="0">
              <a:solidFill>
                <a:srgbClr val="005677"/>
              </a:solidFill>
            </a:endParaRPr>
          </a:p>
          <a:p>
            <a:pPr algn="ctr"/>
            <a:r>
              <a:rPr lang="it-IT" sz="1400" b="1" dirty="0">
                <a:solidFill>
                  <a:srgbClr val="005677"/>
                </a:solidFill>
              </a:rPr>
              <a:t>Da ottobre 2023 iscrizione, tramite il </a:t>
            </a:r>
            <a:r>
              <a:rPr lang="it-IT" sz="1400" b="1" dirty="0" err="1">
                <a:solidFill>
                  <a:srgbClr val="005677"/>
                </a:solidFill>
              </a:rPr>
              <a:t>Formedil</a:t>
            </a:r>
            <a:r>
              <a:rPr lang="it-IT" sz="1400" b="1" dirty="0">
                <a:solidFill>
                  <a:srgbClr val="005677"/>
                </a:solidFill>
              </a:rPr>
              <a:t> nazionale, al Repertorio degli Organismi Paritetici </a:t>
            </a:r>
          </a:p>
        </p:txBody>
      </p:sp>
    </p:spTree>
    <p:extLst>
      <p:ext uri="{BB962C8B-B14F-4D97-AF65-F5344CB8AC3E}">
        <p14:creationId xmlns:p14="http://schemas.microsoft.com/office/powerpoint/2010/main" val="5966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64B52-D629-27A5-F8B1-D7B572559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48372A-45DD-CF82-0A01-7D3F6696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453908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ENTI UNIFICATI TERRITORIALI FORMAZIONE E SICUREZZA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B58FB5BE-44BE-9E9E-8200-B7F607F4929F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0D8B8869-8582-938A-4411-562BBFA8E71F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2BCE0DB6-B209-6EC5-B364-4B5E78D72A0C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7C10278-EA68-D7AF-7B40-238C2BE04065}"/>
              </a:ext>
            </a:extLst>
          </p:cNvPr>
          <p:cNvSpPr txBox="1"/>
          <p:nvPr/>
        </p:nvSpPr>
        <p:spPr>
          <a:xfrm>
            <a:off x="428216" y="753672"/>
            <a:ext cx="835764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700" b="1" dirty="0">
                <a:solidFill>
                  <a:srgbClr val="103676"/>
                </a:solidFill>
                <a:latin typeface="Calibri"/>
                <a:cs typeface="Calibri"/>
              </a:rPr>
              <a:t>FORMAZIONE PROFESSIONALE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lvl="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cs typeface="Calibri"/>
              </a:rPr>
              <a:t>Adeguamento al CFN dell’offerta </a:t>
            </a: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formativa (sezione «formazione professionalizzante» e sezione «altro»):</a:t>
            </a:r>
          </a:p>
          <a:p>
            <a:pPr lvl="0" algn="just">
              <a:buClr>
                <a:srgbClr val="7DBD71"/>
              </a:buClr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808038" lvl="0" indent="-357188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solo per «formazione professionalizzante» del CFN si applica normativa contrattuale su progressione nei livelli di inquadramento di operai 1° e 2° livello (art. 91 del testo coordinato CCNL), alle condizioni ivi previste, nonché alcune delle prestazioni alle imprese del Fondo Territoriale Qualificazione Settore</a:t>
            </a:r>
          </a:p>
          <a:p>
            <a:pPr marL="450850" lvl="0" algn="just">
              <a:buClr>
                <a:srgbClr val="7DBD71"/>
              </a:buClr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808038" lvl="0" indent="-357188" algn="just">
              <a:buClr>
                <a:srgbClr val="7DBD71"/>
              </a:buClr>
              <a:buFont typeface="Wingdings" panose="05000000000000000000" pitchFamily="2" charset="2"/>
              <a:buChar char="ü"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corsi di formazione professionalizzante possono essere effettuati anche di sabato, con riconoscimento ai lavoratori della retribuzione ordinaria (senza versamenti in Cassa Edile, né straordinario)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Formazione per occupati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Formazione per apprendisti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Formazione per disoccupati/inoccupati (inclusi protocolli e progetti per migranti o stranieri vulnerabili/richiedenti asilo e per detenuti)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BLEN.IT (Sportello territoriale)</a:t>
            </a:r>
          </a:p>
        </p:txBody>
      </p:sp>
    </p:spTree>
    <p:extLst>
      <p:ext uri="{BB962C8B-B14F-4D97-AF65-F5344CB8AC3E}">
        <p14:creationId xmlns:p14="http://schemas.microsoft.com/office/powerpoint/2010/main" val="3251331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22412-2DED-509A-2E75-DC953493C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F1D161-EB7D-BF49-E2FB-58EE92439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375" y="397053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ENTI UNIFICATI TERRITORIALI FORMAZIONE E SICUREZZA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48B7A8A8-3552-0F52-A2D5-FA629A58EC1D}"/>
              </a:ext>
            </a:extLst>
          </p:cNvPr>
          <p:cNvSpPr/>
          <p:nvPr/>
        </p:nvSpPr>
        <p:spPr>
          <a:xfrm>
            <a:off x="600075" y="472106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FD390564-062A-B83D-50A2-442B77DD0B0E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1E00E888-93F3-A483-23C7-697EAA9C07E1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541D446-F539-4C51-D942-3BB3DE7EC446}"/>
              </a:ext>
            </a:extLst>
          </p:cNvPr>
          <p:cNvSpPr txBox="1"/>
          <p:nvPr/>
        </p:nvSpPr>
        <p:spPr>
          <a:xfrm>
            <a:off x="428216" y="753672"/>
            <a:ext cx="835764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700" b="1" dirty="0">
                <a:solidFill>
                  <a:srgbClr val="103676"/>
                </a:solidFill>
                <a:latin typeface="Calibri"/>
                <a:cs typeface="Calibri"/>
              </a:rPr>
              <a:t>SICUREZZA SUL LAVORO</a:t>
            </a: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Corsi di formazione obbligatoria in materia di salute e sicurezza sul lavoro (CFN), inclusi:</a:t>
            </a:r>
          </a:p>
          <a:p>
            <a:pPr marL="536575" marR="0" lvl="0" indent="271463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	«16 ore prima» («16 ore MICS») per operai e impiegati tecnici di primo ingresso nel settore </a:t>
            </a:r>
          </a:p>
          <a:p>
            <a:pPr marL="536575" marR="0" lvl="0" indent="363538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aggiornamento della formazione dei lavoratori con periodicità triennale </a:t>
            </a:r>
          </a:p>
          <a:p>
            <a:pPr marL="536575" marR="0" lvl="0" indent="363538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formazione del datore di lavoro e relativo aggiornamento 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Visite tecniche in cantiere 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Attestazione dello svolgimento di attività e servizi di supporto al sistema delle imprese (art. 51 TUSL)</a:t>
            </a:r>
          </a:p>
          <a:p>
            <a:pPr lvl="0" algn="just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103676"/>
                </a:solidFill>
                <a:cs typeface="Calibri"/>
              </a:rPr>
              <a:t>	→ accordo nazionale </a:t>
            </a:r>
            <a:r>
              <a:rPr lang="it-IT" sz="1300" b="1">
                <a:solidFill>
                  <a:srgbClr val="103676"/>
                </a:solidFill>
                <a:cs typeface="Calibri"/>
              </a:rPr>
              <a:t>19 settembre 2025 </a:t>
            </a:r>
            <a:r>
              <a:rPr lang="it-IT" sz="1300" b="1" dirty="0">
                <a:solidFill>
                  <a:srgbClr val="103676"/>
                </a:solidFill>
                <a:cs typeface="Calibri"/>
              </a:rPr>
              <a:t>su «consulenza e monitoraggio con esito positivo» per patente a crediti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Asseverazione della adozione e della efficace attuazione dei MOG-SSL, secondo la norma UNI 11751:2019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Rapporti con RLS/RLST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indent="-285750" algn="just">
              <a:buClr>
                <a:srgbClr val="7DBD71"/>
              </a:buClr>
              <a:buFont typeface="Wingdings" panose="05000000000000000000" pitchFamily="2" charset="2"/>
              <a:buChar char="Ø"/>
              <a:defRPr/>
            </a:pPr>
            <a:r>
              <a:rPr lang="it-IT" sz="1300" b="1" dirty="0">
                <a:solidFill>
                  <a:srgbClr val="103676"/>
                </a:solidFill>
                <a:cs typeface="Calibri"/>
              </a:rPr>
              <a:t>Prima istanza di riferimento in merito a controversie sull’applicazione dei diritti di rappresentanza, informazione e formazione in materia di sicurezza (art. 51 TUSL e art. 108 CCNL)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103676"/>
                </a:solidFill>
                <a:latin typeface="Calibri"/>
                <a:cs typeface="Calibri"/>
              </a:rPr>
              <a:t>Obbligo di comunicare annualmente determinati dati, tramite Inail, a INL e ASL (art. 51 TUSL)</a:t>
            </a:r>
          </a:p>
        </p:txBody>
      </p:sp>
    </p:spTree>
    <p:extLst>
      <p:ext uri="{BB962C8B-B14F-4D97-AF65-F5344CB8AC3E}">
        <p14:creationId xmlns:p14="http://schemas.microsoft.com/office/powerpoint/2010/main" val="3635485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39460-88BF-0F26-AD9A-1B305AB0A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C0367-D016-C05C-E4B7-653F0CD08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66804"/>
            <a:ext cx="7765800" cy="307777"/>
          </a:xfrm>
        </p:spPr>
        <p:txBody>
          <a:bodyPr/>
          <a:lstStyle/>
          <a:p>
            <a:pPr algn="l"/>
            <a:r>
              <a:rPr lang="it-IT" sz="2000" u="sng" cap="small" dirty="0">
                <a:solidFill>
                  <a:schemeClr val="accent3"/>
                </a:solidFill>
              </a:rPr>
              <a:t>ENTI UNIFICATI TERRITORIALI FORMAZIONE E SICUREZZA</a:t>
            </a:r>
            <a:endParaRPr lang="it-IT" sz="1700" u="sng" cap="small" dirty="0">
              <a:solidFill>
                <a:schemeClr val="accent3"/>
              </a:solidFill>
            </a:endParaRPr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40E26253-5F68-B92D-5D25-BE98F1F411D6}"/>
              </a:ext>
            </a:extLst>
          </p:cNvPr>
          <p:cNvSpPr/>
          <p:nvPr/>
        </p:nvSpPr>
        <p:spPr>
          <a:xfrm>
            <a:off x="600075" y="534968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71119" y="0"/>
                </a:moveTo>
                <a:lnTo>
                  <a:pt x="0" y="0"/>
                </a:lnTo>
                <a:lnTo>
                  <a:pt x="0" y="171132"/>
                </a:lnTo>
                <a:lnTo>
                  <a:pt x="171119" y="171132"/>
                </a:lnTo>
                <a:lnTo>
                  <a:pt x="171119" y="0"/>
                </a:lnTo>
                <a:close/>
              </a:path>
            </a:pathLst>
          </a:custGeom>
          <a:solidFill>
            <a:srgbClr val="939598">
              <a:alpha val="79998"/>
            </a:srgbClr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6799CFFF-0D76-516E-45BF-D9E26A27AA4E}"/>
              </a:ext>
            </a:extLst>
          </p:cNvPr>
          <p:cNvSpPr/>
          <p:nvPr/>
        </p:nvSpPr>
        <p:spPr>
          <a:xfrm>
            <a:off x="187963" y="0"/>
            <a:ext cx="6079490" cy="350520"/>
          </a:xfrm>
          <a:custGeom>
            <a:avLst/>
            <a:gdLst/>
            <a:ahLst/>
            <a:cxnLst/>
            <a:rect l="l" t="t" r="r" b="b"/>
            <a:pathLst>
              <a:path w="6079490" h="350520">
                <a:moveTo>
                  <a:pt x="0" y="0"/>
                </a:moveTo>
                <a:lnTo>
                  <a:pt x="111569" y="350062"/>
                </a:lnTo>
                <a:lnTo>
                  <a:pt x="6079337" y="349681"/>
                </a:lnTo>
                <a:lnTo>
                  <a:pt x="5960427" y="800"/>
                </a:lnTo>
                <a:lnTo>
                  <a:pt x="0" y="0"/>
                </a:lnTo>
                <a:close/>
              </a:path>
            </a:pathLst>
          </a:custGeom>
          <a:solidFill>
            <a:srgbClr val="7DBD71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7">
            <a:extLst>
              <a:ext uri="{FF2B5EF4-FFF2-40B4-BE49-F238E27FC236}">
                <a16:creationId xmlns:a16="http://schemas.microsoft.com/office/drawing/2014/main" id="{46653012-1AF3-97C1-E005-40450A7C7E63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685800" y="4632325"/>
            <a:ext cx="4038600" cy="36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b="1" dirty="0">
              <a:solidFill>
                <a:srgbClr val="7DBD71"/>
              </a:solidFill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b="1" dirty="0">
                <a:solidFill>
                  <a:srgbClr val="7DBD71"/>
                </a:solidFill>
                <a:cs typeface="Tahoma"/>
              </a:rPr>
              <a:t>Direzione Relazioni Industriali e Affari Sociali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8C3E4BD-2E73-E3D8-037C-3F31CA3D5A11}"/>
              </a:ext>
            </a:extLst>
          </p:cNvPr>
          <p:cNvSpPr txBox="1"/>
          <p:nvPr/>
        </p:nvSpPr>
        <p:spPr>
          <a:xfrm>
            <a:off x="463801" y="1017716"/>
            <a:ext cx="3766795" cy="1923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5A704E"/>
            </a:solidFill>
          </a:ln>
        </p:spPr>
        <p:txBody>
          <a:bodyPr wrap="square" rtlCol="0" anchor="ctr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r>
              <a:rPr lang="it-IT" sz="1500" b="1" dirty="0">
                <a:solidFill>
                  <a:srgbClr val="005677"/>
                </a:solidFill>
                <a:latin typeface="Calibri"/>
                <a:cs typeface="Calibri"/>
              </a:rPr>
              <a:t>ORGANI AMMINISTRATIVI E DI CONTROLLO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Presidente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Vicepresidente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Comitato di Presidenza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Consiglio di Amministrazione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Revisore unico o Collegio dei Sindaci Revisori</a:t>
            </a:r>
          </a:p>
          <a:p>
            <a:pPr marL="285750" marR="0" lvl="0" indent="-28575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Consiglio Generale (ove previsto)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BD71"/>
              </a:buClr>
              <a:buSzTx/>
              <a:tabLst/>
              <a:defRPr/>
            </a:pPr>
            <a:endParaRPr lang="it-IT" sz="1300" b="1" dirty="0">
              <a:solidFill>
                <a:srgbClr val="103676"/>
              </a:solidFill>
              <a:latin typeface="Calibri"/>
              <a:cs typeface="Calibri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2B915E-09DF-676B-9171-A576022BB25F}"/>
              </a:ext>
            </a:extLst>
          </p:cNvPr>
          <p:cNvSpPr txBox="1"/>
          <p:nvPr/>
        </p:nvSpPr>
        <p:spPr>
          <a:xfrm>
            <a:off x="4552952" y="2041525"/>
            <a:ext cx="4127247" cy="15234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500" b="1" dirty="0">
                <a:solidFill>
                  <a:srgbClr val="005677"/>
                </a:solidFill>
                <a:latin typeface="Calibri"/>
                <a:cs typeface="Calibri"/>
              </a:rPr>
              <a:t>BILANCIO</a:t>
            </a: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algn="just"/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Esercizio dal 1° ottobre al 30 settembre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Approvazione consuntivo entro </a:t>
            </a:r>
            <a:r>
              <a:rPr lang="it-IT" sz="1300" b="1" dirty="0">
                <a:solidFill>
                  <a:srgbClr val="005677"/>
                </a:solidFill>
                <a:cs typeface="Calibri"/>
              </a:rPr>
              <a:t>successivo 31 marzo</a:t>
            </a: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Obbligo di certificazione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Obbligo di trasmissione a Parti sociali </a:t>
            </a:r>
            <a:r>
              <a:rPr lang="it-IT" sz="1300" b="1" dirty="0">
                <a:solidFill>
                  <a:srgbClr val="005677"/>
                </a:solidFill>
                <a:cs typeface="Calibri"/>
              </a:rPr>
              <a:t>territoriali e </a:t>
            </a: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nazionali e a </a:t>
            </a:r>
            <a:r>
              <a:rPr lang="it-IT" sz="1300" b="1" dirty="0" err="1">
                <a:solidFill>
                  <a:srgbClr val="005677"/>
                </a:solidFill>
                <a:latin typeface="Calibri"/>
                <a:cs typeface="Calibri"/>
              </a:rPr>
              <a:t>Formedil</a:t>
            </a:r>
            <a:endParaRPr lang="it-IT" sz="1500" b="1" dirty="0">
              <a:solidFill>
                <a:srgbClr val="005677"/>
              </a:solidFill>
              <a:latin typeface="Calibri"/>
              <a:cs typeface="Calibri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1E612C-98EB-06C1-8618-1B685F576BB7}"/>
              </a:ext>
            </a:extLst>
          </p:cNvPr>
          <p:cNvSpPr txBox="1"/>
          <p:nvPr/>
        </p:nvSpPr>
        <p:spPr>
          <a:xfrm>
            <a:off x="914400" y="3356486"/>
            <a:ext cx="3124200" cy="12464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rgbClr val="5A704E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Costi di gestione* da contenere </a:t>
            </a:r>
          </a:p>
          <a:p>
            <a:pPr algn="ctr">
              <a:buClr>
                <a:srgbClr val="7DBD71"/>
              </a:buClr>
              <a:defRPr/>
            </a:pPr>
            <a:r>
              <a:rPr lang="it-IT" sz="1300" b="1" dirty="0">
                <a:solidFill>
                  <a:srgbClr val="005677"/>
                </a:solidFill>
                <a:latin typeface="Calibri"/>
                <a:cs typeface="Calibri"/>
              </a:rPr>
              <a:t>nel limite del 30% del contributo (1%)</a:t>
            </a:r>
          </a:p>
          <a:p>
            <a:pPr algn="ctr">
              <a:buClr>
                <a:srgbClr val="7DBD71"/>
              </a:buClr>
              <a:defRPr/>
            </a:pPr>
            <a:endParaRPr lang="it-IT" sz="1300" b="1" dirty="0">
              <a:solidFill>
                <a:srgbClr val="005677"/>
              </a:solidFill>
              <a:latin typeface="Calibri"/>
              <a:cs typeface="Calibri"/>
            </a:endParaRPr>
          </a:p>
          <a:p>
            <a:pPr algn="ctr">
              <a:buClr>
                <a:srgbClr val="7DBD71"/>
              </a:buClr>
              <a:defRPr/>
            </a:pPr>
            <a:r>
              <a:rPr lang="it-IT" sz="1200" b="1" dirty="0">
                <a:solidFill>
                  <a:srgbClr val="005677"/>
                </a:solidFill>
                <a:latin typeface="Calibri"/>
                <a:cs typeface="Calibri"/>
              </a:rPr>
              <a:t>* Esclusi tecnici addetti a formazione e sicurezza, nonché addetti a progettazione di formazione finanziata</a:t>
            </a:r>
          </a:p>
        </p:txBody>
      </p:sp>
    </p:spTree>
    <p:extLst>
      <p:ext uri="{BB962C8B-B14F-4D97-AF65-F5344CB8AC3E}">
        <p14:creationId xmlns:p14="http://schemas.microsoft.com/office/powerpoint/2010/main" val="2292100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1498A">
            <a:alpha val="25000"/>
          </a:srgbClr>
        </a:solidFill>
      </a:spPr>
      <a:bodyPr wrap="square" lIns="0" tIns="0" rIns="0" bIns="0" rtlCol="0"/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12632</TotalTime>
  <Words>1863</Words>
  <Application>Microsoft Office PowerPoint</Application>
  <PresentationFormat>Personalizzato</PresentationFormat>
  <Paragraphs>269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Calibri</vt:lpstr>
      <vt:lpstr>Tahoma</vt:lpstr>
      <vt:lpstr>Wingdings</vt:lpstr>
      <vt:lpstr>Office Theme</vt:lpstr>
      <vt:lpstr>CASSE EDILI</vt:lpstr>
      <vt:lpstr>CASSE EDILI</vt:lpstr>
      <vt:lpstr>CASSE EDILI</vt:lpstr>
      <vt:lpstr>CASSE EDILI</vt:lpstr>
      <vt:lpstr>CASSE EDILI</vt:lpstr>
      <vt:lpstr>ENTI UNIFICATI TERRITORIALI FORMAZIONE E SICUREZZA</vt:lpstr>
      <vt:lpstr>ENTI UNIFICATI TERRITORIALI FORMAZIONE E SICUREZZA</vt:lpstr>
      <vt:lpstr>ENTI UNIFICATI TERRITORIALI FORMAZIONE E SICUREZZA</vt:lpstr>
      <vt:lpstr>ENTI UNIFICATI TERRITORIALI FORMAZIONE E SICUREZZA</vt:lpstr>
      <vt:lpstr>RESPONSABILITA’ DEGLI AMMINISTRATORI DEGLI ENTI BILATERALI</vt:lpstr>
      <vt:lpstr>CODICE ETICO DEGLI ENTI BILATERALI</vt:lpstr>
      <vt:lpstr>CODICE ETICO DEGLI ENTI BILATERALI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 slide 16_9</dc:title>
  <dc:creator>Andretta Valeria</dc:creator>
  <cp:lastModifiedBy>Fedeli Federica</cp:lastModifiedBy>
  <cp:revision>586</cp:revision>
  <cp:lastPrinted>2026-04-17T12:44:00Z</cp:lastPrinted>
  <dcterms:created xsi:type="dcterms:W3CDTF">2021-06-12T16:13:07Z</dcterms:created>
  <dcterms:modified xsi:type="dcterms:W3CDTF">2026-04-19T10:03:47Z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2021-06-09T00:00:00Z</vt:filetime>
  </property>
  <property fmtid="{D5CDD505-2E9C-101B-9397-08002B2CF9AE}" pid="3" name="Creator">
    <vt:lpwstr>Adobe Illustrator CS5</vt:lpwstr>
  </property>
  <property fmtid="{D5CDD505-2E9C-101B-9397-08002B2CF9AE}" pid="4" name="LastSaved">
    <vt:filetime>2021-06-12T00:00:00Z</vt:filetime>
  </property>
</Properties>
</file>