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bookmarkIdSeed="4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54" r:id="rId2"/>
    <p:sldId id="355" r:id="rId3"/>
    <p:sldId id="356" r:id="rId4"/>
    <p:sldId id="353" r:id="rId5"/>
  </p:sldIdLst>
  <p:sldSz cx="9144000" cy="5149850"/>
  <p:notesSz cx="9928225" cy="6797675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80">
          <p15:clr>
            <a:srgbClr val="A4A3A4"/>
          </p15:clr>
        </p15:guide>
        <p15:guide id="2" pos="235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B59"/>
    <a:srgbClr val="005677"/>
    <a:srgbClr val="7DBD71"/>
    <a:srgbClr val="128E7D"/>
    <a:srgbClr val="5A704E"/>
    <a:srgbClr val="E47823"/>
    <a:srgbClr val="C46B20"/>
    <a:srgbClr val="B7641E"/>
    <a:srgbClr val="6F5582"/>
    <a:srgbClr val="761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 autoAdjust="0"/>
    <p:restoredTop sz="94605" autoAdjust="0"/>
  </p:normalViewPr>
  <p:slideViewPr>
    <p:cSldViewPr>
      <p:cViewPr varScale="1">
        <p:scale>
          <a:sx n="107" d="100"/>
          <a:sy n="107" d="100"/>
        </p:scale>
        <p:origin x="677" y="67"/>
      </p:cViewPr>
      <p:guideLst>
        <p:guide orient="horz" pos="480"/>
        <p:guide pos="235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231" cy="339465"/>
          </a:xfrm>
          <a:prstGeom prst="rect">
            <a:avLst/>
          </a:prstGeom>
        </p:spPr>
        <p:txBody>
          <a:bodyPr vert="horz" lIns="106994" tIns="53497" rIns="106994" bIns="53497" rtlCol="0"/>
          <a:lstStyle>
            <a:lvl1pPr algn="l">
              <a:defRPr sz="14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5624271" y="0"/>
            <a:ext cx="4302231" cy="339465"/>
          </a:xfrm>
          <a:prstGeom prst="rect">
            <a:avLst/>
          </a:prstGeom>
        </p:spPr>
        <p:txBody>
          <a:bodyPr vert="horz" lIns="106994" tIns="53497" rIns="106994" bIns="53497" rtlCol="0"/>
          <a:lstStyle>
            <a:lvl1pPr algn="r">
              <a:defRPr sz="1400"/>
            </a:lvl1pPr>
          </a:lstStyle>
          <a:p>
            <a:fld id="{D7FFA1DA-629B-7946-9596-8DE7AA48263D}" type="datetimeFigureOut">
              <a:rPr lang="it-IT" smtClean="0"/>
              <a:t>19/04/2026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6456116"/>
            <a:ext cx="4302231" cy="339465"/>
          </a:xfrm>
          <a:prstGeom prst="rect">
            <a:avLst/>
          </a:prstGeom>
        </p:spPr>
        <p:txBody>
          <a:bodyPr vert="horz" lIns="106994" tIns="53497" rIns="106994" bIns="53497" rtlCol="0" anchor="b"/>
          <a:lstStyle>
            <a:lvl1pPr algn="l">
              <a:defRPr sz="14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5624271" y="6456116"/>
            <a:ext cx="4302231" cy="339465"/>
          </a:xfrm>
          <a:prstGeom prst="rect">
            <a:avLst/>
          </a:prstGeom>
        </p:spPr>
        <p:txBody>
          <a:bodyPr vert="horz" lIns="106994" tIns="53497" rIns="106994" bIns="53497" rtlCol="0" anchor="b"/>
          <a:lstStyle>
            <a:lvl1pPr algn="r">
              <a:defRPr sz="1400"/>
            </a:lvl1pPr>
          </a:lstStyle>
          <a:p>
            <a:fld id="{DC8E683B-E46A-A349-BD6B-3AC0A48A4D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301543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231" cy="339465"/>
          </a:xfrm>
          <a:prstGeom prst="rect">
            <a:avLst/>
          </a:prstGeom>
        </p:spPr>
        <p:txBody>
          <a:bodyPr vert="horz" lIns="106994" tIns="53497" rIns="106994" bIns="53497" rtlCol="0"/>
          <a:lstStyle>
            <a:lvl1pPr algn="l">
              <a:defRPr sz="14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624271" y="0"/>
            <a:ext cx="4302231" cy="339465"/>
          </a:xfrm>
          <a:prstGeom prst="rect">
            <a:avLst/>
          </a:prstGeom>
        </p:spPr>
        <p:txBody>
          <a:bodyPr vert="horz" lIns="106994" tIns="53497" rIns="106994" bIns="53497" rtlCol="0"/>
          <a:lstStyle>
            <a:lvl1pPr algn="r">
              <a:defRPr sz="1400"/>
            </a:lvl1pPr>
          </a:lstStyle>
          <a:p>
            <a:fld id="{2C94D03A-7E69-7344-8274-FB2F924124AC}" type="datetimeFigureOut">
              <a:rPr lang="it-IT" smtClean="0"/>
              <a:t>19/04/2026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701925" y="509588"/>
            <a:ext cx="452437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6994" tIns="53497" rIns="106994" bIns="53497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92823" y="3229106"/>
            <a:ext cx="7942580" cy="3059373"/>
          </a:xfrm>
          <a:prstGeom prst="rect">
            <a:avLst/>
          </a:prstGeom>
        </p:spPr>
        <p:txBody>
          <a:bodyPr vert="horz" lIns="106994" tIns="53497" rIns="106994" bIns="53497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6456116"/>
            <a:ext cx="4302231" cy="339465"/>
          </a:xfrm>
          <a:prstGeom prst="rect">
            <a:avLst/>
          </a:prstGeom>
        </p:spPr>
        <p:txBody>
          <a:bodyPr vert="horz" lIns="106994" tIns="53497" rIns="106994" bIns="53497" rtlCol="0" anchor="b"/>
          <a:lstStyle>
            <a:lvl1pPr algn="l">
              <a:defRPr sz="14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624271" y="6456116"/>
            <a:ext cx="4302231" cy="339465"/>
          </a:xfrm>
          <a:prstGeom prst="rect">
            <a:avLst/>
          </a:prstGeom>
        </p:spPr>
        <p:txBody>
          <a:bodyPr vert="horz" lIns="106994" tIns="53497" rIns="106994" bIns="53497" rtlCol="0" anchor="b"/>
          <a:lstStyle>
            <a:lvl1pPr algn="r">
              <a:defRPr sz="1400"/>
            </a:lvl1pPr>
          </a:lstStyle>
          <a:p>
            <a:fld id="{2135063F-75B3-A840-BD8A-A74602CDE0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725905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Holder 7"/>
          <p:cNvSpPr>
            <a:spLocks noGrp="1"/>
          </p:cNvSpPr>
          <p:nvPr>
            <p:ph type="sldNum" sz="quarter" idx="7"/>
          </p:nvPr>
        </p:nvSpPr>
        <p:spPr>
          <a:xfrm>
            <a:off x="8610600" y="4632325"/>
            <a:ext cx="350520" cy="21544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300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5" name="Holder 3"/>
          <p:cNvSpPr>
            <a:spLocks noGrp="1"/>
          </p:cNvSpPr>
          <p:nvPr>
            <p:ph type="body" idx="1"/>
          </p:nvPr>
        </p:nvSpPr>
        <p:spPr>
          <a:xfrm>
            <a:off x="685800" y="1584325"/>
            <a:ext cx="7772400" cy="2362200"/>
          </a:xfrm>
        </p:spPr>
        <p:txBody>
          <a:bodyPr lIns="0" tIns="0" rIns="0" bIns="0"/>
          <a:lstStyle>
            <a:lvl1pPr algn="just"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6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685800" y="4632325"/>
            <a:ext cx="4038600" cy="169277"/>
          </a:xfrm>
        </p:spPr>
        <p:txBody>
          <a:bodyPr vert="horz"/>
          <a:lstStyle>
            <a:lvl1pPr>
              <a:defRPr sz="1100" b="1">
                <a:solidFill>
                  <a:srgbClr val="103676"/>
                </a:solidFill>
              </a:defRPr>
            </a:lvl1pPr>
            <a:lvl2pPr>
              <a:defRPr sz="1100">
                <a:solidFill>
                  <a:srgbClr val="103676"/>
                </a:solidFill>
              </a:defRPr>
            </a:lvl2pPr>
            <a:lvl3pPr>
              <a:defRPr sz="1100">
                <a:solidFill>
                  <a:srgbClr val="103676"/>
                </a:solidFill>
              </a:defRPr>
            </a:lvl3pPr>
            <a:lvl4pPr>
              <a:defRPr sz="1100">
                <a:solidFill>
                  <a:srgbClr val="103676"/>
                </a:solidFill>
              </a:defRPr>
            </a:lvl4pPr>
            <a:lvl5pPr>
              <a:defRPr sz="1100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  <p:sp>
        <p:nvSpPr>
          <p:cNvPr id="17" name="Titolo 16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6" name="bg object 16"/>
          <p:cNvSpPr/>
          <p:nvPr userDrawn="1"/>
        </p:nvSpPr>
        <p:spPr>
          <a:xfrm>
            <a:off x="416852" y="840663"/>
            <a:ext cx="171450" cy="171450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7" name="Holder 2"/>
          <p:cNvSpPr txBox="1">
            <a:spLocks/>
          </p:cNvSpPr>
          <p:nvPr userDrawn="1"/>
        </p:nvSpPr>
        <p:spPr>
          <a:xfrm>
            <a:off x="682311" y="1580097"/>
            <a:ext cx="7745511" cy="625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dirty="0"/>
          </a:p>
        </p:txBody>
      </p:sp>
      <p:sp>
        <p:nvSpPr>
          <p:cNvPr id="8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685800" y="4632325"/>
            <a:ext cx="4038600" cy="169277"/>
          </a:xfrm>
        </p:spPr>
        <p:txBody>
          <a:bodyPr vert="horz"/>
          <a:lstStyle>
            <a:lvl1pPr>
              <a:defRPr sz="1100" b="1">
                <a:solidFill>
                  <a:srgbClr val="103676"/>
                </a:solidFill>
              </a:defRPr>
            </a:lvl1pPr>
            <a:lvl2pPr>
              <a:defRPr sz="1100">
                <a:solidFill>
                  <a:srgbClr val="103676"/>
                </a:solidFill>
              </a:defRPr>
            </a:lvl2pPr>
            <a:lvl3pPr>
              <a:defRPr sz="1100">
                <a:solidFill>
                  <a:srgbClr val="103676"/>
                </a:solidFill>
              </a:defRPr>
            </a:lvl3pPr>
            <a:lvl4pPr>
              <a:defRPr sz="1100">
                <a:solidFill>
                  <a:srgbClr val="103676"/>
                </a:solidFill>
              </a:defRPr>
            </a:lvl4pPr>
            <a:lvl5pPr>
              <a:defRPr sz="1100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  <p:sp>
        <p:nvSpPr>
          <p:cNvPr id="9" name="Holder 3"/>
          <p:cNvSpPr>
            <a:spLocks noGrp="1"/>
          </p:cNvSpPr>
          <p:nvPr>
            <p:ph type="body" idx="1"/>
          </p:nvPr>
        </p:nvSpPr>
        <p:spPr>
          <a:xfrm>
            <a:off x="685800" y="1584325"/>
            <a:ext cx="7772400" cy="2133600"/>
          </a:xfrm>
        </p:spPr>
        <p:txBody>
          <a:bodyPr lIns="0" tIns="0" rIns="0" bIns="0"/>
          <a:lstStyle>
            <a:lvl1pPr algn="just"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61012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Holder 3"/>
          <p:cNvSpPr>
            <a:spLocks noGrp="1"/>
          </p:cNvSpPr>
          <p:nvPr>
            <p:ph type="body" idx="1"/>
          </p:nvPr>
        </p:nvSpPr>
        <p:spPr>
          <a:xfrm>
            <a:off x="685800" y="762000"/>
            <a:ext cx="7772400" cy="2133600"/>
          </a:xfrm>
        </p:spPr>
        <p:txBody>
          <a:bodyPr lIns="0" tIns="0" rIns="0" bIns="0"/>
          <a:lstStyle>
            <a:lvl1pPr algn="just"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5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685800" y="4632325"/>
            <a:ext cx="4038600" cy="169277"/>
          </a:xfrm>
        </p:spPr>
        <p:txBody>
          <a:bodyPr vert="horz"/>
          <a:lstStyle>
            <a:lvl1pPr>
              <a:defRPr sz="1100" b="1">
                <a:solidFill>
                  <a:srgbClr val="103676"/>
                </a:solidFill>
              </a:defRPr>
            </a:lvl1pPr>
            <a:lvl2pPr>
              <a:defRPr sz="1100">
                <a:solidFill>
                  <a:srgbClr val="103676"/>
                </a:solidFill>
              </a:defRPr>
            </a:lvl2pPr>
            <a:lvl3pPr>
              <a:defRPr sz="1100">
                <a:solidFill>
                  <a:srgbClr val="103676"/>
                </a:solidFill>
              </a:defRPr>
            </a:lvl3pPr>
            <a:lvl4pPr>
              <a:defRPr sz="1100">
                <a:solidFill>
                  <a:srgbClr val="103676"/>
                </a:solidFill>
              </a:defRPr>
            </a:lvl4pPr>
            <a:lvl5pPr>
              <a:defRPr sz="1100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</p:spTree>
    <p:extLst>
      <p:ext uri="{BB962C8B-B14F-4D97-AF65-F5344CB8AC3E}">
        <p14:creationId xmlns:p14="http://schemas.microsoft.com/office/powerpoint/2010/main" val="1053583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1" i="0">
                <a:solidFill>
                  <a:srgbClr val="11498A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486400" y="1584325"/>
            <a:ext cx="4038600" cy="190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8610600" y="4632325"/>
            <a:ext cx="350520" cy="21544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300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1" name="Holder 2"/>
          <p:cNvSpPr txBox="1">
            <a:spLocks/>
          </p:cNvSpPr>
          <p:nvPr userDrawn="1"/>
        </p:nvSpPr>
        <p:spPr>
          <a:xfrm>
            <a:off x="682311" y="1580097"/>
            <a:ext cx="7745511" cy="625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dirty="0"/>
          </a:p>
        </p:txBody>
      </p:sp>
      <p:sp>
        <p:nvSpPr>
          <p:cNvPr id="12" name="Holder 2"/>
          <p:cNvSpPr txBox="1">
            <a:spLocks/>
          </p:cNvSpPr>
          <p:nvPr userDrawn="1"/>
        </p:nvSpPr>
        <p:spPr>
          <a:xfrm>
            <a:off x="699245" y="1580098"/>
            <a:ext cx="3872756" cy="24585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dirty="0"/>
          </a:p>
        </p:txBody>
      </p:sp>
      <p:sp>
        <p:nvSpPr>
          <p:cNvPr id="16" name="Holder 3"/>
          <p:cNvSpPr>
            <a:spLocks noGrp="1"/>
          </p:cNvSpPr>
          <p:nvPr>
            <p:ph type="body" idx="1"/>
          </p:nvPr>
        </p:nvSpPr>
        <p:spPr>
          <a:xfrm>
            <a:off x="685800" y="1584325"/>
            <a:ext cx="4569297" cy="184666"/>
          </a:xfrm>
        </p:spPr>
        <p:txBody>
          <a:bodyPr lIns="0" tIns="0" rIns="0" bIns="0"/>
          <a:lstStyle>
            <a:lvl1pPr algn="just"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8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685800" y="4632325"/>
            <a:ext cx="4038600" cy="169277"/>
          </a:xfrm>
        </p:spPr>
        <p:txBody>
          <a:bodyPr vert="horz"/>
          <a:lstStyle>
            <a:lvl1pPr>
              <a:defRPr sz="1100" b="1">
                <a:solidFill>
                  <a:srgbClr val="103676"/>
                </a:solidFill>
              </a:defRPr>
            </a:lvl1pPr>
            <a:lvl2pPr>
              <a:defRPr sz="1100">
                <a:solidFill>
                  <a:srgbClr val="103676"/>
                </a:solidFill>
              </a:defRPr>
            </a:lvl2pPr>
            <a:lvl3pPr>
              <a:defRPr sz="1100">
                <a:solidFill>
                  <a:srgbClr val="103676"/>
                </a:solidFill>
              </a:defRPr>
            </a:lvl3pPr>
            <a:lvl4pPr>
              <a:defRPr sz="1100">
                <a:solidFill>
                  <a:srgbClr val="103676"/>
                </a:solidFill>
              </a:defRPr>
            </a:lvl4pPr>
            <a:lvl5pPr>
              <a:defRPr sz="1100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  <p:sp>
        <p:nvSpPr>
          <p:cNvPr id="9" name="bg object 16"/>
          <p:cNvSpPr/>
          <p:nvPr userDrawn="1"/>
        </p:nvSpPr>
        <p:spPr>
          <a:xfrm>
            <a:off x="416852" y="840663"/>
            <a:ext cx="171450" cy="171450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486400" y="1584325"/>
            <a:ext cx="4038600" cy="190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6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685800" y="4632325"/>
            <a:ext cx="4038600" cy="169277"/>
          </a:xfrm>
        </p:spPr>
        <p:txBody>
          <a:bodyPr vert="horz"/>
          <a:lstStyle>
            <a:lvl1pPr>
              <a:defRPr sz="1100" b="1">
                <a:solidFill>
                  <a:srgbClr val="103676"/>
                </a:solidFill>
              </a:defRPr>
            </a:lvl1pPr>
            <a:lvl2pPr>
              <a:defRPr sz="1100">
                <a:solidFill>
                  <a:srgbClr val="103676"/>
                </a:solidFill>
              </a:defRPr>
            </a:lvl2pPr>
            <a:lvl3pPr>
              <a:defRPr sz="1100">
                <a:solidFill>
                  <a:srgbClr val="103676"/>
                </a:solidFill>
              </a:defRPr>
            </a:lvl3pPr>
            <a:lvl4pPr>
              <a:defRPr sz="1100">
                <a:solidFill>
                  <a:srgbClr val="103676"/>
                </a:solidFill>
              </a:defRPr>
            </a:lvl4pPr>
            <a:lvl5pPr>
              <a:defRPr sz="1100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  <p:sp>
        <p:nvSpPr>
          <p:cNvPr id="7" name="Holder 3"/>
          <p:cNvSpPr>
            <a:spLocks noGrp="1"/>
          </p:cNvSpPr>
          <p:nvPr>
            <p:ph type="body" idx="1"/>
          </p:nvPr>
        </p:nvSpPr>
        <p:spPr>
          <a:xfrm>
            <a:off x="685800" y="1584325"/>
            <a:ext cx="4569297" cy="184666"/>
          </a:xfrm>
        </p:spPr>
        <p:txBody>
          <a:bodyPr lIns="0" tIns="0" rIns="0" bIns="0"/>
          <a:lstStyle>
            <a:lvl1pPr algn="just"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66319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1" i="0">
                <a:solidFill>
                  <a:srgbClr val="11498A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048000" y="1584324"/>
            <a:ext cx="6096000" cy="2454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8610600" y="4632325"/>
            <a:ext cx="350520" cy="21544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300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6" name="Holder 3"/>
          <p:cNvSpPr>
            <a:spLocks noGrp="1"/>
          </p:cNvSpPr>
          <p:nvPr>
            <p:ph type="body" idx="1"/>
          </p:nvPr>
        </p:nvSpPr>
        <p:spPr>
          <a:xfrm>
            <a:off x="685800" y="2041525"/>
            <a:ext cx="1981199" cy="246221"/>
          </a:xfrm>
        </p:spPr>
        <p:txBody>
          <a:bodyPr lIns="0" tIns="0" rIns="0" bIns="0"/>
          <a:lstStyle>
            <a:lvl1pPr algn="l">
              <a:defRPr sz="1600" b="1" i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13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685800" y="4632325"/>
            <a:ext cx="4038600" cy="169277"/>
          </a:xfrm>
        </p:spPr>
        <p:txBody>
          <a:bodyPr vert="horz"/>
          <a:lstStyle>
            <a:lvl1pPr>
              <a:defRPr sz="1100" b="1">
                <a:solidFill>
                  <a:srgbClr val="103676"/>
                </a:solidFill>
              </a:defRPr>
            </a:lvl1pPr>
            <a:lvl2pPr>
              <a:defRPr sz="1100">
                <a:solidFill>
                  <a:srgbClr val="103676"/>
                </a:solidFill>
              </a:defRPr>
            </a:lvl2pPr>
            <a:lvl3pPr>
              <a:defRPr sz="1100">
                <a:solidFill>
                  <a:srgbClr val="103676"/>
                </a:solidFill>
              </a:defRPr>
            </a:lvl3pPr>
            <a:lvl4pPr>
              <a:defRPr sz="1100">
                <a:solidFill>
                  <a:srgbClr val="103676"/>
                </a:solidFill>
              </a:defRPr>
            </a:lvl4pPr>
            <a:lvl5pPr>
              <a:defRPr sz="1100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  <p:sp>
        <p:nvSpPr>
          <p:cNvPr id="8" name="bg object 16"/>
          <p:cNvSpPr/>
          <p:nvPr userDrawn="1"/>
        </p:nvSpPr>
        <p:spPr>
          <a:xfrm>
            <a:off x="416852" y="840663"/>
            <a:ext cx="171450" cy="171450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37790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048000" y="1584324"/>
            <a:ext cx="6096000" cy="2454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5" name="Holder 3"/>
          <p:cNvSpPr>
            <a:spLocks noGrp="1"/>
          </p:cNvSpPr>
          <p:nvPr>
            <p:ph type="body" idx="1"/>
          </p:nvPr>
        </p:nvSpPr>
        <p:spPr>
          <a:xfrm>
            <a:off x="685800" y="2041525"/>
            <a:ext cx="1981199" cy="246221"/>
          </a:xfrm>
        </p:spPr>
        <p:txBody>
          <a:bodyPr lIns="0" tIns="0" rIns="0" bIns="0"/>
          <a:lstStyle>
            <a:lvl1pPr algn="l">
              <a:defRPr sz="1600" b="1" i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685800" y="4632325"/>
            <a:ext cx="4038600" cy="169277"/>
          </a:xfrm>
        </p:spPr>
        <p:txBody>
          <a:bodyPr vert="horz"/>
          <a:lstStyle>
            <a:lvl1pPr>
              <a:defRPr sz="1100" b="1">
                <a:solidFill>
                  <a:srgbClr val="103676"/>
                </a:solidFill>
              </a:defRPr>
            </a:lvl1pPr>
            <a:lvl2pPr>
              <a:defRPr sz="1100">
                <a:solidFill>
                  <a:srgbClr val="103676"/>
                </a:solidFill>
              </a:defRPr>
            </a:lvl2pPr>
            <a:lvl3pPr>
              <a:defRPr sz="1100">
                <a:solidFill>
                  <a:srgbClr val="103676"/>
                </a:solidFill>
              </a:defRPr>
            </a:lvl3pPr>
            <a:lvl4pPr>
              <a:defRPr sz="1100">
                <a:solidFill>
                  <a:srgbClr val="103676"/>
                </a:solidFill>
              </a:defRPr>
            </a:lvl4pPr>
            <a:lvl5pPr>
              <a:defRPr sz="1100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</p:spTree>
    <p:extLst>
      <p:ext uri="{BB962C8B-B14F-4D97-AF65-F5344CB8AC3E}">
        <p14:creationId xmlns:p14="http://schemas.microsoft.com/office/powerpoint/2010/main" val="369850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99244" y="733431"/>
            <a:ext cx="7745511" cy="625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88503" y="1604981"/>
            <a:ext cx="7766992" cy="17481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0" name="object 4"/>
          <p:cNvSpPr/>
          <p:nvPr userDrawn="1"/>
        </p:nvSpPr>
        <p:spPr>
          <a:xfrm>
            <a:off x="516122" y="4633323"/>
            <a:ext cx="0" cy="360045"/>
          </a:xfrm>
          <a:custGeom>
            <a:avLst/>
            <a:gdLst/>
            <a:ahLst/>
            <a:cxnLst/>
            <a:rect l="l" t="t" r="r" b="b"/>
            <a:pathLst>
              <a:path h="360045">
                <a:moveTo>
                  <a:pt x="0" y="0"/>
                </a:moveTo>
                <a:lnTo>
                  <a:pt x="0" y="359994"/>
                </a:lnTo>
              </a:path>
            </a:pathLst>
          </a:custGeom>
          <a:ln w="12700">
            <a:solidFill>
              <a:srgbClr val="11498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5"/>
          <p:cNvSpPr/>
          <p:nvPr userDrawn="1"/>
        </p:nvSpPr>
        <p:spPr>
          <a:xfrm>
            <a:off x="8589962" y="4626514"/>
            <a:ext cx="0" cy="360045"/>
          </a:xfrm>
          <a:custGeom>
            <a:avLst/>
            <a:gdLst/>
            <a:ahLst/>
            <a:cxnLst/>
            <a:rect l="l" t="t" r="r" b="b"/>
            <a:pathLst>
              <a:path h="360045">
                <a:moveTo>
                  <a:pt x="0" y="0"/>
                </a:moveTo>
                <a:lnTo>
                  <a:pt x="0" y="359994"/>
                </a:lnTo>
              </a:path>
            </a:pathLst>
          </a:custGeom>
          <a:ln w="12700">
            <a:solidFill>
              <a:srgbClr val="11498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2" name="object 6"/>
          <p:cNvGrpSpPr/>
          <p:nvPr userDrawn="1"/>
        </p:nvGrpSpPr>
        <p:grpSpPr>
          <a:xfrm>
            <a:off x="6954399" y="4620514"/>
            <a:ext cx="1406525" cy="358775"/>
            <a:chOff x="6954399" y="4620514"/>
            <a:chExt cx="1406525" cy="358775"/>
          </a:xfrm>
        </p:grpSpPr>
        <p:pic>
          <p:nvPicPr>
            <p:cNvPr id="13" name="object 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471239" y="4666038"/>
              <a:ext cx="889608" cy="132600"/>
            </a:xfrm>
            <a:prstGeom prst="rect">
              <a:avLst/>
            </a:prstGeom>
          </p:spPr>
        </p:pic>
        <p:pic>
          <p:nvPicPr>
            <p:cNvPr id="14" name="object 8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954399" y="4665009"/>
              <a:ext cx="211510" cy="134493"/>
            </a:xfrm>
            <a:prstGeom prst="rect">
              <a:avLst/>
            </a:prstGeom>
          </p:spPr>
        </p:pic>
        <p:pic>
          <p:nvPicPr>
            <p:cNvPr id="15" name="object 9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7187106" y="4663878"/>
              <a:ext cx="186319" cy="136715"/>
            </a:xfrm>
            <a:prstGeom prst="rect">
              <a:avLst/>
            </a:prstGeom>
          </p:spPr>
        </p:pic>
        <p:sp>
          <p:nvSpPr>
            <p:cNvPr id="17" name="object 10"/>
            <p:cNvSpPr/>
            <p:nvPr/>
          </p:nvSpPr>
          <p:spPr>
            <a:xfrm>
              <a:off x="7417752" y="4620514"/>
              <a:ext cx="11430" cy="358775"/>
            </a:xfrm>
            <a:custGeom>
              <a:avLst/>
              <a:gdLst/>
              <a:ahLst/>
              <a:cxnLst/>
              <a:rect l="l" t="t" r="r" b="b"/>
              <a:pathLst>
                <a:path w="11429" h="358775">
                  <a:moveTo>
                    <a:pt x="11188" y="0"/>
                  </a:moveTo>
                  <a:lnTo>
                    <a:pt x="0" y="0"/>
                  </a:lnTo>
                  <a:lnTo>
                    <a:pt x="0" y="358305"/>
                  </a:lnTo>
                  <a:lnTo>
                    <a:pt x="11188" y="358305"/>
                  </a:lnTo>
                  <a:lnTo>
                    <a:pt x="11188" y="0"/>
                  </a:lnTo>
                  <a:close/>
                </a:path>
              </a:pathLst>
            </a:custGeom>
            <a:solidFill>
              <a:srgbClr val="002E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Holder 7"/>
          <p:cNvSpPr>
            <a:spLocks noGrp="1"/>
          </p:cNvSpPr>
          <p:nvPr>
            <p:ph type="sldNum" sz="quarter" idx="4"/>
          </p:nvPr>
        </p:nvSpPr>
        <p:spPr>
          <a:xfrm>
            <a:off x="8610600" y="4632325"/>
            <a:ext cx="350520" cy="21544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300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7" r:id="rId2"/>
    <p:sldLayoutId id="2147483668" r:id="rId3"/>
    <p:sldLayoutId id="2147483663" r:id="rId4"/>
    <p:sldLayoutId id="2147483669" r:id="rId5"/>
    <p:sldLayoutId id="2147483666" r:id="rId6"/>
    <p:sldLayoutId id="2147483670" r:id="rId7"/>
  </p:sldLayoutIdLst>
  <p:hf sldNum="0"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63850" y="505868"/>
            <a:ext cx="7765800" cy="261610"/>
          </a:xfrm>
        </p:spPr>
        <p:txBody>
          <a:bodyPr/>
          <a:lstStyle/>
          <a:p>
            <a:pPr algn="l"/>
            <a:r>
              <a:rPr lang="it-IT" sz="1700" u="sng" cap="small" dirty="0">
                <a:solidFill>
                  <a:schemeClr val="accent3"/>
                </a:solidFill>
              </a:rPr>
              <a:t>PROCEDURE SINDACALI</a:t>
            </a:r>
          </a:p>
        </p:txBody>
      </p:sp>
      <p:sp>
        <p:nvSpPr>
          <p:cNvPr id="7" name="bg object 16"/>
          <p:cNvSpPr/>
          <p:nvPr/>
        </p:nvSpPr>
        <p:spPr>
          <a:xfrm>
            <a:off x="614362" y="564311"/>
            <a:ext cx="171450" cy="171450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bject 6"/>
          <p:cNvSpPr/>
          <p:nvPr/>
        </p:nvSpPr>
        <p:spPr>
          <a:xfrm>
            <a:off x="187963" y="0"/>
            <a:ext cx="6079490" cy="350520"/>
          </a:xfrm>
          <a:custGeom>
            <a:avLst/>
            <a:gdLst/>
            <a:ahLst/>
            <a:cxnLst/>
            <a:rect l="l" t="t" r="r" b="b"/>
            <a:pathLst>
              <a:path w="6079490" h="350520">
                <a:moveTo>
                  <a:pt x="0" y="0"/>
                </a:moveTo>
                <a:lnTo>
                  <a:pt x="111569" y="350062"/>
                </a:lnTo>
                <a:lnTo>
                  <a:pt x="6079337" y="349681"/>
                </a:lnTo>
                <a:lnTo>
                  <a:pt x="5960427" y="800"/>
                </a:lnTo>
                <a:lnTo>
                  <a:pt x="0" y="0"/>
                </a:lnTo>
                <a:close/>
              </a:path>
            </a:pathLst>
          </a:custGeom>
          <a:solidFill>
            <a:srgbClr val="7DBD71"/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bject 7"/>
          <p:cNvSpPr txBox="1">
            <a:spLocks noGrp="1"/>
          </p:cNvSpPr>
          <p:nvPr>
            <p:ph type="body" sz="quarter" idx="11"/>
          </p:nvPr>
        </p:nvSpPr>
        <p:spPr>
          <a:xfrm>
            <a:off x="685800" y="4632325"/>
            <a:ext cx="4038600" cy="3642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it-IT" b="1" dirty="0">
              <a:solidFill>
                <a:srgbClr val="7DBD71"/>
              </a:solidFill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b="1" dirty="0">
                <a:solidFill>
                  <a:srgbClr val="7DBD71"/>
                </a:solidFill>
                <a:cs typeface="Tahoma"/>
              </a:rPr>
              <a:t>Direzione Relazioni Industriali e Affari Sociali</a:t>
            </a:r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F69A4F0B-DD40-00B0-7DDC-F5E3DA4991A3}"/>
              </a:ext>
            </a:extLst>
          </p:cNvPr>
          <p:cNvSpPr txBox="1">
            <a:spLocks/>
          </p:cNvSpPr>
          <p:nvPr/>
        </p:nvSpPr>
        <p:spPr>
          <a:xfrm>
            <a:off x="600075" y="945052"/>
            <a:ext cx="8225110" cy="492443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ctr" defTabSz="457200" rtl="0">
              <a:buClr>
                <a:srgbClr val="7DBD71"/>
              </a:buClr>
              <a:defRPr/>
            </a:pPr>
            <a:r>
              <a:rPr lang="it-IT" sz="1600" kern="0" dirty="0">
                <a:solidFill>
                  <a:srgbClr val="9BBB59"/>
                </a:solidFill>
              </a:rPr>
              <a:t>SISTEMA DI CONCERTAZIONE E DI INFORMAZIONE</a:t>
            </a:r>
            <a:br>
              <a:rPr lang="it-IT" sz="1600" kern="0" dirty="0">
                <a:solidFill>
                  <a:srgbClr val="9BBB59"/>
                </a:solidFill>
              </a:rPr>
            </a:br>
            <a:r>
              <a:rPr lang="it-IT" sz="1600" kern="0" dirty="0">
                <a:solidFill>
                  <a:srgbClr val="9BBB59"/>
                </a:solidFill>
              </a:rPr>
              <a:t>(ART. 111 CCNL)</a:t>
            </a:r>
            <a:endParaRPr lang="it-IT" sz="1700" u="sng" kern="0" cap="small" dirty="0">
              <a:solidFill>
                <a:srgbClr val="9BBB59"/>
              </a:solidFill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8343E02C-CDBA-2C90-E77C-26D987833771}"/>
              </a:ext>
            </a:extLst>
          </p:cNvPr>
          <p:cNvSpPr txBox="1"/>
          <p:nvPr/>
        </p:nvSpPr>
        <p:spPr>
          <a:xfrm>
            <a:off x="486046" y="1363635"/>
            <a:ext cx="8225110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endParaRPr lang="it-IT" sz="1300" b="1" dirty="0">
              <a:solidFill>
                <a:srgbClr val="7DBD71"/>
              </a:solidFill>
              <a:latin typeface="Calibri"/>
              <a:cs typeface="Calibri"/>
            </a:endParaRPr>
          </a:p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r>
              <a:rPr lang="it-IT" sz="1300" b="1" dirty="0">
                <a:solidFill>
                  <a:srgbClr val="005677"/>
                </a:solidFill>
                <a:latin typeface="Calibri"/>
                <a:cs typeface="Calibri"/>
              </a:rPr>
              <a:t>La concertazione si attua con sessioni semestrali delle Parti Sociali:</a:t>
            </a:r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endParaRPr lang="it-IT" sz="1300" b="1" dirty="0">
              <a:solidFill>
                <a:srgbClr val="005677"/>
              </a:solidFill>
              <a:latin typeface="Calibri"/>
              <a:cs typeface="Calibri"/>
            </a:endParaRP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it-IT" sz="1300" b="1" dirty="0">
                <a:solidFill>
                  <a:srgbClr val="9BBB59"/>
                </a:solidFill>
                <a:latin typeface="Calibri"/>
                <a:cs typeface="Calibri"/>
              </a:rPr>
              <a:t>a livello nazionale: </a:t>
            </a:r>
          </a:p>
          <a:p>
            <a:pPr marL="271463" marR="0" lvl="0" indent="-185738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r>
              <a:rPr lang="it-IT" sz="1300" b="1" dirty="0">
                <a:solidFill>
                  <a:srgbClr val="005677"/>
                </a:solidFill>
                <a:latin typeface="Calibri"/>
                <a:cs typeface="Calibri"/>
              </a:rPr>
              <a:t>     confronto su indirizzi generali del settore, anche per individuare obiettivi comuni su politiche pubbliche in materia di investimenti, innovazione e lavoro e su </a:t>
            </a:r>
            <a:r>
              <a:rPr lang="it-IT" sz="1300" b="1" u="sng" dirty="0">
                <a:solidFill>
                  <a:srgbClr val="005677"/>
                </a:solidFill>
                <a:latin typeface="Calibri"/>
                <a:cs typeface="Calibri"/>
              </a:rPr>
              <a:t>politiche da perseguire attraverso Enti paritetici nazionali e territoriali (regolarità del lavoro, sicurezza e prevenzione, formazione professionale)</a:t>
            </a:r>
          </a:p>
          <a:p>
            <a:pPr marL="357188" marR="0" lvl="0" indent="-271463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endParaRPr lang="it-IT" sz="1300" b="1" dirty="0">
              <a:solidFill>
                <a:srgbClr val="005677"/>
              </a:solidFill>
              <a:latin typeface="Calibri"/>
              <a:cs typeface="Calibri"/>
            </a:endParaRP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it-IT" sz="1300" b="1" dirty="0">
                <a:solidFill>
                  <a:srgbClr val="9BBB59"/>
                </a:solidFill>
                <a:latin typeface="Calibri"/>
                <a:cs typeface="Calibri"/>
              </a:rPr>
              <a:t>a livello territoriale:</a:t>
            </a:r>
          </a:p>
          <a:p>
            <a:pPr marL="271463" marR="0" lvl="0" indent="-271463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r>
              <a:rPr lang="it-IT" sz="1300" b="1" dirty="0">
                <a:solidFill>
                  <a:srgbClr val="005677"/>
                </a:solidFill>
                <a:latin typeface="Calibri"/>
                <a:cs typeface="Calibri"/>
              </a:rPr>
              <a:t>        </a:t>
            </a:r>
            <a:r>
              <a:rPr lang="it-IT" sz="1300" b="1" u="sng" dirty="0">
                <a:solidFill>
                  <a:srgbClr val="005677"/>
                </a:solidFill>
                <a:latin typeface="Calibri"/>
                <a:cs typeface="Calibri"/>
              </a:rPr>
              <a:t>in base a indirizzi determinati da sessione nazionale</a:t>
            </a:r>
            <a:r>
              <a:rPr lang="it-IT" sz="1300" b="1" dirty="0">
                <a:solidFill>
                  <a:srgbClr val="005677"/>
                </a:solidFill>
                <a:latin typeface="Calibri"/>
                <a:cs typeface="Calibri"/>
              </a:rPr>
              <a:t>, confronto per definire obiettivi comuni su mercato locale   degli investimenti, mercato locale del lavoro e </a:t>
            </a:r>
            <a:r>
              <a:rPr lang="it-IT" sz="1300" b="1" u="sng" dirty="0">
                <a:solidFill>
                  <a:srgbClr val="005677"/>
                </a:solidFill>
                <a:latin typeface="Calibri"/>
                <a:cs typeface="Calibri"/>
              </a:rPr>
              <a:t>attività degli Enti paritetici territoriali</a:t>
            </a:r>
          </a:p>
          <a:p>
            <a:pPr marL="271463" marR="0" lvl="0" indent="-271463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endParaRPr lang="it-IT" sz="1300" b="1" u="sng" dirty="0">
              <a:solidFill>
                <a:srgbClr val="005677"/>
              </a:solidFill>
              <a:latin typeface="Calibri"/>
              <a:cs typeface="Calibri"/>
            </a:endParaRPr>
          </a:p>
          <a:p>
            <a:pPr marL="271463" marR="0" lvl="0" indent="-271463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endParaRPr lang="it-IT" sz="1300" b="1" u="sng" dirty="0">
              <a:solidFill>
                <a:srgbClr val="005677"/>
              </a:solidFill>
              <a:latin typeface="Calibri"/>
              <a:cs typeface="Calibri"/>
            </a:endParaRPr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r>
              <a:rPr lang="it-IT" sz="1300" b="1" dirty="0">
                <a:solidFill>
                  <a:srgbClr val="005677"/>
                </a:solidFill>
                <a:latin typeface="Calibri"/>
                <a:cs typeface="Calibri"/>
              </a:rPr>
              <a:t>Inoltre, </a:t>
            </a:r>
            <a:r>
              <a:rPr lang="it-IT" sz="1300" b="1" u="sng" dirty="0">
                <a:solidFill>
                  <a:srgbClr val="005677"/>
                </a:solidFill>
                <a:latin typeface="Calibri"/>
                <a:cs typeface="Calibri"/>
              </a:rPr>
              <a:t>su richiesta delle OO.SS. regionali</a:t>
            </a:r>
            <a:r>
              <a:rPr lang="it-IT" sz="1300" b="1" dirty="0">
                <a:solidFill>
                  <a:srgbClr val="005677"/>
                </a:solidFill>
                <a:latin typeface="Calibri"/>
                <a:cs typeface="Calibri"/>
              </a:rPr>
              <a:t>, incontri semestrali con OR Ance (che forniscono informazioni su stato e prospettive della produzione e dell’occupazione etc.) per esaminare situazione settore a livello regionale </a:t>
            </a:r>
          </a:p>
        </p:txBody>
      </p:sp>
    </p:spTree>
    <p:extLst>
      <p:ext uri="{BB962C8B-B14F-4D97-AF65-F5344CB8AC3E}">
        <p14:creationId xmlns:p14="http://schemas.microsoft.com/office/powerpoint/2010/main" val="1482155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DB3B8D-861C-2226-8876-C7574F2724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99F467-F42A-BB6A-38EF-E56E1707E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800" y="431243"/>
            <a:ext cx="7765800" cy="261610"/>
          </a:xfrm>
        </p:spPr>
        <p:txBody>
          <a:bodyPr/>
          <a:lstStyle/>
          <a:p>
            <a:pPr algn="l"/>
            <a:r>
              <a:rPr lang="it-IT" sz="1700" u="sng" cap="small" dirty="0">
                <a:solidFill>
                  <a:schemeClr val="accent3"/>
                </a:solidFill>
              </a:rPr>
              <a:t>PROCEDURE SINDACALI</a:t>
            </a:r>
          </a:p>
        </p:txBody>
      </p:sp>
      <p:sp>
        <p:nvSpPr>
          <p:cNvPr id="7" name="bg object 16">
            <a:extLst>
              <a:ext uri="{FF2B5EF4-FFF2-40B4-BE49-F238E27FC236}">
                <a16:creationId xmlns:a16="http://schemas.microsoft.com/office/drawing/2014/main" id="{C13DB491-398F-4764-C8B5-A758C5789AA5}"/>
              </a:ext>
            </a:extLst>
          </p:cNvPr>
          <p:cNvSpPr/>
          <p:nvPr/>
        </p:nvSpPr>
        <p:spPr>
          <a:xfrm>
            <a:off x="618988" y="473516"/>
            <a:ext cx="171450" cy="171450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bject 6">
            <a:extLst>
              <a:ext uri="{FF2B5EF4-FFF2-40B4-BE49-F238E27FC236}">
                <a16:creationId xmlns:a16="http://schemas.microsoft.com/office/drawing/2014/main" id="{A6A8E5E8-C06F-8F62-8F67-CA38B05EB37F}"/>
              </a:ext>
            </a:extLst>
          </p:cNvPr>
          <p:cNvSpPr/>
          <p:nvPr/>
        </p:nvSpPr>
        <p:spPr>
          <a:xfrm>
            <a:off x="187963" y="0"/>
            <a:ext cx="6079490" cy="350520"/>
          </a:xfrm>
          <a:custGeom>
            <a:avLst/>
            <a:gdLst/>
            <a:ahLst/>
            <a:cxnLst/>
            <a:rect l="l" t="t" r="r" b="b"/>
            <a:pathLst>
              <a:path w="6079490" h="350520">
                <a:moveTo>
                  <a:pt x="0" y="0"/>
                </a:moveTo>
                <a:lnTo>
                  <a:pt x="111569" y="350062"/>
                </a:lnTo>
                <a:lnTo>
                  <a:pt x="6079337" y="349681"/>
                </a:lnTo>
                <a:lnTo>
                  <a:pt x="5960427" y="800"/>
                </a:lnTo>
                <a:lnTo>
                  <a:pt x="0" y="0"/>
                </a:lnTo>
                <a:close/>
              </a:path>
            </a:pathLst>
          </a:custGeom>
          <a:solidFill>
            <a:srgbClr val="7DBD71"/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bject 7">
            <a:extLst>
              <a:ext uri="{FF2B5EF4-FFF2-40B4-BE49-F238E27FC236}">
                <a16:creationId xmlns:a16="http://schemas.microsoft.com/office/drawing/2014/main" id="{69E722E6-C3F5-704A-02BB-77174B88FE03}"/>
              </a:ext>
            </a:extLst>
          </p:cNvPr>
          <p:cNvSpPr txBox="1">
            <a:spLocks noGrp="1"/>
          </p:cNvSpPr>
          <p:nvPr>
            <p:ph type="body" sz="quarter" idx="11"/>
          </p:nvPr>
        </p:nvSpPr>
        <p:spPr>
          <a:xfrm>
            <a:off x="685800" y="4632325"/>
            <a:ext cx="4038600" cy="3642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it-IT" b="1" dirty="0">
              <a:solidFill>
                <a:srgbClr val="7DBD71"/>
              </a:solidFill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b="1" dirty="0">
                <a:solidFill>
                  <a:srgbClr val="7DBD71"/>
                </a:solidFill>
                <a:cs typeface="Tahoma"/>
              </a:rPr>
              <a:t>Direzione Relazioni Industriali e Affari Sociali</a:t>
            </a:r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6AEE3AEF-E4F7-4146-5113-BD6E7E710062}"/>
              </a:ext>
            </a:extLst>
          </p:cNvPr>
          <p:cNvSpPr txBox="1">
            <a:spLocks/>
          </p:cNvSpPr>
          <p:nvPr/>
        </p:nvSpPr>
        <p:spPr>
          <a:xfrm>
            <a:off x="611845" y="791883"/>
            <a:ext cx="8225110" cy="492443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ctr" defTabSz="457200" rtl="0">
              <a:buClr>
                <a:srgbClr val="7DBD71"/>
              </a:buClr>
              <a:defRPr/>
            </a:pPr>
            <a:r>
              <a:rPr lang="it-IT" sz="1600" kern="0" dirty="0">
                <a:solidFill>
                  <a:srgbClr val="9BBB59"/>
                </a:solidFill>
              </a:rPr>
              <a:t>SISTEMA DI CONCERTAZIONE E DI INFORMAZIONE</a:t>
            </a:r>
            <a:br>
              <a:rPr lang="it-IT" sz="1600" kern="0" dirty="0">
                <a:solidFill>
                  <a:srgbClr val="9BBB59"/>
                </a:solidFill>
              </a:rPr>
            </a:br>
            <a:r>
              <a:rPr lang="it-IT" sz="1600" kern="0" dirty="0">
                <a:solidFill>
                  <a:srgbClr val="9BBB59"/>
                </a:solidFill>
              </a:rPr>
              <a:t>(ART. 111 CCNL)</a:t>
            </a:r>
            <a:endParaRPr lang="it-IT" sz="1700" u="sng" kern="0" cap="small" dirty="0">
              <a:solidFill>
                <a:srgbClr val="9BBB59"/>
              </a:solidFill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52F6B306-C618-508A-5A79-3636825FDC4B}"/>
              </a:ext>
            </a:extLst>
          </p:cNvPr>
          <p:cNvSpPr txBox="1"/>
          <p:nvPr/>
        </p:nvSpPr>
        <p:spPr>
          <a:xfrm>
            <a:off x="560750" y="1393080"/>
            <a:ext cx="8225110" cy="135421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marR="0" lvl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r>
              <a:rPr lang="it-IT" sz="1300" b="1" dirty="0">
                <a:solidFill>
                  <a:srgbClr val="9BBB59"/>
                </a:solidFill>
                <a:latin typeface="Calibri"/>
                <a:cs typeface="Calibri"/>
              </a:rPr>
              <a:t>Grandi imprese a carattere nazionale </a:t>
            </a:r>
            <a:r>
              <a:rPr lang="it-IT" sz="1300" b="1" dirty="0">
                <a:solidFill>
                  <a:srgbClr val="005677"/>
                </a:solidFill>
                <a:latin typeface="Calibri"/>
                <a:cs typeface="Calibri"/>
              </a:rPr>
              <a:t>e</a:t>
            </a:r>
            <a:r>
              <a:rPr lang="it-IT" sz="1300" b="1" dirty="0">
                <a:solidFill>
                  <a:srgbClr val="7DBD71"/>
                </a:solidFill>
                <a:latin typeface="Calibri"/>
                <a:cs typeface="Calibri"/>
              </a:rPr>
              <a:t> </a:t>
            </a:r>
            <a:r>
              <a:rPr lang="it-IT" sz="1300" b="1" dirty="0">
                <a:solidFill>
                  <a:srgbClr val="9BBB59"/>
                </a:solidFill>
                <a:latin typeface="Calibri"/>
                <a:cs typeface="Calibri"/>
              </a:rPr>
              <a:t>consorzi operativi a carattere nazionale</a:t>
            </a:r>
          </a:p>
          <a:p>
            <a:pPr marR="0" lvl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r>
              <a:rPr lang="it-IT" sz="1100" b="1" dirty="0">
                <a:solidFill>
                  <a:srgbClr val="005677"/>
                </a:solidFill>
                <a:latin typeface="Calibri"/>
                <a:cs typeface="Calibri"/>
              </a:rPr>
              <a:t>(sfera normale di attività proiettata su intero territorio nazionale e con fatturato in lavori medio nel triennio precedente non inferiore a </a:t>
            </a:r>
            <a:r>
              <a:rPr lang="it-IT" sz="1100" b="1" dirty="0">
                <a:solidFill>
                  <a:srgbClr val="005677"/>
                </a:solidFill>
                <a:cs typeface="Calibri"/>
              </a:rPr>
              <a:t>€ 51.645.690 </a:t>
            </a:r>
            <a:r>
              <a:rPr lang="it-IT" sz="1100" b="1" dirty="0">
                <a:solidFill>
                  <a:srgbClr val="005677"/>
                </a:solidFill>
                <a:latin typeface="Calibri"/>
                <a:cs typeface="Calibri"/>
              </a:rPr>
              <a:t>annui)</a:t>
            </a:r>
          </a:p>
          <a:p>
            <a:pPr lvl="0" algn="just">
              <a:buClr>
                <a:srgbClr val="7DBD71"/>
              </a:buClr>
              <a:defRPr/>
            </a:pPr>
            <a:endParaRPr lang="it-IT" sz="1200" b="1" dirty="0">
              <a:solidFill>
                <a:srgbClr val="005677"/>
              </a:solidFill>
              <a:latin typeface="Calibri"/>
              <a:cs typeface="Calibri"/>
            </a:endParaRPr>
          </a:p>
          <a:p>
            <a:pPr lvl="0" algn="just">
              <a:buClr>
                <a:srgbClr val="7DBD71"/>
              </a:buClr>
              <a:defRPr/>
            </a:pPr>
            <a:r>
              <a:rPr lang="it-IT" sz="1100" b="1" dirty="0">
                <a:solidFill>
                  <a:srgbClr val="005677"/>
                </a:solidFill>
                <a:latin typeface="Calibri"/>
                <a:cs typeface="Calibri"/>
              </a:rPr>
              <a:t>Di norma una volta l’anno, </a:t>
            </a:r>
            <a:r>
              <a:rPr lang="it-IT" sz="1100" b="1" u="sng" dirty="0">
                <a:solidFill>
                  <a:srgbClr val="005677"/>
                </a:solidFill>
                <a:latin typeface="Calibri"/>
                <a:cs typeface="Calibri"/>
              </a:rPr>
              <a:t>in appositi incontri convocati da Ance su richiesta di OO.SS. Nazionali</a:t>
            </a:r>
            <a:r>
              <a:rPr lang="it-IT" sz="1100" b="1" dirty="0">
                <a:solidFill>
                  <a:srgbClr val="005677"/>
                </a:solidFill>
                <a:latin typeface="Calibri"/>
                <a:cs typeface="Calibri"/>
              </a:rPr>
              <a:t>, impresa fornisce a queste ultime e a RSU </a:t>
            </a:r>
            <a:r>
              <a:rPr lang="it-IT" sz="1100" b="1" dirty="0">
                <a:solidFill>
                  <a:srgbClr val="9BBB59"/>
                </a:solidFill>
                <a:latin typeface="Calibri"/>
                <a:cs typeface="Calibri"/>
              </a:rPr>
              <a:t>informazioni</a:t>
            </a:r>
            <a:r>
              <a:rPr lang="it-IT" sz="1100" b="1" dirty="0">
                <a:solidFill>
                  <a:srgbClr val="005677"/>
                </a:solidFill>
                <a:latin typeface="Calibri"/>
                <a:cs typeface="Calibri"/>
              </a:rPr>
              <a:t> su stato e previsioni produttive e occupazionali, struttura e andamento occupazione (per età, sesso e categoria), programmi di formazione professionale e azioni in materia di sicurezza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A3494351-8D83-9728-DADB-74C75685C491}"/>
              </a:ext>
            </a:extLst>
          </p:cNvPr>
          <p:cNvSpPr txBox="1"/>
          <p:nvPr/>
        </p:nvSpPr>
        <p:spPr>
          <a:xfrm>
            <a:off x="560750" y="2944425"/>
            <a:ext cx="8225110" cy="155427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lvl="0" algn="just">
              <a:buClr>
                <a:srgbClr val="7DBD71"/>
              </a:buClr>
              <a:defRPr/>
            </a:pPr>
            <a:r>
              <a:rPr lang="it-IT" sz="1300" b="1" dirty="0">
                <a:solidFill>
                  <a:srgbClr val="9BBB59"/>
                </a:solidFill>
                <a:cs typeface="Calibri"/>
              </a:rPr>
              <a:t>Imprese e consorzi operativi che svolgono attività in una determinata circoscrizione territoriale (nella quale abbiano normalmente almeno 120 dipendenti) </a:t>
            </a:r>
            <a:r>
              <a:rPr lang="it-IT" sz="1300" b="1" dirty="0">
                <a:solidFill>
                  <a:srgbClr val="005677"/>
                </a:solidFill>
                <a:cs typeface="Calibri"/>
              </a:rPr>
              <a:t>o comunque </a:t>
            </a:r>
            <a:r>
              <a:rPr lang="it-IT" sz="1300" b="1" dirty="0">
                <a:solidFill>
                  <a:srgbClr val="9BBB59"/>
                </a:solidFill>
                <a:cs typeface="Calibri"/>
              </a:rPr>
              <a:t>aggiudicatari di un appalto pubblico di importo di aggiudicazione non inferiore a € 18.075.991 (purché non siano grandi imprese o consorzi a carattere nazionale) </a:t>
            </a:r>
          </a:p>
          <a:p>
            <a:pPr lvl="0" algn="just">
              <a:buClr>
                <a:srgbClr val="7DBD71"/>
              </a:buClr>
              <a:defRPr/>
            </a:pPr>
            <a:endParaRPr lang="it-IT" sz="1200" b="1" dirty="0">
              <a:solidFill>
                <a:srgbClr val="7DBD71"/>
              </a:solidFill>
              <a:cs typeface="Calibri"/>
            </a:endParaRPr>
          </a:p>
          <a:p>
            <a:pPr algn="just">
              <a:buClr>
                <a:srgbClr val="7DBD71"/>
              </a:buClr>
              <a:defRPr/>
            </a:pPr>
            <a:r>
              <a:rPr lang="it-IT" sz="1100" b="1" dirty="0">
                <a:solidFill>
                  <a:srgbClr val="005677"/>
                </a:solidFill>
                <a:cs typeface="Calibri"/>
              </a:rPr>
              <a:t>Di norma una volta l’anno, </a:t>
            </a:r>
            <a:r>
              <a:rPr lang="it-IT" sz="1100" b="1" u="sng" dirty="0">
                <a:solidFill>
                  <a:srgbClr val="005677"/>
                </a:solidFill>
                <a:cs typeface="Calibri"/>
              </a:rPr>
              <a:t>in appositi incontri convocati da AT Ance su richiesta di OO.SS. territoriali</a:t>
            </a:r>
            <a:r>
              <a:rPr lang="it-IT" sz="1100" b="1" dirty="0">
                <a:solidFill>
                  <a:srgbClr val="005677"/>
                </a:solidFill>
                <a:cs typeface="Calibri"/>
              </a:rPr>
              <a:t>, impresa fornisce a queste ultime e a RSU </a:t>
            </a:r>
            <a:r>
              <a:rPr lang="it-IT" sz="1100" b="1" dirty="0">
                <a:solidFill>
                  <a:srgbClr val="9BBB59"/>
                </a:solidFill>
                <a:cs typeface="Calibri"/>
              </a:rPr>
              <a:t>informazioni,</a:t>
            </a:r>
            <a:r>
              <a:rPr lang="it-IT" sz="1100" b="1" dirty="0">
                <a:solidFill>
                  <a:srgbClr val="7DBD71"/>
                </a:solidFill>
                <a:cs typeface="Calibri"/>
              </a:rPr>
              <a:t> </a:t>
            </a:r>
            <a:r>
              <a:rPr lang="it-IT" sz="1100" b="1" u="sng" dirty="0">
                <a:solidFill>
                  <a:srgbClr val="005677"/>
                </a:solidFill>
                <a:cs typeface="Calibri"/>
              </a:rPr>
              <a:t>per il suddetto ambito territoriale anche con riguardo ai singoli cantieri</a:t>
            </a:r>
            <a:r>
              <a:rPr lang="it-IT" sz="1100" b="1" dirty="0">
                <a:solidFill>
                  <a:srgbClr val="005677"/>
                </a:solidFill>
                <a:cs typeface="Calibri"/>
              </a:rPr>
              <a:t>, su stato e previsioni produttive e occupazionali, struttura e andamento occupazione (per età, sesso e categoria), programmi di formazione professionale, azioni in materia di sicurezza, lavorazioni affidate in appalto o subappalto ex art. 14 CCNL</a:t>
            </a:r>
          </a:p>
        </p:txBody>
      </p:sp>
    </p:spTree>
    <p:extLst>
      <p:ext uri="{BB962C8B-B14F-4D97-AF65-F5344CB8AC3E}">
        <p14:creationId xmlns:p14="http://schemas.microsoft.com/office/powerpoint/2010/main" val="2185052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2C33DE-AAFF-52D6-86D3-B81305466D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5843FA-65F8-7AB6-7ED2-D5432BBE3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800" y="431243"/>
            <a:ext cx="7765800" cy="261610"/>
          </a:xfrm>
        </p:spPr>
        <p:txBody>
          <a:bodyPr/>
          <a:lstStyle/>
          <a:p>
            <a:pPr algn="l"/>
            <a:r>
              <a:rPr lang="it-IT" sz="1700" u="sng" cap="small" dirty="0">
                <a:solidFill>
                  <a:srgbClr val="9BBB59"/>
                </a:solidFill>
              </a:rPr>
              <a:t>PROCEDURE S</a:t>
            </a:r>
            <a:r>
              <a:rPr lang="it-IT" sz="1700" u="sng" cap="small" dirty="0">
                <a:solidFill>
                  <a:schemeClr val="accent3"/>
                </a:solidFill>
              </a:rPr>
              <a:t>INDACALI</a:t>
            </a:r>
          </a:p>
        </p:txBody>
      </p:sp>
      <p:sp>
        <p:nvSpPr>
          <p:cNvPr id="7" name="bg object 16">
            <a:extLst>
              <a:ext uri="{FF2B5EF4-FFF2-40B4-BE49-F238E27FC236}">
                <a16:creationId xmlns:a16="http://schemas.microsoft.com/office/drawing/2014/main" id="{8BA1D160-A33F-C6E1-31AF-C27EDD6C1B5A}"/>
              </a:ext>
            </a:extLst>
          </p:cNvPr>
          <p:cNvSpPr/>
          <p:nvPr/>
        </p:nvSpPr>
        <p:spPr>
          <a:xfrm>
            <a:off x="618988" y="473516"/>
            <a:ext cx="171450" cy="171450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bject 6">
            <a:extLst>
              <a:ext uri="{FF2B5EF4-FFF2-40B4-BE49-F238E27FC236}">
                <a16:creationId xmlns:a16="http://schemas.microsoft.com/office/drawing/2014/main" id="{5444792C-F61B-61E6-EA91-DF2F12ECE718}"/>
              </a:ext>
            </a:extLst>
          </p:cNvPr>
          <p:cNvSpPr/>
          <p:nvPr/>
        </p:nvSpPr>
        <p:spPr>
          <a:xfrm>
            <a:off x="187963" y="0"/>
            <a:ext cx="6079490" cy="350520"/>
          </a:xfrm>
          <a:custGeom>
            <a:avLst/>
            <a:gdLst/>
            <a:ahLst/>
            <a:cxnLst/>
            <a:rect l="l" t="t" r="r" b="b"/>
            <a:pathLst>
              <a:path w="6079490" h="350520">
                <a:moveTo>
                  <a:pt x="0" y="0"/>
                </a:moveTo>
                <a:lnTo>
                  <a:pt x="111569" y="350062"/>
                </a:lnTo>
                <a:lnTo>
                  <a:pt x="6079337" y="349681"/>
                </a:lnTo>
                <a:lnTo>
                  <a:pt x="5960427" y="800"/>
                </a:lnTo>
                <a:lnTo>
                  <a:pt x="0" y="0"/>
                </a:lnTo>
                <a:close/>
              </a:path>
            </a:pathLst>
          </a:custGeom>
          <a:solidFill>
            <a:srgbClr val="7DBD71"/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bject 7">
            <a:extLst>
              <a:ext uri="{FF2B5EF4-FFF2-40B4-BE49-F238E27FC236}">
                <a16:creationId xmlns:a16="http://schemas.microsoft.com/office/drawing/2014/main" id="{A901C1E0-835B-EFC4-251A-A3469A046A4C}"/>
              </a:ext>
            </a:extLst>
          </p:cNvPr>
          <p:cNvSpPr txBox="1">
            <a:spLocks noGrp="1"/>
          </p:cNvSpPr>
          <p:nvPr>
            <p:ph type="body" sz="quarter" idx="11"/>
          </p:nvPr>
        </p:nvSpPr>
        <p:spPr>
          <a:xfrm>
            <a:off x="685800" y="4632325"/>
            <a:ext cx="4038600" cy="3642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it-IT" b="1" dirty="0">
              <a:solidFill>
                <a:srgbClr val="7DBD71"/>
              </a:solidFill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b="1" dirty="0">
                <a:solidFill>
                  <a:srgbClr val="7DBD71"/>
                </a:solidFill>
                <a:cs typeface="Tahoma"/>
              </a:rPr>
              <a:t>Direzione Relazioni Industriali e Affari Sociali</a:t>
            </a:r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FD221B47-999F-F5F8-3A45-52BDE7AA08FD}"/>
              </a:ext>
            </a:extLst>
          </p:cNvPr>
          <p:cNvSpPr txBox="1">
            <a:spLocks/>
          </p:cNvSpPr>
          <p:nvPr/>
        </p:nvSpPr>
        <p:spPr>
          <a:xfrm>
            <a:off x="611845" y="791883"/>
            <a:ext cx="8225110" cy="492443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ctr" defTabSz="457200" rtl="0">
              <a:buClr>
                <a:srgbClr val="7DBD71"/>
              </a:buClr>
              <a:defRPr/>
            </a:pPr>
            <a:r>
              <a:rPr lang="it-IT" sz="1600" kern="0" dirty="0">
                <a:solidFill>
                  <a:srgbClr val="9BBB59"/>
                </a:solidFill>
              </a:rPr>
              <a:t>CONCERTAZIONE PER LE GRANDI OPERE</a:t>
            </a:r>
            <a:br>
              <a:rPr lang="it-IT" sz="1600" kern="0" dirty="0">
                <a:solidFill>
                  <a:srgbClr val="9BBB59"/>
                </a:solidFill>
              </a:rPr>
            </a:br>
            <a:r>
              <a:rPr lang="it-IT" sz="1600" kern="0" dirty="0">
                <a:solidFill>
                  <a:srgbClr val="9BBB59"/>
                </a:solidFill>
              </a:rPr>
              <a:t>(ART. 113 CCNL)</a:t>
            </a:r>
            <a:endParaRPr lang="it-IT" sz="1700" u="sng" kern="0" cap="small" dirty="0">
              <a:solidFill>
                <a:srgbClr val="9BBB59"/>
              </a:solidFill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D3E41C9B-6F3B-1B2B-F2E7-1864699382EC}"/>
              </a:ext>
            </a:extLst>
          </p:cNvPr>
          <p:cNvSpPr txBox="1"/>
          <p:nvPr/>
        </p:nvSpPr>
        <p:spPr>
          <a:xfrm>
            <a:off x="2133600" y="1399754"/>
            <a:ext cx="5181600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5677"/>
            </a:solidFill>
          </a:ln>
        </p:spPr>
        <p:txBody>
          <a:bodyPr wrap="square" rtlCol="0" anchor="ctr">
            <a:spAutoFit/>
          </a:bodyPr>
          <a:lstStyle/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r>
              <a:rPr lang="it-IT" sz="1200" b="1" dirty="0">
                <a:solidFill>
                  <a:srgbClr val="005677"/>
                </a:solidFill>
                <a:cs typeface="Calibri"/>
              </a:rPr>
              <a:t>Opere pubbliche di grandi dimensioni, di importo non inferiore a 50 mln euro, </a:t>
            </a:r>
          </a:p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r>
              <a:rPr lang="it-IT" sz="1200" b="1" dirty="0">
                <a:solidFill>
                  <a:srgbClr val="005677"/>
                </a:solidFill>
                <a:cs typeface="Calibri"/>
              </a:rPr>
              <a:t>rientranti nella programmazione strategica nazionale o europea 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4DD0D786-4FC3-7BAB-02FA-2C6F4B46EF6A}"/>
              </a:ext>
            </a:extLst>
          </p:cNvPr>
          <p:cNvSpPr txBox="1"/>
          <p:nvPr/>
        </p:nvSpPr>
        <p:spPr>
          <a:xfrm>
            <a:off x="914400" y="2072215"/>
            <a:ext cx="7620000" cy="138499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5677"/>
            </a:solidFill>
          </a:ln>
        </p:spPr>
        <p:txBody>
          <a:bodyPr wrap="square" rtlCol="0" anchor="ctr" anchorCtr="1">
            <a:spAutoFit/>
          </a:bodyPr>
          <a:lstStyle/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r>
              <a:rPr lang="it-IT" sz="1200" b="1" dirty="0">
                <a:solidFill>
                  <a:srgbClr val="005677"/>
                </a:solidFill>
                <a:cs typeface="Calibri"/>
              </a:rPr>
              <a:t>Procedura di concertazione preventiva </a:t>
            </a:r>
          </a:p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r>
              <a:rPr lang="it-IT" sz="1200" b="1" dirty="0">
                <a:solidFill>
                  <a:srgbClr val="005677"/>
                </a:solidFill>
                <a:cs typeface="Calibri"/>
              </a:rPr>
              <a:t>attivata, su richiesta di OO.SS. nazionali o impresa aggiudicataria, per il tramite dell’Ance</a:t>
            </a:r>
          </a:p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endParaRPr lang="it-IT" sz="1200" b="1" dirty="0">
              <a:solidFill>
                <a:srgbClr val="005677"/>
              </a:solidFill>
              <a:cs typeface="Calibri"/>
            </a:endParaRPr>
          </a:p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r>
              <a:rPr lang="it-IT" sz="1200" b="1" dirty="0">
                <a:solidFill>
                  <a:srgbClr val="005677"/>
                </a:solidFill>
                <a:cs typeface="Calibri"/>
              </a:rPr>
              <a:t>SOGGETTI PARTECIPANTI: impresa aggiudicataria, Ance e OO.SS. nazionali, AT Ance e OO.SS. territoriali</a:t>
            </a:r>
          </a:p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endParaRPr lang="it-IT" sz="1200" b="1" dirty="0">
              <a:solidFill>
                <a:srgbClr val="005677"/>
              </a:solidFill>
              <a:cs typeface="Calibri"/>
            </a:endParaRPr>
          </a:p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r>
              <a:rPr lang="it-IT" sz="1200" b="1" dirty="0">
                <a:solidFill>
                  <a:srgbClr val="005677"/>
                </a:solidFill>
                <a:cs typeface="Calibri"/>
              </a:rPr>
              <a:t>MATERIE: profili logistici del cantiere, rapporti con EE.BB., sicurezza sul lavoro, orari di lavoro, </a:t>
            </a:r>
          </a:p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r>
              <a:rPr lang="it-IT" sz="1200" b="1" dirty="0">
                <a:solidFill>
                  <a:srgbClr val="005677"/>
                </a:solidFill>
                <a:cs typeface="Calibri"/>
              </a:rPr>
              <a:t>disciplina applicabile per il livello territoriale di contrattazione (se opera incide su più province o regioni)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EBE8F7E-F171-7F58-63BD-2762E456FD42}"/>
              </a:ext>
            </a:extLst>
          </p:cNvPr>
          <p:cNvSpPr txBox="1"/>
          <p:nvPr/>
        </p:nvSpPr>
        <p:spPr>
          <a:xfrm>
            <a:off x="914400" y="3698519"/>
            <a:ext cx="7620000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005677"/>
            </a:solidFill>
          </a:ln>
        </p:spPr>
        <p:txBody>
          <a:bodyPr wrap="square" rtlCol="0" anchor="ctr" anchorCtr="1">
            <a:spAutoFit/>
          </a:bodyPr>
          <a:lstStyle/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r>
              <a:rPr lang="it-IT" sz="1200" b="1" dirty="0">
                <a:solidFill>
                  <a:srgbClr val="005677"/>
                </a:solidFill>
                <a:cs typeface="Calibri"/>
              </a:rPr>
              <a:t>L’eventuale accordo impegna le Parti firmatarie </a:t>
            </a:r>
          </a:p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r>
              <a:rPr lang="it-IT" sz="1200" b="1" dirty="0">
                <a:solidFill>
                  <a:srgbClr val="005677"/>
                </a:solidFill>
                <a:cs typeface="Calibri"/>
              </a:rPr>
              <a:t>e per le suddette materie è sostitutivo della relativa contrattazione integrativa territoriale </a:t>
            </a:r>
          </a:p>
        </p:txBody>
      </p:sp>
    </p:spTree>
    <p:extLst>
      <p:ext uri="{BB962C8B-B14F-4D97-AF65-F5344CB8AC3E}">
        <p14:creationId xmlns:p14="http://schemas.microsoft.com/office/powerpoint/2010/main" val="3221547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964B52-D629-27A5-F8B1-D7B5725595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48372A-45DD-CF82-0A01-7D3F66969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350" y="453908"/>
            <a:ext cx="7765800" cy="307777"/>
          </a:xfrm>
        </p:spPr>
        <p:txBody>
          <a:bodyPr/>
          <a:lstStyle/>
          <a:p>
            <a:pPr algn="l"/>
            <a:r>
              <a:rPr lang="it-IT" sz="2000" u="sng" cap="small" dirty="0">
                <a:solidFill>
                  <a:schemeClr val="accent3"/>
                </a:solidFill>
              </a:rPr>
              <a:t>PROCEDURE SINDACALI</a:t>
            </a:r>
            <a:endParaRPr lang="it-IT" sz="1700" u="sng" cap="small" dirty="0">
              <a:solidFill>
                <a:schemeClr val="accent3"/>
              </a:solidFill>
            </a:endParaRPr>
          </a:p>
        </p:txBody>
      </p:sp>
      <p:sp>
        <p:nvSpPr>
          <p:cNvPr id="7" name="bg object 16">
            <a:extLst>
              <a:ext uri="{FF2B5EF4-FFF2-40B4-BE49-F238E27FC236}">
                <a16:creationId xmlns:a16="http://schemas.microsoft.com/office/drawing/2014/main" id="{B58FB5BE-44BE-9E9E-8200-B7F607F4929F}"/>
              </a:ext>
            </a:extLst>
          </p:cNvPr>
          <p:cNvSpPr/>
          <p:nvPr/>
        </p:nvSpPr>
        <p:spPr>
          <a:xfrm>
            <a:off x="600075" y="534968"/>
            <a:ext cx="171450" cy="171450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bject 6">
            <a:extLst>
              <a:ext uri="{FF2B5EF4-FFF2-40B4-BE49-F238E27FC236}">
                <a16:creationId xmlns:a16="http://schemas.microsoft.com/office/drawing/2014/main" id="{0D8B8869-8582-938A-4411-562BBFA8E71F}"/>
              </a:ext>
            </a:extLst>
          </p:cNvPr>
          <p:cNvSpPr/>
          <p:nvPr/>
        </p:nvSpPr>
        <p:spPr>
          <a:xfrm>
            <a:off x="187963" y="0"/>
            <a:ext cx="6079490" cy="350520"/>
          </a:xfrm>
          <a:custGeom>
            <a:avLst/>
            <a:gdLst/>
            <a:ahLst/>
            <a:cxnLst/>
            <a:rect l="l" t="t" r="r" b="b"/>
            <a:pathLst>
              <a:path w="6079490" h="350520">
                <a:moveTo>
                  <a:pt x="0" y="0"/>
                </a:moveTo>
                <a:lnTo>
                  <a:pt x="111569" y="350062"/>
                </a:lnTo>
                <a:lnTo>
                  <a:pt x="6079337" y="349681"/>
                </a:lnTo>
                <a:lnTo>
                  <a:pt x="5960427" y="800"/>
                </a:lnTo>
                <a:lnTo>
                  <a:pt x="0" y="0"/>
                </a:lnTo>
                <a:close/>
              </a:path>
            </a:pathLst>
          </a:custGeom>
          <a:solidFill>
            <a:srgbClr val="7DBD71"/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bject 7">
            <a:extLst>
              <a:ext uri="{FF2B5EF4-FFF2-40B4-BE49-F238E27FC236}">
                <a16:creationId xmlns:a16="http://schemas.microsoft.com/office/drawing/2014/main" id="{2BCE0DB6-B209-6EC5-B364-4B5E78D72A0C}"/>
              </a:ext>
            </a:extLst>
          </p:cNvPr>
          <p:cNvSpPr txBox="1">
            <a:spLocks noGrp="1"/>
          </p:cNvSpPr>
          <p:nvPr>
            <p:ph type="body" sz="quarter" idx="11"/>
          </p:nvPr>
        </p:nvSpPr>
        <p:spPr>
          <a:xfrm>
            <a:off x="685800" y="4632325"/>
            <a:ext cx="4038600" cy="3642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it-IT" b="1" dirty="0">
              <a:solidFill>
                <a:srgbClr val="7DBD71"/>
              </a:solidFill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b="1" dirty="0">
                <a:solidFill>
                  <a:srgbClr val="7DBD71"/>
                </a:solidFill>
                <a:cs typeface="Tahoma"/>
              </a:rPr>
              <a:t>Direzione Relazioni Industriali e Affari Sociali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37C10278-EA68-D7AF-7B40-238C2BE04065}"/>
              </a:ext>
            </a:extLst>
          </p:cNvPr>
          <p:cNvSpPr txBox="1"/>
          <p:nvPr/>
        </p:nvSpPr>
        <p:spPr>
          <a:xfrm>
            <a:off x="304800" y="927738"/>
            <a:ext cx="848106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endParaRPr lang="it-IT" sz="1300" b="1" dirty="0">
              <a:solidFill>
                <a:srgbClr val="103676"/>
              </a:solidFill>
              <a:latin typeface="Calibri"/>
              <a:cs typeface="Calibri"/>
            </a:endParaRPr>
          </a:p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r>
              <a:rPr lang="it-IT" sz="1400" b="1" dirty="0">
                <a:solidFill>
                  <a:srgbClr val="9BBB59"/>
                </a:solidFill>
                <a:latin typeface="Calibri"/>
                <a:cs typeface="Calibri"/>
              </a:rPr>
              <a:t>PROCEDURE DI INFORMAZIONE E CONSULTAZIONE SINDACALE</a:t>
            </a:r>
          </a:p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r>
              <a:rPr lang="it-IT" sz="1400" b="1" dirty="0">
                <a:solidFill>
                  <a:srgbClr val="9BBB59"/>
                </a:solidFill>
                <a:latin typeface="Calibri"/>
                <a:cs typeface="Calibri"/>
              </a:rPr>
              <a:t>PREVISTE DALLA LEGGE PER SPECIFICHE SITUAZIONI AZIENDALI</a:t>
            </a:r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endParaRPr lang="it-IT" sz="1300" b="1" dirty="0">
              <a:solidFill>
                <a:srgbClr val="103676"/>
              </a:solidFill>
              <a:latin typeface="Calibri"/>
              <a:cs typeface="Calibri"/>
            </a:endParaRP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it-IT" sz="1300" b="1" dirty="0">
                <a:solidFill>
                  <a:srgbClr val="103676"/>
                </a:solidFill>
                <a:latin typeface="Calibri"/>
                <a:cs typeface="Calibri"/>
              </a:rPr>
              <a:t>CIGO – Cassa Integrazione Guadagni Ordinaria (d. lgs. n. 148/2015):</a:t>
            </a:r>
          </a:p>
          <a:p>
            <a:pPr marL="271463" marR="0" lvl="0" algn="just" defTabSz="2714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r>
              <a:rPr lang="it-IT" sz="1200" b="1" dirty="0">
                <a:solidFill>
                  <a:srgbClr val="103676"/>
                </a:solidFill>
                <a:latin typeface="Calibri"/>
                <a:cs typeface="Calibri"/>
              </a:rPr>
              <a:t>per le imprese dell'industria e dell'artigianato edile, le disposizioni sull’obbligo di informazione e consultazione sindacale si applicano limitatamente alle richieste di proroga dei trattamenti con sospensione dell'attività lavorativa oltre le 13 settimane continuative </a:t>
            </a:r>
            <a:r>
              <a:rPr lang="it-IT" sz="1200" b="1" dirty="0">
                <a:solidFill>
                  <a:srgbClr val="9BBB59"/>
                </a:solidFill>
                <a:latin typeface="Calibri"/>
                <a:cs typeface="Calibri"/>
              </a:rPr>
              <a:t>(art. 14 co. 5 d. lgs. 148/2015)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lang="it-IT" sz="1300" b="1" dirty="0">
              <a:solidFill>
                <a:srgbClr val="103676"/>
              </a:solidFill>
              <a:latin typeface="Calibri"/>
              <a:cs typeface="Calibri"/>
            </a:endParaRP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it-IT" sz="1300" b="1" dirty="0">
                <a:solidFill>
                  <a:srgbClr val="103676"/>
                </a:solidFill>
                <a:latin typeface="Calibri"/>
                <a:cs typeface="Calibri"/>
              </a:rPr>
              <a:t>CIGS – Cassa Integrazione Guadagni Straordinaria (d. lgs. n. 148/2015)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lang="it-IT" sz="1300" b="1" dirty="0">
              <a:solidFill>
                <a:srgbClr val="103676"/>
              </a:solidFill>
              <a:latin typeface="Calibri"/>
              <a:cs typeface="Calibri"/>
            </a:endParaRP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it-IT" sz="1300" b="1" dirty="0">
                <a:solidFill>
                  <a:srgbClr val="103676"/>
                </a:solidFill>
                <a:latin typeface="Calibri"/>
                <a:cs typeface="Calibri"/>
              </a:rPr>
              <a:t>Licenziamento collettivo per riduzione di personale (legge n. 223/1991)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lang="it-IT" sz="1300" b="1" dirty="0">
              <a:solidFill>
                <a:srgbClr val="103676"/>
              </a:solidFill>
              <a:latin typeface="Calibri"/>
              <a:cs typeface="Calibri"/>
            </a:endParaRP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it-IT" sz="1300" b="1" dirty="0">
                <a:solidFill>
                  <a:srgbClr val="103676"/>
                </a:solidFill>
                <a:latin typeface="Calibri"/>
                <a:cs typeface="Calibri"/>
              </a:rPr>
              <a:t>Trasferimento di azienda o di ramo di azienda (art. 47 legge n. 428/1990)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lang="it-IT" sz="1300" b="1" dirty="0">
              <a:solidFill>
                <a:srgbClr val="103676"/>
              </a:solidFill>
              <a:latin typeface="Calibri"/>
              <a:cs typeface="Calibri"/>
            </a:endParaRP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it-IT" sz="1300" b="1" dirty="0">
                <a:solidFill>
                  <a:srgbClr val="103676"/>
                </a:solidFill>
                <a:latin typeface="Calibri"/>
                <a:cs typeface="Calibri"/>
              </a:rPr>
              <a:t>«Composizione negoziata della crisi» e «strumenti di regolazione della crisi e dell’insolvenza» (art. 4 d. lgs. 14/2019)</a:t>
            </a:r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endParaRPr lang="it-IT" sz="1300" b="1" dirty="0">
              <a:solidFill>
                <a:srgbClr val="103676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0248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11498A">
            <a:alpha val="25000"/>
          </a:srgbClr>
        </a:solidFill>
      </a:spPr>
      <a:bodyPr wrap="square" lIns="0" tIns="0" rIns="0" bIns="0" rtlCol="0"/>
      <a:lstStyle>
        <a:defPPr>
          <a:defRPr/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12377</TotalTime>
  <Words>704</Words>
  <Application>Microsoft Office PowerPoint</Application>
  <PresentationFormat>Personalizzato</PresentationFormat>
  <Paragraphs>58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8" baseType="lpstr">
      <vt:lpstr>Calibri</vt:lpstr>
      <vt:lpstr>Tahoma</vt:lpstr>
      <vt:lpstr>Wingdings</vt:lpstr>
      <vt:lpstr>Office Theme</vt:lpstr>
      <vt:lpstr>PROCEDURE SINDACALI</vt:lpstr>
      <vt:lpstr>PROCEDURE SINDACALI</vt:lpstr>
      <vt:lpstr>PROCEDURE SINDACALI</vt:lpstr>
      <vt:lpstr>PROCEDURE SINDACALI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 slide 16_9</dc:title>
  <dc:creator>Andretta Valeria</dc:creator>
  <cp:lastModifiedBy>Fedeli Federica</cp:lastModifiedBy>
  <cp:revision>568</cp:revision>
  <cp:lastPrinted>2021-07-22T15:31:10Z</cp:lastPrinted>
  <dcterms:created xsi:type="dcterms:W3CDTF">2021-06-12T16:13:07Z</dcterms:created>
  <dcterms:modified xsi:type="dcterms:W3CDTF">2026-04-19T10:04:26Z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2021-06-09T00:00:00Z</vt:filetime>
  </property>
  <property fmtid="{D5CDD505-2E9C-101B-9397-08002B2CF9AE}" pid="3" name="Creator">
    <vt:lpwstr>Adobe Illustrator CS5</vt:lpwstr>
  </property>
  <property fmtid="{D5CDD505-2E9C-101B-9397-08002B2CF9AE}" pid="4" name="LastSaved">
    <vt:filetime>2021-06-12T00:00:00Z</vt:filetime>
  </property>
</Properties>
</file>