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4">
  <p:sldMasterIdLst>
    <p:sldMasterId id="2147483648" r:id="rId4"/>
  </p:sldMasterIdLst>
  <p:notesMasterIdLst>
    <p:notesMasterId r:id="rId48"/>
  </p:notesMasterIdLst>
  <p:handoutMasterIdLst>
    <p:handoutMasterId r:id="rId49"/>
  </p:handoutMasterIdLst>
  <p:sldIdLst>
    <p:sldId id="272" r:id="rId5"/>
    <p:sldId id="352" r:id="rId6"/>
    <p:sldId id="359" r:id="rId7"/>
    <p:sldId id="347" r:id="rId8"/>
    <p:sldId id="354" r:id="rId9"/>
    <p:sldId id="350" r:id="rId10"/>
    <p:sldId id="346" r:id="rId11"/>
    <p:sldId id="351" r:id="rId12"/>
    <p:sldId id="353" r:id="rId13"/>
    <p:sldId id="356" r:id="rId14"/>
    <p:sldId id="355" r:id="rId15"/>
    <p:sldId id="360" r:id="rId16"/>
    <p:sldId id="361" r:id="rId17"/>
    <p:sldId id="358" r:id="rId18"/>
    <p:sldId id="362" r:id="rId19"/>
    <p:sldId id="373" r:id="rId20"/>
    <p:sldId id="382" r:id="rId21"/>
    <p:sldId id="375" r:id="rId22"/>
    <p:sldId id="386" r:id="rId23"/>
    <p:sldId id="387" r:id="rId24"/>
    <p:sldId id="390" r:id="rId25"/>
    <p:sldId id="376" r:id="rId26"/>
    <p:sldId id="377" r:id="rId27"/>
    <p:sldId id="378" r:id="rId28"/>
    <p:sldId id="379" r:id="rId29"/>
    <p:sldId id="363" r:id="rId30"/>
    <p:sldId id="383" r:id="rId31"/>
    <p:sldId id="384" r:id="rId32"/>
    <p:sldId id="406" r:id="rId33"/>
    <p:sldId id="408" r:id="rId34"/>
    <p:sldId id="391" r:id="rId35"/>
    <p:sldId id="364" r:id="rId36"/>
    <p:sldId id="409" r:id="rId37"/>
    <p:sldId id="365" r:id="rId38"/>
    <p:sldId id="366" r:id="rId39"/>
    <p:sldId id="410" r:id="rId40"/>
    <p:sldId id="367" r:id="rId41"/>
    <p:sldId id="368" r:id="rId42"/>
    <p:sldId id="369" r:id="rId43"/>
    <p:sldId id="370" r:id="rId44"/>
    <p:sldId id="371" r:id="rId45"/>
    <p:sldId id="372" r:id="rId46"/>
    <p:sldId id="380" r:id="rId47"/>
  </p:sldIdLst>
  <p:sldSz cx="9144000" cy="5149850"/>
  <p:notesSz cx="9926638" cy="6797675"/>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p15:clr>
            <a:srgbClr val="A4A3A4"/>
          </p15:clr>
        </p15:guide>
        <p15:guide id="2" pos="2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D71"/>
    <a:srgbClr val="005677"/>
    <a:srgbClr val="128E7D"/>
    <a:srgbClr val="5A704E"/>
    <a:srgbClr val="E47823"/>
    <a:srgbClr val="C46B20"/>
    <a:srgbClr val="B7641E"/>
    <a:srgbClr val="6F5582"/>
    <a:srgbClr val="761343"/>
    <a:srgbClr val="183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751BC-061C-4A21-9B61-4E8A1E90586C}" v="6" dt="2026-04-19T15:28:09.4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05" autoAdjust="0"/>
  </p:normalViewPr>
  <p:slideViewPr>
    <p:cSldViewPr>
      <p:cViewPr varScale="1">
        <p:scale>
          <a:sx n="93" d="100"/>
          <a:sy n="93" d="100"/>
        </p:scale>
        <p:origin x="1085" y="67"/>
      </p:cViewPr>
      <p:guideLst>
        <p:guide orient="horz" pos="480"/>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tta Valeria" userId="4ee8ce75-7cd8-4634-a0ed-433f5c69d79c" providerId="ADAL" clId="{6A8E9491-7267-4889-87B4-14B33496A210}"/>
    <pc:docChg chg="custSel delSld modSld">
      <pc:chgData name="Andretta Valeria" userId="4ee8ce75-7cd8-4634-a0ed-433f5c69d79c" providerId="ADAL" clId="{6A8E9491-7267-4889-87B4-14B33496A210}" dt="2026-04-19T15:28:33.425" v="253" actId="14100"/>
      <pc:docMkLst>
        <pc:docMk/>
      </pc:docMkLst>
      <pc:sldChg chg="modSp mod">
        <pc:chgData name="Andretta Valeria" userId="4ee8ce75-7cd8-4634-a0ed-433f5c69d79c" providerId="ADAL" clId="{6A8E9491-7267-4889-87B4-14B33496A210}" dt="2026-04-19T15:11:09.914" v="3" actId="1076"/>
        <pc:sldMkLst>
          <pc:docMk/>
          <pc:sldMk cId="2703915060" sldId="363"/>
        </pc:sldMkLst>
        <pc:spChg chg="mod">
          <ac:chgData name="Andretta Valeria" userId="4ee8ce75-7cd8-4634-a0ed-433f5c69d79c" providerId="ADAL" clId="{6A8E9491-7267-4889-87B4-14B33496A210}" dt="2026-04-19T15:11:09.914" v="3" actId="1076"/>
          <ac:spMkLst>
            <pc:docMk/>
            <pc:sldMk cId="2703915060" sldId="363"/>
            <ac:spMk id="9" creationId="{6258FC5B-3E75-BA87-6750-EF99EB7D224F}"/>
          </ac:spMkLst>
        </pc:spChg>
      </pc:sldChg>
      <pc:sldChg chg="modSp mod">
        <pc:chgData name="Andretta Valeria" userId="4ee8ce75-7cd8-4634-a0ed-433f5c69d79c" providerId="ADAL" clId="{6A8E9491-7267-4889-87B4-14B33496A210}" dt="2026-04-19T15:14:53.488" v="8" actId="20577"/>
        <pc:sldMkLst>
          <pc:docMk/>
          <pc:sldMk cId="126323443" sldId="365"/>
        </pc:sldMkLst>
        <pc:graphicFrameChg chg="modGraphic">
          <ac:chgData name="Andretta Valeria" userId="4ee8ce75-7cd8-4634-a0ed-433f5c69d79c" providerId="ADAL" clId="{6A8E9491-7267-4889-87B4-14B33496A210}" dt="2026-04-19T15:14:53.488" v="8" actId="20577"/>
          <ac:graphicFrameMkLst>
            <pc:docMk/>
            <pc:sldMk cId="126323443" sldId="365"/>
            <ac:graphicFrameMk id="11" creationId="{A46CDFD5-1442-0153-3290-74481A7A07CA}"/>
          </ac:graphicFrameMkLst>
        </pc:graphicFrameChg>
      </pc:sldChg>
      <pc:sldChg chg="modSp mod">
        <pc:chgData name="Andretta Valeria" userId="4ee8ce75-7cd8-4634-a0ed-433f5c69d79c" providerId="ADAL" clId="{6A8E9491-7267-4889-87B4-14B33496A210}" dt="2026-04-19T15:28:33.425" v="253" actId="14100"/>
        <pc:sldMkLst>
          <pc:docMk/>
          <pc:sldMk cId="1973212142" sldId="370"/>
        </pc:sldMkLst>
        <pc:picChg chg="mod">
          <ac:chgData name="Andretta Valeria" userId="4ee8ce75-7cd8-4634-a0ed-433f5c69d79c" providerId="ADAL" clId="{6A8E9491-7267-4889-87B4-14B33496A210}" dt="2026-04-19T15:28:33.425" v="253" actId="14100"/>
          <ac:picMkLst>
            <pc:docMk/>
            <pc:sldMk cId="1973212142" sldId="370"/>
            <ac:picMk id="18" creationId="{E5DC758B-4B0C-7BA0-992B-E1BFF31A87F8}"/>
          </ac:picMkLst>
        </pc:picChg>
      </pc:sldChg>
      <pc:sldChg chg="modSp mod">
        <pc:chgData name="Andretta Valeria" userId="4ee8ce75-7cd8-4634-a0ed-433f5c69d79c" providerId="ADAL" clId="{6A8E9491-7267-4889-87B4-14B33496A210}" dt="2026-04-19T15:28:16.845" v="252" actId="14100"/>
        <pc:sldMkLst>
          <pc:docMk/>
          <pc:sldMk cId="3400918921" sldId="372"/>
        </pc:sldMkLst>
        <pc:graphicFrameChg chg="mod modGraphic">
          <ac:chgData name="Andretta Valeria" userId="4ee8ce75-7cd8-4634-a0ed-433f5c69d79c" providerId="ADAL" clId="{6A8E9491-7267-4889-87B4-14B33496A210}" dt="2026-04-19T15:28:16.845" v="252" actId="14100"/>
          <ac:graphicFrameMkLst>
            <pc:docMk/>
            <pc:sldMk cId="3400918921" sldId="372"/>
            <ac:graphicFrameMk id="5" creationId="{40F651A7-31DF-08F6-ED30-863753E70A0D}"/>
          </ac:graphicFrameMkLst>
        </pc:graphicFrameChg>
      </pc:sldChg>
      <pc:sldChg chg="modSp mod">
        <pc:chgData name="Andretta Valeria" userId="4ee8ce75-7cd8-4634-a0ed-433f5c69d79c" providerId="ADAL" clId="{6A8E9491-7267-4889-87B4-14B33496A210}" dt="2026-04-19T15:07:21.438" v="2" actId="115"/>
        <pc:sldMkLst>
          <pc:docMk/>
          <pc:sldMk cId="1808076164" sldId="386"/>
        </pc:sldMkLst>
        <pc:spChg chg="mod">
          <ac:chgData name="Andretta Valeria" userId="4ee8ce75-7cd8-4634-a0ed-433f5c69d79c" providerId="ADAL" clId="{6A8E9491-7267-4889-87B4-14B33496A210}" dt="2026-04-19T15:07:21.438" v="2" actId="115"/>
          <ac:spMkLst>
            <pc:docMk/>
            <pc:sldMk cId="1808076164" sldId="386"/>
            <ac:spMk id="12" creationId="{8CEF54EF-6F71-1BDA-1C45-5723083D6943}"/>
          </ac:spMkLst>
        </pc:spChg>
      </pc:sldChg>
      <pc:sldChg chg="modSp mod">
        <pc:chgData name="Andretta Valeria" userId="4ee8ce75-7cd8-4634-a0ed-433f5c69d79c" providerId="ADAL" clId="{6A8E9491-7267-4889-87B4-14B33496A210}" dt="2026-04-19T15:16:46.383" v="17" actId="1076"/>
        <pc:sldMkLst>
          <pc:docMk/>
          <pc:sldMk cId="4008382748" sldId="410"/>
        </pc:sldMkLst>
        <pc:spChg chg="mod">
          <ac:chgData name="Andretta Valeria" userId="4ee8ce75-7cd8-4634-a0ed-433f5c69d79c" providerId="ADAL" clId="{6A8E9491-7267-4889-87B4-14B33496A210}" dt="2026-04-19T15:16:46.383" v="17" actId="1076"/>
          <ac:spMkLst>
            <pc:docMk/>
            <pc:sldMk cId="4008382748" sldId="410"/>
            <ac:spMk id="10" creationId="{8548E68E-97CC-AC9C-9F01-6596FD438E02}"/>
          </ac:spMkLst>
        </pc:spChg>
      </pc:sldChg>
      <pc:sldChg chg="delSp del mod">
        <pc:chgData name="Andretta Valeria" userId="4ee8ce75-7cd8-4634-a0ed-433f5c69d79c" providerId="ADAL" clId="{6A8E9491-7267-4889-87B4-14B33496A210}" dt="2026-04-19T15:12:36.491" v="6" actId="2696"/>
        <pc:sldMkLst>
          <pc:docMk/>
          <pc:sldMk cId="1550253075" sldId="411"/>
        </pc:sldMkLst>
        <pc:spChg chg="del">
          <ac:chgData name="Andretta Valeria" userId="4ee8ce75-7cd8-4634-a0ed-433f5c69d79c" providerId="ADAL" clId="{6A8E9491-7267-4889-87B4-14B33496A210}" dt="2026-04-19T15:12:32.798" v="5" actId="478"/>
          <ac:spMkLst>
            <pc:docMk/>
            <pc:sldMk cId="1550253075" sldId="411"/>
            <ac:spMk id="4" creationId="{71414B63-8BF0-0CDF-0982-312482334B71}"/>
          </ac:spMkLst>
        </pc:spChg>
        <pc:spChg chg="del">
          <ac:chgData name="Andretta Valeria" userId="4ee8ce75-7cd8-4634-a0ed-433f5c69d79c" providerId="ADAL" clId="{6A8E9491-7267-4889-87B4-14B33496A210}" dt="2026-04-19T15:12:31.451" v="4" actId="478"/>
          <ac:spMkLst>
            <pc:docMk/>
            <pc:sldMk cId="1550253075" sldId="411"/>
            <ac:spMk id="5" creationId="{5D42F9F5-AB69-B8DC-571F-7FD5D23C94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511A5B05-F8D1-4981-938C-81AE73439DB5}">
      <dgm:prSet phldrT="[Testo]" phldr="0" custT="1"/>
      <dgm:spPr/>
      <dgm:t>
        <a:bodyPr/>
        <a:lstStyle/>
        <a:p>
          <a:pPr marL="0" lvl="0" indent="0" algn="l" defTabSz="533400">
            <a:lnSpc>
              <a:spcPct val="90000"/>
            </a:lnSpc>
            <a:spcBef>
              <a:spcPct val="0"/>
            </a:spcBef>
            <a:spcAft>
              <a:spcPct val="35000"/>
            </a:spcAft>
            <a:buNone/>
          </a:pPr>
          <a:r>
            <a:rPr lang="it-IT" sz="1300" b="1" u="sng" kern="1200" cap="small" dirty="0">
              <a:solidFill>
                <a:srgbClr val="7DBD71"/>
              </a:solidFill>
              <a:latin typeface="Calibri"/>
              <a:ea typeface="+mn-ea"/>
              <a:cs typeface="Calibri"/>
            </a:rPr>
            <a:t>PREVEDI</a:t>
          </a:r>
          <a:r>
            <a:rPr lang="it-IT" sz="1300" b="1" u="sng" kern="1200" cap="small" dirty="0">
              <a:solidFill>
                <a:srgbClr val="103676"/>
              </a:solidFill>
              <a:latin typeface="Calibri"/>
              <a:ea typeface="+mn-ea"/>
              <a:cs typeface="Calibri"/>
            </a:rPr>
            <a:t> </a:t>
          </a:r>
          <a:r>
            <a:rPr lang="it-IT" sz="1300" b="1" u="none" kern="1200" cap="small" dirty="0">
              <a:solidFill>
                <a:srgbClr val="103676"/>
              </a:solidFill>
              <a:latin typeface="Calibri"/>
              <a:ea typeface="+mn-ea"/>
              <a:cs typeface="Calibri"/>
            </a:rPr>
            <a:t>(art. 110)</a:t>
          </a:r>
          <a:endParaRPr lang="it-IT" sz="1300" b="1" u="sng" kern="1200" cap="small" dirty="0">
            <a:solidFill>
              <a:srgbClr val="103676"/>
            </a:solidFill>
            <a:latin typeface="Calibri"/>
            <a:ea typeface="+mn-ea"/>
            <a:cs typeface="Calibri"/>
          </a:endParaRPr>
        </a:p>
        <a:p>
          <a:pPr marL="0" lvl="0" indent="0" algn="l" defTabSz="533400">
            <a:lnSpc>
              <a:spcPct val="90000"/>
            </a:lnSpc>
            <a:spcBef>
              <a:spcPct val="0"/>
            </a:spcBef>
            <a:spcAft>
              <a:spcPct val="35000"/>
            </a:spcAft>
            <a:buNone/>
          </a:pPr>
          <a:r>
            <a:rPr lang="it-IT" sz="1100" b="1" i="1" u="none" kern="1200" cap="small" dirty="0">
              <a:solidFill>
                <a:srgbClr val="103676"/>
              </a:solidFill>
              <a:latin typeface="Calibri"/>
              <a:ea typeface="+mn-ea"/>
              <a:cs typeface="Calibri"/>
            </a:rPr>
            <a:t>ente di previdenza complementare dei lavoratori delle imprese industriali ed artigiane edili e affini</a:t>
          </a:r>
        </a:p>
      </dgm:t>
    </dgm:pt>
    <dgm:pt modelId="{BFC0427B-73DF-450D-8EA5-018A9ECFA99E}" type="parTrans" cxnId="{F8733DDC-C906-4F15-8E84-DD66435C26BA}">
      <dgm:prSet/>
      <dgm:spPr/>
      <dgm:t>
        <a:bodyPr/>
        <a:lstStyle/>
        <a:p>
          <a:endParaRPr lang="it-IT"/>
        </a:p>
      </dgm:t>
    </dgm:pt>
    <dgm:pt modelId="{D1637832-E3F3-46A6-8985-AFBA538374AF}" type="sibTrans" cxnId="{F8733DDC-C906-4F15-8E84-DD66435C26BA}">
      <dgm:prSet/>
      <dgm:spPr/>
      <dgm:t>
        <a:bodyPr/>
        <a:lstStyle/>
        <a:p>
          <a:endParaRPr lang="it-IT"/>
        </a:p>
      </dgm:t>
    </dgm:pt>
    <dgm:pt modelId="{76DBE246-0344-45C0-8793-9F5B39E5C981}">
      <dgm:prSet phldrT="[Testo]" phldr="0" custT="1"/>
      <dgm:spPr/>
      <dgm:t>
        <a:bodyPr/>
        <a:lstStyle/>
        <a:p>
          <a:pPr marL="0" lvl="0" indent="0" algn="l" defTabSz="533400">
            <a:lnSpc>
              <a:spcPct val="90000"/>
            </a:lnSpc>
            <a:spcBef>
              <a:spcPct val="0"/>
            </a:spcBef>
            <a:spcAft>
              <a:spcPct val="35000"/>
            </a:spcAft>
            <a:buNone/>
          </a:pPr>
          <a:r>
            <a:rPr lang="it-IT" sz="1300" b="1" u="sng" kern="1200" cap="small" dirty="0">
              <a:solidFill>
                <a:srgbClr val="7DBD71"/>
              </a:solidFill>
              <a:latin typeface="Calibri"/>
              <a:ea typeface="+mn-ea"/>
              <a:cs typeface="Calibri"/>
            </a:rPr>
            <a:t>SANEDIL</a:t>
          </a:r>
          <a:r>
            <a:rPr lang="it-IT" sz="1300" b="1" u="sng" kern="1200" cap="small" dirty="0">
              <a:solidFill>
                <a:srgbClr val="103676"/>
              </a:solidFill>
              <a:latin typeface="Calibri"/>
              <a:ea typeface="+mn-ea"/>
              <a:cs typeface="Calibri"/>
            </a:rPr>
            <a:t> </a:t>
          </a:r>
          <a:r>
            <a:rPr lang="it-IT" sz="1300" b="1" u="none" kern="1200" cap="small" dirty="0">
              <a:solidFill>
                <a:srgbClr val="103676"/>
              </a:solidFill>
              <a:latin typeface="Calibri"/>
              <a:ea typeface="+mn-ea"/>
              <a:cs typeface="Calibri"/>
            </a:rPr>
            <a:t>(art. 110-bis)</a:t>
          </a:r>
          <a:endParaRPr lang="it-IT" sz="1300" b="1" u="sng" kern="1200" cap="small" dirty="0">
            <a:solidFill>
              <a:srgbClr val="103676"/>
            </a:solidFill>
            <a:latin typeface="Calibri"/>
            <a:ea typeface="+mn-ea"/>
            <a:cs typeface="Calibri"/>
          </a:endParaRPr>
        </a:p>
        <a:p>
          <a:pPr marL="0" lvl="0" indent="0" algn="l" defTabSz="533400">
            <a:lnSpc>
              <a:spcPct val="90000"/>
            </a:lnSpc>
            <a:spcBef>
              <a:spcPct val="0"/>
            </a:spcBef>
            <a:spcAft>
              <a:spcPct val="35000"/>
            </a:spcAft>
            <a:buNone/>
          </a:pPr>
          <a:r>
            <a:rPr lang="it-IT" sz="1100" b="1" i="1" u="none" kern="1200" cap="small" dirty="0">
              <a:solidFill>
                <a:srgbClr val="103676"/>
              </a:solidFill>
              <a:latin typeface="Calibri"/>
              <a:ea typeface="+mn-ea"/>
              <a:cs typeface="Calibri"/>
            </a:rPr>
            <a:t>fondo di assistenza sanitaria integrativa dedicato ai lavoratori delle imprese edili e affini </a:t>
          </a:r>
        </a:p>
      </dgm:t>
    </dgm:pt>
    <dgm:pt modelId="{ABF3E5B9-6BC9-4A9A-B89B-4F507A6CFCA0}" type="parTrans" cxnId="{2626CABE-0489-4339-ADE1-7879A213614D}">
      <dgm:prSet/>
      <dgm:spPr/>
      <dgm:t>
        <a:bodyPr/>
        <a:lstStyle/>
        <a:p>
          <a:endParaRPr lang="it-IT"/>
        </a:p>
      </dgm:t>
    </dgm:pt>
    <dgm:pt modelId="{924361E1-2544-46E9-8561-FDB32F3A696D}" type="sibTrans" cxnId="{2626CABE-0489-4339-ADE1-7879A213614D}">
      <dgm:prSet/>
      <dgm:spPr/>
      <dgm:t>
        <a:bodyPr/>
        <a:lstStyle/>
        <a:p>
          <a:endParaRPr lang="it-IT"/>
        </a:p>
      </dgm:t>
    </dgm:pt>
    <dgm:pt modelId="{C2422D52-6B46-414E-9715-6757E7A55005}">
      <dgm:prSet custT="1"/>
      <dgm:spPr/>
      <dgm:t>
        <a:bodyPr/>
        <a:lstStyle/>
        <a:p>
          <a:pPr>
            <a:buNone/>
          </a:pPr>
          <a:r>
            <a:rPr lang="it-IT" sz="1300" b="1" u="sng" kern="1200" cap="small" dirty="0">
              <a:solidFill>
                <a:srgbClr val="7DBD71"/>
              </a:solidFill>
              <a:latin typeface="Calibri"/>
              <a:ea typeface="+mn-ea"/>
              <a:cs typeface="Calibri"/>
            </a:rPr>
            <a:t>FNAPE </a:t>
          </a:r>
        </a:p>
        <a:p>
          <a:pPr>
            <a:buNone/>
          </a:pPr>
          <a:r>
            <a:rPr lang="it-IT" sz="1100" b="1" i="1" u="none" kern="1200" cap="small" dirty="0">
              <a:solidFill>
                <a:srgbClr val="103676"/>
              </a:solidFill>
              <a:latin typeface="Calibri"/>
              <a:ea typeface="+mn-ea"/>
              <a:cs typeface="Calibri"/>
            </a:rPr>
            <a:t>fondo nazionale di anzianità professionale edile</a:t>
          </a:r>
        </a:p>
      </dgm:t>
    </dgm:pt>
    <dgm:pt modelId="{BEAF369A-763D-486D-94B4-2AA67E2D5044}" type="parTrans" cxnId="{95CA3CA4-4174-472F-A98E-D9245CD9CE09}">
      <dgm:prSet/>
      <dgm:spPr/>
      <dgm:t>
        <a:bodyPr/>
        <a:lstStyle/>
        <a:p>
          <a:endParaRPr lang="it-IT"/>
        </a:p>
      </dgm:t>
    </dgm:pt>
    <dgm:pt modelId="{0262BBD7-EA58-4CCA-99D0-50E06D67DEB7}" type="sibTrans" cxnId="{95CA3CA4-4174-472F-A98E-D9245CD9CE09}">
      <dgm:prSet/>
      <dgm:spPr/>
      <dgm:t>
        <a:bodyPr/>
        <a:lstStyle/>
        <a:p>
          <a:endParaRPr lang="it-IT"/>
        </a:p>
      </dgm:t>
    </dgm:pt>
    <dgm:pt modelId="{6B272B4E-A055-46FB-B692-9A3A884A3CB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300" b="1" u="sng" kern="1200" cap="small" dirty="0">
              <a:solidFill>
                <a:srgbClr val="7DBD71"/>
              </a:solidFill>
              <a:latin typeface="+mn-lt"/>
              <a:cs typeface="Calibri"/>
            </a:rPr>
            <a:t>CNCE</a:t>
          </a:r>
          <a:r>
            <a:rPr lang="en-US" sz="1300" b="1" u="none" kern="1200" cap="small" dirty="0">
              <a:solidFill>
                <a:srgbClr val="103676"/>
              </a:solidFill>
              <a:latin typeface="+mn-lt"/>
              <a:cs typeface="Calibri"/>
            </a:rPr>
            <a:t> </a:t>
          </a:r>
          <a:r>
            <a:rPr lang="en-US" sz="1200" b="1" u="none" kern="1200" cap="small" dirty="0">
              <a:solidFill>
                <a:srgbClr val="103676"/>
              </a:solidFill>
              <a:latin typeface="+mn-lt"/>
              <a:cs typeface="Calibri"/>
            </a:rPr>
            <a:t>(art. 108)</a:t>
          </a:r>
          <a:r>
            <a:rPr lang="it-IT" sz="1200" b="1" u="none" kern="1200" cap="small" baseline="0" dirty="0">
              <a:solidFill>
                <a:srgbClr val="000099"/>
              </a:solidFill>
              <a:latin typeface="+mn-lt"/>
            </a:rPr>
            <a:t> </a:t>
          </a:r>
        </a:p>
        <a:p>
          <a:pPr marL="0" marR="0" lvl="0" indent="0" defTabSz="914400" eaLnBrk="1" fontAlgn="auto" latinLnBrk="0" hangingPunct="1">
            <a:lnSpc>
              <a:spcPct val="100000"/>
            </a:lnSpc>
            <a:spcBef>
              <a:spcPts val="0"/>
            </a:spcBef>
            <a:spcAft>
              <a:spcPts val="0"/>
            </a:spcAft>
            <a:buClrTx/>
            <a:buSzTx/>
            <a:buFontTx/>
            <a:buNone/>
            <a:tabLst/>
            <a:defRPr/>
          </a:pPr>
          <a:r>
            <a:rPr lang="en-US" sz="1100" b="1" i="1" u="none" kern="1200" cap="small" dirty="0" err="1">
              <a:solidFill>
                <a:srgbClr val="103676"/>
              </a:solidFill>
              <a:latin typeface="+mn-lt"/>
              <a:cs typeface="Calibri"/>
            </a:rPr>
            <a:t>commissione</a:t>
          </a:r>
          <a:r>
            <a:rPr lang="en-US" sz="1100" b="1" i="1" u="none" kern="1200" cap="small" dirty="0">
              <a:solidFill>
                <a:srgbClr val="103676"/>
              </a:solidFill>
              <a:latin typeface="+mn-lt"/>
              <a:cs typeface="Calibri"/>
            </a:rPr>
            <a:t> </a:t>
          </a:r>
          <a:r>
            <a:rPr lang="en-US" sz="1100" b="1" i="1" u="none" kern="1200" cap="small" dirty="0" err="1">
              <a:solidFill>
                <a:srgbClr val="103676"/>
              </a:solidFill>
              <a:latin typeface="+mn-lt"/>
              <a:cs typeface="Calibri"/>
            </a:rPr>
            <a:t>nazionale</a:t>
          </a:r>
          <a:r>
            <a:rPr lang="en-US" sz="1100" b="1" i="1" u="none" kern="1200" cap="small" dirty="0">
              <a:solidFill>
                <a:srgbClr val="103676"/>
              </a:solidFill>
              <a:latin typeface="+mn-lt"/>
              <a:cs typeface="Calibri"/>
            </a:rPr>
            <a:t> per le </a:t>
          </a:r>
          <a:r>
            <a:rPr lang="en-US" sz="1100" b="1" i="1" u="none" kern="1200" cap="small" dirty="0" err="1">
              <a:solidFill>
                <a:srgbClr val="103676"/>
              </a:solidFill>
              <a:latin typeface="+mn-lt"/>
              <a:cs typeface="Calibri"/>
            </a:rPr>
            <a:t>casse</a:t>
          </a:r>
          <a:r>
            <a:rPr lang="en-US" sz="1100" b="1" i="1" u="none" kern="1200" cap="small" dirty="0">
              <a:solidFill>
                <a:srgbClr val="103676"/>
              </a:solidFill>
              <a:latin typeface="+mn-lt"/>
              <a:cs typeface="Calibri"/>
            </a:rPr>
            <a:t> </a:t>
          </a:r>
          <a:r>
            <a:rPr lang="en-US" sz="1100" b="1" i="1" u="none" kern="1200" cap="small" dirty="0" err="1">
              <a:solidFill>
                <a:srgbClr val="103676"/>
              </a:solidFill>
              <a:latin typeface="+mn-lt"/>
              <a:cs typeface="Calibri"/>
            </a:rPr>
            <a:t>edili</a:t>
          </a:r>
          <a:endParaRPr lang="it-IT" sz="700" kern="1200" dirty="0"/>
        </a:p>
      </dgm:t>
    </dgm:pt>
    <dgm:pt modelId="{1A044484-545C-4F24-AAF8-671ECC9D3696}" type="parTrans" cxnId="{7EBD5C88-C051-4C69-A678-C4D77A6AB51D}">
      <dgm:prSet/>
      <dgm:spPr/>
      <dgm:t>
        <a:bodyPr/>
        <a:lstStyle/>
        <a:p>
          <a:endParaRPr lang="it-IT"/>
        </a:p>
      </dgm:t>
    </dgm:pt>
    <dgm:pt modelId="{81A85C98-A25A-4B8D-8AD5-10D948480270}" type="sibTrans" cxnId="{7EBD5C88-C051-4C69-A678-C4D77A6AB51D}">
      <dgm:prSet/>
      <dgm:spPr/>
      <dgm:t>
        <a:bodyPr/>
        <a:lstStyle/>
        <a:p>
          <a:endParaRPr lang="it-IT"/>
        </a:p>
      </dgm:t>
    </dgm:pt>
    <dgm:pt modelId="{4ED65CB2-04E7-4FAD-AD5D-93C8819C5239}">
      <dgm:prSet custT="1"/>
      <dgm:spPr/>
      <dgm:t>
        <a:bodyPr/>
        <a:lstStyle/>
        <a:p>
          <a:pPr>
            <a:lnSpc>
              <a:spcPct val="100000"/>
            </a:lnSpc>
          </a:pPr>
          <a:r>
            <a:rPr lang="it-IT" sz="1300" b="1" u="sng" kern="1200" cap="small" dirty="0">
              <a:solidFill>
                <a:srgbClr val="7DBD71"/>
              </a:solidFill>
              <a:latin typeface="Calibri"/>
              <a:ea typeface="+mn-ea"/>
              <a:cs typeface="Calibri"/>
            </a:rPr>
            <a:t>FORMEDIL ITALIA - ENTE UNICO FORMAZIONE E SICUREZZA</a:t>
          </a:r>
          <a:r>
            <a:rPr lang="it-IT" sz="1300" b="1" u="none" kern="1200" cap="small" dirty="0">
              <a:solidFill>
                <a:srgbClr val="7DBD71"/>
              </a:solidFill>
              <a:latin typeface="Calibri"/>
              <a:ea typeface="+mn-ea"/>
              <a:cs typeface="Calibri"/>
            </a:rPr>
            <a:t> </a:t>
          </a:r>
          <a:r>
            <a:rPr lang="it-IT" sz="1200" b="1" u="none" kern="1200" cap="small" dirty="0">
              <a:solidFill>
                <a:srgbClr val="103676"/>
              </a:solidFill>
              <a:latin typeface="Calibri"/>
              <a:ea typeface="+mn-ea"/>
              <a:cs typeface="Calibri"/>
            </a:rPr>
            <a:t>(art. 109)</a:t>
          </a:r>
        </a:p>
        <a:p>
          <a:pPr>
            <a:lnSpc>
              <a:spcPct val="100000"/>
            </a:lnSpc>
          </a:pPr>
          <a:r>
            <a:rPr lang="it-IT" sz="1100" b="1" i="1" u="none" kern="1200" cap="small" dirty="0">
              <a:solidFill>
                <a:srgbClr val="103676"/>
              </a:solidFill>
              <a:latin typeface="Calibri"/>
              <a:ea typeface="+mn-ea"/>
              <a:cs typeface="Calibri"/>
            </a:rPr>
            <a:t>ente unico nazionale formazione e sicurezza </a:t>
          </a:r>
        </a:p>
      </dgm:t>
    </dgm:pt>
    <dgm:pt modelId="{D6536865-5FB8-4EA9-9EE8-E563AB0683E0}" type="parTrans" cxnId="{0B45C99A-59E1-4436-A689-0F12BD2C958F}">
      <dgm:prSet/>
      <dgm:spPr/>
      <dgm:t>
        <a:bodyPr/>
        <a:lstStyle/>
        <a:p>
          <a:endParaRPr lang="it-IT"/>
        </a:p>
      </dgm:t>
    </dgm:pt>
    <dgm:pt modelId="{294A7B86-31CA-44BD-91C7-9B9B8832F268}" type="sibTrans" cxnId="{0B45C99A-59E1-4436-A689-0F12BD2C958F}">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5"/>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5"/>
      <dgm:spPr/>
    </dgm:pt>
    <dgm:pt modelId="{70788375-E677-488A-94A8-51064E2F8774}" type="pres">
      <dgm:prSet presAssocID="{637E2751-55C3-4613-A01E-7D70392B6297}" presName="dstNode" presStyleLbl="node1" presStyleIdx="0" presStyleCnt="5"/>
      <dgm:spPr/>
    </dgm:pt>
    <dgm:pt modelId="{772099C8-A9B4-433A-B3E7-F0BEDF7B7052}" type="pres">
      <dgm:prSet presAssocID="{6B272B4E-A055-46FB-B692-9A3A884A3CBE}" presName="text_1" presStyleLbl="node1" presStyleIdx="0" presStyleCnt="5" custScaleX="99141" custScaleY="107550" custLinFactNeighborX="739" custLinFactNeighborY="-18255">
        <dgm:presLayoutVars>
          <dgm:bulletEnabled val="1"/>
        </dgm:presLayoutVars>
      </dgm:prSet>
      <dgm:spPr/>
    </dgm:pt>
    <dgm:pt modelId="{3C7764F1-B5FD-4BAD-B03E-19F21D9E8310}" type="pres">
      <dgm:prSet presAssocID="{6B272B4E-A055-46FB-B692-9A3A884A3CBE}" presName="accent_1" presStyleCnt="0"/>
      <dgm:spPr/>
    </dgm:pt>
    <dgm:pt modelId="{E89D4410-BA70-40E7-97DE-3BBE1D86A465}" type="pres">
      <dgm:prSet presAssocID="{6B272B4E-A055-46FB-B692-9A3A884A3CBE}" presName="accentRepeatNode" presStyleLbl="solidFgAcc1" presStyleIdx="0" presStyleCnt="5"/>
      <dgm:spPr/>
    </dgm:pt>
    <dgm:pt modelId="{87ECB06F-3157-4F16-9311-5393FB2E82F1}" type="pres">
      <dgm:prSet presAssocID="{4ED65CB2-04E7-4FAD-AD5D-93C8819C5239}" presName="text_2" presStyleLbl="node1" presStyleIdx="1" presStyleCnt="5">
        <dgm:presLayoutVars>
          <dgm:bulletEnabled val="1"/>
        </dgm:presLayoutVars>
      </dgm:prSet>
      <dgm:spPr/>
    </dgm:pt>
    <dgm:pt modelId="{81E2A744-6718-4DE0-B41A-6513D01F87AA}" type="pres">
      <dgm:prSet presAssocID="{4ED65CB2-04E7-4FAD-AD5D-93C8819C5239}" presName="accent_2" presStyleCnt="0"/>
      <dgm:spPr/>
    </dgm:pt>
    <dgm:pt modelId="{C1B33B48-FC4F-42D8-9163-DC905492E89D}" type="pres">
      <dgm:prSet presAssocID="{4ED65CB2-04E7-4FAD-AD5D-93C8819C5239}" presName="accentRepeatNode" presStyleLbl="solidFgAcc1" presStyleIdx="1" presStyleCnt="5"/>
      <dgm:spPr/>
    </dgm:pt>
    <dgm:pt modelId="{937D506D-24F2-4A84-B895-9CDF188FCEC8}" type="pres">
      <dgm:prSet presAssocID="{511A5B05-F8D1-4981-938C-81AE73439DB5}" presName="text_3" presStyleLbl="node1" presStyleIdx="2" presStyleCnt="5" custScaleY="117535">
        <dgm:presLayoutVars>
          <dgm:bulletEnabled val="1"/>
        </dgm:presLayoutVars>
      </dgm:prSet>
      <dgm:spPr/>
    </dgm:pt>
    <dgm:pt modelId="{3AE7D7BD-81D6-4FD0-BEB6-52ECF5EBA8B8}" type="pres">
      <dgm:prSet presAssocID="{511A5B05-F8D1-4981-938C-81AE73439DB5}" presName="accent_3" presStyleCnt="0"/>
      <dgm:spPr/>
    </dgm:pt>
    <dgm:pt modelId="{1FFD1750-9D62-4849-ADBE-FA7D0909A828}" type="pres">
      <dgm:prSet presAssocID="{511A5B05-F8D1-4981-938C-81AE73439DB5}" presName="accentRepeatNode" presStyleLbl="solidFgAcc1" presStyleIdx="2" presStyleCnt="5"/>
      <dgm:spPr/>
    </dgm:pt>
    <dgm:pt modelId="{1F7A1CB9-3559-4E26-B551-3EB80D0191FB}" type="pres">
      <dgm:prSet presAssocID="{76DBE246-0344-45C0-8793-9F5B39E5C981}" presName="text_4" presStyleLbl="node1" presStyleIdx="3" presStyleCnt="5">
        <dgm:presLayoutVars>
          <dgm:bulletEnabled val="1"/>
        </dgm:presLayoutVars>
      </dgm:prSet>
      <dgm:spPr/>
    </dgm:pt>
    <dgm:pt modelId="{2C122286-722F-437B-A94C-5C2480132ABC}" type="pres">
      <dgm:prSet presAssocID="{76DBE246-0344-45C0-8793-9F5B39E5C981}" presName="accent_4" presStyleCnt="0"/>
      <dgm:spPr/>
    </dgm:pt>
    <dgm:pt modelId="{D8C51054-1489-422F-AE18-06F147F85F3C}" type="pres">
      <dgm:prSet presAssocID="{76DBE246-0344-45C0-8793-9F5B39E5C981}" presName="accentRepeatNode" presStyleLbl="solidFgAcc1" presStyleIdx="3" presStyleCnt="5"/>
      <dgm:spPr/>
    </dgm:pt>
    <dgm:pt modelId="{C3ECD27D-79E8-4027-8E44-1E4AD5CB61EB}" type="pres">
      <dgm:prSet presAssocID="{C2422D52-6B46-414E-9715-6757E7A55005}" presName="text_5" presStyleLbl="node1" presStyleIdx="4" presStyleCnt="5" custLinFactNeighborX="739" custLinFactNeighborY="-3024">
        <dgm:presLayoutVars>
          <dgm:bulletEnabled val="1"/>
        </dgm:presLayoutVars>
      </dgm:prSet>
      <dgm:spPr/>
    </dgm:pt>
    <dgm:pt modelId="{92BA210F-2181-48B8-9794-4537A7D48CF7}" type="pres">
      <dgm:prSet presAssocID="{C2422D52-6B46-414E-9715-6757E7A55005}" presName="accent_5" presStyleCnt="0"/>
      <dgm:spPr/>
    </dgm:pt>
    <dgm:pt modelId="{39CC19B9-93AD-474D-9C53-4FED8C5CF6AA}" type="pres">
      <dgm:prSet presAssocID="{C2422D52-6B46-414E-9715-6757E7A55005}" presName="accentRepeatNode" presStyleLbl="solidFgAcc1" presStyleIdx="4" presStyleCnt="5"/>
      <dgm:spPr/>
    </dgm:pt>
  </dgm:ptLst>
  <dgm:cxnLst>
    <dgm:cxn modelId="{B0A0ED02-07F7-49B9-8D02-E0B6096B5BBF}" type="presOf" srcId="{511A5B05-F8D1-4981-938C-81AE73439DB5}" destId="{937D506D-24F2-4A84-B895-9CDF188FCEC8}" srcOrd="0" destOrd="0" presId="urn:microsoft.com/office/officeart/2008/layout/VerticalCurvedList"/>
    <dgm:cxn modelId="{EAC2072E-05FD-44FC-85A3-AA7DFDCCA519}" type="presOf" srcId="{6B272B4E-A055-46FB-B692-9A3A884A3CBE}" destId="{772099C8-A9B4-433A-B3E7-F0BEDF7B7052}" srcOrd="0" destOrd="0" presId="urn:microsoft.com/office/officeart/2008/layout/VerticalCurvedList"/>
    <dgm:cxn modelId="{7EBD5C88-C051-4C69-A678-C4D77A6AB51D}" srcId="{637E2751-55C3-4613-A01E-7D70392B6297}" destId="{6B272B4E-A055-46FB-B692-9A3A884A3CBE}" srcOrd="0" destOrd="0" parTransId="{1A044484-545C-4F24-AAF8-671ECC9D3696}" sibTransId="{81A85C98-A25A-4B8D-8AD5-10D948480270}"/>
    <dgm:cxn modelId="{0B45C99A-59E1-4436-A689-0F12BD2C958F}" srcId="{637E2751-55C3-4613-A01E-7D70392B6297}" destId="{4ED65CB2-04E7-4FAD-AD5D-93C8819C5239}" srcOrd="1" destOrd="0" parTransId="{D6536865-5FB8-4EA9-9EE8-E563AB0683E0}" sibTransId="{294A7B86-31CA-44BD-91C7-9B9B8832F268}"/>
    <dgm:cxn modelId="{95CA3CA4-4174-472F-A98E-D9245CD9CE09}" srcId="{637E2751-55C3-4613-A01E-7D70392B6297}" destId="{C2422D52-6B46-414E-9715-6757E7A55005}" srcOrd="4" destOrd="0" parTransId="{BEAF369A-763D-486D-94B4-2AA67E2D5044}" sibTransId="{0262BBD7-EA58-4CCA-99D0-50E06D67DEB7}"/>
    <dgm:cxn modelId="{2626CABE-0489-4339-ADE1-7879A213614D}" srcId="{637E2751-55C3-4613-A01E-7D70392B6297}" destId="{76DBE246-0344-45C0-8793-9F5B39E5C981}" srcOrd="3" destOrd="0" parTransId="{ABF3E5B9-6BC9-4A9A-B89B-4F507A6CFCA0}" sibTransId="{924361E1-2544-46E9-8561-FDB32F3A696D}"/>
    <dgm:cxn modelId="{96DBAABF-C148-48EF-90B4-8CC5939B6EC1}" type="presOf" srcId="{76DBE246-0344-45C0-8793-9F5B39E5C981}" destId="{1F7A1CB9-3559-4E26-B551-3EB80D0191FB}" srcOrd="0" destOrd="0" presId="urn:microsoft.com/office/officeart/2008/layout/VerticalCurvedList"/>
    <dgm:cxn modelId="{146625D3-C26D-4B6F-9A0B-4FFBB51BB61E}" type="presOf" srcId="{637E2751-55C3-4613-A01E-7D70392B6297}" destId="{5B36A0B4-F313-4160-A4EF-91D0E68AC5CC}" srcOrd="0" destOrd="0" presId="urn:microsoft.com/office/officeart/2008/layout/VerticalCurvedList"/>
    <dgm:cxn modelId="{F8733DDC-C906-4F15-8E84-DD66435C26BA}" srcId="{637E2751-55C3-4613-A01E-7D70392B6297}" destId="{511A5B05-F8D1-4981-938C-81AE73439DB5}" srcOrd="2" destOrd="0" parTransId="{BFC0427B-73DF-450D-8EA5-018A9ECFA99E}" sibTransId="{D1637832-E3F3-46A6-8985-AFBA538374AF}"/>
    <dgm:cxn modelId="{A1AD50E0-CCDE-45DC-AB38-8A5F5E7D3EDE}" type="presOf" srcId="{C2422D52-6B46-414E-9715-6757E7A55005}" destId="{C3ECD27D-79E8-4027-8E44-1E4AD5CB61EB}" srcOrd="0" destOrd="0" presId="urn:microsoft.com/office/officeart/2008/layout/VerticalCurvedList"/>
    <dgm:cxn modelId="{231A38FA-DF75-4D27-916A-309F9C2DE4FD}" type="presOf" srcId="{4ED65CB2-04E7-4FAD-AD5D-93C8819C5239}" destId="{87ECB06F-3157-4F16-9311-5393FB2E82F1}" srcOrd="0" destOrd="0" presId="urn:microsoft.com/office/officeart/2008/layout/VerticalCurvedList"/>
    <dgm:cxn modelId="{4F51E5FE-21E9-4F3C-9D02-F468CD636C67}" type="presOf" srcId="{81A85C98-A25A-4B8D-8AD5-10D948480270}" destId="{32ECD73B-9AF2-4515-9F43-00A9AEBC86E6}" srcOrd="0" destOrd="0" presId="urn:microsoft.com/office/officeart/2008/layout/VerticalCurvedList"/>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5AEFEF2C-A755-4EB7-9B28-62F0E6F100AA}" type="presParOf" srcId="{2D9727C0-B944-4103-AD41-9CB7E8DF3F3F}" destId="{772099C8-A9B4-433A-B3E7-F0BEDF7B7052}" srcOrd="1" destOrd="0" presId="urn:microsoft.com/office/officeart/2008/layout/VerticalCurvedList"/>
    <dgm:cxn modelId="{993A5CED-03C7-4663-8392-9BCBD12D329D}" type="presParOf" srcId="{2D9727C0-B944-4103-AD41-9CB7E8DF3F3F}" destId="{3C7764F1-B5FD-4BAD-B03E-19F21D9E8310}" srcOrd="2" destOrd="0" presId="urn:microsoft.com/office/officeart/2008/layout/VerticalCurvedList"/>
    <dgm:cxn modelId="{FA6CC0F1-F654-4B88-8207-81B9CFD1C61C}" type="presParOf" srcId="{3C7764F1-B5FD-4BAD-B03E-19F21D9E8310}" destId="{E89D4410-BA70-40E7-97DE-3BBE1D86A465}" srcOrd="0" destOrd="0" presId="urn:microsoft.com/office/officeart/2008/layout/VerticalCurvedList"/>
    <dgm:cxn modelId="{9847EE4E-13FB-48D1-BDB9-B82E2C70024F}" type="presParOf" srcId="{2D9727C0-B944-4103-AD41-9CB7E8DF3F3F}" destId="{87ECB06F-3157-4F16-9311-5393FB2E82F1}" srcOrd="3" destOrd="0" presId="urn:microsoft.com/office/officeart/2008/layout/VerticalCurvedList"/>
    <dgm:cxn modelId="{719B9BC4-31E8-4664-BDDA-0E957A03DD17}" type="presParOf" srcId="{2D9727C0-B944-4103-AD41-9CB7E8DF3F3F}" destId="{81E2A744-6718-4DE0-B41A-6513D01F87AA}" srcOrd="4" destOrd="0" presId="urn:microsoft.com/office/officeart/2008/layout/VerticalCurvedList"/>
    <dgm:cxn modelId="{DA4F5B14-D889-4ABF-95EF-0B56FE0AD7D4}" type="presParOf" srcId="{81E2A744-6718-4DE0-B41A-6513D01F87AA}" destId="{C1B33B48-FC4F-42D8-9163-DC905492E89D}" srcOrd="0" destOrd="0" presId="urn:microsoft.com/office/officeart/2008/layout/VerticalCurvedList"/>
    <dgm:cxn modelId="{E0234678-DBE1-4B6C-8D3B-7A5FE9DBBE72}" type="presParOf" srcId="{2D9727C0-B944-4103-AD41-9CB7E8DF3F3F}" destId="{937D506D-24F2-4A84-B895-9CDF188FCEC8}" srcOrd="5" destOrd="0" presId="urn:microsoft.com/office/officeart/2008/layout/VerticalCurvedList"/>
    <dgm:cxn modelId="{A015E8F3-D454-4B2C-8D09-0739B557A746}" type="presParOf" srcId="{2D9727C0-B944-4103-AD41-9CB7E8DF3F3F}" destId="{3AE7D7BD-81D6-4FD0-BEB6-52ECF5EBA8B8}" srcOrd="6" destOrd="0" presId="urn:microsoft.com/office/officeart/2008/layout/VerticalCurvedList"/>
    <dgm:cxn modelId="{6FAB1094-5AC0-4F58-9E7F-F63132CF83D3}" type="presParOf" srcId="{3AE7D7BD-81D6-4FD0-BEB6-52ECF5EBA8B8}" destId="{1FFD1750-9D62-4849-ADBE-FA7D0909A828}" srcOrd="0" destOrd="0" presId="urn:microsoft.com/office/officeart/2008/layout/VerticalCurvedList"/>
    <dgm:cxn modelId="{F856552F-653C-4ED8-BB6A-4D92C4FEFE4D}" type="presParOf" srcId="{2D9727C0-B944-4103-AD41-9CB7E8DF3F3F}" destId="{1F7A1CB9-3559-4E26-B551-3EB80D0191FB}" srcOrd="7" destOrd="0" presId="urn:microsoft.com/office/officeart/2008/layout/VerticalCurvedList"/>
    <dgm:cxn modelId="{A227F17B-B7AE-4F4A-B424-1EFC50F848D8}" type="presParOf" srcId="{2D9727C0-B944-4103-AD41-9CB7E8DF3F3F}" destId="{2C122286-722F-437B-A94C-5C2480132ABC}" srcOrd="8" destOrd="0" presId="urn:microsoft.com/office/officeart/2008/layout/VerticalCurvedList"/>
    <dgm:cxn modelId="{3F5EB6EF-303B-4492-9F15-3CAA15F05EDD}" type="presParOf" srcId="{2C122286-722F-437B-A94C-5C2480132ABC}" destId="{D8C51054-1489-422F-AE18-06F147F85F3C}" srcOrd="0" destOrd="0" presId="urn:microsoft.com/office/officeart/2008/layout/VerticalCurvedList"/>
    <dgm:cxn modelId="{4EF5B7BE-B9B1-484F-94E0-9DF07212BB6A}" type="presParOf" srcId="{2D9727C0-B944-4103-AD41-9CB7E8DF3F3F}" destId="{C3ECD27D-79E8-4027-8E44-1E4AD5CB61EB}" srcOrd="9" destOrd="0" presId="urn:microsoft.com/office/officeart/2008/layout/VerticalCurvedList"/>
    <dgm:cxn modelId="{63A1DFD3-CE1B-4EEB-BEE9-C389F3B3991D}" type="presParOf" srcId="{2D9727C0-B944-4103-AD41-9CB7E8DF3F3F}" destId="{92BA210F-2181-48B8-9794-4537A7D48CF7}" srcOrd="10" destOrd="0" presId="urn:microsoft.com/office/officeart/2008/layout/VerticalCurvedList"/>
    <dgm:cxn modelId="{15D09FD4-1985-4A0A-8E14-458F24B5C15B}" type="presParOf" srcId="{92BA210F-2181-48B8-9794-4537A7D48CF7}" destId="{39CC19B9-93AD-474D-9C53-4FED8C5CF6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C2422D52-6B46-414E-9715-6757E7A55005}">
      <dgm:prSet custT="1"/>
      <dgm:spPr/>
      <dgm:t>
        <a:bodyPr/>
        <a:lstStyle/>
        <a:p>
          <a:pPr algn="just">
            <a:buNone/>
          </a:pPr>
          <a:r>
            <a:rPr lang="it-IT" sz="1000" b="1" i="0" u="none" kern="1200" cap="small" dirty="0">
              <a:solidFill>
                <a:srgbClr val="103676"/>
              </a:solidFill>
              <a:latin typeface="Calibri"/>
              <a:ea typeface="+mn-ea"/>
              <a:cs typeface="Calibri"/>
            </a:rPr>
            <a:t>ATTUAZIONE DI UN SISTEMA INFORMATICO A RETE PER IL COLLEGAMENTO TRA LE CASSE EDILI E PREDISPOSIZIONE DI MODELLI UNICI DI DENUNCIA MENSILE E DEL MODELLO DI VERSAMENTO DELLE CONTRIBUZIONI E ACCANTONAMENTI </a:t>
          </a:r>
        </a:p>
      </dgm:t>
    </dgm:pt>
    <dgm:pt modelId="{BEAF369A-763D-486D-94B4-2AA67E2D5044}" type="parTrans" cxnId="{95CA3CA4-4174-472F-A98E-D9245CD9CE09}">
      <dgm:prSet/>
      <dgm:spPr/>
      <dgm:t>
        <a:bodyPr/>
        <a:lstStyle/>
        <a:p>
          <a:endParaRPr lang="it-IT"/>
        </a:p>
      </dgm:t>
    </dgm:pt>
    <dgm:pt modelId="{0262BBD7-EA58-4CCA-99D0-50E06D67DEB7}" type="sibTrans" cxnId="{95CA3CA4-4174-472F-A98E-D9245CD9CE09}">
      <dgm:prSet/>
      <dgm:spPr/>
      <dgm:t>
        <a:bodyPr/>
        <a:lstStyle/>
        <a:p>
          <a:endParaRPr lang="it-IT"/>
        </a:p>
      </dgm:t>
    </dgm:pt>
    <dgm:pt modelId="{FF8278BA-EB9E-4E43-8312-058D09100A1D}">
      <dgm:prSet custT="1"/>
      <dgm:spPr/>
      <dgm:t>
        <a:bodyPr/>
        <a:lstStyle/>
        <a:p>
          <a:pPr algn="just">
            <a:buNone/>
          </a:pPr>
          <a:r>
            <a:rPr lang="it-IT" sz="1000" b="1" i="0" u="none" kern="1200" cap="small" dirty="0">
              <a:solidFill>
                <a:srgbClr val="103676"/>
              </a:solidFill>
              <a:latin typeface="Calibri"/>
              <a:ea typeface="+mn-ea"/>
              <a:cs typeface="Calibri"/>
            </a:rPr>
            <a:t>SUPPORTA E COADIUVA LA RETE DELLE CASSE EDILI NELLA GESTIONE DELLE ATTIVITÀ E DEI COMPITI AD ESSE DELEGATI ATTRAVERSO UNA SERIE DI SERVIZI VOLTI AD ASSICURARE LA REGOLARITÀ DEL LAVORO E A INTEGRARE E MIGLIORARE IL BENESSERE DELLE PERSONE ATTRAVERSO INIZIATIVE E STRUMENTI DI WELFARE DI SETTORE E DI SANITÀ E PREVIDENZA</a:t>
          </a:r>
        </a:p>
      </dgm:t>
    </dgm:pt>
    <dgm:pt modelId="{66D18BD5-1A0B-4BD7-B8CA-21C80972037A}" type="parTrans" cxnId="{93609B07-BEDD-44AA-BFD1-9DC5D55AB1AD}">
      <dgm:prSet/>
      <dgm:spPr/>
      <dgm:t>
        <a:bodyPr/>
        <a:lstStyle/>
        <a:p>
          <a:endParaRPr lang="it-IT"/>
        </a:p>
      </dgm:t>
    </dgm:pt>
    <dgm:pt modelId="{EB8BC235-DCCC-4D22-85A7-9470E5CCB009}" type="sibTrans" cxnId="{93609B07-BEDD-44AA-BFD1-9DC5D55AB1AD}">
      <dgm:prSet/>
      <dgm:spPr/>
      <dgm:t>
        <a:bodyPr/>
        <a:lstStyle/>
        <a:p>
          <a:endParaRPr lang="it-IT"/>
        </a:p>
      </dgm:t>
    </dgm:pt>
    <dgm:pt modelId="{76DBE246-0344-45C0-8793-9F5B39E5C981}">
      <dgm:prSet phldrT="[Testo]" custT="1"/>
      <dgm:spPr/>
      <dgm:t>
        <a:bodyPr/>
        <a:lstStyle/>
        <a:p>
          <a:pPr marL="0" indent="0" algn="just"/>
          <a:r>
            <a:rPr lang="it-IT" sz="1000" b="1" i="0" u="none" kern="1200" cap="small" dirty="0">
              <a:solidFill>
                <a:srgbClr val="103676"/>
              </a:solidFill>
              <a:latin typeface="Calibri"/>
              <a:ea typeface="+mn-ea"/>
              <a:cs typeface="Calibri"/>
            </a:rPr>
            <a:t>PREDISPONE LO SCHEMA PER I BILANCI DELLE CASSE EDILI E DEI RELATIVI PIANI DEI CONTI CHE LE CASSE EDILI SONO TENUTE AD APPLICARE. LE CE DOVRANNO TRASMETTERE ALLA CNCE I BILANCI APPROVATI CON RIFERIMENTO ALL’ESERCIZIO FINANZIARIO SCADUTO IL 30 SETTEMBRE DELL’ANNO PRECEDENTE PER LE CONSEGUENTI VERIFICHE DI CONFORMITÀ</a:t>
          </a:r>
        </a:p>
      </dgm:t>
    </dgm:pt>
    <dgm:pt modelId="{924361E1-2544-46E9-8561-FDB32F3A696D}" type="sibTrans" cxnId="{2626CABE-0489-4339-ADE1-7879A213614D}">
      <dgm:prSet/>
      <dgm:spPr/>
      <dgm:t>
        <a:bodyPr/>
        <a:lstStyle/>
        <a:p>
          <a:endParaRPr lang="it-IT"/>
        </a:p>
      </dgm:t>
    </dgm:pt>
    <dgm:pt modelId="{ABF3E5B9-6BC9-4A9A-B89B-4F507A6CFCA0}" type="parTrans" cxnId="{2626CABE-0489-4339-ADE1-7879A213614D}">
      <dgm:prSet/>
      <dgm:spPr/>
      <dgm:t>
        <a:bodyPr/>
        <a:lstStyle/>
        <a:p>
          <a:endParaRPr lang="it-IT"/>
        </a:p>
      </dgm:t>
    </dgm:pt>
    <dgm:pt modelId="{511A5B05-F8D1-4981-938C-81AE73439DB5}">
      <dgm:prSet phldrT="[Testo]" custT="1"/>
      <dgm:spPr/>
      <dgm:t>
        <a:bodyPr/>
        <a:lstStyle/>
        <a:p>
          <a:pPr algn="just">
            <a:lnSpc>
              <a:spcPct val="100000"/>
            </a:lnSpc>
          </a:pPr>
          <a:r>
            <a:rPr lang="it-IT" sz="1000" b="1" i="0" u="none" kern="1200" cap="small" dirty="0">
              <a:solidFill>
                <a:srgbClr val="103676"/>
              </a:solidFill>
              <a:latin typeface="Calibri"/>
              <a:ea typeface="+mn-ea"/>
              <a:cs typeface="Calibri"/>
            </a:rPr>
            <a:t>FORNISCE INDICAZIONI DIRETTE A:</a:t>
          </a:r>
          <a:r>
            <a:rPr lang="it-IT" sz="1000" b="1" i="1" u="none" kern="1200" cap="small" dirty="0">
              <a:solidFill>
                <a:srgbClr val="103676"/>
              </a:solidFill>
              <a:latin typeface="Calibri"/>
              <a:ea typeface="+mn-ea"/>
              <a:cs typeface="Calibri"/>
            </a:rPr>
            <a:t> </a:t>
          </a:r>
          <a:r>
            <a:rPr lang="it-IT" sz="1000" b="1" i="0" u="none" kern="1200" cap="small" dirty="0">
              <a:solidFill>
                <a:srgbClr val="103676"/>
              </a:solidFill>
              <a:latin typeface="Calibri"/>
              <a:ea typeface="+mn-ea"/>
              <a:cs typeface="Calibri"/>
            </a:rPr>
            <a:t>REALIZZARE UNA MAGGIORE QUALIFICAZIONE DELL’ATTIVITÀ DELLE CASSE; CONCENTRARE LA SPESA SUGLI INTERVENTI PIÙ VALIDI; DETERMINARE L’ARMONIZZAZIONE E LA MAGGIORE OMOGENEITÀ DEI TRATTAMENTI SUL TERRITORIO</a:t>
          </a:r>
        </a:p>
      </dgm:t>
    </dgm:pt>
    <dgm:pt modelId="{D1637832-E3F3-46A6-8985-AFBA538374AF}" type="sibTrans" cxnId="{F8733DDC-C906-4F15-8E84-DD66435C26BA}">
      <dgm:prSet/>
      <dgm:spPr/>
      <dgm:t>
        <a:bodyPr/>
        <a:lstStyle/>
        <a:p>
          <a:endParaRPr lang="it-IT"/>
        </a:p>
      </dgm:t>
    </dgm:pt>
    <dgm:pt modelId="{BFC0427B-73DF-450D-8EA5-018A9ECFA99E}" type="parTrans" cxnId="{F8733DDC-C906-4F15-8E84-DD66435C26BA}">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4"/>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4"/>
      <dgm:spPr/>
    </dgm:pt>
    <dgm:pt modelId="{70788375-E677-488A-94A8-51064E2F8774}" type="pres">
      <dgm:prSet presAssocID="{637E2751-55C3-4613-A01E-7D70392B6297}" presName="dstNode" presStyleLbl="node1" presStyleIdx="0" presStyleCnt="4"/>
      <dgm:spPr/>
    </dgm:pt>
    <dgm:pt modelId="{6F767C8F-1068-4A4B-8F7A-E39FFDD43082}" type="pres">
      <dgm:prSet presAssocID="{FF8278BA-EB9E-4E43-8312-058D09100A1D}" presName="text_1" presStyleLbl="node1" presStyleIdx="0" presStyleCnt="4" custScaleY="121771">
        <dgm:presLayoutVars>
          <dgm:bulletEnabled val="1"/>
        </dgm:presLayoutVars>
      </dgm:prSet>
      <dgm:spPr/>
    </dgm:pt>
    <dgm:pt modelId="{DF092F9B-8EE4-4D9B-89B7-7FFC00702FA5}" type="pres">
      <dgm:prSet presAssocID="{FF8278BA-EB9E-4E43-8312-058D09100A1D}" presName="accent_1" presStyleCnt="0"/>
      <dgm:spPr/>
    </dgm:pt>
    <dgm:pt modelId="{7CF11F17-5ECE-45F3-B35C-B135E5A11DA3}" type="pres">
      <dgm:prSet presAssocID="{FF8278BA-EB9E-4E43-8312-058D09100A1D}" presName="accentRepeatNode" presStyleLbl="solidFgAcc1" presStyleIdx="0" presStyleCnt="4"/>
      <dgm:spPr/>
    </dgm:pt>
    <dgm:pt modelId="{D9958239-6EA6-4E31-8690-BD70215064A9}" type="pres">
      <dgm:prSet presAssocID="{511A5B05-F8D1-4981-938C-81AE73439DB5}" presName="text_2" presStyleLbl="node1" presStyleIdx="1" presStyleCnt="4" custScaleX="100225" custScaleY="133207">
        <dgm:presLayoutVars>
          <dgm:bulletEnabled val="1"/>
        </dgm:presLayoutVars>
      </dgm:prSet>
      <dgm:spPr/>
    </dgm:pt>
    <dgm:pt modelId="{DE4B7D2E-BB7B-406C-A266-B92B73DB3FD3}" type="pres">
      <dgm:prSet presAssocID="{511A5B05-F8D1-4981-938C-81AE73439DB5}" presName="accent_2" presStyleCnt="0"/>
      <dgm:spPr/>
    </dgm:pt>
    <dgm:pt modelId="{1FFD1750-9D62-4849-ADBE-FA7D0909A828}" type="pres">
      <dgm:prSet presAssocID="{511A5B05-F8D1-4981-938C-81AE73439DB5}" presName="accentRepeatNode" presStyleLbl="solidFgAcc1" presStyleIdx="1" presStyleCnt="4"/>
      <dgm:spPr/>
    </dgm:pt>
    <dgm:pt modelId="{5F508B84-D786-4999-8400-649017E15F62}" type="pres">
      <dgm:prSet presAssocID="{76DBE246-0344-45C0-8793-9F5B39E5C981}" presName="text_3" presStyleLbl="node1" presStyleIdx="2" presStyleCnt="4" custScaleX="99369" custScaleY="138430" custLinFactNeighborX="680" custLinFactNeighborY="-96">
        <dgm:presLayoutVars>
          <dgm:bulletEnabled val="1"/>
        </dgm:presLayoutVars>
      </dgm:prSet>
      <dgm:spPr/>
    </dgm:pt>
    <dgm:pt modelId="{5EB71E3C-A7C8-49A4-AAA7-F70953E609A3}" type="pres">
      <dgm:prSet presAssocID="{76DBE246-0344-45C0-8793-9F5B39E5C981}" presName="accent_3" presStyleCnt="0"/>
      <dgm:spPr/>
    </dgm:pt>
    <dgm:pt modelId="{D8C51054-1489-422F-AE18-06F147F85F3C}" type="pres">
      <dgm:prSet presAssocID="{76DBE246-0344-45C0-8793-9F5B39E5C981}" presName="accentRepeatNode" presStyleLbl="solidFgAcc1" presStyleIdx="2" presStyleCnt="4"/>
      <dgm:spPr/>
    </dgm:pt>
    <dgm:pt modelId="{550181F6-CB47-4797-B069-2251B5FF4667}" type="pres">
      <dgm:prSet presAssocID="{C2422D52-6B46-414E-9715-6757E7A55005}" presName="text_4" presStyleLbl="node1" presStyleIdx="3" presStyleCnt="4">
        <dgm:presLayoutVars>
          <dgm:bulletEnabled val="1"/>
        </dgm:presLayoutVars>
      </dgm:prSet>
      <dgm:spPr/>
    </dgm:pt>
    <dgm:pt modelId="{33819D60-71E9-4633-9E9A-4A644F7F57CD}" type="pres">
      <dgm:prSet presAssocID="{C2422D52-6B46-414E-9715-6757E7A55005}" presName="accent_4" presStyleCnt="0"/>
      <dgm:spPr/>
    </dgm:pt>
    <dgm:pt modelId="{39CC19B9-93AD-474D-9C53-4FED8C5CF6AA}" type="pres">
      <dgm:prSet presAssocID="{C2422D52-6B46-414E-9715-6757E7A55005}" presName="accentRepeatNode" presStyleLbl="solidFgAcc1" presStyleIdx="3" presStyleCnt="4"/>
      <dgm:spPr/>
    </dgm:pt>
  </dgm:ptLst>
  <dgm:cxnLst>
    <dgm:cxn modelId="{93609B07-BEDD-44AA-BFD1-9DC5D55AB1AD}" srcId="{637E2751-55C3-4613-A01E-7D70392B6297}" destId="{FF8278BA-EB9E-4E43-8312-058D09100A1D}" srcOrd="0" destOrd="0" parTransId="{66D18BD5-1A0B-4BD7-B8CA-21C80972037A}" sibTransId="{EB8BC235-DCCC-4D22-85A7-9470E5CCB009}"/>
    <dgm:cxn modelId="{3BD9261A-29A7-4F49-83FD-B3B64E7608EF}" type="presOf" srcId="{C2422D52-6B46-414E-9715-6757E7A55005}" destId="{550181F6-CB47-4797-B069-2251B5FF4667}" srcOrd="0" destOrd="0" presId="urn:microsoft.com/office/officeart/2008/layout/VerticalCurvedList"/>
    <dgm:cxn modelId="{F1CA8B1D-8278-45F2-BA30-4B5317E46154}" type="presOf" srcId="{76DBE246-0344-45C0-8793-9F5B39E5C981}" destId="{5F508B84-D786-4999-8400-649017E15F62}" srcOrd="0" destOrd="0" presId="urn:microsoft.com/office/officeart/2008/layout/VerticalCurvedList"/>
    <dgm:cxn modelId="{93FD3C2A-2125-4DBD-88E5-3D31C2C937C3}" type="presOf" srcId="{511A5B05-F8D1-4981-938C-81AE73439DB5}" destId="{D9958239-6EA6-4E31-8690-BD70215064A9}" srcOrd="0" destOrd="0" presId="urn:microsoft.com/office/officeart/2008/layout/VerticalCurvedList"/>
    <dgm:cxn modelId="{D35C738E-59C0-4826-9B0A-013EDEDC87C9}" type="presOf" srcId="{EB8BC235-DCCC-4D22-85A7-9470E5CCB009}" destId="{32ECD73B-9AF2-4515-9F43-00A9AEBC86E6}" srcOrd="0" destOrd="0" presId="urn:microsoft.com/office/officeart/2008/layout/VerticalCurvedList"/>
    <dgm:cxn modelId="{95CA3CA4-4174-472F-A98E-D9245CD9CE09}" srcId="{637E2751-55C3-4613-A01E-7D70392B6297}" destId="{C2422D52-6B46-414E-9715-6757E7A55005}" srcOrd="3" destOrd="0" parTransId="{BEAF369A-763D-486D-94B4-2AA67E2D5044}" sibTransId="{0262BBD7-EA58-4CCA-99D0-50E06D67DEB7}"/>
    <dgm:cxn modelId="{FEB30AA9-A08C-4E83-B1E7-C9DA276A059D}" type="presOf" srcId="{FF8278BA-EB9E-4E43-8312-058D09100A1D}" destId="{6F767C8F-1068-4A4B-8F7A-E39FFDD43082}" srcOrd="0" destOrd="0" presId="urn:microsoft.com/office/officeart/2008/layout/VerticalCurvedList"/>
    <dgm:cxn modelId="{2626CABE-0489-4339-ADE1-7879A213614D}" srcId="{637E2751-55C3-4613-A01E-7D70392B6297}" destId="{76DBE246-0344-45C0-8793-9F5B39E5C981}" srcOrd="2" destOrd="0" parTransId="{ABF3E5B9-6BC9-4A9A-B89B-4F507A6CFCA0}" sibTransId="{924361E1-2544-46E9-8561-FDB32F3A696D}"/>
    <dgm:cxn modelId="{146625D3-C26D-4B6F-9A0B-4FFBB51BB61E}" type="presOf" srcId="{637E2751-55C3-4613-A01E-7D70392B6297}" destId="{5B36A0B4-F313-4160-A4EF-91D0E68AC5CC}" srcOrd="0" destOrd="0" presId="urn:microsoft.com/office/officeart/2008/layout/VerticalCurvedList"/>
    <dgm:cxn modelId="{F8733DDC-C906-4F15-8E84-DD66435C26BA}" srcId="{637E2751-55C3-4613-A01E-7D70392B6297}" destId="{511A5B05-F8D1-4981-938C-81AE73439DB5}" srcOrd="1" destOrd="0" parTransId="{BFC0427B-73DF-450D-8EA5-018A9ECFA99E}" sibTransId="{D1637832-E3F3-46A6-8985-AFBA538374AF}"/>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C5787498-5E98-4A56-834B-47E727F3E4AA}" type="presParOf" srcId="{2D9727C0-B944-4103-AD41-9CB7E8DF3F3F}" destId="{6F767C8F-1068-4A4B-8F7A-E39FFDD43082}" srcOrd="1" destOrd="0" presId="urn:microsoft.com/office/officeart/2008/layout/VerticalCurvedList"/>
    <dgm:cxn modelId="{DC16A797-ED1F-4ADD-ABE3-7B95732C7FA1}" type="presParOf" srcId="{2D9727C0-B944-4103-AD41-9CB7E8DF3F3F}" destId="{DF092F9B-8EE4-4D9B-89B7-7FFC00702FA5}" srcOrd="2" destOrd="0" presId="urn:microsoft.com/office/officeart/2008/layout/VerticalCurvedList"/>
    <dgm:cxn modelId="{59B6C692-B907-4ABE-88D6-DC7AC7051202}" type="presParOf" srcId="{DF092F9B-8EE4-4D9B-89B7-7FFC00702FA5}" destId="{7CF11F17-5ECE-45F3-B35C-B135E5A11DA3}" srcOrd="0" destOrd="0" presId="urn:microsoft.com/office/officeart/2008/layout/VerticalCurvedList"/>
    <dgm:cxn modelId="{5A617628-E8AE-4DF9-9F74-D81506D60867}" type="presParOf" srcId="{2D9727C0-B944-4103-AD41-9CB7E8DF3F3F}" destId="{D9958239-6EA6-4E31-8690-BD70215064A9}" srcOrd="3" destOrd="0" presId="urn:microsoft.com/office/officeart/2008/layout/VerticalCurvedList"/>
    <dgm:cxn modelId="{E8E8951C-36A2-4CDE-A4CE-3E0209BB9DD0}" type="presParOf" srcId="{2D9727C0-B944-4103-AD41-9CB7E8DF3F3F}" destId="{DE4B7D2E-BB7B-406C-A266-B92B73DB3FD3}" srcOrd="4" destOrd="0" presId="urn:microsoft.com/office/officeart/2008/layout/VerticalCurvedList"/>
    <dgm:cxn modelId="{4B411ED5-E255-44CD-8599-7BAE9E06438E}" type="presParOf" srcId="{DE4B7D2E-BB7B-406C-A266-B92B73DB3FD3}" destId="{1FFD1750-9D62-4849-ADBE-FA7D0909A828}" srcOrd="0" destOrd="0" presId="urn:microsoft.com/office/officeart/2008/layout/VerticalCurvedList"/>
    <dgm:cxn modelId="{8DF4CC54-2032-4353-B8E1-08FD61EA1AD8}" type="presParOf" srcId="{2D9727C0-B944-4103-AD41-9CB7E8DF3F3F}" destId="{5F508B84-D786-4999-8400-649017E15F62}" srcOrd="5" destOrd="0" presId="urn:microsoft.com/office/officeart/2008/layout/VerticalCurvedList"/>
    <dgm:cxn modelId="{4E035A3E-F983-459C-944C-DC56498D8A5B}" type="presParOf" srcId="{2D9727C0-B944-4103-AD41-9CB7E8DF3F3F}" destId="{5EB71E3C-A7C8-49A4-AAA7-F70953E609A3}" srcOrd="6" destOrd="0" presId="urn:microsoft.com/office/officeart/2008/layout/VerticalCurvedList"/>
    <dgm:cxn modelId="{DE34FAD5-6230-49A6-AF3C-DD90BD8B36F6}" type="presParOf" srcId="{5EB71E3C-A7C8-49A4-AAA7-F70953E609A3}" destId="{D8C51054-1489-422F-AE18-06F147F85F3C}" srcOrd="0" destOrd="0" presId="urn:microsoft.com/office/officeart/2008/layout/VerticalCurvedList"/>
    <dgm:cxn modelId="{D8BAD986-6BD2-49F1-8E33-710B7DD44C57}" type="presParOf" srcId="{2D9727C0-B944-4103-AD41-9CB7E8DF3F3F}" destId="{550181F6-CB47-4797-B069-2251B5FF4667}" srcOrd="7" destOrd="0" presId="urn:microsoft.com/office/officeart/2008/layout/VerticalCurvedList"/>
    <dgm:cxn modelId="{289F1FAA-542E-4E2B-882B-AF7400398059}" type="presParOf" srcId="{2D9727C0-B944-4103-AD41-9CB7E8DF3F3F}" destId="{33819D60-71E9-4633-9E9A-4A644F7F57CD}" srcOrd="8" destOrd="0" presId="urn:microsoft.com/office/officeart/2008/layout/VerticalCurvedList"/>
    <dgm:cxn modelId="{32CE69BE-73C8-47D9-8BBF-5E51C0B32D62}" type="presParOf" srcId="{33819D60-71E9-4633-9E9A-4A644F7F57CD}" destId="{39CC19B9-93AD-474D-9C53-4FED8C5CF6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A4408C09-7392-401E-8E56-F930EB2E72AD}">
      <dgm:prSet custT="1"/>
      <dgm:spPr/>
      <dgm:t>
        <a:bodyPr/>
        <a:lstStyle/>
        <a:p>
          <a:pPr algn="just">
            <a:buNone/>
          </a:pPr>
          <a:r>
            <a:rPr lang="it-IT" sz="1100" b="1" i="0" u="none" cap="small" dirty="0">
              <a:solidFill>
                <a:srgbClr val="103676"/>
              </a:solidFill>
              <a:latin typeface="Calibri"/>
              <a:ea typeface="+mn-ea"/>
              <a:cs typeface="Calibri"/>
            </a:rPr>
            <a:t>VERIFICARE LA RISPONDENZA ALLA DISCIPLINA NAZIONALE E TERRITORIALE DELLE ATTUAZIONI POSTE IN ESSERE DALLE CC.EE. TALE VERIFICA PUÒ AVVENIRE ANCHE SU RICHIESTA DI UNA DELLE PARTI RAPPRESENTATE NEL COMITATO DI GESTIONE DELLE CC.EE</a:t>
          </a:r>
          <a:endParaRPr lang="it-IT" sz="1100" dirty="0"/>
        </a:p>
      </dgm:t>
    </dgm:pt>
    <dgm:pt modelId="{C2012C56-7B72-4FAD-A57E-75D5C246A11D}" type="parTrans" cxnId="{9E446BCA-EEB5-4D2D-9AB4-556F72F79714}">
      <dgm:prSet/>
      <dgm:spPr/>
      <dgm:t>
        <a:bodyPr/>
        <a:lstStyle/>
        <a:p>
          <a:endParaRPr lang="it-IT"/>
        </a:p>
      </dgm:t>
    </dgm:pt>
    <dgm:pt modelId="{03BF3C7C-D6A7-45F4-86B9-35BF9C92A6FC}" type="sibTrans" cxnId="{9E446BCA-EEB5-4D2D-9AB4-556F72F79714}">
      <dgm:prSet/>
      <dgm:spPr/>
      <dgm:t>
        <a:bodyPr/>
        <a:lstStyle/>
        <a:p>
          <a:endParaRPr lang="it-IT"/>
        </a:p>
      </dgm:t>
    </dgm:pt>
    <dgm:pt modelId="{8A71BC6D-B2A0-42D2-BC2C-018E871234D3}">
      <dgm:prSet custT="1"/>
      <dgm:spPr/>
      <dgm:t>
        <a:bodyPr/>
        <a:lstStyle/>
        <a:p>
          <a:pPr algn="just">
            <a:lnSpc>
              <a:spcPct val="100000"/>
            </a:lnSpc>
          </a:pPr>
          <a:r>
            <a:rPr lang="it-IT" sz="1100" b="1" i="0" u="none" cap="small" dirty="0">
              <a:solidFill>
                <a:srgbClr val="103676"/>
              </a:solidFill>
              <a:latin typeface="Calibri"/>
              <a:ea typeface="+mn-ea"/>
              <a:cs typeface="Calibri"/>
            </a:rPr>
            <a:t>DETERMINARE I CRITERI PER RENDERE OMOGENEE E SISTEMATICHE LE RILEVAZIONI STATISTICHE SULL'ATTIVITÀ DELLE CASSE EDILI</a:t>
          </a:r>
          <a:endParaRPr lang="it-IT" sz="1100" dirty="0"/>
        </a:p>
      </dgm:t>
    </dgm:pt>
    <dgm:pt modelId="{6D6A5CDB-12D8-4433-823B-7F2AADA75916}" type="parTrans" cxnId="{5A1C0482-0A8B-4C81-BB20-3714BDFD845E}">
      <dgm:prSet/>
      <dgm:spPr/>
      <dgm:t>
        <a:bodyPr/>
        <a:lstStyle/>
        <a:p>
          <a:endParaRPr lang="it-IT"/>
        </a:p>
      </dgm:t>
    </dgm:pt>
    <dgm:pt modelId="{4F956BD2-D2B1-459F-B60A-7A3E347FD569}" type="sibTrans" cxnId="{5A1C0482-0A8B-4C81-BB20-3714BDFD845E}">
      <dgm:prSet/>
      <dgm:spPr/>
      <dgm:t>
        <a:bodyPr/>
        <a:lstStyle/>
        <a:p>
          <a:endParaRPr lang="it-IT"/>
        </a:p>
      </dgm:t>
    </dgm:pt>
    <dgm:pt modelId="{434DEE8D-0D4C-491A-97EA-9F87D0CC4382}">
      <dgm:prSet custT="1"/>
      <dgm:spPr/>
      <dgm:t>
        <a:bodyPr/>
        <a:lstStyle/>
        <a:p>
          <a:pPr algn="just"/>
          <a:r>
            <a:rPr lang="it-IT" sz="1100" b="1" i="0" u="none" cap="small" dirty="0">
              <a:solidFill>
                <a:srgbClr val="103676"/>
              </a:solidFill>
              <a:latin typeface="Calibri"/>
              <a:ea typeface="+mn-ea"/>
              <a:cs typeface="Calibri"/>
            </a:rPr>
            <a:t>ESAMINARE LE QUESTIONI INTERPRETATIVE E LE ESIGENZE PROSPETTATE DA SINGOLE CASSE EDILI IN ORDINE ALLE MATERIE AD ESSA DEMANDATE</a:t>
          </a:r>
          <a:endParaRPr lang="it-IT" sz="1100" dirty="0"/>
        </a:p>
      </dgm:t>
    </dgm:pt>
    <dgm:pt modelId="{F8AF8471-4F22-4C39-86F2-0B893D63063E}" type="parTrans" cxnId="{9C4D4DBB-0B06-4EBB-A8EF-C9688F60D26D}">
      <dgm:prSet/>
      <dgm:spPr/>
      <dgm:t>
        <a:bodyPr/>
        <a:lstStyle/>
        <a:p>
          <a:endParaRPr lang="it-IT"/>
        </a:p>
      </dgm:t>
    </dgm:pt>
    <dgm:pt modelId="{BAC6B9CF-F6EE-4864-90CF-4494BDBFC1C2}" type="sibTrans" cxnId="{9C4D4DBB-0B06-4EBB-A8EF-C9688F60D26D}">
      <dgm:prSet/>
      <dgm:spPr/>
      <dgm:t>
        <a:bodyPr/>
        <a:lstStyle/>
        <a:p>
          <a:endParaRPr lang="it-IT"/>
        </a:p>
      </dgm:t>
    </dgm:pt>
    <dgm:pt modelId="{722B2C36-5BCA-48BB-9A8A-8A598BB1441C}">
      <dgm:prSet custT="1"/>
      <dgm:spPr/>
      <dgm:t>
        <a:bodyPr/>
        <a:lstStyle/>
        <a:p>
          <a:r>
            <a:rPr lang="it-IT" sz="1100" b="1" i="0" u="none" kern="1200" cap="small" dirty="0">
              <a:solidFill>
                <a:srgbClr val="103676"/>
              </a:solidFill>
              <a:latin typeface="Calibri"/>
              <a:ea typeface="+mn-ea"/>
              <a:cs typeface="Calibri"/>
            </a:rPr>
            <a:t>VERIFICARE LA CONFORMITÀ DEGLI STATUTI E DEI REGOLAMENTI DI TUTTE LE CC.EE</a:t>
          </a:r>
        </a:p>
      </dgm:t>
    </dgm:pt>
    <dgm:pt modelId="{3F84C2FC-763F-4297-BEB6-109EAC118B77}" type="parTrans" cxnId="{D31275B1-331A-4383-96DF-449579A93C8A}">
      <dgm:prSet/>
      <dgm:spPr/>
      <dgm:t>
        <a:bodyPr/>
        <a:lstStyle/>
        <a:p>
          <a:endParaRPr lang="it-IT"/>
        </a:p>
      </dgm:t>
    </dgm:pt>
    <dgm:pt modelId="{6FA49B41-743A-46F6-BB4B-C17ECB144CD9}" type="sibTrans" cxnId="{D31275B1-331A-4383-96DF-449579A93C8A}">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4"/>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4"/>
      <dgm:spPr/>
    </dgm:pt>
    <dgm:pt modelId="{70788375-E677-488A-94A8-51064E2F8774}" type="pres">
      <dgm:prSet presAssocID="{637E2751-55C3-4613-A01E-7D70392B6297}" presName="dstNode" presStyleLbl="node1" presStyleIdx="0" presStyleCnt="4"/>
      <dgm:spPr/>
    </dgm:pt>
    <dgm:pt modelId="{E4EA3B71-6D82-493E-9135-ED75DDEE36C0}" type="pres">
      <dgm:prSet presAssocID="{A4408C09-7392-401E-8E56-F930EB2E72AD}" presName="text_1" presStyleLbl="node1" presStyleIdx="0" presStyleCnt="4" custScaleY="119122">
        <dgm:presLayoutVars>
          <dgm:bulletEnabled val="1"/>
        </dgm:presLayoutVars>
      </dgm:prSet>
      <dgm:spPr/>
    </dgm:pt>
    <dgm:pt modelId="{FF26D314-8973-4718-AD06-3A90DD2DD5C4}" type="pres">
      <dgm:prSet presAssocID="{A4408C09-7392-401E-8E56-F930EB2E72AD}" presName="accent_1" presStyleCnt="0"/>
      <dgm:spPr/>
    </dgm:pt>
    <dgm:pt modelId="{E3230197-2642-490A-BAA3-1865DC508669}" type="pres">
      <dgm:prSet presAssocID="{A4408C09-7392-401E-8E56-F930EB2E72AD}" presName="accentRepeatNode" presStyleLbl="solidFgAcc1" presStyleIdx="0" presStyleCnt="4"/>
      <dgm:spPr/>
    </dgm:pt>
    <dgm:pt modelId="{A9380586-EE9B-4E63-8730-E75DE2A57FBB}" type="pres">
      <dgm:prSet presAssocID="{8A71BC6D-B2A0-42D2-BC2C-018E871234D3}" presName="text_2" presStyleLbl="node1" presStyleIdx="1" presStyleCnt="4">
        <dgm:presLayoutVars>
          <dgm:bulletEnabled val="1"/>
        </dgm:presLayoutVars>
      </dgm:prSet>
      <dgm:spPr/>
    </dgm:pt>
    <dgm:pt modelId="{DE077DD6-1A89-4733-8562-25ABEE7E31EF}" type="pres">
      <dgm:prSet presAssocID="{8A71BC6D-B2A0-42D2-BC2C-018E871234D3}" presName="accent_2" presStyleCnt="0"/>
      <dgm:spPr/>
    </dgm:pt>
    <dgm:pt modelId="{D39B70DA-A9A4-4F1F-A322-0A768DA25FF8}" type="pres">
      <dgm:prSet presAssocID="{8A71BC6D-B2A0-42D2-BC2C-018E871234D3}" presName="accentRepeatNode" presStyleLbl="solidFgAcc1" presStyleIdx="1" presStyleCnt="4"/>
      <dgm:spPr/>
    </dgm:pt>
    <dgm:pt modelId="{27561D0D-DD69-4DB8-BE34-30A9F5A38DA3}" type="pres">
      <dgm:prSet presAssocID="{434DEE8D-0D4C-491A-97EA-9F87D0CC4382}" presName="text_3" presStyleLbl="node1" presStyleIdx="2" presStyleCnt="4">
        <dgm:presLayoutVars>
          <dgm:bulletEnabled val="1"/>
        </dgm:presLayoutVars>
      </dgm:prSet>
      <dgm:spPr/>
    </dgm:pt>
    <dgm:pt modelId="{F7F0AA07-1C6F-4293-9710-8A398B8E445A}" type="pres">
      <dgm:prSet presAssocID="{434DEE8D-0D4C-491A-97EA-9F87D0CC4382}" presName="accent_3" presStyleCnt="0"/>
      <dgm:spPr/>
    </dgm:pt>
    <dgm:pt modelId="{ADEE229F-67CA-4966-9257-20C5BABD0773}" type="pres">
      <dgm:prSet presAssocID="{434DEE8D-0D4C-491A-97EA-9F87D0CC4382}" presName="accentRepeatNode" presStyleLbl="solidFgAcc1" presStyleIdx="2" presStyleCnt="4"/>
      <dgm:spPr/>
    </dgm:pt>
    <dgm:pt modelId="{69500EBA-4E46-4AE5-AE34-9D49FA971E7F}" type="pres">
      <dgm:prSet presAssocID="{722B2C36-5BCA-48BB-9A8A-8A598BB1441C}" presName="text_4" presStyleLbl="node1" presStyleIdx="3" presStyleCnt="4" custLinFactNeighborX="-425" custLinFactNeighborY="-719">
        <dgm:presLayoutVars>
          <dgm:bulletEnabled val="1"/>
        </dgm:presLayoutVars>
      </dgm:prSet>
      <dgm:spPr/>
    </dgm:pt>
    <dgm:pt modelId="{B3421E5E-D432-41AF-897B-EEB4BEF8596C}" type="pres">
      <dgm:prSet presAssocID="{722B2C36-5BCA-48BB-9A8A-8A598BB1441C}" presName="accent_4" presStyleCnt="0"/>
      <dgm:spPr/>
    </dgm:pt>
    <dgm:pt modelId="{E4B4CE98-0543-4CE7-B900-F2572E92E77A}" type="pres">
      <dgm:prSet presAssocID="{722B2C36-5BCA-48BB-9A8A-8A598BB1441C}" presName="accentRepeatNode" presStyleLbl="solidFgAcc1" presStyleIdx="3" presStyleCnt="4"/>
      <dgm:spPr/>
    </dgm:pt>
  </dgm:ptLst>
  <dgm:cxnLst>
    <dgm:cxn modelId="{AC24330D-7EBD-4AEB-BDB7-0B5E53767EA5}" type="presOf" srcId="{434DEE8D-0D4C-491A-97EA-9F87D0CC4382}" destId="{27561D0D-DD69-4DB8-BE34-30A9F5A38DA3}" srcOrd="0" destOrd="0" presId="urn:microsoft.com/office/officeart/2008/layout/VerticalCurvedList"/>
    <dgm:cxn modelId="{C5FFD55F-3388-4F8F-8AFF-9C3FF35A074E}" type="presOf" srcId="{8A71BC6D-B2A0-42D2-BC2C-018E871234D3}" destId="{A9380586-EE9B-4E63-8730-E75DE2A57FBB}" srcOrd="0" destOrd="0" presId="urn:microsoft.com/office/officeart/2008/layout/VerticalCurvedList"/>
    <dgm:cxn modelId="{4F3EE864-38E4-409A-955B-4891E9C1671F}" type="presOf" srcId="{722B2C36-5BCA-48BB-9A8A-8A598BB1441C}" destId="{69500EBA-4E46-4AE5-AE34-9D49FA971E7F}" srcOrd="0" destOrd="0" presId="urn:microsoft.com/office/officeart/2008/layout/VerticalCurvedList"/>
    <dgm:cxn modelId="{4D221369-121A-4929-8525-8D8C4E7965E6}" type="presOf" srcId="{A4408C09-7392-401E-8E56-F930EB2E72AD}" destId="{E4EA3B71-6D82-493E-9135-ED75DDEE36C0}" srcOrd="0" destOrd="0" presId="urn:microsoft.com/office/officeart/2008/layout/VerticalCurvedList"/>
    <dgm:cxn modelId="{5A1C0482-0A8B-4C81-BB20-3714BDFD845E}" srcId="{637E2751-55C3-4613-A01E-7D70392B6297}" destId="{8A71BC6D-B2A0-42D2-BC2C-018E871234D3}" srcOrd="1" destOrd="0" parTransId="{6D6A5CDB-12D8-4433-823B-7F2AADA75916}" sibTransId="{4F956BD2-D2B1-459F-B60A-7A3E347FD569}"/>
    <dgm:cxn modelId="{D31275B1-331A-4383-96DF-449579A93C8A}" srcId="{637E2751-55C3-4613-A01E-7D70392B6297}" destId="{722B2C36-5BCA-48BB-9A8A-8A598BB1441C}" srcOrd="3" destOrd="0" parTransId="{3F84C2FC-763F-4297-BEB6-109EAC118B77}" sibTransId="{6FA49B41-743A-46F6-BB4B-C17ECB144CD9}"/>
    <dgm:cxn modelId="{9C4D4DBB-0B06-4EBB-A8EF-C9688F60D26D}" srcId="{637E2751-55C3-4613-A01E-7D70392B6297}" destId="{434DEE8D-0D4C-491A-97EA-9F87D0CC4382}" srcOrd="2" destOrd="0" parTransId="{F8AF8471-4F22-4C39-86F2-0B893D63063E}" sibTransId="{BAC6B9CF-F6EE-4864-90CF-4494BDBFC1C2}"/>
    <dgm:cxn modelId="{9E446BCA-EEB5-4D2D-9AB4-556F72F79714}" srcId="{637E2751-55C3-4613-A01E-7D70392B6297}" destId="{A4408C09-7392-401E-8E56-F930EB2E72AD}" srcOrd="0" destOrd="0" parTransId="{C2012C56-7B72-4FAD-A57E-75D5C246A11D}" sibTransId="{03BF3C7C-D6A7-45F4-86B9-35BF9C92A6FC}"/>
    <dgm:cxn modelId="{146625D3-C26D-4B6F-9A0B-4FFBB51BB61E}" type="presOf" srcId="{637E2751-55C3-4613-A01E-7D70392B6297}" destId="{5B36A0B4-F313-4160-A4EF-91D0E68AC5CC}" srcOrd="0" destOrd="0" presId="urn:microsoft.com/office/officeart/2008/layout/VerticalCurvedList"/>
    <dgm:cxn modelId="{E727CCD8-A6C4-4F75-9C8E-2A6B1CD3E7A6}" type="presOf" srcId="{03BF3C7C-D6A7-45F4-86B9-35BF9C92A6FC}" destId="{32ECD73B-9AF2-4515-9F43-00A9AEBC86E6}" srcOrd="0" destOrd="0" presId="urn:microsoft.com/office/officeart/2008/layout/VerticalCurvedList"/>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569901C6-F309-461D-9E04-5C9CC9DF99CB}" type="presParOf" srcId="{2D9727C0-B944-4103-AD41-9CB7E8DF3F3F}" destId="{E4EA3B71-6D82-493E-9135-ED75DDEE36C0}" srcOrd="1" destOrd="0" presId="urn:microsoft.com/office/officeart/2008/layout/VerticalCurvedList"/>
    <dgm:cxn modelId="{14F01D9B-470B-47E8-B674-4EFA2EE74064}" type="presParOf" srcId="{2D9727C0-B944-4103-AD41-9CB7E8DF3F3F}" destId="{FF26D314-8973-4718-AD06-3A90DD2DD5C4}" srcOrd="2" destOrd="0" presId="urn:microsoft.com/office/officeart/2008/layout/VerticalCurvedList"/>
    <dgm:cxn modelId="{B2158828-7714-4E9A-BC08-5F51CCBBE58A}" type="presParOf" srcId="{FF26D314-8973-4718-AD06-3A90DD2DD5C4}" destId="{E3230197-2642-490A-BAA3-1865DC508669}" srcOrd="0" destOrd="0" presId="urn:microsoft.com/office/officeart/2008/layout/VerticalCurvedList"/>
    <dgm:cxn modelId="{E93076A5-1475-401E-A0FE-CA24565B7D6C}" type="presParOf" srcId="{2D9727C0-B944-4103-AD41-9CB7E8DF3F3F}" destId="{A9380586-EE9B-4E63-8730-E75DE2A57FBB}" srcOrd="3" destOrd="0" presId="urn:microsoft.com/office/officeart/2008/layout/VerticalCurvedList"/>
    <dgm:cxn modelId="{07F77695-2981-4CF9-8580-827288B1F52C}" type="presParOf" srcId="{2D9727C0-B944-4103-AD41-9CB7E8DF3F3F}" destId="{DE077DD6-1A89-4733-8562-25ABEE7E31EF}" srcOrd="4" destOrd="0" presId="urn:microsoft.com/office/officeart/2008/layout/VerticalCurvedList"/>
    <dgm:cxn modelId="{9C00BE97-53EC-409E-B0BC-1BDEB4ECE475}" type="presParOf" srcId="{DE077DD6-1A89-4733-8562-25ABEE7E31EF}" destId="{D39B70DA-A9A4-4F1F-A322-0A768DA25FF8}" srcOrd="0" destOrd="0" presId="urn:microsoft.com/office/officeart/2008/layout/VerticalCurvedList"/>
    <dgm:cxn modelId="{807794DE-E594-49A3-B56F-FE20D6D9C406}" type="presParOf" srcId="{2D9727C0-B944-4103-AD41-9CB7E8DF3F3F}" destId="{27561D0D-DD69-4DB8-BE34-30A9F5A38DA3}" srcOrd="5" destOrd="0" presId="urn:microsoft.com/office/officeart/2008/layout/VerticalCurvedList"/>
    <dgm:cxn modelId="{D62CFD23-9CB6-475D-AF67-589B71F54FEA}" type="presParOf" srcId="{2D9727C0-B944-4103-AD41-9CB7E8DF3F3F}" destId="{F7F0AA07-1C6F-4293-9710-8A398B8E445A}" srcOrd="6" destOrd="0" presId="urn:microsoft.com/office/officeart/2008/layout/VerticalCurvedList"/>
    <dgm:cxn modelId="{59391669-2876-40D3-9A9A-E7D062E7D98E}" type="presParOf" srcId="{F7F0AA07-1C6F-4293-9710-8A398B8E445A}" destId="{ADEE229F-67CA-4966-9257-20C5BABD0773}" srcOrd="0" destOrd="0" presId="urn:microsoft.com/office/officeart/2008/layout/VerticalCurvedList"/>
    <dgm:cxn modelId="{C19AC070-D1CD-4C77-8557-3956DD586DE4}" type="presParOf" srcId="{2D9727C0-B944-4103-AD41-9CB7E8DF3F3F}" destId="{69500EBA-4E46-4AE5-AE34-9D49FA971E7F}" srcOrd="7" destOrd="0" presId="urn:microsoft.com/office/officeart/2008/layout/VerticalCurvedList"/>
    <dgm:cxn modelId="{E71F8CFB-B364-41B2-8269-F5ED346A4B53}" type="presParOf" srcId="{2D9727C0-B944-4103-AD41-9CB7E8DF3F3F}" destId="{B3421E5E-D432-41AF-897B-EEB4BEF8596C}" srcOrd="8" destOrd="0" presId="urn:microsoft.com/office/officeart/2008/layout/VerticalCurvedList"/>
    <dgm:cxn modelId="{68E42FDF-9EA5-4BAB-8F7A-E07D41AA1D4F}" type="presParOf" srcId="{B3421E5E-D432-41AF-897B-EEB4BEF8596C}" destId="{E4B4CE98-0543-4CE7-B900-F2572E92E7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00A7DAA4-9350-49AE-9014-7DB168BF587D}">
      <dgm:prSet phldrT="[Testo]" custT="1"/>
      <dgm:spPr/>
      <dgm:t>
        <a:bodyPr/>
        <a:lstStyle/>
        <a:p>
          <a:pPr algn="just"/>
          <a:r>
            <a:rPr lang="it-IT" sz="1100" b="1" kern="1200" cap="small" dirty="0">
              <a:solidFill>
                <a:srgbClr val="103676"/>
              </a:solidFill>
              <a:latin typeface="+mn-lt"/>
              <a:ea typeface="+mn-ea"/>
              <a:cs typeface="Calibri"/>
            </a:rPr>
            <a:t>GARANTISCE UN’OFFERTA FORMATIVA IN OGNI REALTÀ LOCALE E PER TUTTE LE ESIGENZE, IN UNA LOGICA CHE TENDE A PRIVILEGIARE L’AGGIORNAMENTO CONTINUO E LA CRESCITA PROFESSIONALE COSTANTE PER TUTTE LE FIGURE COINVOLTE NEL PROCESSO PRODUTTIVO EDILIZIO</a:t>
          </a:r>
        </a:p>
      </dgm:t>
    </dgm:pt>
    <dgm:pt modelId="{DAB9851C-CC20-4D99-B12C-814CD1101542}" type="parTrans" cxnId="{82BD7709-4BF8-48FA-BE25-61AA05F402BE}">
      <dgm:prSet/>
      <dgm:spPr/>
      <dgm:t>
        <a:bodyPr/>
        <a:lstStyle/>
        <a:p>
          <a:endParaRPr lang="it-IT"/>
        </a:p>
      </dgm:t>
    </dgm:pt>
    <dgm:pt modelId="{EF082EE3-E732-4885-8150-DBF451BE5593}" type="sibTrans" cxnId="{82BD7709-4BF8-48FA-BE25-61AA05F402BE}">
      <dgm:prSet/>
      <dgm:spPr/>
      <dgm:t>
        <a:bodyPr/>
        <a:lstStyle/>
        <a:p>
          <a:endParaRPr lang="it-IT"/>
        </a:p>
      </dgm:t>
    </dgm:pt>
    <dgm:pt modelId="{76DBE246-0344-45C0-8793-9F5B39E5C981}">
      <dgm:prSet phldrT="[Testo]" custT="1"/>
      <dgm:spPr/>
      <dgm:t>
        <a:bodyPr/>
        <a:lstStyle/>
        <a:p>
          <a:pPr algn="just"/>
          <a:r>
            <a:rPr lang="it-IT" sz="1100" b="1" kern="1200" cap="small" dirty="0">
              <a:solidFill>
                <a:srgbClr val="103676"/>
              </a:solidFill>
              <a:latin typeface="Calibri"/>
              <a:ea typeface="+mn-ea"/>
              <a:cs typeface="Calibri"/>
            </a:rPr>
            <a:t>IL SUPPORTO E LA CONSULENZA SULLA SICUREZZA DEGLI AMBIENTI DI LAVORO NELL’INTERESSE DELLE IMPRESE E DEI LAVORATORI</a:t>
          </a:r>
        </a:p>
      </dgm:t>
    </dgm:pt>
    <dgm:pt modelId="{ABF3E5B9-6BC9-4A9A-B89B-4F507A6CFCA0}" type="parTrans" cxnId="{2626CABE-0489-4339-ADE1-7879A213614D}">
      <dgm:prSet/>
      <dgm:spPr/>
      <dgm:t>
        <a:bodyPr/>
        <a:lstStyle/>
        <a:p>
          <a:endParaRPr lang="it-IT"/>
        </a:p>
      </dgm:t>
    </dgm:pt>
    <dgm:pt modelId="{924361E1-2544-46E9-8561-FDB32F3A696D}" type="sibTrans" cxnId="{2626CABE-0489-4339-ADE1-7879A213614D}">
      <dgm:prSet/>
      <dgm:spPr/>
      <dgm:t>
        <a:bodyPr/>
        <a:lstStyle/>
        <a:p>
          <a:endParaRPr lang="it-IT"/>
        </a:p>
      </dgm:t>
    </dgm:pt>
    <dgm:pt modelId="{14F5E841-B902-42FC-835D-F0AAE86A5EDD}">
      <dgm:prSet custT="1"/>
      <dgm:spPr/>
      <dgm:t>
        <a:bodyPr/>
        <a:lstStyle/>
        <a:p>
          <a:pPr algn="just"/>
          <a:r>
            <a:rPr lang="it-IT" sz="1100" b="1" kern="1200" cap="small" dirty="0">
              <a:solidFill>
                <a:srgbClr val="103676"/>
              </a:solidFill>
              <a:latin typeface="Calibri"/>
              <a:ea typeface="+mn-ea"/>
              <a:cs typeface="Calibri"/>
            </a:rPr>
            <a:t>FAVORISCE L’INCONTRO TRA DOMANDA E OFFERTA DI LAVORO ATTRAVERSO UNA RETE DI SERVIZI E SPORTELLI TERRITORIALI DEDICATI</a:t>
          </a:r>
          <a:endParaRPr lang="it-IT" sz="1800" b="0" i="0" kern="1200" dirty="0">
            <a:effectLst/>
          </a:endParaRPr>
        </a:p>
      </dgm:t>
    </dgm:pt>
    <dgm:pt modelId="{CA921A9A-2861-4315-8BAF-695591F30D14}" type="parTrans" cxnId="{0EEC7349-3314-4DCB-84BD-F7E7A7D679C2}">
      <dgm:prSet/>
      <dgm:spPr/>
      <dgm:t>
        <a:bodyPr/>
        <a:lstStyle/>
        <a:p>
          <a:endParaRPr lang="it-IT"/>
        </a:p>
      </dgm:t>
    </dgm:pt>
    <dgm:pt modelId="{9165A4F9-CB3E-4293-A86F-C35633B757A0}" type="sibTrans" cxnId="{0EEC7349-3314-4DCB-84BD-F7E7A7D679C2}">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3"/>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3"/>
      <dgm:spPr/>
    </dgm:pt>
    <dgm:pt modelId="{70788375-E677-488A-94A8-51064E2F8774}" type="pres">
      <dgm:prSet presAssocID="{637E2751-55C3-4613-A01E-7D70392B6297}" presName="dstNode" presStyleLbl="node1" presStyleIdx="0" presStyleCnt="3"/>
      <dgm:spPr/>
    </dgm:pt>
    <dgm:pt modelId="{DB981F75-F0C9-4E49-A862-C5385A5F27E6}" type="pres">
      <dgm:prSet presAssocID="{00A7DAA4-9350-49AE-9014-7DB168BF587D}" presName="text_1" presStyleLbl="node1" presStyleIdx="0" presStyleCnt="3">
        <dgm:presLayoutVars>
          <dgm:bulletEnabled val="1"/>
        </dgm:presLayoutVars>
      </dgm:prSet>
      <dgm:spPr/>
    </dgm:pt>
    <dgm:pt modelId="{A47D6F59-1B25-440A-B4B5-90E7C91068C5}" type="pres">
      <dgm:prSet presAssocID="{00A7DAA4-9350-49AE-9014-7DB168BF587D}" presName="accent_1" presStyleCnt="0"/>
      <dgm:spPr/>
    </dgm:pt>
    <dgm:pt modelId="{A387E3F9-8F72-49D5-A277-69A74AF5CA73}" type="pres">
      <dgm:prSet presAssocID="{00A7DAA4-9350-49AE-9014-7DB168BF587D}" presName="accentRepeatNode" presStyleLbl="solidFgAcc1" presStyleIdx="0" presStyleCnt="3"/>
      <dgm:spPr/>
    </dgm:pt>
    <dgm:pt modelId="{7C28459A-1C58-4AC6-851D-AE57A43E589E}" type="pres">
      <dgm:prSet presAssocID="{14F5E841-B902-42FC-835D-F0AAE86A5EDD}" presName="text_2" presStyleLbl="node1" presStyleIdx="1" presStyleCnt="3">
        <dgm:presLayoutVars>
          <dgm:bulletEnabled val="1"/>
        </dgm:presLayoutVars>
      </dgm:prSet>
      <dgm:spPr/>
    </dgm:pt>
    <dgm:pt modelId="{C06F34EF-106C-4727-AB2E-AB2F784ABC9E}" type="pres">
      <dgm:prSet presAssocID="{14F5E841-B902-42FC-835D-F0AAE86A5EDD}" presName="accent_2" presStyleCnt="0"/>
      <dgm:spPr/>
    </dgm:pt>
    <dgm:pt modelId="{43B8E8DD-43D2-475B-A12A-B5F94BB572A2}" type="pres">
      <dgm:prSet presAssocID="{14F5E841-B902-42FC-835D-F0AAE86A5EDD}" presName="accentRepeatNode" presStyleLbl="solidFgAcc1" presStyleIdx="1" presStyleCnt="3"/>
      <dgm:spPr/>
    </dgm:pt>
    <dgm:pt modelId="{3C11926A-AB75-46CA-A0B6-2D79F5263A88}" type="pres">
      <dgm:prSet presAssocID="{76DBE246-0344-45C0-8793-9F5B39E5C981}" presName="text_3" presStyleLbl="node1" presStyleIdx="2" presStyleCnt="3">
        <dgm:presLayoutVars>
          <dgm:bulletEnabled val="1"/>
        </dgm:presLayoutVars>
      </dgm:prSet>
      <dgm:spPr/>
    </dgm:pt>
    <dgm:pt modelId="{4146B36A-62A9-4985-B037-4C15D77D23F8}" type="pres">
      <dgm:prSet presAssocID="{76DBE246-0344-45C0-8793-9F5B39E5C981}" presName="accent_3" presStyleCnt="0"/>
      <dgm:spPr/>
    </dgm:pt>
    <dgm:pt modelId="{D8C51054-1489-422F-AE18-06F147F85F3C}" type="pres">
      <dgm:prSet presAssocID="{76DBE246-0344-45C0-8793-9F5B39E5C981}" presName="accentRepeatNode" presStyleLbl="solidFgAcc1" presStyleIdx="2" presStyleCnt="3"/>
      <dgm:spPr/>
    </dgm:pt>
  </dgm:ptLst>
  <dgm:cxnLst>
    <dgm:cxn modelId="{47080309-8595-44BD-858C-8DDADFECE3DC}" type="presOf" srcId="{14F5E841-B902-42FC-835D-F0AAE86A5EDD}" destId="{7C28459A-1C58-4AC6-851D-AE57A43E589E}" srcOrd="0" destOrd="0" presId="urn:microsoft.com/office/officeart/2008/layout/VerticalCurvedList"/>
    <dgm:cxn modelId="{82BD7709-4BF8-48FA-BE25-61AA05F402BE}" srcId="{637E2751-55C3-4613-A01E-7D70392B6297}" destId="{00A7DAA4-9350-49AE-9014-7DB168BF587D}" srcOrd="0" destOrd="0" parTransId="{DAB9851C-CC20-4D99-B12C-814CD1101542}" sibTransId="{EF082EE3-E732-4885-8150-DBF451BE5593}"/>
    <dgm:cxn modelId="{0EEC7349-3314-4DCB-84BD-F7E7A7D679C2}" srcId="{637E2751-55C3-4613-A01E-7D70392B6297}" destId="{14F5E841-B902-42FC-835D-F0AAE86A5EDD}" srcOrd="1" destOrd="0" parTransId="{CA921A9A-2861-4315-8BAF-695591F30D14}" sibTransId="{9165A4F9-CB3E-4293-A86F-C35633B757A0}"/>
    <dgm:cxn modelId="{2626CABE-0489-4339-ADE1-7879A213614D}" srcId="{637E2751-55C3-4613-A01E-7D70392B6297}" destId="{76DBE246-0344-45C0-8793-9F5B39E5C981}" srcOrd="2" destOrd="0" parTransId="{ABF3E5B9-6BC9-4A9A-B89B-4F507A6CFCA0}" sibTransId="{924361E1-2544-46E9-8561-FDB32F3A696D}"/>
    <dgm:cxn modelId="{146625D3-C26D-4B6F-9A0B-4FFBB51BB61E}" type="presOf" srcId="{637E2751-55C3-4613-A01E-7D70392B6297}" destId="{5B36A0B4-F313-4160-A4EF-91D0E68AC5CC}" srcOrd="0" destOrd="0" presId="urn:microsoft.com/office/officeart/2008/layout/VerticalCurvedList"/>
    <dgm:cxn modelId="{ABEDADDC-1E58-4F74-BD8A-E936DB5F0543}" type="presOf" srcId="{EF082EE3-E732-4885-8150-DBF451BE5593}" destId="{32ECD73B-9AF2-4515-9F43-00A9AEBC86E6}" srcOrd="0" destOrd="0" presId="urn:microsoft.com/office/officeart/2008/layout/VerticalCurvedList"/>
    <dgm:cxn modelId="{7BF501E5-9D5B-473B-8B37-376FC346AC7D}" type="presOf" srcId="{76DBE246-0344-45C0-8793-9F5B39E5C981}" destId="{3C11926A-AB75-46CA-A0B6-2D79F5263A88}" srcOrd="0" destOrd="0" presId="urn:microsoft.com/office/officeart/2008/layout/VerticalCurvedList"/>
    <dgm:cxn modelId="{A54017FD-4FC0-45FE-BD41-C781B42F75F7}" type="presOf" srcId="{00A7DAA4-9350-49AE-9014-7DB168BF587D}" destId="{DB981F75-F0C9-4E49-A862-C5385A5F27E6}" srcOrd="0" destOrd="0" presId="urn:microsoft.com/office/officeart/2008/layout/VerticalCurvedList"/>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524F0107-6A7D-4C4B-B03A-AC5499A7176A}" type="presParOf" srcId="{2D9727C0-B944-4103-AD41-9CB7E8DF3F3F}" destId="{DB981F75-F0C9-4E49-A862-C5385A5F27E6}" srcOrd="1" destOrd="0" presId="urn:microsoft.com/office/officeart/2008/layout/VerticalCurvedList"/>
    <dgm:cxn modelId="{7E56FC7D-8193-4896-ACC0-CD2C1814727B}" type="presParOf" srcId="{2D9727C0-B944-4103-AD41-9CB7E8DF3F3F}" destId="{A47D6F59-1B25-440A-B4B5-90E7C91068C5}" srcOrd="2" destOrd="0" presId="urn:microsoft.com/office/officeart/2008/layout/VerticalCurvedList"/>
    <dgm:cxn modelId="{269E56B7-62C2-4E47-AF8F-752E300E0017}" type="presParOf" srcId="{A47D6F59-1B25-440A-B4B5-90E7C91068C5}" destId="{A387E3F9-8F72-49D5-A277-69A74AF5CA73}" srcOrd="0" destOrd="0" presId="urn:microsoft.com/office/officeart/2008/layout/VerticalCurvedList"/>
    <dgm:cxn modelId="{EB306443-13F8-46CA-9371-A7BF14CDA825}" type="presParOf" srcId="{2D9727C0-B944-4103-AD41-9CB7E8DF3F3F}" destId="{7C28459A-1C58-4AC6-851D-AE57A43E589E}" srcOrd="3" destOrd="0" presId="urn:microsoft.com/office/officeart/2008/layout/VerticalCurvedList"/>
    <dgm:cxn modelId="{E0AEA664-4A2E-48CB-B1BE-D543A6FF59C5}" type="presParOf" srcId="{2D9727C0-B944-4103-AD41-9CB7E8DF3F3F}" destId="{C06F34EF-106C-4727-AB2E-AB2F784ABC9E}" srcOrd="4" destOrd="0" presId="urn:microsoft.com/office/officeart/2008/layout/VerticalCurvedList"/>
    <dgm:cxn modelId="{7692E719-D583-48F2-964E-7ED9EE9BF86B}" type="presParOf" srcId="{C06F34EF-106C-4727-AB2E-AB2F784ABC9E}" destId="{43B8E8DD-43D2-475B-A12A-B5F94BB572A2}" srcOrd="0" destOrd="0" presId="urn:microsoft.com/office/officeart/2008/layout/VerticalCurvedList"/>
    <dgm:cxn modelId="{9DE734CA-450C-4A63-976E-3B5A6277246A}" type="presParOf" srcId="{2D9727C0-B944-4103-AD41-9CB7E8DF3F3F}" destId="{3C11926A-AB75-46CA-A0B6-2D79F5263A88}" srcOrd="5" destOrd="0" presId="urn:microsoft.com/office/officeart/2008/layout/VerticalCurvedList"/>
    <dgm:cxn modelId="{258AA262-D7EB-4727-A453-F434EE47F893}" type="presParOf" srcId="{2D9727C0-B944-4103-AD41-9CB7E8DF3F3F}" destId="{4146B36A-62A9-4985-B037-4C15D77D23F8}" srcOrd="6" destOrd="0" presId="urn:microsoft.com/office/officeart/2008/layout/VerticalCurvedList"/>
    <dgm:cxn modelId="{EE0E2AF0-1531-4BF6-B6C6-69FE2D798FB0}" type="presParOf" srcId="{4146B36A-62A9-4985-B037-4C15D77D23F8}" destId="{D8C51054-1489-422F-AE18-06F147F85F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854D0-E7AA-4FA2-BB6F-F268E3E40BB4}"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9AF37776-26EA-4671-A785-6252D8CBDE9E}">
      <dgm:prSet custT="1"/>
      <dgm:spPr/>
      <dgm:t>
        <a:bodyPr/>
        <a:lstStyle/>
        <a:p>
          <a:r>
            <a:rPr lang="it-IT" sz="1100" b="1" i="0" u="none" kern="1200" cap="small" dirty="0">
              <a:solidFill>
                <a:srgbClr val="103676"/>
              </a:solidFill>
              <a:latin typeface="Calibri"/>
              <a:ea typeface="+mn-ea"/>
              <a:cs typeface="Calibri"/>
            </a:rPr>
            <a:t>FORNISCE AGLI OPERAI E AGLI IMPIEGATI EDILI ASSISTENZA SANITARIA E SOCIO SANITARIA INTEGRATIVA A QUELLA FORNITA DAL SERVIZIO SANITARIO NAZIONALE</a:t>
          </a:r>
        </a:p>
      </dgm:t>
    </dgm:pt>
    <dgm:pt modelId="{2FFE51EC-4ACE-4E7A-ACBE-F544F0022E3D}" type="parTrans" cxnId="{61DA810E-A029-4B2A-AA55-76D9CE88F897}">
      <dgm:prSet/>
      <dgm:spPr/>
      <dgm:t>
        <a:bodyPr/>
        <a:lstStyle/>
        <a:p>
          <a:endParaRPr lang="it-IT"/>
        </a:p>
      </dgm:t>
    </dgm:pt>
    <dgm:pt modelId="{961DFCFF-7552-441F-91A8-DCAC80E2D699}" type="sibTrans" cxnId="{61DA810E-A029-4B2A-AA55-76D9CE88F897}">
      <dgm:prSet/>
      <dgm:spPr/>
      <dgm:t>
        <a:bodyPr/>
        <a:lstStyle/>
        <a:p>
          <a:endParaRPr lang="it-IT"/>
        </a:p>
      </dgm:t>
    </dgm:pt>
    <dgm:pt modelId="{30506DA4-CC72-4F96-A0FE-9572F9A7C1DA}">
      <dgm:prSet custT="1"/>
      <dgm:spPr/>
      <dgm: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UNIFORMITÀ DELLE PRESTAZIONI AGLI OPERAI E AGLI IMPIEGATI SU TUTTO IL TERRITORIO NAZIONALE</a:t>
          </a:r>
        </a:p>
      </dgm:t>
    </dgm:pt>
    <dgm:pt modelId="{045B72A1-026C-48E9-80A2-18EF0BF08EAA}" type="parTrans" cxnId="{A54BE29E-8781-49A3-AB5F-AA38B079095E}">
      <dgm:prSet/>
      <dgm:spPr/>
      <dgm:t>
        <a:bodyPr/>
        <a:lstStyle/>
        <a:p>
          <a:endParaRPr lang="it-IT"/>
        </a:p>
      </dgm:t>
    </dgm:pt>
    <dgm:pt modelId="{AF788D17-454E-45D8-BC05-4E37F9C8E7E3}" type="sibTrans" cxnId="{A54BE29E-8781-49A3-AB5F-AA38B079095E}">
      <dgm:prSet/>
      <dgm:spPr/>
      <dgm:t>
        <a:bodyPr/>
        <a:lstStyle/>
        <a:p>
          <a:endParaRPr lang="it-IT"/>
        </a:p>
      </dgm:t>
    </dgm:pt>
    <dgm:pt modelId="{5B7AE43D-0B60-4891-8992-2CAE2100817B}">
      <dgm:prSet custT="1"/>
      <dgm:spPr/>
      <dgm: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ISCRITTO ALL’ ANAGRAFE DEI FONDI SANITARI DI CUI AL DECRETO DEL MINISTERO DELLA SALUTE DEL 31 MARZO 2008 E DEL 27 OTTOBRE 2009</a:t>
          </a:r>
        </a:p>
      </dgm:t>
    </dgm:pt>
    <dgm:pt modelId="{9866CEC0-4473-4176-A667-B4375B963852}" type="sibTrans" cxnId="{031AE96C-082C-4FBA-A015-10E8952288C1}">
      <dgm:prSet/>
      <dgm:spPr/>
      <dgm:t>
        <a:bodyPr/>
        <a:lstStyle/>
        <a:p>
          <a:endParaRPr lang="it-IT"/>
        </a:p>
      </dgm:t>
    </dgm:pt>
    <dgm:pt modelId="{86416947-ABA7-48F3-B404-4827E26EE7AA}" type="parTrans" cxnId="{031AE96C-082C-4FBA-A015-10E8952288C1}">
      <dgm:prSet/>
      <dgm:spPr/>
      <dgm:t>
        <a:bodyPr/>
        <a:lstStyle/>
        <a:p>
          <a:endParaRPr lang="it-IT"/>
        </a:p>
      </dgm:t>
    </dgm:pt>
    <dgm:pt modelId="{A8CF0D7D-2CEC-492F-90B2-477FA7AF98B2}">
      <dgm:prSet custT="1"/>
      <dgm:spPr/>
      <dgm:t>
        <a:bodyPr/>
        <a:lstStyle/>
        <a:p>
          <a:r>
            <a:rPr lang="it-IT" sz="1100" b="1" i="0" u="none" kern="1200" cap="small" dirty="0">
              <a:solidFill>
                <a:srgbClr val="103676"/>
              </a:solidFill>
              <a:latin typeface="Calibri"/>
              <a:ea typeface="+mn-ea"/>
              <a:cs typeface="Calibri"/>
            </a:rPr>
            <a:t>DEFINITO CON IL RINNOVO DEL CCNL DEL 18 LUGLIO 2018 E ISTITUITO IL 15 NOVEMBRE 2018</a:t>
          </a:r>
        </a:p>
      </dgm:t>
    </dgm:pt>
    <dgm:pt modelId="{A0722740-C3BA-49E8-B6F9-0EA8D2BADE6A}" type="sibTrans" cxnId="{79CDE9EA-5E57-43A5-982A-900110C4C674}">
      <dgm:prSet/>
      <dgm:spPr/>
      <dgm:t>
        <a:bodyPr/>
        <a:lstStyle/>
        <a:p>
          <a:endParaRPr lang="it-IT"/>
        </a:p>
      </dgm:t>
    </dgm:pt>
    <dgm:pt modelId="{5201E69B-87CB-4BBC-B54B-C5B5194D4495}" type="parTrans" cxnId="{79CDE9EA-5E57-43A5-982A-900110C4C674}">
      <dgm:prSet/>
      <dgm:spPr/>
      <dgm:t>
        <a:bodyPr/>
        <a:lstStyle/>
        <a:p>
          <a:endParaRPr lang="it-IT"/>
        </a:p>
      </dgm:t>
    </dgm:pt>
    <dgm:pt modelId="{5461939F-083B-49AF-ABF9-C69793A28AF0}" type="pres">
      <dgm:prSet presAssocID="{21A854D0-E7AA-4FA2-BB6F-F268E3E40BB4}" presName="Name0" presStyleCnt="0">
        <dgm:presLayoutVars>
          <dgm:chMax val="7"/>
          <dgm:chPref val="7"/>
          <dgm:dir/>
        </dgm:presLayoutVars>
      </dgm:prSet>
      <dgm:spPr/>
    </dgm:pt>
    <dgm:pt modelId="{3CE1FA4E-A751-47DC-9224-08E26D376430}" type="pres">
      <dgm:prSet presAssocID="{21A854D0-E7AA-4FA2-BB6F-F268E3E40BB4}" presName="Name1" presStyleCnt="0"/>
      <dgm:spPr/>
    </dgm:pt>
    <dgm:pt modelId="{82A8FC55-294A-48A4-94ED-6943C570FC8D}" type="pres">
      <dgm:prSet presAssocID="{21A854D0-E7AA-4FA2-BB6F-F268E3E40BB4}" presName="cycle" presStyleCnt="0"/>
      <dgm:spPr/>
    </dgm:pt>
    <dgm:pt modelId="{07D604E5-C7FF-4763-BF87-8E8D4B81120E}" type="pres">
      <dgm:prSet presAssocID="{21A854D0-E7AA-4FA2-BB6F-F268E3E40BB4}" presName="srcNode" presStyleLbl="node1" presStyleIdx="0" presStyleCnt="4"/>
      <dgm:spPr/>
    </dgm:pt>
    <dgm:pt modelId="{C4A7EB2D-7D67-42F9-B824-432B7D6BCB1B}" type="pres">
      <dgm:prSet presAssocID="{21A854D0-E7AA-4FA2-BB6F-F268E3E40BB4}" presName="conn" presStyleLbl="parChTrans1D2" presStyleIdx="0" presStyleCnt="1"/>
      <dgm:spPr/>
    </dgm:pt>
    <dgm:pt modelId="{07DCEBEA-0B44-419F-B1E0-8BDD010CA6B1}" type="pres">
      <dgm:prSet presAssocID="{21A854D0-E7AA-4FA2-BB6F-F268E3E40BB4}" presName="extraNode" presStyleLbl="node1" presStyleIdx="0" presStyleCnt="4"/>
      <dgm:spPr/>
    </dgm:pt>
    <dgm:pt modelId="{03743B5E-81B3-4569-9838-499C54E80AD2}" type="pres">
      <dgm:prSet presAssocID="{21A854D0-E7AA-4FA2-BB6F-F268E3E40BB4}" presName="dstNode" presStyleLbl="node1" presStyleIdx="0" presStyleCnt="4"/>
      <dgm:spPr/>
    </dgm:pt>
    <dgm:pt modelId="{37A01C85-3CF2-463D-B7F0-2F9D4D0786CD}" type="pres">
      <dgm:prSet presAssocID="{A8CF0D7D-2CEC-492F-90B2-477FA7AF98B2}" presName="text_1" presStyleLbl="node1" presStyleIdx="0" presStyleCnt="4" custLinFactNeighborX="971" custLinFactNeighborY="-30553">
        <dgm:presLayoutVars>
          <dgm:bulletEnabled val="1"/>
        </dgm:presLayoutVars>
      </dgm:prSet>
      <dgm:spPr/>
    </dgm:pt>
    <dgm:pt modelId="{05A2EA65-6484-4EA3-B289-E3426E89DAFE}" type="pres">
      <dgm:prSet presAssocID="{A8CF0D7D-2CEC-492F-90B2-477FA7AF98B2}" presName="accent_1" presStyleCnt="0"/>
      <dgm:spPr/>
    </dgm:pt>
    <dgm:pt modelId="{2A786309-9361-4857-8BDD-396E47799DD3}" type="pres">
      <dgm:prSet presAssocID="{A8CF0D7D-2CEC-492F-90B2-477FA7AF98B2}" presName="accentRepeatNode" presStyleLbl="solidFgAcc1" presStyleIdx="0" presStyleCnt="4" custLinFactNeighborX="-8368" custLinFactNeighborY="-32902"/>
      <dgm:spPr/>
    </dgm:pt>
    <dgm:pt modelId="{A0934222-814B-4069-90CB-6E902DEB046A}" type="pres">
      <dgm:prSet presAssocID="{9AF37776-26EA-4671-A785-6252D8CBDE9E}" presName="text_2" presStyleLbl="node1" presStyleIdx="1" presStyleCnt="4" custLinFactNeighborX="514" custLinFactNeighborY="-56986">
        <dgm:presLayoutVars>
          <dgm:bulletEnabled val="1"/>
        </dgm:presLayoutVars>
      </dgm:prSet>
      <dgm:spPr/>
    </dgm:pt>
    <dgm:pt modelId="{11295413-8A6A-4725-9891-B48A83FA63E7}" type="pres">
      <dgm:prSet presAssocID="{9AF37776-26EA-4671-A785-6252D8CBDE9E}" presName="accent_2" presStyleCnt="0"/>
      <dgm:spPr/>
    </dgm:pt>
    <dgm:pt modelId="{7E74B9A3-C7D9-4B91-B959-2BB1C7DE1D80}" type="pres">
      <dgm:prSet presAssocID="{9AF37776-26EA-4671-A785-6252D8CBDE9E}" presName="accentRepeatNode" presStyleLbl="solidFgAcc1" presStyleIdx="1" presStyleCnt="4" custLinFactNeighborX="413" custLinFactNeighborY="-39863"/>
      <dgm:spPr/>
    </dgm:pt>
    <dgm:pt modelId="{5BDE39B8-E236-4EE4-AFBF-A377F84D55A4}" type="pres">
      <dgm:prSet presAssocID="{30506DA4-CC72-4F96-A0FE-9572F9A7C1DA}" presName="text_3" presStyleLbl="node1" presStyleIdx="2" presStyleCnt="4" custLinFactNeighborX="838" custLinFactNeighborY="-43171">
        <dgm:presLayoutVars>
          <dgm:bulletEnabled val="1"/>
        </dgm:presLayoutVars>
      </dgm:prSet>
      <dgm:spPr/>
    </dgm:pt>
    <dgm:pt modelId="{041D8D62-F4A4-4CC2-8B14-052ABAF7A315}" type="pres">
      <dgm:prSet presAssocID="{30506DA4-CC72-4F96-A0FE-9572F9A7C1DA}" presName="accent_3" presStyleCnt="0"/>
      <dgm:spPr/>
    </dgm:pt>
    <dgm:pt modelId="{9727EDE4-4F17-454B-BD55-B0ECFCCB5CEF}" type="pres">
      <dgm:prSet presAssocID="{30506DA4-CC72-4F96-A0FE-9572F9A7C1DA}" presName="accentRepeatNode" presStyleLbl="solidFgAcc1" presStyleIdx="2" presStyleCnt="4" custLinFactNeighborX="-2404" custLinFactNeighborY="-37312"/>
      <dgm:spPr/>
    </dgm:pt>
    <dgm:pt modelId="{64AE4036-D215-4595-9A94-B17E016B44C8}" type="pres">
      <dgm:prSet presAssocID="{5B7AE43D-0B60-4891-8992-2CAE2100817B}" presName="text_4" presStyleLbl="node1" presStyleIdx="3" presStyleCnt="4" custLinFactNeighborX="1250" custLinFactNeighborY="-44820">
        <dgm:presLayoutVars>
          <dgm:bulletEnabled val="1"/>
        </dgm:presLayoutVars>
      </dgm:prSet>
      <dgm:spPr/>
    </dgm:pt>
    <dgm:pt modelId="{7E0C38B4-2739-4D9C-B6FA-A3C3F6328DB4}" type="pres">
      <dgm:prSet presAssocID="{5B7AE43D-0B60-4891-8992-2CAE2100817B}" presName="accent_4" presStyleCnt="0"/>
      <dgm:spPr/>
    </dgm:pt>
    <dgm:pt modelId="{02962055-C345-4D09-9B25-C0BC835A639E}" type="pres">
      <dgm:prSet presAssocID="{5B7AE43D-0B60-4891-8992-2CAE2100817B}" presName="accentRepeatNode" presStyleLbl="solidFgAcc1" presStyleIdx="3" presStyleCnt="4" custLinFactNeighborX="3541" custLinFactNeighborY="-40349"/>
      <dgm:spPr/>
    </dgm:pt>
  </dgm:ptLst>
  <dgm:cxnLst>
    <dgm:cxn modelId="{61DA810E-A029-4B2A-AA55-76D9CE88F897}" srcId="{21A854D0-E7AA-4FA2-BB6F-F268E3E40BB4}" destId="{9AF37776-26EA-4671-A785-6252D8CBDE9E}" srcOrd="1" destOrd="0" parTransId="{2FFE51EC-4ACE-4E7A-ACBE-F544F0022E3D}" sibTransId="{961DFCFF-7552-441F-91A8-DCAC80E2D699}"/>
    <dgm:cxn modelId="{128EC50E-5862-418B-BD40-150DC907CFBC}" type="presOf" srcId="{21A854D0-E7AA-4FA2-BB6F-F268E3E40BB4}" destId="{5461939F-083B-49AF-ABF9-C69793A28AF0}" srcOrd="0" destOrd="0" presId="urn:microsoft.com/office/officeart/2008/layout/VerticalCurvedList"/>
    <dgm:cxn modelId="{790E0322-E28E-4863-91F5-956589287279}" type="presOf" srcId="{9AF37776-26EA-4671-A785-6252D8CBDE9E}" destId="{A0934222-814B-4069-90CB-6E902DEB046A}" srcOrd="0" destOrd="0" presId="urn:microsoft.com/office/officeart/2008/layout/VerticalCurvedList"/>
    <dgm:cxn modelId="{7EBF374B-E181-4715-9FD9-65C147205F5D}" type="presOf" srcId="{30506DA4-CC72-4F96-A0FE-9572F9A7C1DA}" destId="{5BDE39B8-E236-4EE4-AFBF-A377F84D55A4}" srcOrd="0" destOrd="0" presId="urn:microsoft.com/office/officeart/2008/layout/VerticalCurvedList"/>
    <dgm:cxn modelId="{031AE96C-082C-4FBA-A015-10E8952288C1}" srcId="{21A854D0-E7AA-4FA2-BB6F-F268E3E40BB4}" destId="{5B7AE43D-0B60-4891-8992-2CAE2100817B}" srcOrd="3" destOrd="0" parTransId="{86416947-ABA7-48F3-B404-4827E26EE7AA}" sibTransId="{9866CEC0-4473-4176-A667-B4375B963852}"/>
    <dgm:cxn modelId="{A54BE29E-8781-49A3-AB5F-AA38B079095E}" srcId="{21A854D0-E7AA-4FA2-BB6F-F268E3E40BB4}" destId="{30506DA4-CC72-4F96-A0FE-9572F9A7C1DA}" srcOrd="2" destOrd="0" parTransId="{045B72A1-026C-48E9-80A2-18EF0BF08EAA}" sibTransId="{AF788D17-454E-45D8-BC05-4E37F9C8E7E3}"/>
    <dgm:cxn modelId="{8E1A78A7-D1C3-45D0-B160-36A71C7BA1A6}" type="presOf" srcId="{A0722740-C3BA-49E8-B6F9-0EA8D2BADE6A}" destId="{C4A7EB2D-7D67-42F9-B824-432B7D6BCB1B}" srcOrd="0" destOrd="0" presId="urn:microsoft.com/office/officeart/2008/layout/VerticalCurvedList"/>
    <dgm:cxn modelId="{E8B5F6E3-3B73-4EC7-AB00-95702241DCA4}" type="presOf" srcId="{5B7AE43D-0B60-4891-8992-2CAE2100817B}" destId="{64AE4036-D215-4595-9A94-B17E016B44C8}" srcOrd="0" destOrd="0" presId="urn:microsoft.com/office/officeart/2008/layout/VerticalCurvedList"/>
    <dgm:cxn modelId="{79CDE9EA-5E57-43A5-982A-900110C4C674}" srcId="{21A854D0-E7AA-4FA2-BB6F-F268E3E40BB4}" destId="{A8CF0D7D-2CEC-492F-90B2-477FA7AF98B2}" srcOrd="0" destOrd="0" parTransId="{5201E69B-87CB-4BBC-B54B-C5B5194D4495}" sibTransId="{A0722740-C3BA-49E8-B6F9-0EA8D2BADE6A}"/>
    <dgm:cxn modelId="{B678F3EE-7D47-4F02-AFD2-694723BD6B84}" type="presOf" srcId="{A8CF0D7D-2CEC-492F-90B2-477FA7AF98B2}" destId="{37A01C85-3CF2-463D-B7F0-2F9D4D0786CD}" srcOrd="0" destOrd="0" presId="urn:microsoft.com/office/officeart/2008/layout/VerticalCurvedList"/>
    <dgm:cxn modelId="{947643C9-7EED-4705-A50D-29581C1C62D1}" type="presParOf" srcId="{5461939F-083B-49AF-ABF9-C69793A28AF0}" destId="{3CE1FA4E-A751-47DC-9224-08E26D376430}" srcOrd="0" destOrd="0" presId="urn:microsoft.com/office/officeart/2008/layout/VerticalCurvedList"/>
    <dgm:cxn modelId="{B5F45A53-0EC7-42DB-840B-B2668235BFA1}" type="presParOf" srcId="{3CE1FA4E-A751-47DC-9224-08E26D376430}" destId="{82A8FC55-294A-48A4-94ED-6943C570FC8D}" srcOrd="0" destOrd="0" presId="urn:microsoft.com/office/officeart/2008/layout/VerticalCurvedList"/>
    <dgm:cxn modelId="{1D0FB6AA-5002-43D6-81F7-6E6E57232ABC}" type="presParOf" srcId="{82A8FC55-294A-48A4-94ED-6943C570FC8D}" destId="{07D604E5-C7FF-4763-BF87-8E8D4B81120E}" srcOrd="0" destOrd="0" presId="urn:microsoft.com/office/officeart/2008/layout/VerticalCurvedList"/>
    <dgm:cxn modelId="{CF1EBD77-5A00-4FAD-BC99-D29B77874348}" type="presParOf" srcId="{82A8FC55-294A-48A4-94ED-6943C570FC8D}" destId="{C4A7EB2D-7D67-42F9-B824-432B7D6BCB1B}" srcOrd="1" destOrd="0" presId="urn:microsoft.com/office/officeart/2008/layout/VerticalCurvedList"/>
    <dgm:cxn modelId="{64F826DB-05DA-4A32-B1A0-5665D6260D8B}" type="presParOf" srcId="{82A8FC55-294A-48A4-94ED-6943C570FC8D}" destId="{07DCEBEA-0B44-419F-B1E0-8BDD010CA6B1}" srcOrd="2" destOrd="0" presId="urn:microsoft.com/office/officeart/2008/layout/VerticalCurvedList"/>
    <dgm:cxn modelId="{4E59B5F1-14BE-427B-A71F-E2805963A2C0}" type="presParOf" srcId="{82A8FC55-294A-48A4-94ED-6943C570FC8D}" destId="{03743B5E-81B3-4569-9838-499C54E80AD2}" srcOrd="3" destOrd="0" presId="urn:microsoft.com/office/officeart/2008/layout/VerticalCurvedList"/>
    <dgm:cxn modelId="{BCC146F5-2391-450E-930D-044D32867E1C}" type="presParOf" srcId="{3CE1FA4E-A751-47DC-9224-08E26D376430}" destId="{37A01C85-3CF2-463D-B7F0-2F9D4D0786CD}" srcOrd="1" destOrd="0" presId="urn:microsoft.com/office/officeart/2008/layout/VerticalCurvedList"/>
    <dgm:cxn modelId="{96FD3A87-1482-45FE-87CD-73C90D1E4617}" type="presParOf" srcId="{3CE1FA4E-A751-47DC-9224-08E26D376430}" destId="{05A2EA65-6484-4EA3-B289-E3426E89DAFE}" srcOrd="2" destOrd="0" presId="urn:microsoft.com/office/officeart/2008/layout/VerticalCurvedList"/>
    <dgm:cxn modelId="{FCB4E2A8-37AE-408A-8AB1-AC21AC7C2C82}" type="presParOf" srcId="{05A2EA65-6484-4EA3-B289-E3426E89DAFE}" destId="{2A786309-9361-4857-8BDD-396E47799DD3}" srcOrd="0" destOrd="0" presId="urn:microsoft.com/office/officeart/2008/layout/VerticalCurvedList"/>
    <dgm:cxn modelId="{C8333EC8-A9A6-47C3-AFCF-73AF49016F7A}" type="presParOf" srcId="{3CE1FA4E-A751-47DC-9224-08E26D376430}" destId="{A0934222-814B-4069-90CB-6E902DEB046A}" srcOrd="3" destOrd="0" presId="urn:microsoft.com/office/officeart/2008/layout/VerticalCurvedList"/>
    <dgm:cxn modelId="{7C37A204-9D44-44E2-8102-ADB1DABBCA32}" type="presParOf" srcId="{3CE1FA4E-A751-47DC-9224-08E26D376430}" destId="{11295413-8A6A-4725-9891-B48A83FA63E7}" srcOrd="4" destOrd="0" presId="urn:microsoft.com/office/officeart/2008/layout/VerticalCurvedList"/>
    <dgm:cxn modelId="{0F0B77EA-3CC0-41F2-9594-B1EBAEC84BC7}" type="presParOf" srcId="{11295413-8A6A-4725-9891-B48A83FA63E7}" destId="{7E74B9A3-C7D9-4B91-B959-2BB1C7DE1D80}" srcOrd="0" destOrd="0" presId="urn:microsoft.com/office/officeart/2008/layout/VerticalCurvedList"/>
    <dgm:cxn modelId="{8B302C67-3B0C-4FE3-8B1C-F9867EF91643}" type="presParOf" srcId="{3CE1FA4E-A751-47DC-9224-08E26D376430}" destId="{5BDE39B8-E236-4EE4-AFBF-A377F84D55A4}" srcOrd="5" destOrd="0" presId="urn:microsoft.com/office/officeart/2008/layout/VerticalCurvedList"/>
    <dgm:cxn modelId="{BDB041AC-8D19-4D51-88A9-5287BC10B725}" type="presParOf" srcId="{3CE1FA4E-A751-47DC-9224-08E26D376430}" destId="{041D8D62-F4A4-4CC2-8B14-052ABAF7A315}" srcOrd="6" destOrd="0" presId="urn:microsoft.com/office/officeart/2008/layout/VerticalCurvedList"/>
    <dgm:cxn modelId="{781F7906-7760-4F09-9E30-769681AC4907}" type="presParOf" srcId="{041D8D62-F4A4-4CC2-8B14-052ABAF7A315}" destId="{9727EDE4-4F17-454B-BD55-B0ECFCCB5CEF}" srcOrd="0" destOrd="0" presId="urn:microsoft.com/office/officeart/2008/layout/VerticalCurvedList"/>
    <dgm:cxn modelId="{22914EBD-91F6-4FE1-A90A-59B75AA8F4B5}" type="presParOf" srcId="{3CE1FA4E-A751-47DC-9224-08E26D376430}" destId="{64AE4036-D215-4595-9A94-B17E016B44C8}" srcOrd="7" destOrd="0" presId="urn:microsoft.com/office/officeart/2008/layout/VerticalCurvedList"/>
    <dgm:cxn modelId="{D0B55376-790B-4070-B4F1-6198C96E1FC0}" type="presParOf" srcId="{3CE1FA4E-A751-47DC-9224-08E26D376430}" destId="{7E0C38B4-2739-4D9C-B6FA-A3C3F6328DB4}" srcOrd="8" destOrd="0" presId="urn:microsoft.com/office/officeart/2008/layout/VerticalCurvedList"/>
    <dgm:cxn modelId="{35B1DE92-00C9-48A3-B628-12F3800FBC7F}" type="presParOf" srcId="{7E0C38B4-2739-4D9C-B6FA-A3C3F6328DB4}" destId="{02962055-C345-4D09-9B25-C0BC835A63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00A7DAA4-9350-49AE-9014-7DB168BF587D}">
      <dgm:prSet phldrT="[Testo]" custT="1"/>
      <dgm:spPr/>
      <dgm:t>
        <a:bodyPr/>
        <a:lstStyle/>
        <a:p>
          <a:pPr marL="0" marR="0" lvl="0" indent="0" algn="just" defTabSz="914400" eaLnBrk="1" fontAlgn="auto" latinLnBrk="0" hangingPunct="1">
            <a:lnSpc>
              <a:spcPct val="100000"/>
            </a:lnSpc>
            <a:spcBef>
              <a:spcPts val="0"/>
            </a:spcBef>
            <a:spcAft>
              <a:spcPts val="0"/>
            </a:spcAft>
            <a:buClrTx/>
            <a:buSzPts val="1000"/>
            <a:buFont typeface="Symbol" panose="05050102010706020507" pitchFamily="18" charset="2"/>
            <a:buNone/>
            <a:tabLst/>
            <a:defRPr/>
          </a:pPr>
          <a:r>
            <a:rPr lang="it-IT" sz="1300" b="1" i="0" u="none" kern="1200" cap="small" dirty="0">
              <a:solidFill>
                <a:srgbClr val="103676"/>
              </a:solidFill>
              <a:latin typeface="+mn-lt"/>
              <a:ea typeface="+mn-ea"/>
              <a:cs typeface="Calibri"/>
            </a:rPr>
            <a:t>il versamento da parte del datore di lavoro di un c.d. «contributo contrattuale» per tutti i lavoratori che applicano il </a:t>
          </a:r>
          <a:r>
            <a:rPr lang="it-IT" sz="1300" b="1" i="0" u="none" kern="1200" cap="small" dirty="0" err="1">
              <a:solidFill>
                <a:srgbClr val="103676"/>
              </a:solidFill>
              <a:latin typeface="+mn-lt"/>
              <a:ea typeface="+mn-ea"/>
              <a:cs typeface="Calibri"/>
            </a:rPr>
            <a:t>ccnl</a:t>
          </a:r>
          <a:r>
            <a:rPr lang="it-IT" sz="1300" b="1" i="0" u="none" kern="1200" cap="small" dirty="0">
              <a:solidFill>
                <a:srgbClr val="103676"/>
              </a:solidFill>
              <a:latin typeface="+mn-lt"/>
              <a:ea typeface="+mn-ea"/>
              <a:cs typeface="Calibri"/>
            </a:rPr>
            <a:t> </a:t>
          </a:r>
          <a:r>
            <a:rPr lang="it-IT" sz="1200" b="1" i="1" u="none" kern="1200" cap="small" dirty="0">
              <a:solidFill>
                <a:srgbClr val="103676"/>
              </a:solidFill>
              <a:latin typeface="Calibri"/>
              <a:ea typeface="+mn-ea"/>
              <a:cs typeface="Calibri"/>
            </a:rPr>
            <a:t>(importo variabile tra gli 10 e 20 euro mensili, a seconda della categoria e del livello di inquadramento del lavoratore)</a:t>
          </a:r>
        </a:p>
      </dgm:t>
    </dgm:pt>
    <dgm:pt modelId="{DAB9851C-CC20-4D99-B12C-814CD1101542}" type="parTrans" cxnId="{82BD7709-4BF8-48FA-BE25-61AA05F402BE}">
      <dgm:prSet/>
      <dgm:spPr/>
      <dgm:t>
        <a:bodyPr/>
        <a:lstStyle/>
        <a:p>
          <a:endParaRPr lang="it-IT"/>
        </a:p>
      </dgm:t>
    </dgm:pt>
    <dgm:pt modelId="{EF082EE3-E732-4885-8150-DBF451BE5593}" type="sibTrans" cxnId="{82BD7709-4BF8-48FA-BE25-61AA05F402BE}">
      <dgm:prSet/>
      <dgm:spPr/>
      <dgm:t>
        <a:bodyPr/>
        <a:lstStyle/>
        <a:p>
          <a:endParaRPr lang="it-IT"/>
        </a:p>
      </dgm:t>
    </dgm:pt>
    <dgm:pt modelId="{76DBE246-0344-45C0-8793-9F5B39E5C981}">
      <dgm:prSet phldrT="[Testo]" custT="1"/>
      <dgm:spPr/>
      <dgm:t>
        <a:bodyPr/>
        <a:lstStyle/>
        <a:p>
          <a:pPr marL="0" lvl="0" indent="0" algn="l" defTabSz="622300">
            <a:lnSpc>
              <a:spcPct val="90000"/>
            </a:lnSpc>
            <a:spcBef>
              <a:spcPct val="0"/>
            </a:spcBef>
            <a:spcAft>
              <a:spcPct val="35000"/>
            </a:spcAft>
            <a:buClrTx/>
            <a:buSzPts val="1000"/>
            <a:buFont typeface="Symbol" panose="05050102010706020507" pitchFamily="18" charset="2"/>
            <a:buNone/>
          </a:pPr>
          <a:r>
            <a:rPr lang="it-IT" sz="1300" b="1" i="0" u="none" kern="1200" cap="small" dirty="0">
              <a:solidFill>
                <a:srgbClr val="103676"/>
              </a:solidFill>
              <a:latin typeface="Calibri"/>
              <a:ea typeface="+mn-ea"/>
              <a:cs typeface="Calibri"/>
            </a:rPr>
            <a:t>il lavoratore può versare sulla sua posizione prevedi anche il TFR che matura di mese in mese </a:t>
          </a:r>
          <a:r>
            <a:rPr lang="it-IT" sz="1200" b="1" i="1" u="none" kern="1200" cap="small" dirty="0">
              <a:solidFill>
                <a:srgbClr val="103676"/>
              </a:solidFill>
              <a:latin typeface="Calibri"/>
              <a:ea typeface="+mn-ea"/>
              <a:cs typeface="Calibri"/>
            </a:rPr>
            <a:t>(oppure, può mantenerlo in azienda)</a:t>
          </a:r>
          <a:endParaRPr lang="it-IT" sz="1400" b="1" i="1" u="none" kern="1200" cap="small" dirty="0">
            <a:solidFill>
              <a:srgbClr val="103676"/>
            </a:solidFill>
            <a:latin typeface="Calibri"/>
            <a:ea typeface="+mn-ea"/>
            <a:cs typeface="Calibri"/>
          </a:endParaRPr>
        </a:p>
      </dgm:t>
    </dgm:pt>
    <dgm:pt modelId="{ABF3E5B9-6BC9-4A9A-B89B-4F507A6CFCA0}" type="parTrans" cxnId="{2626CABE-0489-4339-ADE1-7879A213614D}">
      <dgm:prSet/>
      <dgm:spPr/>
      <dgm:t>
        <a:bodyPr/>
        <a:lstStyle/>
        <a:p>
          <a:endParaRPr lang="it-IT"/>
        </a:p>
      </dgm:t>
    </dgm:pt>
    <dgm:pt modelId="{924361E1-2544-46E9-8561-FDB32F3A696D}" type="sibTrans" cxnId="{2626CABE-0489-4339-ADE1-7879A213614D}">
      <dgm:prSet/>
      <dgm:spPr/>
      <dgm:t>
        <a:bodyPr/>
        <a:lstStyle/>
        <a:p>
          <a:endParaRPr lang="it-IT"/>
        </a:p>
      </dgm:t>
    </dgm:pt>
    <dgm:pt modelId="{B6B00437-A8D6-408C-AB3D-3D00220B5528}">
      <dgm:prSet custT="1"/>
      <dgm:spPr/>
      <dgm:t>
        <a:bodyPr/>
        <a:lstStyle/>
        <a:p>
          <a:pPr algn="just">
            <a:buNone/>
          </a:pPr>
          <a:r>
            <a:rPr lang="it-IT" sz="1300" b="1" i="0" u="none" kern="1200" cap="small" dirty="0">
              <a:solidFill>
                <a:srgbClr val="103676"/>
              </a:solidFill>
              <a:latin typeface="Calibri"/>
              <a:ea typeface="+mn-ea"/>
              <a:cs typeface="Calibri"/>
            </a:rPr>
            <a:t>il lavoratore può attivare un contributo a proprio carico pari all'1% della retribuzione lorda mensile, che gli dà diritto, a ricevere un contributo dell’1% da parte del datore di lavoro, in aggiunta al contributo contrattuale</a:t>
          </a:r>
          <a:r>
            <a:rPr lang="it-IT" sz="1400" b="1" i="0" u="none" kern="1200" cap="small" dirty="0">
              <a:solidFill>
                <a:srgbClr val="103676"/>
              </a:solidFill>
              <a:latin typeface="Calibri"/>
              <a:ea typeface="+mn-ea"/>
              <a:cs typeface="Calibri"/>
            </a:rPr>
            <a:t> </a:t>
          </a:r>
          <a:r>
            <a:rPr lang="it-IT" sz="1200" b="1" i="1" u="none" kern="1200" cap="small" dirty="0">
              <a:solidFill>
                <a:srgbClr val="103676"/>
              </a:solidFill>
              <a:latin typeface="Calibri"/>
              <a:ea typeface="+mn-ea"/>
              <a:cs typeface="Calibri"/>
            </a:rPr>
            <a:t>(per riceverlo il lavoratore deve inviare a prevedi il modulo di integrazione\variazione contributiva, barrando la lettera a. modulo di integrazione contributiva)</a:t>
          </a:r>
          <a:endParaRPr lang="it-IT" sz="1400" b="1" i="1" u="none" kern="1200" cap="small" dirty="0">
            <a:solidFill>
              <a:srgbClr val="103676"/>
            </a:solidFill>
            <a:latin typeface="Calibri"/>
            <a:ea typeface="+mn-ea"/>
            <a:cs typeface="Calibri"/>
          </a:endParaRPr>
        </a:p>
      </dgm:t>
    </dgm:pt>
    <dgm:pt modelId="{0D21B0E0-631A-4013-ABA0-6240D48E4E95}" type="sibTrans" cxnId="{72F3C57C-6477-4C97-B22B-572A5B1DC99A}">
      <dgm:prSet/>
      <dgm:spPr/>
      <dgm:t>
        <a:bodyPr/>
        <a:lstStyle/>
        <a:p>
          <a:endParaRPr lang="it-IT"/>
        </a:p>
      </dgm:t>
    </dgm:pt>
    <dgm:pt modelId="{3B1A629D-4A31-44FD-B71C-E73F13C26D63}" type="parTrans" cxnId="{72F3C57C-6477-4C97-B22B-572A5B1DC99A}">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3"/>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3"/>
      <dgm:spPr/>
    </dgm:pt>
    <dgm:pt modelId="{70788375-E677-488A-94A8-51064E2F8774}" type="pres">
      <dgm:prSet presAssocID="{637E2751-55C3-4613-A01E-7D70392B6297}" presName="dstNode" presStyleLbl="node1" presStyleIdx="0" presStyleCnt="3"/>
      <dgm:spPr/>
    </dgm:pt>
    <dgm:pt modelId="{DB981F75-F0C9-4E49-A862-C5385A5F27E6}" type="pres">
      <dgm:prSet presAssocID="{00A7DAA4-9350-49AE-9014-7DB168BF587D}" presName="text_1" presStyleLbl="node1" presStyleIdx="0" presStyleCnt="3" custScaleX="101211" custScaleY="128563">
        <dgm:presLayoutVars>
          <dgm:bulletEnabled val="1"/>
        </dgm:presLayoutVars>
      </dgm:prSet>
      <dgm:spPr/>
    </dgm:pt>
    <dgm:pt modelId="{A47D6F59-1B25-440A-B4B5-90E7C91068C5}" type="pres">
      <dgm:prSet presAssocID="{00A7DAA4-9350-49AE-9014-7DB168BF587D}" presName="accent_1" presStyleCnt="0"/>
      <dgm:spPr/>
    </dgm:pt>
    <dgm:pt modelId="{A387E3F9-8F72-49D5-A277-69A74AF5CA73}" type="pres">
      <dgm:prSet presAssocID="{00A7DAA4-9350-49AE-9014-7DB168BF587D}" presName="accentRepeatNode" presStyleLbl="solidFgAcc1" presStyleIdx="0" presStyleCnt="3"/>
      <dgm:spPr/>
    </dgm:pt>
    <dgm:pt modelId="{A08DE8A9-391C-457E-995D-5709CD6AC419}" type="pres">
      <dgm:prSet presAssocID="{B6B00437-A8D6-408C-AB3D-3D00220B5528}" presName="text_2" presStyleLbl="node1" presStyleIdx="1" presStyleCnt="3" custScaleY="131509" custLinFactNeighborX="682" custLinFactNeighborY="1371">
        <dgm:presLayoutVars>
          <dgm:bulletEnabled val="1"/>
        </dgm:presLayoutVars>
      </dgm:prSet>
      <dgm:spPr/>
    </dgm:pt>
    <dgm:pt modelId="{58C693F6-F9E2-4199-81A9-822779236C0E}" type="pres">
      <dgm:prSet presAssocID="{B6B00437-A8D6-408C-AB3D-3D00220B5528}" presName="accent_2" presStyleCnt="0"/>
      <dgm:spPr/>
    </dgm:pt>
    <dgm:pt modelId="{654544CE-9133-4A90-9845-778673D8C0E3}" type="pres">
      <dgm:prSet presAssocID="{B6B00437-A8D6-408C-AB3D-3D00220B5528}" presName="accentRepeatNode" presStyleLbl="solidFgAcc1" presStyleIdx="1" presStyleCnt="3"/>
      <dgm:spPr/>
    </dgm:pt>
    <dgm:pt modelId="{71F01C82-2E34-4E41-8235-EF74D99788EB}" type="pres">
      <dgm:prSet presAssocID="{76DBE246-0344-45C0-8793-9F5B39E5C981}" presName="text_3" presStyleLbl="node1" presStyleIdx="2" presStyleCnt="3" custScaleX="102103">
        <dgm:presLayoutVars>
          <dgm:bulletEnabled val="1"/>
        </dgm:presLayoutVars>
      </dgm:prSet>
      <dgm:spPr/>
    </dgm:pt>
    <dgm:pt modelId="{4EF21411-E270-4754-B887-B97C117168B4}" type="pres">
      <dgm:prSet presAssocID="{76DBE246-0344-45C0-8793-9F5B39E5C981}" presName="accent_3" presStyleCnt="0"/>
      <dgm:spPr/>
    </dgm:pt>
    <dgm:pt modelId="{D8C51054-1489-422F-AE18-06F147F85F3C}" type="pres">
      <dgm:prSet presAssocID="{76DBE246-0344-45C0-8793-9F5B39E5C981}" presName="accentRepeatNode" presStyleLbl="solidFgAcc1" presStyleIdx="2" presStyleCnt="3"/>
      <dgm:spPr/>
    </dgm:pt>
  </dgm:ptLst>
  <dgm:cxnLst>
    <dgm:cxn modelId="{82BD7709-4BF8-48FA-BE25-61AA05F402BE}" srcId="{637E2751-55C3-4613-A01E-7D70392B6297}" destId="{00A7DAA4-9350-49AE-9014-7DB168BF587D}" srcOrd="0" destOrd="0" parTransId="{DAB9851C-CC20-4D99-B12C-814CD1101542}" sibTransId="{EF082EE3-E732-4885-8150-DBF451BE5593}"/>
    <dgm:cxn modelId="{612A2135-9010-4908-A6F1-E490A4358695}" type="presOf" srcId="{B6B00437-A8D6-408C-AB3D-3D00220B5528}" destId="{A08DE8A9-391C-457E-995D-5709CD6AC419}" srcOrd="0" destOrd="0" presId="urn:microsoft.com/office/officeart/2008/layout/VerticalCurvedList"/>
    <dgm:cxn modelId="{72F3C57C-6477-4C97-B22B-572A5B1DC99A}" srcId="{637E2751-55C3-4613-A01E-7D70392B6297}" destId="{B6B00437-A8D6-408C-AB3D-3D00220B5528}" srcOrd="1" destOrd="0" parTransId="{3B1A629D-4A31-44FD-B71C-E73F13C26D63}" sibTransId="{0D21B0E0-631A-4013-ABA0-6240D48E4E95}"/>
    <dgm:cxn modelId="{E31FD88F-3744-4151-BDDA-C7CCE54FFB23}" type="presOf" srcId="{76DBE246-0344-45C0-8793-9F5B39E5C981}" destId="{71F01C82-2E34-4E41-8235-EF74D99788EB}" srcOrd="0" destOrd="0" presId="urn:microsoft.com/office/officeart/2008/layout/VerticalCurvedList"/>
    <dgm:cxn modelId="{2626CABE-0489-4339-ADE1-7879A213614D}" srcId="{637E2751-55C3-4613-A01E-7D70392B6297}" destId="{76DBE246-0344-45C0-8793-9F5B39E5C981}" srcOrd="2" destOrd="0" parTransId="{ABF3E5B9-6BC9-4A9A-B89B-4F507A6CFCA0}" sibTransId="{924361E1-2544-46E9-8561-FDB32F3A696D}"/>
    <dgm:cxn modelId="{146625D3-C26D-4B6F-9A0B-4FFBB51BB61E}" type="presOf" srcId="{637E2751-55C3-4613-A01E-7D70392B6297}" destId="{5B36A0B4-F313-4160-A4EF-91D0E68AC5CC}" srcOrd="0" destOrd="0" presId="urn:microsoft.com/office/officeart/2008/layout/VerticalCurvedList"/>
    <dgm:cxn modelId="{ABEDADDC-1E58-4F74-BD8A-E936DB5F0543}" type="presOf" srcId="{EF082EE3-E732-4885-8150-DBF451BE5593}" destId="{32ECD73B-9AF2-4515-9F43-00A9AEBC86E6}" srcOrd="0" destOrd="0" presId="urn:microsoft.com/office/officeart/2008/layout/VerticalCurvedList"/>
    <dgm:cxn modelId="{A54017FD-4FC0-45FE-BD41-C781B42F75F7}" type="presOf" srcId="{00A7DAA4-9350-49AE-9014-7DB168BF587D}" destId="{DB981F75-F0C9-4E49-A862-C5385A5F27E6}" srcOrd="0" destOrd="0" presId="urn:microsoft.com/office/officeart/2008/layout/VerticalCurvedList"/>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524F0107-6A7D-4C4B-B03A-AC5499A7176A}" type="presParOf" srcId="{2D9727C0-B944-4103-AD41-9CB7E8DF3F3F}" destId="{DB981F75-F0C9-4E49-A862-C5385A5F27E6}" srcOrd="1" destOrd="0" presId="urn:microsoft.com/office/officeart/2008/layout/VerticalCurvedList"/>
    <dgm:cxn modelId="{7E56FC7D-8193-4896-ACC0-CD2C1814727B}" type="presParOf" srcId="{2D9727C0-B944-4103-AD41-9CB7E8DF3F3F}" destId="{A47D6F59-1B25-440A-B4B5-90E7C91068C5}" srcOrd="2" destOrd="0" presId="urn:microsoft.com/office/officeart/2008/layout/VerticalCurvedList"/>
    <dgm:cxn modelId="{269E56B7-62C2-4E47-AF8F-752E300E0017}" type="presParOf" srcId="{A47D6F59-1B25-440A-B4B5-90E7C91068C5}" destId="{A387E3F9-8F72-49D5-A277-69A74AF5CA73}" srcOrd="0" destOrd="0" presId="urn:microsoft.com/office/officeart/2008/layout/VerticalCurvedList"/>
    <dgm:cxn modelId="{743E3C2A-C658-49A1-BFCC-0479458F11B9}" type="presParOf" srcId="{2D9727C0-B944-4103-AD41-9CB7E8DF3F3F}" destId="{A08DE8A9-391C-457E-995D-5709CD6AC419}" srcOrd="3" destOrd="0" presId="urn:microsoft.com/office/officeart/2008/layout/VerticalCurvedList"/>
    <dgm:cxn modelId="{74457243-D3A2-49C9-AB34-451719704ECE}" type="presParOf" srcId="{2D9727C0-B944-4103-AD41-9CB7E8DF3F3F}" destId="{58C693F6-F9E2-4199-81A9-822779236C0E}" srcOrd="4" destOrd="0" presId="urn:microsoft.com/office/officeart/2008/layout/VerticalCurvedList"/>
    <dgm:cxn modelId="{F013DEB8-8C84-4A20-9B55-976946AC9BEF}" type="presParOf" srcId="{58C693F6-F9E2-4199-81A9-822779236C0E}" destId="{654544CE-9133-4A90-9845-778673D8C0E3}" srcOrd="0" destOrd="0" presId="urn:microsoft.com/office/officeart/2008/layout/VerticalCurvedList"/>
    <dgm:cxn modelId="{73453007-2DC5-4802-9A81-9CD3C73DB09E}" type="presParOf" srcId="{2D9727C0-B944-4103-AD41-9CB7E8DF3F3F}" destId="{71F01C82-2E34-4E41-8235-EF74D99788EB}" srcOrd="5" destOrd="0" presId="urn:microsoft.com/office/officeart/2008/layout/VerticalCurvedList"/>
    <dgm:cxn modelId="{81FE2D86-DE2D-424E-948C-4074CC0B8D77}" type="presParOf" srcId="{2D9727C0-B944-4103-AD41-9CB7E8DF3F3F}" destId="{4EF21411-E270-4754-B887-B97C117168B4}" srcOrd="6" destOrd="0" presId="urn:microsoft.com/office/officeart/2008/layout/VerticalCurvedList"/>
    <dgm:cxn modelId="{F41D0E52-0537-4A6E-AFBD-728C57EE7A4B}" type="presParOf" srcId="{4EF21411-E270-4754-B887-B97C117168B4}" destId="{D8C51054-1489-422F-AE18-06F147F85F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39AF02F1-FFF8-4938-BACB-75FB5AE1AAA7}">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it-IT" sz="1100" b="1" i="0" u="none" kern="1200" cap="small" dirty="0">
            <a:solidFill>
              <a:srgbClr val="103676"/>
            </a:solidFill>
            <a:latin typeface="Calibri"/>
            <a:ea typeface="+mn-ea"/>
            <a:cs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it-IT" sz="1100" b="1" i="0" u="none" kern="1200" cap="small" dirty="0">
              <a:solidFill>
                <a:srgbClr val="103676"/>
              </a:solidFill>
              <a:latin typeface="Calibri"/>
              <a:ea typeface="+mn-ea"/>
              <a:cs typeface="Calibri"/>
            </a:rPr>
            <a:t>ISTITUITO IL FONDO AUTONOMO IL 23.01.2024</a:t>
          </a:r>
        </a:p>
        <a:p>
          <a:endParaRPr lang="it-IT" dirty="0"/>
        </a:p>
      </dgm:t>
    </dgm:pt>
    <dgm:pt modelId="{4EC91A86-2ADB-488A-879C-BC9C3A7EB5AA}" type="parTrans" cxnId="{ACD8F964-4EFE-4107-8CA6-F34134714C11}">
      <dgm:prSet/>
      <dgm:spPr/>
      <dgm:t>
        <a:bodyPr/>
        <a:lstStyle/>
        <a:p>
          <a:endParaRPr lang="it-IT"/>
        </a:p>
      </dgm:t>
    </dgm:pt>
    <dgm:pt modelId="{CBCA4E4D-06E1-471D-8E98-3087ABAC8F9A}" type="sibTrans" cxnId="{ACD8F964-4EFE-4107-8CA6-F34134714C11}">
      <dgm:prSet/>
      <dgm:spPr/>
      <dgm:t>
        <a:bodyPr/>
        <a:lstStyle/>
        <a:p>
          <a:endParaRPr lang="it-IT"/>
        </a:p>
      </dgm:t>
    </dgm:pt>
    <dgm:pt modelId="{379817FA-0409-4AF1-BAC2-A3F1BEE32D68}">
      <dgm:prSet custT="1"/>
      <dgm:spPr/>
      <dgm:t>
        <a:bodyPr/>
        <a:lstStyle/>
        <a:p>
          <a:pPr algn="just">
            <a:buNone/>
          </a:pPr>
          <a:r>
            <a:rPr lang="it-IT" sz="1100" b="1" i="0" u="none" kern="1200" cap="small" dirty="0">
              <a:solidFill>
                <a:srgbClr val="103676"/>
              </a:solidFill>
              <a:latin typeface="Calibri"/>
              <a:ea typeface="+mn-ea"/>
              <a:cs typeface="Calibri"/>
            </a:rPr>
            <a:t>GARANTISCE IL RICONOSCIMENTO DI UNA PRESTAZIONE ALL’OPERAIO (APE - ANZIANITÀ PROFESSIONALE EDILE), CHE ABBIA MATURATO, NEL BIENNIO PRECEDENTE, I REQUISITI DI ANZIANITÀ LAVORATIVA NEL SETTORE ATTRAVERSO LA SUA ISCRIZIONE PRESSO LE CASSE EDILI/EDILCASSE</a:t>
          </a:r>
        </a:p>
      </dgm:t>
    </dgm:pt>
    <dgm:pt modelId="{B16B8844-7FC1-4B94-92BB-5AE3A60624AE}" type="parTrans" cxnId="{B3962BD8-A700-411A-8436-3C5962712AB0}">
      <dgm:prSet/>
      <dgm:spPr/>
      <dgm:t>
        <a:bodyPr/>
        <a:lstStyle/>
        <a:p>
          <a:endParaRPr lang="it-IT"/>
        </a:p>
      </dgm:t>
    </dgm:pt>
    <dgm:pt modelId="{ED70F5FA-485F-4A7C-AC6F-D13972B95E65}" type="sibTrans" cxnId="{B3962BD8-A700-411A-8436-3C5962712AB0}">
      <dgm:prSet/>
      <dgm:spPr/>
      <dgm:t>
        <a:bodyPr/>
        <a:lstStyle/>
        <a:p>
          <a:endParaRPr lang="it-IT"/>
        </a:p>
      </dgm:t>
    </dgm:pt>
    <dgm:pt modelId="{E33194F1-2EAB-4064-82F1-1D27A964F3E9}">
      <dgm:prSet custT="1"/>
      <dgm:spPr/>
      <dgm:t>
        <a:bodyPr/>
        <a:lstStyle/>
        <a:p>
          <a:pPr marL="0" lvl="0" indent="0" algn="just" defTabSz="622300">
            <a:lnSpc>
              <a:spcPct val="90000"/>
            </a:lnSpc>
            <a:spcBef>
              <a:spcPct val="0"/>
            </a:spcBef>
            <a:spcAft>
              <a:spcPct val="35000"/>
            </a:spcAft>
            <a:buNone/>
          </a:pPr>
          <a:r>
            <a:rPr lang="it-IT" sz="1100" b="1" i="0" u="none" cap="small" dirty="0">
              <a:solidFill>
                <a:srgbClr val="103676"/>
              </a:solidFill>
              <a:latin typeface="Calibri"/>
              <a:ea typeface="+mn-ea"/>
              <a:cs typeface="Calibri"/>
            </a:rPr>
            <a:t>IL FONDO NAZIONALE OPERA IN STRETTA COLLABORAZIONE CON LE CASSE CHE ALIMENTANO LA BANCA DATI APE PER I REQUISITI ALLA PRESTAZIONI E CHE CORRISPONDONO AI LAVORATORI, ALLE SCADENZE STABILITE, LA PRESTAZIONE ATTRAVERSO IL FINANZIAMENTO RICONOSCIUTO DAL FONDO NAZIONALE STESSO</a:t>
          </a:r>
        </a:p>
      </dgm:t>
    </dgm:pt>
    <dgm:pt modelId="{431B0CFE-11DC-4C20-8D57-7E6FD5426DE3}" type="parTrans" cxnId="{2C62813E-28B0-4BCA-B9F4-51E81902DD87}">
      <dgm:prSet/>
      <dgm:spPr/>
      <dgm:t>
        <a:bodyPr/>
        <a:lstStyle/>
        <a:p>
          <a:endParaRPr lang="it-IT"/>
        </a:p>
      </dgm:t>
    </dgm:pt>
    <dgm:pt modelId="{EF7873A8-9682-4233-A5A3-96BA407ACCB3}" type="sibTrans" cxnId="{2C62813E-28B0-4BCA-B9F4-51E81902DD87}">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3"/>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3"/>
      <dgm:spPr/>
    </dgm:pt>
    <dgm:pt modelId="{70788375-E677-488A-94A8-51064E2F8774}" type="pres">
      <dgm:prSet presAssocID="{637E2751-55C3-4613-A01E-7D70392B6297}" presName="dstNode" presStyleLbl="node1" presStyleIdx="0" presStyleCnt="3"/>
      <dgm:spPr/>
    </dgm:pt>
    <dgm:pt modelId="{24DCDC9B-A475-4E14-9C53-EA4EE0E649AC}" type="pres">
      <dgm:prSet presAssocID="{379817FA-0409-4AF1-BAC2-A3F1BEE32D68}" presName="text_1" presStyleLbl="node1" presStyleIdx="0" presStyleCnt="3" custScaleY="141330">
        <dgm:presLayoutVars>
          <dgm:bulletEnabled val="1"/>
        </dgm:presLayoutVars>
      </dgm:prSet>
      <dgm:spPr/>
    </dgm:pt>
    <dgm:pt modelId="{3B3363BF-5412-4DC2-9DF4-50887CFE936C}" type="pres">
      <dgm:prSet presAssocID="{379817FA-0409-4AF1-BAC2-A3F1BEE32D68}" presName="accent_1" presStyleCnt="0"/>
      <dgm:spPr/>
    </dgm:pt>
    <dgm:pt modelId="{695AC1C3-3CD1-40BE-A3E4-5D31CA9E8108}" type="pres">
      <dgm:prSet presAssocID="{379817FA-0409-4AF1-BAC2-A3F1BEE32D68}" presName="accentRepeatNode" presStyleLbl="solidFgAcc1" presStyleIdx="0" presStyleCnt="3"/>
      <dgm:spPr/>
    </dgm:pt>
    <dgm:pt modelId="{BE6DD1EE-BF51-4B6D-BBBC-9E73E4B8927C}" type="pres">
      <dgm:prSet presAssocID="{E33194F1-2EAB-4064-82F1-1D27A964F3E9}" presName="text_2" presStyleLbl="node1" presStyleIdx="1" presStyleCnt="3">
        <dgm:presLayoutVars>
          <dgm:bulletEnabled val="1"/>
        </dgm:presLayoutVars>
      </dgm:prSet>
      <dgm:spPr/>
    </dgm:pt>
    <dgm:pt modelId="{4AB4C7BD-0064-4311-A831-1D58D52103EA}" type="pres">
      <dgm:prSet presAssocID="{E33194F1-2EAB-4064-82F1-1D27A964F3E9}" presName="accent_2" presStyleCnt="0"/>
      <dgm:spPr/>
    </dgm:pt>
    <dgm:pt modelId="{8567E113-3961-4EE4-914F-7AB347F27787}" type="pres">
      <dgm:prSet presAssocID="{E33194F1-2EAB-4064-82F1-1D27A964F3E9}" presName="accentRepeatNode" presStyleLbl="solidFgAcc1" presStyleIdx="1" presStyleCnt="3"/>
      <dgm:spPr/>
    </dgm:pt>
    <dgm:pt modelId="{B813D055-95FF-4113-ADDE-D7CED7209F2C}" type="pres">
      <dgm:prSet presAssocID="{39AF02F1-FFF8-4938-BACB-75FB5AE1AAA7}" presName="text_3" presStyleLbl="node1" presStyleIdx="2" presStyleCnt="3" custLinFactNeighborX="871">
        <dgm:presLayoutVars>
          <dgm:bulletEnabled val="1"/>
        </dgm:presLayoutVars>
      </dgm:prSet>
      <dgm:spPr/>
    </dgm:pt>
    <dgm:pt modelId="{4C356023-7F3B-42DA-B3C3-D8378A3CD1E4}" type="pres">
      <dgm:prSet presAssocID="{39AF02F1-FFF8-4938-BACB-75FB5AE1AAA7}" presName="accent_3" presStyleCnt="0"/>
      <dgm:spPr/>
    </dgm:pt>
    <dgm:pt modelId="{F4902C41-3225-43FB-A5CE-45C6CC671EE4}" type="pres">
      <dgm:prSet presAssocID="{39AF02F1-FFF8-4938-BACB-75FB5AE1AAA7}" presName="accentRepeatNode" presStyleLbl="solidFgAcc1" presStyleIdx="2" presStyleCnt="3"/>
      <dgm:spPr/>
    </dgm:pt>
  </dgm:ptLst>
  <dgm:cxnLst>
    <dgm:cxn modelId="{6214C207-E08A-49E4-9011-34DDF192241D}" type="presOf" srcId="{39AF02F1-FFF8-4938-BACB-75FB5AE1AAA7}" destId="{B813D055-95FF-4113-ADDE-D7CED7209F2C}" srcOrd="0" destOrd="0" presId="urn:microsoft.com/office/officeart/2008/layout/VerticalCurvedList"/>
    <dgm:cxn modelId="{2C62813E-28B0-4BCA-B9F4-51E81902DD87}" srcId="{637E2751-55C3-4613-A01E-7D70392B6297}" destId="{E33194F1-2EAB-4064-82F1-1D27A964F3E9}" srcOrd="1" destOrd="0" parTransId="{431B0CFE-11DC-4C20-8D57-7E6FD5426DE3}" sibTransId="{EF7873A8-9682-4233-A5A3-96BA407ACCB3}"/>
    <dgm:cxn modelId="{24BD5463-3F11-421D-890F-632F2CC3ADFB}" type="presOf" srcId="{E33194F1-2EAB-4064-82F1-1D27A964F3E9}" destId="{BE6DD1EE-BF51-4B6D-BBBC-9E73E4B8927C}" srcOrd="0" destOrd="0" presId="urn:microsoft.com/office/officeart/2008/layout/VerticalCurvedList"/>
    <dgm:cxn modelId="{ACD8F964-4EFE-4107-8CA6-F34134714C11}" srcId="{637E2751-55C3-4613-A01E-7D70392B6297}" destId="{39AF02F1-FFF8-4938-BACB-75FB5AE1AAA7}" srcOrd="2" destOrd="0" parTransId="{4EC91A86-2ADB-488A-879C-BC9C3A7EB5AA}" sibTransId="{CBCA4E4D-06E1-471D-8E98-3087ABAC8F9A}"/>
    <dgm:cxn modelId="{8F56077E-B7C7-41C8-86FA-AEABE323809D}" type="presOf" srcId="{ED70F5FA-485F-4A7C-AC6F-D13972B95E65}" destId="{32ECD73B-9AF2-4515-9F43-00A9AEBC86E6}" srcOrd="0" destOrd="0" presId="urn:microsoft.com/office/officeart/2008/layout/VerticalCurvedList"/>
    <dgm:cxn modelId="{218867B0-7D62-46CB-908D-47A1AB4956DD}" type="presOf" srcId="{379817FA-0409-4AF1-BAC2-A3F1BEE32D68}" destId="{24DCDC9B-A475-4E14-9C53-EA4EE0E649AC}" srcOrd="0" destOrd="0" presId="urn:microsoft.com/office/officeart/2008/layout/VerticalCurvedList"/>
    <dgm:cxn modelId="{146625D3-C26D-4B6F-9A0B-4FFBB51BB61E}" type="presOf" srcId="{637E2751-55C3-4613-A01E-7D70392B6297}" destId="{5B36A0B4-F313-4160-A4EF-91D0E68AC5CC}" srcOrd="0" destOrd="0" presId="urn:microsoft.com/office/officeart/2008/layout/VerticalCurvedList"/>
    <dgm:cxn modelId="{B3962BD8-A700-411A-8436-3C5962712AB0}" srcId="{637E2751-55C3-4613-A01E-7D70392B6297}" destId="{379817FA-0409-4AF1-BAC2-A3F1BEE32D68}" srcOrd="0" destOrd="0" parTransId="{B16B8844-7FC1-4B94-92BB-5AE3A60624AE}" sibTransId="{ED70F5FA-485F-4A7C-AC6F-D13972B95E65}"/>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A6B3F8FE-EF2C-4627-88CA-138398CAF6BF}" type="presParOf" srcId="{2D9727C0-B944-4103-AD41-9CB7E8DF3F3F}" destId="{24DCDC9B-A475-4E14-9C53-EA4EE0E649AC}" srcOrd="1" destOrd="0" presId="urn:microsoft.com/office/officeart/2008/layout/VerticalCurvedList"/>
    <dgm:cxn modelId="{3C0BA14B-9C1F-4D21-A8F0-E36D79D4FE62}" type="presParOf" srcId="{2D9727C0-B944-4103-AD41-9CB7E8DF3F3F}" destId="{3B3363BF-5412-4DC2-9DF4-50887CFE936C}" srcOrd="2" destOrd="0" presId="urn:microsoft.com/office/officeart/2008/layout/VerticalCurvedList"/>
    <dgm:cxn modelId="{8B3B2532-05F3-4CF3-956F-05AF023A08EC}" type="presParOf" srcId="{3B3363BF-5412-4DC2-9DF4-50887CFE936C}" destId="{695AC1C3-3CD1-40BE-A3E4-5D31CA9E8108}" srcOrd="0" destOrd="0" presId="urn:microsoft.com/office/officeart/2008/layout/VerticalCurvedList"/>
    <dgm:cxn modelId="{2EE2E801-4C04-41A9-AE9B-2A63C00C1702}" type="presParOf" srcId="{2D9727C0-B944-4103-AD41-9CB7E8DF3F3F}" destId="{BE6DD1EE-BF51-4B6D-BBBC-9E73E4B8927C}" srcOrd="3" destOrd="0" presId="urn:microsoft.com/office/officeart/2008/layout/VerticalCurvedList"/>
    <dgm:cxn modelId="{6D5A03AB-696E-4F79-909E-A2A7B6E46608}" type="presParOf" srcId="{2D9727C0-B944-4103-AD41-9CB7E8DF3F3F}" destId="{4AB4C7BD-0064-4311-A831-1D58D52103EA}" srcOrd="4" destOrd="0" presId="urn:microsoft.com/office/officeart/2008/layout/VerticalCurvedList"/>
    <dgm:cxn modelId="{18408400-DBA9-4DD5-A545-C9F91A9E0E51}" type="presParOf" srcId="{4AB4C7BD-0064-4311-A831-1D58D52103EA}" destId="{8567E113-3961-4EE4-914F-7AB347F27787}" srcOrd="0" destOrd="0" presId="urn:microsoft.com/office/officeart/2008/layout/VerticalCurvedList"/>
    <dgm:cxn modelId="{845FA281-3A48-4057-98A3-7CA41230FABB}" type="presParOf" srcId="{2D9727C0-B944-4103-AD41-9CB7E8DF3F3F}" destId="{B813D055-95FF-4113-ADDE-D7CED7209F2C}" srcOrd="5" destOrd="0" presId="urn:microsoft.com/office/officeart/2008/layout/VerticalCurvedList"/>
    <dgm:cxn modelId="{0787E6CF-EEDC-4CDF-A3D2-75F465503C02}" type="presParOf" srcId="{2D9727C0-B944-4103-AD41-9CB7E8DF3F3F}" destId="{4C356023-7F3B-42DA-B3C3-D8378A3CD1E4}" srcOrd="6" destOrd="0" presId="urn:microsoft.com/office/officeart/2008/layout/VerticalCurvedList"/>
    <dgm:cxn modelId="{4E67361E-65E3-4FB3-B146-DC40C27A44A2}" type="presParOf" srcId="{4C356023-7F3B-42DA-B3C3-D8378A3CD1E4}" destId="{F4902C41-3225-43FB-A5CE-45C6CC671E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7E2751-55C3-4613-A01E-7D70392B6297}"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it-IT"/>
        </a:p>
      </dgm:t>
    </dgm:pt>
    <dgm:pt modelId="{00A7DAA4-9350-49AE-9014-7DB168BF587D}">
      <dgm:prSet phldrT="[Testo]" phldr="0" custT="1"/>
      <dgm:spPr/>
      <dgm:t>
        <a:bodyPr/>
        <a:lstStyle/>
        <a:p>
          <a:r>
            <a:rPr lang="it-IT" sz="1400" b="1" kern="1200" cap="small" dirty="0">
              <a:solidFill>
                <a:srgbClr val="103676"/>
              </a:solidFill>
              <a:latin typeface="Calibri"/>
              <a:ea typeface="+mn-ea"/>
              <a:cs typeface="Calibri"/>
            </a:rPr>
            <a:t>SQUADRA EDILIZIA – PRIVACY, ASSEVERAZIONE, MOG 231</a:t>
          </a:r>
        </a:p>
      </dgm:t>
    </dgm:pt>
    <dgm:pt modelId="{DAB9851C-CC20-4D99-B12C-814CD1101542}" type="parTrans" cxnId="{82BD7709-4BF8-48FA-BE25-61AA05F402BE}">
      <dgm:prSet/>
      <dgm:spPr/>
      <dgm:t>
        <a:bodyPr/>
        <a:lstStyle/>
        <a:p>
          <a:endParaRPr lang="it-IT"/>
        </a:p>
      </dgm:t>
    </dgm:pt>
    <dgm:pt modelId="{EF082EE3-E732-4885-8150-DBF451BE5593}" type="sibTrans" cxnId="{82BD7709-4BF8-48FA-BE25-61AA05F402BE}">
      <dgm:prSet/>
      <dgm:spPr/>
      <dgm:t>
        <a:bodyPr/>
        <a:lstStyle/>
        <a:p>
          <a:endParaRPr lang="it-IT"/>
        </a:p>
      </dgm:t>
    </dgm:pt>
    <dgm:pt modelId="{511A5B05-F8D1-4981-938C-81AE73439DB5}">
      <dgm:prSet phldrT="[Testo]" phldr="0" custT="1"/>
      <dgm:spPr/>
      <dgm:t>
        <a:bodyPr/>
        <a:lstStyle/>
        <a:p>
          <a:pPr marL="0" lvl="0" indent="0" algn="l" defTabSz="533400">
            <a:lnSpc>
              <a:spcPct val="90000"/>
            </a:lnSpc>
            <a:spcBef>
              <a:spcPct val="0"/>
            </a:spcBef>
            <a:spcAft>
              <a:spcPct val="35000"/>
            </a:spcAft>
            <a:buNone/>
          </a:pPr>
          <a:r>
            <a:rPr lang="it-IT" sz="1400" b="1" kern="1200" cap="small" dirty="0">
              <a:solidFill>
                <a:srgbClr val="103676"/>
              </a:solidFill>
              <a:latin typeface="Calibri"/>
              <a:ea typeface="+mn-ea"/>
              <a:cs typeface="Calibri"/>
            </a:rPr>
            <a:t>LINEE GUIDA PRIVACY</a:t>
          </a:r>
        </a:p>
      </dgm:t>
    </dgm:pt>
    <dgm:pt modelId="{BFC0427B-73DF-450D-8EA5-018A9ECFA99E}" type="parTrans" cxnId="{F8733DDC-C906-4F15-8E84-DD66435C26BA}">
      <dgm:prSet/>
      <dgm:spPr/>
      <dgm:t>
        <a:bodyPr/>
        <a:lstStyle/>
        <a:p>
          <a:endParaRPr lang="it-IT"/>
        </a:p>
      </dgm:t>
    </dgm:pt>
    <dgm:pt modelId="{D1637832-E3F3-46A6-8985-AFBA538374AF}" type="sibTrans" cxnId="{F8733DDC-C906-4F15-8E84-DD66435C26BA}">
      <dgm:prSet/>
      <dgm:spPr/>
      <dgm:t>
        <a:bodyPr/>
        <a:lstStyle/>
        <a:p>
          <a:endParaRPr lang="it-IT"/>
        </a:p>
      </dgm:t>
    </dgm:pt>
    <dgm:pt modelId="{76DBE246-0344-45C0-8793-9F5B39E5C981}">
      <dgm:prSet phldrT="[Testo]" phldr="0" custT="1"/>
      <dgm:spPr/>
      <dgm:t>
        <a:bodyPr/>
        <a:lstStyle/>
        <a:p>
          <a:r>
            <a:rPr lang="it-IT" sz="1400" b="1" kern="1200" cap="small" dirty="0">
              <a:solidFill>
                <a:srgbClr val="103676"/>
              </a:solidFill>
              <a:latin typeface="Calibri"/>
              <a:ea typeface="+mn-ea"/>
              <a:cs typeface="Calibri"/>
            </a:rPr>
            <a:t>CONVENZIONI CON LE AGENZIE DI SOMMINISTRAZIONE – UMANA E MANPOWER</a:t>
          </a:r>
        </a:p>
      </dgm:t>
    </dgm:pt>
    <dgm:pt modelId="{ABF3E5B9-6BC9-4A9A-B89B-4F507A6CFCA0}" type="parTrans" cxnId="{2626CABE-0489-4339-ADE1-7879A213614D}">
      <dgm:prSet/>
      <dgm:spPr/>
      <dgm:t>
        <a:bodyPr/>
        <a:lstStyle/>
        <a:p>
          <a:endParaRPr lang="it-IT"/>
        </a:p>
      </dgm:t>
    </dgm:pt>
    <dgm:pt modelId="{924361E1-2544-46E9-8561-FDB32F3A696D}" type="sibTrans" cxnId="{2626CABE-0489-4339-ADE1-7879A213614D}">
      <dgm:prSet/>
      <dgm:spPr/>
      <dgm:t>
        <a:bodyPr/>
        <a:lstStyle/>
        <a:p>
          <a:endParaRPr lang="it-IT"/>
        </a:p>
      </dgm:t>
    </dgm:pt>
    <dgm:pt modelId="{89F9E60F-BEFB-4A15-9750-74039D8300C4}">
      <dgm:prSet custT="1"/>
      <dgm:spPr/>
      <dgm:t>
        <a:bodyPr/>
        <a:lstStyle/>
        <a:p>
          <a:pPr marL="0" lvl="0" indent="0" algn="l" defTabSz="533400">
            <a:lnSpc>
              <a:spcPct val="90000"/>
            </a:lnSpc>
            <a:spcBef>
              <a:spcPct val="0"/>
            </a:spcBef>
            <a:spcAft>
              <a:spcPct val="35000"/>
            </a:spcAft>
            <a:buNone/>
          </a:pPr>
          <a:r>
            <a:rPr lang="it-IT" sz="1400" b="1" kern="1200" cap="small" dirty="0">
              <a:solidFill>
                <a:srgbClr val="103676"/>
              </a:solidFill>
              <a:latin typeface="Calibri"/>
              <a:ea typeface="+mn-ea"/>
              <a:cs typeface="Calibri"/>
            </a:rPr>
            <a:t>ASSE.CO EDILIZIA</a:t>
          </a:r>
        </a:p>
      </dgm:t>
    </dgm:pt>
    <dgm:pt modelId="{35097376-1F76-460A-A7A8-9297489372CD}" type="parTrans" cxnId="{589D84D7-441E-4BBF-94D5-09D5C33537B6}">
      <dgm:prSet/>
      <dgm:spPr/>
      <dgm:t>
        <a:bodyPr/>
        <a:lstStyle/>
        <a:p>
          <a:endParaRPr lang="it-IT"/>
        </a:p>
      </dgm:t>
    </dgm:pt>
    <dgm:pt modelId="{EFB3E470-3ABC-4DFB-9903-EDC211FAACDA}" type="sibTrans" cxnId="{589D84D7-441E-4BBF-94D5-09D5C33537B6}">
      <dgm:prSet/>
      <dgm:spPr/>
      <dgm:t>
        <a:bodyPr/>
        <a:lstStyle/>
        <a:p>
          <a:endParaRPr lang="it-IT"/>
        </a:p>
      </dgm:t>
    </dgm:pt>
    <dgm:pt modelId="{12E809A7-37F1-488A-9EA6-46DD6FD92672}">
      <dgm:prSet custT="1"/>
      <dgm:spPr/>
      <dgm:t>
        <a:bodyPr/>
        <a:lstStyle/>
        <a:p>
          <a:pPr marL="0" lvl="0" indent="0" algn="l" defTabSz="533400">
            <a:lnSpc>
              <a:spcPct val="90000"/>
            </a:lnSpc>
            <a:spcBef>
              <a:spcPct val="0"/>
            </a:spcBef>
            <a:spcAft>
              <a:spcPct val="35000"/>
            </a:spcAft>
            <a:buNone/>
          </a:pPr>
          <a:r>
            <a:rPr lang="it-IT" sz="1300" b="1" kern="1200" cap="small" dirty="0">
              <a:solidFill>
                <a:srgbClr val="103676"/>
              </a:solidFill>
              <a:latin typeface="Calibri"/>
              <a:ea typeface="+mn-ea"/>
              <a:cs typeface="Calibri"/>
            </a:rPr>
            <a:t>PROTOCOLLO ISTAT-ANCE PER RILEVAZIONE MENSILE COSTO MEDIO ORARIO PROVINCIALE OPERAI</a:t>
          </a:r>
        </a:p>
      </dgm:t>
    </dgm:pt>
    <dgm:pt modelId="{F4540C8C-3B4C-4943-941F-60C32250DCC1}" type="parTrans" cxnId="{36481B4C-8944-4B36-963C-FAA128ADE82F}">
      <dgm:prSet/>
      <dgm:spPr/>
      <dgm:t>
        <a:bodyPr/>
        <a:lstStyle/>
        <a:p>
          <a:endParaRPr lang="it-IT"/>
        </a:p>
      </dgm:t>
    </dgm:pt>
    <dgm:pt modelId="{D0A8D197-A9C0-423E-AA68-F31356D72C5F}" type="sibTrans" cxnId="{36481B4C-8944-4B36-963C-FAA128ADE82F}">
      <dgm:prSet/>
      <dgm:spPr/>
      <dgm:t>
        <a:bodyPr/>
        <a:lstStyle/>
        <a:p>
          <a:endParaRPr lang="it-IT"/>
        </a:p>
      </dgm:t>
    </dgm:pt>
    <dgm:pt modelId="{EB3B29BC-73AA-4886-83B4-2DB94CA90F16}">
      <dgm:prSet custT="1"/>
      <dgm:spPr/>
      <dgm:t>
        <a:bodyPr/>
        <a:lstStyle/>
        <a:p>
          <a:r>
            <a:rPr lang="it-IT" sz="1400" b="1" kern="1200" cap="small" dirty="0">
              <a:solidFill>
                <a:srgbClr val="103676"/>
              </a:solidFill>
              <a:latin typeface="Calibri"/>
              <a:ea typeface="+mn-ea"/>
              <a:cs typeface="Calibri"/>
            </a:rPr>
            <a:t>AGGIORNAMENTO PERIODICO DATI PER TABELLE MINISTERIALI COSTO DEL LAVORO</a:t>
          </a:r>
        </a:p>
      </dgm:t>
    </dgm:pt>
    <dgm:pt modelId="{4C054F3E-F304-4D20-AF76-9285F606E8D3}" type="parTrans" cxnId="{28EA8419-AA74-408D-96AB-37513DE296A7}">
      <dgm:prSet/>
      <dgm:spPr/>
      <dgm:t>
        <a:bodyPr/>
        <a:lstStyle/>
        <a:p>
          <a:endParaRPr lang="it-IT"/>
        </a:p>
      </dgm:t>
    </dgm:pt>
    <dgm:pt modelId="{8B917842-C83D-45CF-9E90-59BC9DBB5DB1}" type="sibTrans" cxnId="{28EA8419-AA74-408D-96AB-37513DE296A7}">
      <dgm:prSet/>
      <dgm:spPr/>
      <dgm:t>
        <a:bodyPr/>
        <a:lstStyle/>
        <a:p>
          <a:endParaRPr lang="it-IT"/>
        </a:p>
      </dgm:t>
    </dgm:pt>
    <dgm:pt modelId="{AA74A7F9-DEC6-4D01-8D88-44EAB4CFDDAD}">
      <dgm:prSet custT="1"/>
      <dgm:spPr/>
      <dgm:t>
        <a:bodyPr/>
        <a:lstStyle/>
        <a:p>
          <a:r>
            <a:rPr lang="it-IT" sz="1400" b="1" kern="1200" cap="small" dirty="0">
              <a:solidFill>
                <a:srgbClr val="103676"/>
              </a:solidFill>
              <a:latin typeface="Calibri"/>
              <a:ea typeface="+mn-ea"/>
              <a:cs typeface="Calibri"/>
            </a:rPr>
            <a:t>ANCE – ACADEMY (corso gratuito di formazione sulla sicurezza per i datori di </a:t>
          </a:r>
          <a:r>
            <a:rPr lang="it-IT" sz="1400" b="1" kern="1200" cap="small">
              <a:solidFill>
                <a:srgbClr val="103676"/>
              </a:solidFill>
              <a:latin typeface="Calibri"/>
              <a:ea typeface="+mn-ea"/>
              <a:cs typeface="Calibri"/>
            </a:rPr>
            <a:t>lavoro e </a:t>
          </a:r>
          <a:r>
            <a:rPr lang="it-IT" sz="1400" b="1" kern="1200" cap="small" dirty="0">
              <a:solidFill>
                <a:srgbClr val="103676"/>
              </a:solidFill>
              <a:latin typeface="Calibri"/>
              <a:ea typeface="+mn-ea"/>
              <a:cs typeface="Calibri"/>
            </a:rPr>
            <a:t>video patente a crediti) </a:t>
          </a:r>
        </a:p>
      </dgm:t>
    </dgm:pt>
    <dgm:pt modelId="{5B937ABC-61D0-48C3-9CA6-53A55C7CD072}" type="parTrans" cxnId="{7B6F28BD-CAA6-45E2-B8C8-080935F2C9B6}">
      <dgm:prSet/>
      <dgm:spPr/>
      <dgm:t>
        <a:bodyPr/>
        <a:lstStyle/>
        <a:p>
          <a:endParaRPr lang="it-IT"/>
        </a:p>
      </dgm:t>
    </dgm:pt>
    <dgm:pt modelId="{6BE6B2AD-AA92-4A02-BAAC-F8FA9AD45667}" type="sibTrans" cxnId="{7B6F28BD-CAA6-45E2-B8C8-080935F2C9B6}">
      <dgm:prSet/>
      <dgm:spPr/>
      <dgm:t>
        <a:bodyPr/>
        <a:lstStyle/>
        <a:p>
          <a:endParaRPr lang="it-IT"/>
        </a:p>
      </dgm:t>
    </dgm:pt>
    <dgm:pt modelId="{5B36A0B4-F313-4160-A4EF-91D0E68AC5CC}" type="pres">
      <dgm:prSet presAssocID="{637E2751-55C3-4613-A01E-7D70392B6297}" presName="Name0" presStyleCnt="0">
        <dgm:presLayoutVars>
          <dgm:chMax val="7"/>
          <dgm:chPref val="7"/>
          <dgm:dir/>
        </dgm:presLayoutVars>
      </dgm:prSet>
      <dgm:spPr/>
    </dgm:pt>
    <dgm:pt modelId="{2D9727C0-B944-4103-AD41-9CB7E8DF3F3F}" type="pres">
      <dgm:prSet presAssocID="{637E2751-55C3-4613-A01E-7D70392B6297}" presName="Name1" presStyleCnt="0"/>
      <dgm:spPr/>
    </dgm:pt>
    <dgm:pt modelId="{4D811C29-0081-4CBC-8311-237A779F1DBA}" type="pres">
      <dgm:prSet presAssocID="{637E2751-55C3-4613-A01E-7D70392B6297}" presName="cycle" presStyleCnt="0"/>
      <dgm:spPr/>
    </dgm:pt>
    <dgm:pt modelId="{3183C87C-9867-4CAB-93A3-7651D76794A7}" type="pres">
      <dgm:prSet presAssocID="{637E2751-55C3-4613-A01E-7D70392B6297}" presName="srcNode" presStyleLbl="node1" presStyleIdx="0" presStyleCnt="7"/>
      <dgm:spPr/>
    </dgm:pt>
    <dgm:pt modelId="{32ECD73B-9AF2-4515-9F43-00A9AEBC86E6}" type="pres">
      <dgm:prSet presAssocID="{637E2751-55C3-4613-A01E-7D70392B6297}" presName="conn" presStyleLbl="parChTrans1D2" presStyleIdx="0" presStyleCnt="1"/>
      <dgm:spPr/>
    </dgm:pt>
    <dgm:pt modelId="{D544A2B2-5848-4C19-A632-E02DF4C0AC8B}" type="pres">
      <dgm:prSet presAssocID="{637E2751-55C3-4613-A01E-7D70392B6297}" presName="extraNode" presStyleLbl="node1" presStyleIdx="0" presStyleCnt="7"/>
      <dgm:spPr/>
    </dgm:pt>
    <dgm:pt modelId="{70788375-E677-488A-94A8-51064E2F8774}" type="pres">
      <dgm:prSet presAssocID="{637E2751-55C3-4613-A01E-7D70392B6297}" presName="dstNode" presStyleLbl="node1" presStyleIdx="0" presStyleCnt="7"/>
      <dgm:spPr/>
    </dgm:pt>
    <dgm:pt modelId="{DB981F75-F0C9-4E49-A862-C5385A5F27E6}" type="pres">
      <dgm:prSet presAssocID="{00A7DAA4-9350-49AE-9014-7DB168BF587D}" presName="text_1" presStyleLbl="node1" presStyleIdx="0" presStyleCnt="7">
        <dgm:presLayoutVars>
          <dgm:bulletEnabled val="1"/>
        </dgm:presLayoutVars>
      </dgm:prSet>
      <dgm:spPr/>
    </dgm:pt>
    <dgm:pt modelId="{A47D6F59-1B25-440A-B4B5-90E7C91068C5}" type="pres">
      <dgm:prSet presAssocID="{00A7DAA4-9350-49AE-9014-7DB168BF587D}" presName="accent_1" presStyleCnt="0"/>
      <dgm:spPr/>
    </dgm:pt>
    <dgm:pt modelId="{A387E3F9-8F72-49D5-A277-69A74AF5CA73}" type="pres">
      <dgm:prSet presAssocID="{00A7DAA4-9350-49AE-9014-7DB168BF587D}" presName="accentRepeatNode" presStyleLbl="solidFgAcc1" presStyleIdx="0" presStyleCnt="7"/>
      <dgm:spPr/>
    </dgm:pt>
    <dgm:pt modelId="{C7950607-30EC-4138-BE36-8B1D3EBA70A7}" type="pres">
      <dgm:prSet presAssocID="{511A5B05-F8D1-4981-938C-81AE73439DB5}" presName="text_2" presStyleLbl="node1" presStyleIdx="1" presStyleCnt="7">
        <dgm:presLayoutVars>
          <dgm:bulletEnabled val="1"/>
        </dgm:presLayoutVars>
      </dgm:prSet>
      <dgm:spPr/>
    </dgm:pt>
    <dgm:pt modelId="{D975FDF3-169E-4F6F-A16B-A8D27578F45A}" type="pres">
      <dgm:prSet presAssocID="{511A5B05-F8D1-4981-938C-81AE73439DB5}" presName="accent_2" presStyleCnt="0"/>
      <dgm:spPr/>
    </dgm:pt>
    <dgm:pt modelId="{1FFD1750-9D62-4849-ADBE-FA7D0909A828}" type="pres">
      <dgm:prSet presAssocID="{511A5B05-F8D1-4981-938C-81AE73439DB5}" presName="accentRepeatNode" presStyleLbl="solidFgAcc1" presStyleIdx="1" presStyleCnt="7"/>
      <dgm:spPr/>
    </dgm:pt>
    <dgm:pt modelId="{FDB6868A-252D-43E9-8449-CFA74127AF86}" type="pres">
      <dgm:prSet presAssocID="{76DBE246-0344-45C0-8793-9F5B39E5C981}" presName="text_3" presStyleLbl="node1" presStyleIdx="2" presStyleCnt="7" custLinFactNeighborX="1010" custLinFactNeighborY="1001">
        <dgm:presLayoutVars>
          <dgm:bulletEnabled val="1"/>
        </dgm:presLayoutVars>
      </dgm:prSet>
      <dgm:spPr/>
    </dgm:pt>
    <dgm:pt modelId="{FB3D4DEF-E07B-4C5C-A782-9F8D9103A47E}" type="pres">
      <dgm:prSet presAssocID="{76DBE246-0344-45C0-8793-9F5B39E5C981}" presName="accent_3" presStyleCnt="0"/>
      <dgm:spPr/>
    </dgm:pt>
    <dgm:pt modelId="{D8C51054-1489-422F-AE18-06F147F85F3C}" type="pres">
      <dgm:prSet presAssocID="{76DBE246-0344-45C0-8793-9F5B39E5C981}" presName="accentRepeatNode" presStyleLbl="solidFgAcc1" presStyleIdx="2" presStyleCnt="7"/>
      <dgm:spPr/>
    </dgm:pt>
    <dgm:pt modelId="{55C24017-AF4A-412E-A669-C7AE04D75413}" type="pres">
      <dgm:prSet presAssocID="{AA74A7F9-DEC6-4D01-8D88-44EAB4CFDDAD}" presName="text_4" presStyleLbl="node1" presStyleIdx="3" presStyleCnt="7" custScaleY="135800">
        <dgm:presLayoutVars>
          <dgm:bulletEnabled val="1"/>
        </dgm:presLayoutVars>
      </dgm:prSet>
      <dgm:spPr/>
    </dgm:pt>
    <dgm:pt modelId="{2D12CDDA-1000-467C-B17B-7C658FF22747}" type="pres">
      <dgm:prSet presAssocID="{AA74A7F9-DEC6-4D01-8D88-44EAB4CFDDAD}" presName="accent_4" presStyleCnt="0"/>
      <dgm:spPr/>
    </dgm:pt>
    <dgm:pt modelId="{FA8B493A-A4C5-4A15-9042-AFCBEF8C121F}" type="pres">
      <dgm:prSet presAssocID="{AA74A7F9-DEC6-4D01-8D88-44EAB4CFDDAD}" presName="accentRepeatNode" presStyleLbl="solidFgAcc1" presStyleIdx="3" presStyleCnt="7"/>
      <dgm:spPr/>
    </dgm:pt>
    <dgm:pt modelId="{822383AF-3B7C-47C3-8B19-FC438827D90F}" type="pres">
      <dgm:prSet presAssocID="{89F9E60F-BEFB-4A15-9750-74039D8300C4}" presName="text_5" presStyleLbl="node1" presStyleIdx="4" presStyleCnt="7">
        <dgm:presLayoutVars>
          <dgm:bulletEnabled val="1"/>
        </dgm:presLayoutVars>
      </dgm:prSet>
      <dgm:spPr/>
    </dgm:pt>
    <dgm:pt modelId="{D3D9D9D3-AB1C-47D3-8C67-2D1E33917AC2}" type="pres">
      <dgm:prSet presAssocID="{89F9E60F-BEFB-4A15-9750-74039D8300C4}" presName="accent_5" presStyleCnt="0"/>
      <dgm:spPr/>
    </dgm:pt>
    <dgm:pt modelId="{29C349BA-6735-47BC-8281-E32E04E5DDE9}" type="pres">
      <dgm:prSet presAssocID="{89F9E60F-BEFB-4A15-9750-74039D8300C4}" presName="accentRepeatNode" presStyleLbl="solidFgAcc1" presStyleIdx="4" presStyleCnt="7"/>
      <dgm:spPr/>
    </dgm:pt>
    <dgm:pt modelId="{09920603-1DE1-40A3-A448-2CE56C193A22}" type="pres">
      <dgm:prSet presAssocID="{12E809A7-37F1-488A-9EA6-46DD6FD92672}" presName="text_6" presStyleLbl="node1" presStyleIdx="5" presStyleCnt="7">
        <dgm:presLayoutVars>
          <dgm:bulletEnabled val="1"/>
        </dgm:presLayoutVars>
      </dgm:prSet>
      <dgm:spPr/>
    </dgm:pt>
    <dgm:pt modelId="{CC6FB99F-A870-4D9E-A612-8CEBC9FC2959}" type="pres">
      <dgm:prSet presAssocID="{12E809A7-37F1-488A-9EA6-46DD6FD92672}" presName="accent_6" presStyleCnt="0"/>
      <dgm:spPr/>
    </dgm:pt>
    <dgm:pt modelId="{2545425C-48C9-4DCB-ACA3-5D4601CCF3E7}" type="pres">
      <dgm:prSet presAssocID="{12E809A7-37F1-488A-9EA6-46DD6FD92672}" presName="accentRepeatNode" presStyleLbl="solidFgAcc1" presStyleIdx="5" presStyleCnt="7"/>
      <dgm:spPr/>
    </dgm:pt>
    <dgm:pt modelId="{3A1D1E73-9E7F-4766-AE04-C040315D8446}" type="pres">
      <dgm:prSet presAssocID="{EB3B29BC-73AA-4886-83B4-2DB94CA90F16}" presName="text_7" presStyleLbl="node1" presStyleIdx="6" presStyleCnt="7">
        <dgm:presLayoutVars>
          <dgm:bulletEnabled val="1"/>
        </dgm:presLayoutVars>
      </dgm:prSet>
      <dgm:spPr/>
    </dgm:pt>
    <dgm:pt modelId="{7ACABD3E-8FBA-4802-9A8E-F2DC71A296AC}" type="pres">
      <dgm:prSet presAssocID="{EB3B29BC-73AA-4886-83B4-2DB94CA90F16}" presName="accent_7" presStyleCnt="0"/>
      <dgm:spPr/>
    </dgm:pt>
    <dgm:pt modelId="{818C6669-30B9-4FF8-89C4-38D16BBD3581}" type="pres">
      <dgm:prSet presAssocID="{EB3B29BC-73AA-4886-83B4-2DB94CA90F16}" presName="accentRepeatNode" presStyleLbl="solidFgAcc1" presStyleIdx="6" presStyleCnt="7"/>
      <dgm:spPr/>
    </dgm:pt>
  </dgm:ptLst>
  <dgm:cxnLst>
    <dgm:cxn modelId="{82BD7709-4BF8-48FA-BE25-61AA05F402BE}" srcId="{637E2751-55C3-4613-A01E-7D70392B6297}" destId="{00A7DAA4-9350-49AE-9014-7DB168BF587D}" srcOrd="0" destOrd="0" parTransId="{DAB9851C-CC20-4D99-B12C-814CD1101542}" sibTransId="{EF082EE3-E732-4885-8150-DBF451BE5593}"/>
    <dgm:cxn modelId="{28EA8419-AA74-408D-96AB-37513DE296A7}" srcId="{637E2751-55C3-4613-A01E-7D70392B6297}" destId="{EB3B29BC-73AA-4886-83B4-2DB94CA90F16}" srcOrd="6" destOrd="0" parTransId="{4C054F3E-F304-4D20-AF76-9285F606E8D3}" sibTransId="{8B917842-C83D-45CF-9E90-59BC9DBB5DB1}"/>
    <dgm:cxn modelId="{36481B4C-8944-4B36-963C-FAA128ADE82F}" srcId="{637E2751-55C3-4613-A01E-7D70392B6297}" destId="{12E809A7-37F1-488A-9EA6-46DD6FD92672}" srcOrd="5" destOrd="0" parTransId="{F4540C8C-3B4C-4943-941F-60C32250DCC1}" sibTransId="{D0A8D197-A9C0-423E-AA68-F31356D72C5F}"/>
    <dgm:cxn modelId="{12B56B73-45A6-4365-B436-4C7893B51F52}" type="presOf" srcId="{AA74A7F9-DEC6-4D01-8D88-44EAB4CFDDAD}" destId="{55C24017-AF4A-412E-A669-C7AE04D75413}" srcOrd="0" destOrd="0" presId="urn:microsoft.com/office/officeart/2008/layout/VerticalCurvedList"/>
    <dgm:cxn modelId="{EDA23455-A933-4291-95CE-DFFD6CE1111C}" type="presOf" srcId="{12E809A7-37F1-488A-9EA6-46DD6FD92672}" destId="{09920603-1DE1-40A3-A448-2CE56C193A22}" srcOrd="0" destOrd="0" presId="urn:microsoft.com/office/officeart/2008/layout/VerticalCurvedList"/>
    <dgm:cxn modelId="{3067DB7B-1010-4AB7-817C-9A7780DDF612}" type="presOf" srcId="{EB3B29BC-73AA-4886-83B4-2DB94CA90F16}" destId="{3A1D1E73-9E7F-4766-AE04-C040315D8446}" srcOrd="0" destOrd="0" presId="urn:microsoft.com/office/officeart/2008/layout/VerticalCurvedList"/>
    <dgm:cxn modelId="{E1593D9F-5AE9-4313-AB23-6E0362A6531C}" type="presOf" srcId="{76DBE246-0344-45C0-8793-9F5B39E5C981}" destId="{FDB6868A-252D-43E9-8449-CFA74127AF86}" srcOrd="0" destOrd="0" presId="urn:microsoft.com/office/officeart/2008/layout/VerticalCurvedList"/>
    <dgm:cxn modelId="{7B6F28BD-CAA6-45E2-B8C8-080935F2C9B6}" srcId="{637E2751-55C3-4613-A01E-7D70392B6297}" destId="{AA74A7F9-DEC6-4D01-8D88-44EAB4CFDDAD}" srcOrd="3" destOrd="0" parTransId="{5B937ABC-61D0-48C3-9CA6-53A55C7CD072}" sibTransId="{6BE6B2AD-AA92-4A02-BAAC-F8FA9AD45667}"/>
    <dgm:cxn modelId="{2626CABE-0489-4339-ADE1-7879A213614D}" srcId="{637E2751-55C3-4613-A01E-7D70392B6297}" destId="{76DBE246-0344-45C0-8793-9F5B39E5C981}" srcOrd="2" destOrd="0" parTransId="{ABF3E5B9-6BC9-4A9A-B89B-4F507A6CFCA0}" sibTransId="{924361E1-2544-46E9-8561-FDB32F3A696D}"/>
    <dgm:cxn modelId="{146625D3-C26D-4B6F-9A0B-4FFBB51BB61E}" type="presOf" srcId="{637E2751-55C3-4613-A01E-7D70392B6297}" destId="{5B36A0B4-F313-4160-A4EF-91D0E68AC5CC}" srcOrd="0" destOrd="0" presId="urn:microsoft.com/office/officeart/2008/layout/VerticalCurvedList"/>
    <dgm:cxn modelId="{589D84D7-441E-4BBF-94D5-09D5C33537B6}" srcId="{637E2751-55C3-4613-A01E-7D70392B6297}" destId="{89F9E60F-BEFB-4A15-9750-74039D8300C4}" srcOrd="4" destOrd="0" parTransId="{35097376-1F76-460A-A7A8-9297489372CD}" sibTransId="{EFB3E470-3ABC-4DFB-9903-EDC211FAACDA}"/>
    <dgm:cxn modelId="{349A16DA-5B94-466B-8A1D-0188D37CDFA9}" type="presOf" srcId="{511A5B05-F8D1-4981-938C-81AE73439DB5}" destId="{C7950607-30EC-4138-BE36-8B1D3EBA70A7}" srcOrd="0" destOrd="0" presId="urn:microsoft.com/office/officeart/2008/layout/VerticalCurvedList"/>
    <dgm:cxn modelId="{F8733DDC-C906-4F15-8E84-DD66435C26BA}" srcId="{637E2751-55C3-4613-A01E-7D70392B6297}" destId="{511A5B05-F8D1-4981-938C-81AE73439DB5}" srcOrd="1" destOrd="0" parTransId="{BFC0427B-73DF-450D-8EA5-018A9ECFA99E}" sibTransId="{D1637832-E3F3-46A6-8985-AFBA538374AF}"/>
    <dgm:cxn modelId="{ABEDADDC-1E58-4F74-BD8A-E936DB5F0543}" type="presOf" srcId="{EF082EE3-E732-4885-8150-DBF451BE5593}" destId="{32ECD73B-9AF2-4515-9F43-00A9AEBC86E6}" srcOrd="0" destOrd="0" presId="urn:microsoft.com/office/officeart/2008/layout/VerticalCurvedList"/>
    <dgm:cxn modelId="{E5A240EF-9413-4C4C-B939-3A8F8EBA5C09}" type="presOf" srcId="{89F9E60F-BEFB-4A15-9750-74039D8300C4}" destId="{822383AF-3B7C-47C3-8B19-FC438827D90F}" srcOrd="0" destOrd="0" presId="urn:microsoft.com/office/officeart/2008/layout/VerticalCurvedList"/>
    <dgm:cxn modelId="{A54017FD-4FC0-45FE-BD41-C781B42F75F7}" type="presOf" srcId="{00A7DAA4-9350-49AE-9014-7DB168BF587D}" destId="{DB981F75-F0C9-4E49-A862-C5385A5F27E6}" srcOrd="0" destOrd="0" presId="urn:microsoft.com/office/officeart/2008/layout/VerticalCurvedList"/>
    <dgm:cxn modelId="{30204148-20DB-4F99-9884-16812856D665}" type="presParOf" srcId="{5B36A0B4-F313-4160-A4EF-91D0E68AC5CC}" destId="{2D9727C0-B944-4103-AD41-9CB7E8DF3F3F}" srcOrd="0" destOrd="0" presId="urn:microsoft.com/office/officeart/2008/layout/VerticalCurvedList"/>
    <dgm:cxn modelId="{E4405224-5EE3-4A2F-A8E0-B86A0FCA0F19}" type="presParOf" srcId="{2D9727C0-B944-4103-AD41-9CB7E8DF3F3F}" destId="{4D811C29-0081-4CBC-8311-237A779F1DBA}" srcOrd="0" destOrd="0" presId="urn:microsoft.com/office/officeart/2008/layout/VerticalCurvedList"/>
    <dgm:cxn modelId="{B8E975F9-80DD-468B-A13B-7ED30C7F6E15}" type="presParOf" srcId="{4D811C29-0081-4CBC-8311-237A779F1DBA}" destId="{3183C87C-9867-4CAB-93A3-7651D76794A7}" srcOrd="0" destOrd="0" presId="urn:microsoft.com/office/officeart/2008/layout/VerticalCurvedList"/>
    <dgm:cxn modelId="{91B88306-8284-4B71-B08D-7227362F0CE1}" type="presParOf" srcId="{4D811C29-0081-4CBC-8311-237A779F1DBA}" destId="{32ECD73B-9AF2-4515-9F43-00A9AEBC86E6}" srcOrd="1" destOrd="0" presId="urn:microsoft.com/office/officeart/2008/layout/VerticalCurvedList"/>
    <dgm:cxn modelId="{D3047CE8-1467-4A31-A7F4-3714B2774706}" type="presParOf" srcId="{4D811C29-0081-4CBC-8311-237A779F1DBA}" destId="{D544A2B2-5848-4C19-A632-E02DF4C0AC8B}" srcOrd="2" destOrd="0" presId="urn:microsoft.com/office/officeart/2008/layout/VerticalCurvedList"/>
    <dgm:cxn modelId="{1DC67406-D5E1-4159-A20E-5F63FCE5D303}" type="presParOf" srcId="{4D811C29-0081-4CBC-8311-237A779F1DBA}" destId="{70788375-E677-488A-94A8-51064E2F8774}" srcOrd="3" destOrd="0" presId="urn:microsoft.com/office/officeart/2008/layout/VerticalCurvedList"/>
    <dgm:cxn modelId="{524F0107-6A7D-4C4B-B03A-AC5499A7176A}" type="presParOf" srcId="{2D9727C0-B944-4103-AD41-9CB7E8DF3F3F}" destId="{DB981F75-F0C9-4E49-A862-C5385A5F27E6}" srcOrd="1" destOrd="0" presId="urn:microsoft.com/office/officeart/2008/layout/VerticalCurvedList"/>
    <dgm:cxn modelId="{7E56FC7D-8193-4896-ACC0-CD2C1814727B}" type="presParOf" srcId="{2D9727C0-B944-4103-AD41-9CB7E8DF3F3F}" destId="{A47D6F59-1B25-440A-B4B5-90E7C91068C5}" srcOrd="2" destOrd="0" presId="urn:microsoft.com/office/officeart/2008/layout/VerticalCurvedList"/>
    <dgm:cxn modelId="{269E56B7-62C2-4E47-AF8F-752E300E0017}" type="presParOf" srcId="{A47D6F59-1B25-440A-B4B5-90E7C91068C5}" destId="{A387E3F9-8F72-49D5-A277-69A74AF5CA73}" srcOrd="0" destOrd="0" presId="urn:microsoft.com/office/officeart/2008/layout/VerticalCurvedList"/>
    <dgm:cxn modelId="{0A5AA973-DFF9-4EB6-96D0-FA8B9C2F4C47}" type="presParOf" srcId="{2D9727C0-B944-4103-AD41-9CB7E8DF3F3F}" destId="{C7950607-30EC-4138-BE36-8B1D3EBA70A7}" srcOrd="3" destOrd="0" presId="urn:microsoft.com/office/officeart/2008/layout/VerticalCurvedList"/>
    <dgm:cxn modelId="{F9DD7983-33D7-47CB-AFD3-2F57D0863049}" type="presParOf" srcId="{2D9727C0-B944-4103-AD41-9CB7E8DF3F3F}" destId="{D975FDF3-169E-4F6F-A16B-A8D27578F45A}" srcOrd="4" destOrd="0" presId="urn:microsoft.com/office/officeart/2008/layout/VerticalCurvedList"/>
    <dgm:cxn modelId="{34498AFF-2BF4-4C4C-A6FC-CD1F2AD66E97}" type="presParOf" srcId="{D975FDF3-169E-4F6F-A16B-A8D27578F45A}" destId="{1FFD1750-9D62-4849-ADBE-FA7D0909A828}" srcOrd="0" destOrd="0" presId="urn:microsoft.com/office/officeart/2008/layout/VerticalCurvedList"/>
    <dgm:cxn modelId="{E841A155-74C4-41AB-ACA5-69C3FB4B5775}" type="presParOf" srcId="{2D9727C0-B944-4103-AD41-9CB7E8DF3F3F}" destId="{FDB6868A-252D-43E9-8449-CFA74127AF86}" srcOrd="5" destOrd="0" presId="urn:microsoft.com/office/officeart/2008/layout/VerticalCurvedList"/>
    <dgm:cxn modelId="{7EF99EED-EFEE-4717-A254-6304DC2ABCD3}" type="presParOf" srcId="{2D9727C0-B944-4103-AD41-9CB7E8DF3F3F}" destId="{FB3D4DEF-E07B-4C5C-A782-9F8D9103A47E}" srcOrd="6" destOrd="0" presId="urn:microsoft.com/office/officeart/2008/layout/VerticalCurvedList"/>
    <dgm:cxn modelId="{9D27ABB9-959C-4596-A5C0-6A8652F22DBA}" type="presParOf" srcId="{FB3D4DEF-E07B-4C5C-A782-9F8D9103A47E}" destId="{D8C51054-1489-422F-AE18-06F147F85F3C}" srcOrd="0" destOrd="0" presId="urn:microsoft.com/office/officeart/2008/layout/VerticalCurvedList"/>
    <dgm:cxn modelId="{66CD1AF1-0F6E-47AA-9F3E-751283325C62}" type="presParOf" srcId="{2D9727C0-B944-4103-AD41-9CB7E8DF3F3F}" destId="{55C24017-AF4A-412E-A669-C7AE04D75413}" srcOrd="7" destOrd="0" presId="urn:microsoft.com/office/officeart/2008/layout/VerticalCurvedList"/>
    <dgm:cxn modelId="{9D42513D-FDDB-4FBC-BFB1-BEE834289D5A}" type="presParOf" srcId="{2D9727C0-B944-4103-AD41-9CB7E8DF3F3F}" destId="{2D12CDDA-1000-467C-B17B-7C658FF22747}" srcOrd="8" destOrd="0" presId="urn:microsoft.com/office/officeart/2008/layout/VerticalCurvedList"/>
    <dgm:cxn modelId="{CA03F698-F389-4275-B002-7CAB6C7A3BCD}" type="presParOf" srcId="{2D12CDDA-1000-467C-B17B-7C658FF22747}" destId="{FA8B493A-A4C5-4A15-9042-AFCBEF8C121F}" srcOrd="0" destOrd="0" presId="urn:microsoft.com/office/officeart/2008/layout/VerticalCurvedList"/>
    <dgm:cxn modelId="{31C2A645-439B-429B-A054-654607900AAF}" type="presParOf" srcId="{2D9727C0-B944-4103-AD41-9CB7E8DF3F3F}" destId="{822383AF-3B7C-47C3-8B19-FC438827D90F}" srcOrd="9" destOrd="0" presId="urn:microsoft.com/office/officeart/2008/layout/VerticalCurvedList"/>
    <dgm:cxn modelId="{0B6C8FCD-4813-450B-8305-1D0F4E5118A5}" type="presParOf" srcId="{2D9727C0-B944-4103-AD41-9CB7E8DF3F3F}" destId="{D3D9D9D3-AB1C-47D3-8C67-2D1E33917AC2}" srcOrd="10" destOrd="0" presId="urn:microsoft.com/office/officeart/2008/layout/VerticalCurvedList"/>
    <dgm:cxn modelId="{6DBCBB85-2AD2-4911-9A97-8C0A93DDB9A9}" type="presParOf" srcId="{D3D9D9D3-AB1C-47D3-8C67-2D1E33917AC2}" destId="{29C349BA-6735-47BC-8281-E32E04E5DDE9}" srcOrd="0" destOrd="0" presId="urn:microsoft.com/office/officeart/2008/layout/VerticalCurvedList"/>
    <dgm:cxn modelId="{5B6C1AD9-BC28-4256-8732-679D7711C383}" type="presParOf" srcId="{2D9727C0-B944-4103-AD41-9CB7E8DF3F3F}" destId="{09920603-1DE1-40A3-A448-2CE56C193A22}" srcOrd="11" destOrd="0" presId="urn:microsoft.com/office/officeart/2008/layout/VerticalCurvedList"/>
    <dgm:cxn modelId="{9639B259-AF58-4EF8-BEC8-5BEF3A9AE4E3}" type="presParOf" srcId="{2D9727C0-B944-4103-AD41-9CB7E8DF3F3F}" destId="{CC6FB99F-A870-4D9E-A612-8CEBC9FC2959}" srcOrd="12" destOrd="0" presId="urn:microsoft.com/office/officeart/2008/layout/VerticalCurvedList"/>
    <dgm:cxn modelId="{EB5DD70B-DEF0-45D0-8B80-BE0966EF124D}" type="presParOf" srcId="{CC6FB99F-A870-4D9E-A612-8CEBC9FC2959}" destId="{2545425C-48C9-4DCB-ACA3-5D4601CCF3E7}" srcOrd="0" destOrd="0" presId="urn:microsoft.com/office/officeart/2008/layout/VerticalCurvedList"/>
    <dgm:cxn modelId="{42350059-72B4-4F8A-9609-AAF39B0EBAB4}" type="presParOf" srcId="{2D9727C0-B944-4103-AD41-9CB7E8DF3F3F}" destId="{3A1D1E73-9E7F-4766-AE04-C040315D8446}" srcOrd="13" destOrd="0" presId="urn:microsoft.com/office/officeart/2008/layout/VerticalCurvedList"/>
    <dgm:cxn modelId="{8A8AC627-0A22-4DDB-B2B6-F98FE8816B3D}" type="presParOf" srcId="{2D9727C0-B944-4103-AD41-9CB7E8DF3F3F}" destId="{7ACABD3E-8FBA-4802-9A8E-F2DC71A296AC}" srcOrd="14" destOrd="0" presId="urn:microsoft.com/office/officeart/2008/layout/VerticalCurvedList"/>
    <dgm:cxn modelId="{B8DD6E94-3792-4112-8B27-55659180848C}" type="presParOf" srcId="{7ACABD3E-8FBA-4802-9A8E-F2DC71A296AC}" destId="{818C6669-30B9-4FF8-89C4-38D16BBD35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4151390" y="-637068"/>
          <a:ext cx="4946629" cy="4946629"/>
        </a:xfrm>
        <a:prstGeom prst="blockArc">
          <a:avLst>
            <a:gd name="adj1" fmla="val 18900000"/>
            <a:gd name="adj2" fmla="val 2700000"/>
            <a:gd name="adj3" fmla="val 437"/>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099C8-A9B4-433A-B3E7-F0BEDF7B7052}">
      <dsp:nvSpPr>
        <dsp:cNvPr id="0" name=""/>
        <dsp:cNvSpPr/>
      </dsp:nvSpPr>
      <dsp:spPr>
        <a:xfrm>
          <a:off x="437320" y="128293"/>
          <a:ext cx="7547764" cy="49387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497" tIns="33020" rIns="33020" bIns="3302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300" b="1" u="sng" kern="1200" cap="small" dirty="0">
              <a:solidFill>
                <a:srgbClr val="7DBD71"/>
              </a:solidFill>
              <a:latin typeface="+mn-lt"/>
              <a:cs typeface="Calibri"/>
            </a:rPr>
            <a:t>CNCE</a:t>
          </a:r>
          <a:r>
            <a:rPr lang="en-US" sz="1300" b="1" u="none" kern="1200" cap="small" dirty="0">
              <a:solidFill>
                <a:srgbClr val="103676"/>
              </a:solidFill>
              <a:latin typeface="+mn-lt"/>
              <a:cs typeface="Calibri"/>
            </a:rPr>
            <a:t> </a:t>
          </a:r>
          <a:r>
            <a:rPr lang="en-US" sz="1200" b="1" u="none" kern="1200" cap="small" dirty="0">
              <a:solidFill>
                <a:srgbClr val="103676"/>
              </a:solidFill>
              <a:latin typeface="+mn-lt"/>
              <a:cs typeface="Calibri"/>
            </a:rPr>
            <a:t>(art. 108)</a:t>
          </a:r>
          <a:r>
            <a:rPr lang="it-IT" sz="1200" b="1" u="none" kern="1200" cap="small" baseline="0" dirty="0">
              <a:solidFill>
                <a:srgbClr val="000099"/>
              </a:solidFill>
              <a:latin typeface="+mn-lt"/>
            </a:rPr>
            <a:t> </a:t>
          </a:r>
        </a:p>
        <a:p>
          <a:pPr marL="0" marR="0" lvl="0" indent="0" algn="l" defTabSz="914400" eaLnBrk="1" fontAlgn="auto" latinLnBrk="0" hangingPunct="1">
            <a:lnSpc>
              <a:spcPct val="100000"/>
            </a:lnSpc>
            <a:spcBef>
              <a:spcPts val="0"/>
            </a:spcBef>
            <a:spcAft>
              <a:spcPts val="0"/>
            </a:spcAft>
            <a:buClrTx/>
            <a:buSzTx/>
            <a:buFontTx/>
            <a:buNone/>
            <a:tabLst/>
            <a:defRPr/>
          </a:pPr>
          <a:r>
            <a:rPr lang="en-US" sz="1100" b="1" i="1" u="none" kern="1200" cap="small" dirty="0" err="1">
              <a:solidFill>
                <a:srgbClr val="103676"/>
              </a:solidFill>
              <a:latin typeface="+mn-lt"/>
              <a:cs typeface="Calibri"/>
            </a:rPr>
            <a:t>commissione</a:t>
          </a:r>
          <a:r>
            <a:rPr lang="en-US" sz="1100" b="1" i="1" u="none" kern="1200" cap="small" dirty="0">
              <a:solidFill>
                <a:srgbClr val="103676"/>
              </a:solidFill>
              <a:latin typeface="+mn-lt"/>
              <a:cs typeface="Calibri"/>
            </a:rPr>
            <a:t> </a:t>
          </a:r>
          <a:r>
            <a:rPr lang="en-US" sz="1100" b="1" i="1" u="none" kern="1200" cap="small" dirty="0" err="1">
              <a:solidFill>
                <a:srgbClr val="103676"/>
              </a:solidFill>
              <a:latin typeface="+mn-lt"/>
              <a:cs typeface="Calibri"/>
            </a:rPr>
            <a:t>nazionale</a:t>
          </a:r>
          <a:r>
            <a:rPr lang="en-US" sz="1100" b="1" i="1" u="none" kern="1200" cap="small" dirty="0">
              <a:solidFill>
                <a:srgbClr val="103676"/>
              </a:solidFill>
              <a:latin typeface="+mn-lt"/>
              <a:cs typeface="Calibri"/>
            </a:rPr>
            <a:t> per le </a:t>
          </a:r>
          <a:r>
            <a:rPr lang="en-US" sz="1100" b="1" i="1" u="none" kern="1200" cap="small" dirty="0" err="1">
              <a:solidFill>
                <a:srgbClr val="103676"/>
              </a:solidFill>
              <a:latin typeface="+mn-lt"/>
              <a:cs typeface="Calibri"/>
            </a:rPr>
            <a:t>casse</a:t>
          </a:r>
          <a:r>
            <a:rPr lang="en-US" sz="1100" b="1" i="1" u="none" kern="1200" cap="small" dirty="0">
              <a:solidFill>
                <a:srgbClr val="103676"/>
              </a:solidFill>
              <a:latin typeface="+mn-lt"/>
              <a:cs typeface="Calibri"/>
            </a:rPr>
            <a:t> </a:t>
          </a:r>
          <a:r>
            <a:rPr lang="en-US" sz="1100" b="1" i="1" u="none" kern="1200" cap="small" dirty="0" err="1">
              <a:solidFill>
                <a:srgbClr val="103676"/>
              </a:solidFill>
              <a:latin typeface="+mn-lt"/>
              <a:cs typeface="Calibri"/>
            </a:rPr>
            <a:t>edili</a:t>
          </a:r>
          <a:endParaRPr lang="it-IT" sz="700" kern="1200" dirty="0"/>
        </a:p>
      </dsp:txBody>
      <dsp:txXfrm>
        <a:off x="437320" y="128293"/>
        <a:ext cx="7547764" cy="493878"/>
      </dsp:txXfrm>
    </dsp:sp>
    <dsp:sp modelId="{E89D4410-BA70-40E7-97DE-3BBE1D86A465}">
      <dsp:nvSpPr>
        <dsp:cNvPr id="0" name=""/>
        <dsp:cNvSpPr/>
      </dsp:nvSpPr>
      <dsp:spPr>
        <a:xfrm>
          <a:off x="61355" y="172056"/>
          <a:ext cx="574010" cy="574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7ECB06F-3157-4F16-9311-5393FB2E82F1}">
      <dsp:nvSpPr>
        <dsp:cNvPr id="0" name=""/>
        <dsp:cNvSpPr/>
      </dsp:nvSpPr>
      <dsp:spPr>
        <a:xfrm>
          <a:off x="677415" y="918049"/>
          <a:ext cx="7284106" cy="4592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497" tIns="33020" rIns="33020" bIns="33020" numCol="1" spcCol="1270" anchor="ctr" anchorCtr="0">
          <a:noAutofit/>
        </a:bodyPr>
        <a:lstStyle/>
        <a:p>
          <a:pPr marL="0" lvl="0" indent="0" algn="l" defTabSz="577850">
            <a:lnSpc>
              <a:spcPct val="100000"/>
            </a:lnSpc>
            <a:spcBef>
              <a:spcPct val="0"/>
            </a:spcBef>
            <a:spcAft>
              <a:spcPct val="35000"/>
            </a:spcAft>
            <a:buNone/>
          </a:pPr>
          <a:r>
            <a:rPr lang="it-IT" sz="1300" b="1" u="sng" kern="1200" cap="small" dirty="0">
              <a:solidFill>
                <a:srgbClr val="7DBD71"/>
              </a:solidFill>
              <a:latin typeface="Calibri"/>
              <a:ea typeface="+mn-ea"/>
              <a:cs typeface="Calibri"/>
            </a:rPr>
            <a:t>FORMEDIL ITALIA - ENTE UNICO FORMAZIONE E SICUREZZA</a:t>
          </a:r>
          <a:r>
            <a:rPr lang="it-IT" sz="1300" b="1" u="none" kern="1200" cap="small" dirty="0">
              <a:solidFill>
                <a:srgbClr val="7DBD71"/>
              </a:solidFill>
              <a:latin typeface="Calibri"/>
              <a:ea typeface="+mn-ea"/>
              <a:cs typeface="Calibri"/>
            </a:rPr>
            <a:t> </a:t>
          </a:r>
          <a:r>
            <a:rPr lang="it-IT" sz="1200" b="1" u="none" kern="1200" cap="small" dirty="0">
              <a:solidFill>
                <a:srgbClr val="103676"/>
              </a:solidFill>
              <a:latin typeface="Calibri"/>
              <a:ea typeface="+mn-ea"/>
              <a:cs typeface="Calibri"/>
            </a:rPr>
            <a:t>(art. 109)</a:t>
          </a:r>
        </a:p>
        <a:p>
          <a:pPr marL="0" lvl="0" indent="0" algn="l" defTabSz="577850">
            <a:lnSpc>
              <a:spcPct val="100000"/>
            </a:lnSpc>
            <a:spcBef>
              <a:spcPct val="0"/>
            </a:spcBef>
            <a:spcAft>
              <a:spcPct val="35000"/>
            </a:spcAft>
            <a:buNone/>
          </a:pPr>
          <a:r>
            <a:rPr lang="it-IT" sz="1100" b="1" i="1" u="none" kern="1200" cap="small" dirty="0">
              <a:solidFill>
                <a:srgbClr val="103676"/>
              </a:solidFill>
              <a:latin typeface="Calibri"/>
              <a:ea typeface="+mn-ea"/>
              <a:cs typeface="Calibri"/>
            </a:rPr>
            <a:t>ente unico nazionale formazione e sicurezza </a:t>
          </a:r>
        </a:p>
      </dsp:txBody>
      <dsp:txXfrm>
        <a:off x="677415" y="918049"/>
        <a:ext cx="7284106" cy="459208"/>
      </dsp:txXfrm>
    </dsp:sp>
    <dsp:sp modelId="{C1B33B48-FC4F-42D8-9163-DC905492E89D}">
      <dsp:nvSpPr>
        <dsp:cNvPr id="0" name=""/>
        <dsp:cNvSpPr/>
      </dsp:nvSpPr>
      <dsp:spPr>
        <a:xfrm>
          <a:off x="390410" y="860648"/>
          <a:ext cx="574010" cy="574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7D506D-24F2-4A84-B895-9CDF188FCEC8}">
      <dsp:nvSpPr>
        <dsp:cNvPr id="0" name=""/>
        <dsp:cNvSpPr/>
      </dsp:nvSpPr>
      <dsp:spPr>
        <a:xfrm>
          <a:off x="778409" y="1566380"/>
          <a:ext cx="7183112" cy="53973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497" tIns="33020" rIns="33020" bIns="33020" numCol="1" spcCol="1270" anchor="ctr" anchorCtr="0">
          <a:noAutofit/>
        </a:bodyPr>
        <a:lstStyle/>
        <a:p>
          <a:pPr marL="0" lvl="0" indent="0" algn="l" defTabSz="533400">
            <a:lnSpc>
              <a:spcPct val="90000"/>
            </a:lnSpc>
            <a:spcBef>
              <a:spcPct val="0"/>
            </a:spcBef>
            <a:spcAft>
              <a:spcPct val="35000"/>
            </a:spcAft>
            <a:buNone/>
          </a:pPr>
          <a:r>
            <a:rPr lang="it-IT" sz="1300" b="1" u="sng" kern="1200" cap="small" dirty="0">
              <a:solidFill>
                <a:srgbClr val="7DBD71"/>
              </a:solidFill>
              <a:latin typeface="Calibri"/>
              <a:ea typeface="+mn-ea"/>
              <a:cs typeface="Calibri"/>
            </a:rPr>
            <a:t>PREVEDI</a:t>
          </a:r>
          <a:r>
            <a:rPr lang="it-IT" sz="1300" b="1" u="sng" kern="1200" cap="small" dirty="0">
              <a:solidFill>
                <a:srgbClr val="103676"/>
              </a:solidFill>
              <a:latin typeface="Calibri"/>
              <a:ea typeface="+mn-ea"/>
              <a:cs typeface="Calibri"/>
            </a:rPr>
            <a:t> </a:t>
          </a:r>
          <a:r>
            <a:rPr lang="it-IT" sz="1300" b="1" u="none" kern="1200" cap="small" dirty="0">
              <a:solidFill>
                <a:srgbClr val="103676"/>
              </a:solidFill>
              <a:latin typeface="Calibri"/>
              <a:ea typeface="+mn-ea"/>
              <a:cs typeface="Calibri"/>
            </a:rPr>
            <a:t>(art. 110)</a:t>
          </a:r>
          <a:endParaRPr lang="it-IT" sz="1300" b="1" u="sng" kern="1200" cap="small" dirty="0">
            <a:solidFill>
              <a:srgbClr val="103676"/>
            </a:solidFill>
            <a:latin typeface="Calibri"/>
            <a:ea typeface="+mn-ea"/>
            <a:cs typeface="Calibri"/>
          </a:endParaRPr>
        </a:p>
        <a:p>
          <a:pPr marL="0" lvl="0" indent="0" algn="l" defTabSz="533400">
            <a:lnSpc>
              <a:spcPct val="90000"/>
            </a:lnSpc>
            <a:spcBef>
              <a:spcPct val="0"/>
            </a:spcBef>
            <a:spcAft>
              <a:spcPct val="35000"/>
            </a:spcAft>
            <a:buNone/>
          </a:pPr>
          <a:r>
            <a:rPr lang="it-IT" sz="1100" b="1" i="1" u="none" kern="1200" cap="small" dirty="0">
              <a:solidFill>
                <a:srgbClr val="103676"/>
              </a:solidFill>
              <a:latin typeface="Calibri"/>
              <a:ea typeface="+mn-ea"/>
              <a:cs typeface="Calibri"/>
            </a:rPr>
            <a:t>ente di previdenza complementare dei lavoratori delle imprese industriali ed artigiane edili e affini</a:t>
          </a:r>
        </a:p>
      </dsp:txBody>
      <dsp:txXfrm>
        <a:off x="778409" y="1566380"/>
        <a:ext cx="7183112" cy="539730"/>
      </dsp:txXfrm>
    </dsp:sp>
    <dsp:sp modelId="{1FFD1750-9D62-4849-ADBE-FA7D0909A828}">
      <dsp:nvSpPr>
        <dsp:cNvPr id="0" name=""/>
        <dsp:cNvSpPr/>
      </dsp:nvSpPr>
      <dsp:spPr>
        <a:xfrm>
          <a:off x="491404" y="1549240"/>
          <a:ext cx="574010" cy="574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F7A1CB9-3559-4E26-B551-3EB80D0191FB}">
      <dsp:nvSpPr>
        <dsp:cNvPr id="0" name=""/>
        <dsp:cNvSpPr/>
      </dsp:nvSpPr>
      <dsp:spPr>
        <a:xfrm>
          <a:off x="677415" y="2295234"/>
          <a:ext cx="7284106" cy="4592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497" tIns="33020" rIns="33020" bIns="33020" numCol="1" spcCol="1270" anchor="ctr" anchorCtr="0">
          <a:noAutofit/>
        </a:bodyPr>
        <a:lstStyle/>
        <a:p>
          <a:pPr marL="0" lvl="0" indent="0" algn="l" defTabSz="533400">
            <a:lnSpc>
              <a:spcPct val="90000"/>
            </a:lnSpc>
            <a:spcBef>
              <a:spcPct val="0"/>
            </a:spcBef>
            <a:spcAft>
              <a:spcPct val="35000"/>
            </a:spcAft>
            <a:buNone/>
          </a:pPr>
          <a:r>
            <a:rPr lang="it-IT" sz="1300" b="1" u="sng" kern="1200" cap="small" dirty="0">
              <a:solidFill>
                <a:srgbClr val="7DBD71"/>
              </a:solidFill>
              <a:latin typeface="Calibri"/>
              <a:ea typeface="+mn-ea"/>
              <a:cs typeface="Calibri"/>
            </a:rPr>
            <a:t>SANEDIL</a:t>
          </a:r>
          <a:r>
            <a:rPr lang="it-IT" sz="1300" b="1" u="sng" kern="1200" cap="small" dirty="0">
              <a:solidFill>
                <a:srgbClr val="103676"/>
              </a:solidFill>
              <a:latin typeface="Calibri"/>
              <a:ea typeface="+mn-ea"/>
              <a:cs typeface="Calibri"/>
            </a:rPr>
            <a:t> </a:t>
          </a:r>
          <a:r>
            <a:rPr lang="it-IT" sz="1300" b="1" u="none" kern="1200" cap="small" dirty="0">
              <a:solidFill>
                <a:srgbClr val="103676"/>
              </a:solidFill>
              <a:latin typeface="Calibri"/>
              <a:ea typeface="+mn-ea"/>
              <a:cs typeface="Calibri"/>
            </a:rPr>
            <a:t>(art. 110-bis)</a:t>
          </a:r>
          <a:endParaRPr lang="it-IT" sz="1300" b="1" u="sng" kern="1200" cap="small" dirty="0">
            <a:solidFill>
              <a:srgbClr val="103676"/>
            </a:solidFill>
            <a:latin typeface="Calibri"/>
            <a:ea typeface="+mn-ea"/>
            <a:cs typeface="Calibri"/>
          </a:endParaRPr>
        </a:p>
        <a:p>
          <a:pPr marL="0" lvl="0" indent="0" algn="l" defTabSz="533400">
            <a:lnSpc>
              <a:spcPct val="90000"/>
            </a:lnSpc>
            <a:spcBef>
              <a:spcPct val="0"/>
            </a:spcBef>
            <a:spcAft>
              <a:spcPct val="35000"/>
            </a:spcAft>
            <a:buNone/>
          </a:pPr>
          <a:r>
            <a:rPr lang="it-IT" sz="1100" b="1" i="1" u="none" kern="1200" cap="small" dirty="0">
              <a:solidFill>
                <a:srgbClr val="103676"/>
              </a:solidFill>
              <a:latin typeface="Calibri"/>
              <a:ea typeface="+mn-ea"/>
              <a:cs typeface="Calibri"/>
            </a:rPr>
            <a:t>fondo di assistenza sanitaria integrativa dedicato ai lavoratori delle imprese edili e affini </a:t>
          </a:r>
        </a:p>
      </dsp:txBody>
      <dsp:txXfrm>
        <a:off x="677415" y="2295234"/>
        <a:ext cx="7284106" cy="459208"/>
      </dsp:txXfrm>
    </dsp:sp>
    <dsp:sp modelId="{D8C51054-1489-422F-AE18-06F147F85F3C}">
      <dsp:nvSpPr>
        <dsp:cNvPr id="0" name=""/>
        <dsp:cNvSpPr/>
      </dsp:nvSpPr>
      <dsp:spPr>
        <a:xfrm>
          <a:off x="390410" y="2237833"/>
          <a:ext cx="574010" cy="574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3ECD27D-79E8-4027-8E44-1E4AD5CB61EB}">
      <dsp:nvSpPr>
        <dsp:cNvPr id="0" name=""/>
        <dsp:cNvSpPr/>
      </dsp:nvSpPr>
      <dsp:spPr>
        <a:xfrm>
          <a:off x="397363" y="2969939"/>
          <a:ext cx="7613161" cy="4592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49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1" u="sng" kern="1200" cap="small" dirty="0">
              <a:solidFill>
                <a:srgbClr val="7DBD71"/>
              </a:solidFill>
              <a:latin typeface="Calibri"/>
              <a:ea typeface="+mn-ea"/>
              <a:cs typeface="Calibri"/>
            </a:rPr>
            <a:t>FNAPE </a:t>
          </a:r>
        </a:p>
        <a:p>
          <a:pPr marL="0" lvl="0" indent="0" algn="l" defTabSz="577850">
            <a:lnSpc>
              <a:spcPct val="90000"/>
            </a:lnSpc>
            <a:spcBef>
              <a:spcPct val="0"/>
            </a:spcBef>
            <a:spcAft>
              <a:spcPct val="35000"/>
            </a:spcAft>
            <a:buNone/>
          </a:pPr>
          <a:r>
            <a:rPr lang="it-IT" sz="1100" b="1" i="1" u="none" kern="1200" cap="small" dirty="0">
              <a:solidFill>
                <a:srgbClr val="103676"/>
              </a:solidFill>
              <a:latin typeface="Calibri"/>
              <a:ea typeface="+mn-ea"/>
              <a:cs typeface="Calibri"/>
            </a:rPr>
            <a:t>fondo nazionale di anzianità professionale edile</a:t>
          </a:r>
        </a:p>
      </dsp:txBody>
      <dsp:txXfrm>
        <a:off x="397363" y="2969939"/>
        <a:ext cx="7613161" cy="459208"/>
      </dsp:txXfrm>
    </dsp:sp>
    <dsp:sp modelId="{39CC19B9-93AD-474D-9C53-4FED8C5CF6AA}">
      <dsp:nvSpPr>
        <dsp:cNvPr id="0" name=""/>
        <dsp:cNvSpPr/>
      </dsp:nvSpPr>
      <dsp:spPr>
        <a:xfrm>
          <a:off x="61355" y="2926425"/>
          <a:ext cx="574010" cy="5740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3363501" y="-516672"/>
          <a:ext cx="4005862" cy="4005862"/>
        </a:xfrm>
        <a:prstGeom prst="blockArc">
          <a:avLst>
            <a:gd name="adj1" fmla="val 18900000"/>
            <a:gd name="adj2" fmla="val 2700000"/>
            <a:gd name="adj3" fmla="val 53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67C8F-1068-4A4B-8F7A-E39FFDD43082}">
      <dsp:nvSpPr>
        <dsp:cNvPr id="0" name=""/>
        <dsp:cNvSpPr/>
      </dsp:nvSpPr>
      <dsp:spPr>
        <a:xfrm>
          <a:off x="334917" y="178748"/>
          <a:ext cx="7462159" cy="55684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76" tIns="25400" rIns="25400" bIns="25400" numCol="1" spcCol="1270" anchor="ctr" anchorCtr="0">
          <a:noAutofit/>
        </a:bodyPr>
        <a:lstStyle/>
        <a:p>
          <a:pPr marL="0" lvl="0" indent="0" algn="just" defTabSz="444500">
            <a:lnSpc>
              <a:spcPct val="90000"/>
            </a:lnSpc>
            <a:spcBef>
              <a:spcPct val="0"/>
            </a:spcBef>
            <a:spcAft>
              <a:spcPct val="35000"/>
            </a:spcAft>
            <a:buNone/>
          </a:pPr>
          <a:r>
            <a:rPr lang="it-IT" sz="1000" b="1" i="0" u="none" kern="1200" cap="small" dirty="0">
              <a:solidFill>
                <a:srgbClr val="103676"/>
              </a:solidFill>
              <a:latin typeface="Calibri"/>
              <a:ea typeface="+mn-ea"/>
              <a:cs typeface="Calibri"/>
            </a:rPr>
            <a:t>SUPPORTA E COADIUVA LA RETE DELLE CASSE EDILI NELLA GESTIONE DELLE ATTIVITÀ E DEI COMPITI AD ESSE DELEGATI ATTRAVERSO UNA SERIE DI SERVIZI VOLTI AD ASSICURARE LA REGOLARITÀ DEL LAVORO E A INTEGRARE E MIGLIORARE IL BENESSERE DELLE PERSONE ATTRAVERSO INIZIATIVE E STRUMENTI DI WELFARE DI SETTORE E DI SANITÀ E PREVIDENZA</a:t>
          </a:r>
        </a:p>
      </dsp:txBody>
      <dsp:txXfrm>
        <a:off x="334917" y="178748"/>
        <a:ext cx="7462159" cy="556849"/>
      </dsp:txXfrm>
    </dsp:sp>
    <dsp:sp modelId="{7CF11F17-5ECE-45F3-B35C-B135E5A11DA3}">
      <dsp:nvSpPr>
        <dsp:cNvPr id="0" name=""/>
        <dsp:cNvSpPr/>
      </dsp:nvSpPr>
      <dsp:spPr>
        <a:xfrm>
          <a:off x="49109" y="171365"/>
          <a:ext cx="571615" cy="5716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958239-6EA6-4E31-8690-BD70215064A9}">
      <dsp:nvSpPr>
        <dsp:cNvPr id="0" name=""/>
        <dsp:cNvSpPr/>
      </dsp:nvSpPr>
      <dsp:spPr>
        <a:xfrm>
          <a:off x="588993" y="838657"/>
          <a:ext cx="7216183" cy="609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76" tIns="25400" rIns="25400" bIns="25400" numCol="1" spcCol="1270" anchor="ctr" anchorCtr="0">
          <a:noAutofit/>
        </a:bodyPr>
        <a:lstStyle/>
        <a:p>
          <a:pPr marL="0" lvl="0" indent="0" algn="just" defTabSz="444500">
            <a:lnSpc>
              <a:spcPct val="100000"/>
            </a:lnSpc>
            <a:spcBef>
              <a:spcPct val="0"/>
            </a:spcBef>
            <a:spcAft>
              <a:spcPct val="35000"/>
            </a:spcAft>
            <a:buNone/>
          </a:pPr>
          <a:r>
            <a:rPr lang="it-IT" sz="1000" b="1" i="0" u="none" kern="1200" cap="small" dirty="0">
              <a:solidFill>
                <a:srgbClr val="103676"/>
              </a:solidFill>
              <a:latin typeface="Calibri"/>
              <a:ea typeface="+mn-ea"/>
              <a:cs typeface="Calibri"/>
            </a:rPr>
            <a:t>FORNISCE INDICAZIONI DIRETTE A:</a:t>
          </a:r>
          <a:r>
            <a:rPr lang="it-IT" sz="1000" b="1" i="1" u="none" kern="1200" cap="small" dirty="0">
              <a:solidFill>
                <a:srgbClr val="103676"/>
              </a:solidFill>
              <a:latin typeface="Calibri"/>
              <a:ea typeface="+mn-ea"/>
              <a:cs typeface="Calibri"/>
            </a:rPr>
            <a:t> </a:t>
          </a:r>
          <a:r>
            <a:rPr lang="it-IT" sz="1000" b="1" i="0" u="none" kern="1200" cap="small" dirty="0">
              <a:solidFill>
                <a:srgbClr val="103676"/>
              </a:solidFill>
              <a:latin typeface="Calibri"/>
              <a:ea typeface="+mn-ea"/>
              <a:cs typeface="Calibri"/>
            </a:rPr>
            <a:t>REALIZZARE UNA MAGGIORE QUALIFICAZIONE DELL’ATTIVITÀ DELLE CASSE; CONCENTRARE LA SPESA SUGLI INTERVENTI PIÙ VALIDI; DETERMINARE L’ARMONIZZAZIONE E LA MAGGIORE OMOGENEITÀ DEI TRATTAMENTI SUL TERRITORIO</a:t>
          </a:r>
        </a:p>
      </dsp:txBody>
      <dsp:txXfrm>
        <a:off x="588993" y="838657"/>
        <a:ext cx="7216183" cy="609144"/>
      </dsp:txXfrm>
    </dsp:sp>
    <dsp:sp modelId="{1FFD1750-9D62-4849-ADBE-FA7D0909A828}">
      <dsp:nvSpPr>
        <dsp:cNvPr id="0" name=""/>
        <dsp:cNvSpPr/>
      </dsp:nvSpPr>
      <dsp:spPr>
        <a:xfrm>
          <a:off x="311285" y="857422"/>
          <a:ext cx="571615" cy="5716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F508B84-D786-4999-8400-649017E15F62}">
      <dsp:nvSpPr>
        <dsp:cNvPr id="0" name=""/>
        <dsp:cNvSpPr/>
      </dsp:nvSpPr>
      <dsp:spPr>
        <a:xfrm>
          <a:off x="668769" y="1512333"/>
          <a:ext cx="7154551" cy="6330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76" tIns="25400" rIns="25400" bIns="25400" numCol="1" spcCol="1270" anchor="ctr" anchorCtr="0">
          <a:noAutofit/>
        </a:bodyPr>
        <a:lstStyle/>
        <a:p>
          <a:pPr marL="0" lvl="0" indent="0" algn="just" defTabSz="444500">
            <a:lnSpc>
              <a:spcPct val="90000"/>
            </a:lnSpc>
            <a:spcBef>
              <a:spcPct val="0"/>
            </a:spcBef>
            <a:spcAft>
              <a:spcPct val="35000"/>
            </a:spcAft>
            <a:buNone/>
          </a:pPr>
          <a:r>
            <a:rPr lang="it-IT" sz="1000" b="1" i="0" u="none" kern="1200" cap="small" dirty="0">
              <a:solidFill>
                <a:srgbClr val="103676"/>
              </a:solidFill>
              <a:latin typeface="Calibri"/>
              <a:ea typeface="+mn-ea"/>
              <a:cs typeface="Calibri"/>
            </a:rPr>
            <a:t>PREDISPONE LO SCHEMA PER I BILANCI DELLE CASSE EDILI E DEI RELATIVI PIANI DEI CONTI CHE LE CASSE EDILI SONO TENUTE AD APPLICARE. LE CE DOVRANNO TRASMETTERE ALLA CNCE I BILANCI APPROVATI CON RIFERIMENTO ALL’ESERCIZIO FINANZIARIO SCADUTO IL 30 SETTEMBRE DELL’ANNO PRECEDENTE PER LE CONSEGUENTI VERIFICHE DI CONFORMITÀ</a:t>
          </a:r>
        </a:p>
      </dsp:txBody>
      <dsp:txXfrm>
        <a:off x="668769" y="1512333"/>
        <a:ext cx="7154551" cy="633029"/>
      </dsp:txXfrm>
    </dsp:sp>
    <dsp:sp modelId="{D8C51054-1489-422F-AE18-06F147F85F3C}">
      <dsp:nvSpPr>
        <dsp:cNvPr id="0" name=""/>
        <dsp:cNvSpPr/>
      </dsp:nvSpPr>
      <dsp:spPr>
        <a:xfrm>
          <a:off x="311285" y="1543479"/>
          <a:ext cx="571615" cy="5716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50181F6-CB47-4797-B069-2251B5FF4667}">
      <dsp:nvSpPr>
        <dsp:cNvPr id="0" name=""/>
        <dsp:cNvSpPr/>
      </dsp:nvSpPr>
      <dsp:spPr>
        <a:xfrm>
          <a:off x="334917" y="2286697"/>
          <a:ext cx="7462159" cy="45729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2976" tIns="25400" rIns="25400" bIns="25400" numCol="1" spcCol="1270" anchor="ctr" anchorCtr="0">
          <a:noAutofit/>
        </a:bodyPr>
        <a:lstStyle/>
        <a:p>
          <a:pPr marL="0" lvl="0" indent="0" algn="just" defTabSz="444500">
            <a:lnSpc>
              <a:spcPct val="90000"/>
            </a:lnSpc>
            <a:spcBef>
              <a:spcPct val="0"/>
            </a:spcBef>
            <a:spcAft>
              <a:spcPct val="35000"/>
            </a:spcAft>
            <a:buNone/>
          </a:pPr>
          <a:r>
            <a:rPr lang="it-IT" sz="1000" b="1" i="0" u="none" kern="1200" cap="small" dirty="0">
              <a:solidFill>
                <a:srgbClr val="103676"/>
              </a:solidFill>
              <a:latin typeface="Calibri"/>
              <a:ea typeface="+mn-ea"/>
              <a:cs typeface="Calibri"/>
            </a:rPr>
            <a:t>ATTUAZIONE DI UN SISTEMA INFORMATICO A RETE PER IL COLLEGAMENTO TRA LE CASSE EDILI E PREDISPOSIZIONE DI MODELLI UNICI DI DENUNCIA MENSILE E DEL MODELLO DI VERSAMENTO DELLE CONTRIBUZIONI E ACCANTONAMENTI </a:t>
          </a:r>
        </a:p>
      </dsp:txBody>
      <dsp:txXfrm>
        <a:off x="334917" y="2286697"/>
        <a:ext cx="7462159" cy="457292"/>
      </dsp:txXfrm>
    </dsp:sp>
    <dsp:sp modelId="{39CC19B9-93AD-474D-9C53-4FED8C5CF6AA}">
      <dsp:nvSpPr>
        <dsp:cNvPr id="0" name=""/>
        <dsp:cNvSpPr/>
      </dsp:nvSpPr>
      <dsp:spPr>
        <a:xfrm>
          <a:off x="49109" y="2229536"/>
          <a:ext cx="571615" cy="5716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3382220" y="-520134"/>
          <a:ext cx="4032910" cy="4032910"/>
        </a:xfrm>
        <a:prstGeom prst="blockArc">
          <a:avLst>
            <a:gd name="adj1" fmla="val 18900000"/>
            <a:gd name="adj2" fmla="val 2700000"/>
            <a:gd name="adj3" fmla="val 536"/>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A3B71-6D82-493E-9135-ED75DDEE36C0}">
      <dsp:nvSpPr>
        <dsp:cNvPr id="0" name=""/>
        <dsp:cNvSpPr/>
      </dsp:nvSpPr>
      <dsp:spPr>
        <a:xfrm>
          <a:off x="341201" y="186056"/>
          <a:ext cx="7631057" cy="54842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5433"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VERIFICARE LA RISPONDENZA ALLA DISCIPLINA NAZIONALE E TERRITORIALE DELLE ATTUAZIONI POSTE IN ESSERE DALLE CC.EE. TALE VERIFICA PUÒ AVVENIRE ANCHE SU RICHIESTA DI UNA DELLE PARTI RAPPRESENTATE NEL COMITATO DI GESTIONE DELLE CC.EE</a:t>
          </a:r>
          <a:endParaRPr lang="it-IT" sz="1100" kern="1200" dirty="0"/>
        </a:p>
      </dsp:txBody>
      <dsp:txXfrm>
        <a:off x="341201" y="186056"/>
        <a:ext cx="7631057" cy="548423"/>
      </dsp:txXfrm>
    </dsp:sp>
    <dsp:sp modelId="{E3230197-2642-490A-BAA3-1865DC508669}">
      <dsp:nvSpPr>
        <dsp:cNvPr id="0" name=""/>
        <dsp:cNvSpPr/>
      </dsp:nvSpPr>
      <dsp:spPr>
        <a:xfrm>
          <a:off x="53458" y="172525"/>
          <a:ext cx="575485" cy="575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9380586-EE9B-4E63-8730-E75DE2A57FBB}">
      <dsp:nvSpPr>
        <dsp:cNvPr id="0" name=""/>
        <dsp:cNvSpPr/>
      </dsp:nvSpPr>
      <dsp:spPr>
        <a:xfrm>
          <a:off x="605152" y="920776"/>
          <a:ext cx="7367106" cy="4603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5433" tIns="27940" rIns="27940" bIns="27940" numCol="1" spcCol="1270" anchor="ctr" anchorCtr="0">
          <a:noAutofit/>
        </a:bodyPr>
        <a:lstStyle/>
        <a:p>
          <a:pPr marL="0" lvl="0" indent="0" algn="just" defTabSz="488950">
            <a:lnSpc>
              <a:spcPct val="100000"/>
            </a:lnSpc>
            <a:spcBef>
              <a:spcPct val="0"/>
            </a:spcBef>
            <a:spcAft>
              <a:spcPct val="35000"/>
            </a:spcAft>
            <a:buNone/>
          </a:pPr>
          <a:r>
            <a:rPr lang="it-IT" sz="1100" b="1" i="0" u="none" kern="1200" cap="small" dirty="0">
              <a:solidFill>
                <a:srgbClr val="103676"/>
              </a:solidFill>
              <a:latin typeface="Calibri"/>
              <a:ea typeface="+mn-ea"/>
              <a:cs typeface="Calibri"/>
            </a:rPr>
            <a:t>DETERMINARE I CRITERI PER RENDERE OMOGENEE E SISTEMATICHE LE RILEVAZIONI STATISTICHE SULL'ATTIVITÀ DELLE CASSE EDILI</a:t>
          </a:r>
          <a:endParaRPr lang="it-IT" sz="1100" kern="1200" dirty="0"/>
        </a:p>
      </dsp:txBody>
      <dsp:txXfrm>
        <a:off x="605152" y="920776"/>
        <a:ext cx="7367106" cy="460388"/>
      </dsp:txXfrm>
    </dsp:sp>
    <dsp:sp modelId="{D39B70DA-A9A4-4F1F-A322-0A768DA25FF8}">
      <dsp:nvSpPr>
        <dsp:cNvPr id="0" name=""/>
        <dsp:cNvSpPr/>
      </dsp:nvSpPr>
      <dsp:spPr>
        <a:xfrm>
          <a:off x="317409" y="863227"/>
          <a:ext cx="575485" cy="575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7561D0D-DD69-4DB8-BE34-30A9F5A38DA3}">
      <dsp:nvSpPr>
        <dsp:cNvPr id="0" name=""/>
        <dsp:cNvSpPr/>
      </dsp:nvSpPr>
      <dsp:spPr>
        <a:xfrm>
          <a:off x="605152" y="1611477"/>
          <a:ext cx="7367106" cy="4603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5433"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ESAMINARE LE QUESTIONI INTERPRETATIVE E LE ESIGENZE PROSPETTATE DA SINGOLE CASSE EDILI IN ORDINE ALLE MATERIE AD ESSA DEMANDATE</a:t>
          </a:r>
          <a:endParaRPr lang="it-IT" sz="1100" kern="1200" dirty="0"/>
        </a:p>
      </dsp:txBody>
      <dsp:txXfrm>
        <a:off x="605152" y="1611477"/>
        <a:ext cx="7367106" cy="460388"/>
      </dsp:txXfrm>
    </dsp:sp>
    <dsp:sp modelId="{ADEE229F-67CA-4966-9257-20C5BABD0773}">
      <dsp:nvSpPr>
        <dsp:cNvPr id="0" name=""/>
        <dsp:cNvSpPr/>
      </dsp:nvSpPr>
      <dsp:spPr>
        <a:xfrm>
          <a:off x="317409" y="1553929"/>
          <a:ext cx="575485" cy="575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9500EBA-4E46-4AE5-AE34-9D49FA971E7F}">
      <dsp:nvSpPr>
        <dsp:cNvPr id="0" name=""/>
        <dsp:cNvSpPr/>
      </dsp:nvSpPr>
      <dsp:spPr>
        <a:xfrm>
          <a:off x="308769" y="2298869"/>
          <a:ext cx="7631057" cy="4603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5433" tIns="27940" rIns="27940" bIns="27940" numCol="1" spcCol="1270" anchor="ctr" anchorCtr="0">
          <a:noAutofi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VERIFICARE LA CONFORMITÀ DEGLI STATUTI E DEI REGOLAMENTI DI TUTTE LE CC.EE</a:t>
          </a:r>
        </a:p>
      </dsp:txBody>
      <dsp:txXfrm>
        <a:off x="308769" y="2298869"/>
        <a:ext cx="7631057" cy="460388"/>
      </dsp:txXfrm>
    </dsp:sp>
    <dsp:sp modelId="{E4B4CE98-0543-4CE7-B900-F2572E92E77A}">
      <dsp:nvSpPr>
        <dsp:cNvPr id="0" name=""/>
        <dsp:cNvSpPr/>
      </dsp:nvSpPr>
      <dsp:spPr>
        <a:xfrm>
          <a:off x="53458" y="2244631"/>
          <a:ext cx="575485" cy="575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3359451" y="-516672"/>
          <a:ext cx="4005862" cy="4005862"/>
        </a:xfrm>
        <a:prstGeom prst="blockArc">
          <a:avLst>
            <a:gd name="adj1" fmla="val 18900000"/>
            <a:gd name="adj2" fmla="val 2700000"/>
            <a:gd name="adj3" fmla="val 53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81F75-F0C9-4E49-A862-C5385A5F27E6}">
      <dsp:nvSpPr>
        <dsp:cNvPr id="0" name=""/>
        <dsp:cNvSpPr/>
      </dsp:nvSpPr>
      <dsp:spPr>
        <a:xfrm>
          <a:off x="415658" y="297251"/>
          <a:ext cx="7471193" cy="5945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887"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b="1" kern="1200" cap="small" dirty="0">
              <a:solidFill>
                <a:srgbClr val="103676"/>
              </a:solidFill>
              <a:latin typeface="+mn-lt"/>
              <a:ea typeface="+mn-ea"/>
              <a:cs typeface="Calibri"/>
            </a:rPr>
            <a:t>GARANTISCE UN’OFFERTA FORMATIVA IN OGNI REALTÀ LOCALE E PER TUTTE LE ESIGENZE, IN UNA LOGICA CHE TENDE A PRIVILEGIARE L’AGGIORNAMENTO CONTINUO E LA CRESCITA PROFESSIONALE COSTANTE PER TUTTE LE FIGURE COINVOLTE NEL PROCESSO PRODUTTIVO EDILIZIO</a:t>
          </a:r>
        </a:p>
      </dsp:txBody>
      <dsp:txXfrm>
        <a:off x="415658" y="297251"/>
        <a:ext cx="7471193" cy="594503"/>
      </dsp:txXfrm>
    </dsp:sp>
    <dsp:sp modelId="{A387E3F9-8F72-49D5-A277-69A74AF5CA73}">
      <dsp:nvSpPr>
        <dsp:cNvPr id="0" name=""/>
        <dsp:cNvSpPr/>
      </dsp:nvSpPr>
      <dsp:spPr>
        <a:xfrm>
          <a:off x="44093" y="222938"/>
          <a:ext cx="743129" cy="7431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C28459A-1C58-4AC6-851D-AE57A43E589E}">
      <dsp:nvSpPr>
        <dsp:cNvPr id="0" name=""/>
        <dsp:cNvSpPr/>
      </dsp:nvSpPr>
      <dsp:spPr>
        <a:xfrm>
          <a:off x="631760" y="1189006"/>
          <a:ext cx="7255091" cy="5945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887"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b="1" kern="1200" cap="small" dirty="0">
              <a:solidFill>
                <a:srgbClr val="103676"/>
              </a:solidFill>
              <a:latin typeface="Calibri"/>
              <a:ea typeface="+mn-ea"/>
              <a:cs typeface="Calibri"/>
            </a:rPr>
            <a:t>FAVORISCE L’INCONTRO TRA DOMANDA E OFFERTA DI LAVORO ATTRAVERSO UNA RETE DI SERVIZI E SPORTELLI TERRITORIALI DEDICATI</a:t>
          </a:r>
          <a:endParaRPr lang="it-IT" sz="1800" b="0" i="0" kern="1200" dirty="0">
            <a:effectLst/>
          </a:endParaRPr>
        </a:p>
      </dsp:txBody>
      <dsp:txXfrm>
        <a:off x="631760" y="1189006"/>
        <a:ext cx="7255091" cy="594503"/>
      </dsp:txXfrm>
    </dsp:sp>
    <dsp:sp modelId="{43B8E8DD-43D2-475B-A12A-B5F94BB572A2}">
      <dsp:nvSpPr>
        <dsp:cNvPr id="0" name=""/>
        <dsp:cNvSpPr/>
      </dsp:nvSpPr>
      <dsp:spPr>
        <a:xfrm>
          <a:off x="260195" y="1114693"/>
          <a:ext cx="743129" cy="7431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C11926A-AB75-46CA-A0B6-2D79F5263A88}">
      <dsp:nvSpPr>
        <dsp:cNvPr id="0" name=""/>
        <dsp:cNvSpPr/>
      </dsp:nvSpPr>
      <dsp:spPr>
        <a:xfrm>
          <a:off x="415658" y="2080761"/>
          <a:ext cx="7471193" cy="5945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887"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b="1" kern="1200" cap="small" dirty="0">
              <a:solidFill>
                <a:srgbClr val="103676"/>
              </a:solidFill>
              <a:latin typeface="Calibri"/>
              <a:ea typeface="+mn-ea"/>
              <a:cs typeface="Calibri"/>
            </a:rPr>
            <a:t>IL SUPPORTO E LA CONSULENZA SULLA SICUREZZA DEGLI AMBIENTI DI LAVORO NELL’INTERESSE DELLE IMPRESE E DEI LAVORATORI</a:t>
          </a:r>
        </a:p>
      </dsp:txBody>
      <dsp:txXfrm>
        <a:off x="415658" y="2080761"/>
        <a:ext cx="7471193" cy="594503"/>
      </dsp:txXfrm>
    </dsp:sp>
    <dsp:sp modelId="{D8C51054-1489-422F-AE18-06F147F85F3C}">
      <dsp:nvSpPr>
        <dsp:cNvPr id="0" name=""/>
        <dsp:cNvSpPr/>
      </dsp:nvSpPr>
      <dsp:spPr>
        <a:xfrm>
          <a:off x="44093" y="2006448"/>
          <a:ext cx="743129" cy="7431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7EB2D-7D67-42F9-B824-432B7D6BCB1B}">
      <dsp:nvSpPr>
        <dsp:cNvPr id="0" name=""/>
        <dsp:cNvSpPr/>
      </dsp:nvSpPr>
      <dsp:spPr>
        <a:xfrm>
          <a:off x="-3505774" y="-538917"/>
          <a:ext cx="4179683" cy="4179683"/>
        </a:xfrm>
        <a:prstGeom prst="blockArc">
          <a:avLst>
            <a:gd name="adj1" fmla="val 18900000"/>
            <a:gd name="adj2" fmla="val 2700000"/>
            <a:gd name="adj3" fmla="val 517"/>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01C85-3CF2-463D-B7F0-2F9D4D0786CD}">
      <dsp:nvSpPr>
        <dsp:cNvPr id="0" name=""/>
        <dsp:cNvSpPr/>
      </dsp:nvSpPr>
      <dsp:spPr>
        <a:xfrm>
          <a:off x="393314" y="92674"/>
          <a:ext cx="7760085" cy="4771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768" tIns="27940" rIns="27940" bIns="27940" numCol="1" spcCol="1270" anchor="ctr" anchorCtr="0">
          <a:noAutofi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DEFINITO CON IL RINNOVO DEL CCNL DEL 18 LUGLIO 2018 E ISTITUITO IL 15 NOVEMBRE 2018</a:t>
          </a:r>
        </a:p>
      </dsp:txBody>
      <dsp:txXfrm>
        <a:off x="393314" y="92674"/>
        <a:ext cx="7760085" cy="477188"/>
      </dsp:txXfrm>
    </dsp:sp>
    <dsp:sp modelId="{2A786309-9361-4857-8BDD-396E47799DD3}">
      <dsp:nvSpPr>
        <dsp:cNvPr id="0" name=""/>
        <dsp:cNvSpPr/>
      </dsp:nvSpPr>
      <dsp:spPr>
        <a:xfrm>
          <a:off x="5167" y="0"/>
          <a:ext cx="596485" cy="596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934222-814B-4069-90CB-6E902DEB046A}">
      <dsp:nvSpPr>
        <dsp:cNvPr id="0" name=""/>
        <dsp:cNvSpPr/>
      </dsp:nvSpPr>
      <dsp:spPr>
        <a:xfrm>
          <a:off x="665387" y="682446"/>
          <a:ext cx="7486502" cy="4771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768" tIns="27940" rIns="27940" bIns="27940" numCol="1" spcCol="1270" anchor="ctr" anchorCtr="0">
          <a:noAutofi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FORNISCE AGLI OPERAI E AGLI IMPIEGATI EDILI ASSISTENZA SANITARIA E SOCIO SANITARIA INTEGRATIVA A QUELLA FORNITA DAL SERVIZIO SANITARIO NAZIONALE</a:t>
          </a:r>
        </a:p>
      </dsp:txBody>
      <dsp:txXfrm>
        <a:off x="665387" y="682446"/>
        <a:ext cx="7486502" cy="477188"/>
      </dsp:txXfrm>
    </dsp:sp>
    <dsp:sp modelId="{7E74B9A3-C7D9-4B91-B959-2BB1C7DE1D80}">
      <dsp:nvSpPr>
        <dsp:cNvPr id="0" name=""/>
        <dsp:cNvSpPr/>
      </dsp:nvSpPr>
      <dsp:spPr>
        <a:xfrm>
          <a:off x="331127" y="656951"/>
          <a:ext cx="596485" cy="596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BDE39B8-E236-4EE4-AFBF-A377F84D55A4}">
      <dsp:nvSpPr>
        <dsp:cNvPr id="0" name=""/>
        <dsp:cNvSpPr/>
      </dsp:nvSpPr>
      <dsp:spPr>
        <a:xfrm>
          <a:off x="666897" y="1464276"/>
          <a:ext cx="7486502" cy="4771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768" tIns="27940" rIns="27940" bIns="27940" numCol="1" spcCol="1270" anchor="ctr" anchorCtr="0">
          <a:noAutofi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UNIFORMITÀ DELLE PRESTAZIONI AGLI OPERAI E AGLI IMPIEGATI SU TUTTO IL TERRITORIO NAZIONALE</a:t>
          </a:r>
        </a:p>
      </dsp:txBody>
      <dsp:txXfrm>
        <a:off x="666897" y="1464276"/>
        <a:ext cx="7486502" cy="477188"/>
      </dsp:txXfrm>
    </dsp:sp>
    <dsp:sp modelId="{9727EDE4-4F17-454B-BD55-B0ECFCCB5CEF}">
      <dsp:nvSpPr>
        <dsp:cNvPr id="0" name=""/>
        <dsp:cNvSpPr/>
      </dsp:nvSpPr>
      <dsp:spPr>
        <a:xfrm>
          <a:off x="314324" y="1388073"/>
          <a:ext cx="596485" cy="596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AE4036-D215-4595-9A94-B17E016B44C8}">
      <dsp:nvSpPr>
        <dsp:cNvPr id="0" name=""/>
        <dsp:cNvSpPr/>
      </dsp:nvSpPr>
      <dsp:spPr>
        <a:xfrm>
          <a:off x="393314" y="2172313"/>
          <a:ext cx="7760085" cy="4771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768" tIns="27940" rIns="27940" bIns="27940" numCol="1" spcCol="1270" anchor="ctr" anchorCtr="0">
          <a:noAutofit/>
        </a:bodyPr>
        <a:lstStyle/>
        <a:p>
          <a:pPr marL="0" lvl="0" indent="0" algn="l"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ISCRITTO ALL’ ANAGRAFE DEI FONDI SANITARI DI CUI AL DECRETO DEL MINISTERO DELLA SALUTE DEL 31 MARZO 2008 E DEL 27 OTTOBRE 2009</a:t>
          </a:r>
        </a:p>
      </dsp:txBody>
      <dsp:txXfrm>
        <a:off x="393314" y="2172313"/>
        <a:ext cx="7760085" cy="477188"/>
      </dsp:txXfrm>
    </dsp:sp>
    <dsp:sp modelId="{02962055-C345-4D09-9B25-C0BC835A639E}">
      <dsp:nvSpPr>
        <dsp:cNvPr id="0" name=""/>
        <dsp:cNvSpPr/>
      </dsp:nvSpPr>
      <dsp:spPr>
        <a:xfrm>
          <a:off x="76202" y="2085865"/>
          <a:ext cx="596485" cy="5964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3191733" y="-485016"/>
          <a:ext cx="3758502" cy="3758502"/>
        </a:xfrm>
        <a:prstGeom prst="blockArc">
          <a:avLst>
            <a:gd name="adj1" fmla="val 18900000"/>
            <a:gd name="adj2" fmla="val 2700000"/>
            <a:gd name="adj3" fmla="val 57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81F75-F0C9-4E49-A862-C5385A5F27E6}">
      <dsp:nvSpPr>
        <dsp:cNvPr id="0" name=""/>
        <dsp:cNvSpPr/>
      </dsp:nvSpPr>
      <dsp:spPr>
        <a:xfrm>
          <a:off x="303314" y="199199"/>
          <a:ext cx="7798535" cy="71698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2669" tIns="33020" rIns="33020" bIns="3302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Pts val="1000"/>
            <a:buFont typeface="Symbol" panose="05050102010706020507" pitchFamily="18" charset="2"/>
            <a:buNone/>
            <a:tabLst/>
            <a:defRPr/>
          </a:pPr>
          <a:r>
            <a:rPr lang="it-IT" sz="1300" b="1" i="0" u="none" kern="1200" cap="small" dirty="0">
              <a:solidFill>
                <a:srgbClr val="103676"/>
              </a:solidFill>
              <a:latin typeface="+mn-lt"/>
              <a:ea typeface="+mn-ea"/>
              <a:cs typeface="Calibri"/>
            </a:rPr>
            <a:t>il versamento da parte del datore di lavoro di un c.d. «contributo contrattuale» per tutti i lavoratori che applicano il </a:t>
          </a:r>
          <a:r>
            <a:rPr lang="it-IT" sz="1300" b="1" i="0" u="none" kern="1200" cap="small" dirty="0" err="1">
              <a:solidFill>
                <a:srgbClr val="103676"/>
              </a:solidFill>
              <a:latin typeface="+mn-lt"/>
              <a:ea typeface="+mn-ea"/>
              <a:cs typeface="Calibri"/>
            </a:rPr>
            <a:t>ccnl</a:t>
          </a:r>
          <a:r>
            <a:rPr lang="it-IT" sz="1300" b="1" i="0" u="none" kern="1200" cap="small" dirty="0">
              <a:solidFill>
                <a:srgbClr val="103676"/>
              </a:solidFill>
              <a:latin typeface="+mn-lt"/>
              <a:ea typeface="+mn-ea"/>
              <a:cs typeface="Calibri"/>
            </a:rPr>
            <a:t> </a:t>
          </a:r>
          <a:r>
            <a:rPr lang="it-IT" sz="1200" b="1" i="1" u="none" kern="1200" cap="small" dirty="0">
              <a:solidFill>
                <a:srgbClr val="103676"/>
              </a:solidFill>
              <a:latin typeface="Calibri"/>
              <a:ea typeface="+mn-ea"/>
              <a:cs typeface="Calibri"/>
            </a:rPr>
            <a:t>(importo variabile tra gli 10 e 20 euro mensili, a seconda della categoria e del livello di inquadramento del lavoratore)</a:t>
          </a:r>
        </a:p>
      </dsp:txBody>
      <dsp:txXfrm>
        <a:off x="303314" y="199199"/>
        <a:ext cx="7798535" cy="716987"/>
      </dsp:txXfrm>
    </dsp:sp>
    <dsp:sp modelId="{A387E3F9-8F72-49D5-A277-69A74AF5CA73}">
      <dsp:nvSpPr>
        <dsp:cNvPr id="0" name=""/>
        <dsp:cNvSpPr/>
      </dsp:nvSpPr>
      <dsp:spPr>
        <a:xfrm>
          <a:off x="1410" y="209135"/>
          <a:ext cx="697117" cy="6971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8DE8A9-391C-457E-995D-5709CD6AC419}">
      <dsp:nvSpPr>
        <dsp:cNvPr id="0" name=""/>
        <dsp:cNvSpPr/>
      </dsp:nvSpPr>
      <dsp:spPr>
        <a:xfrm>
          <a:off x="603858" y="1035171"/>
          <a:ext cx="7502503" cy="7334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2669" tIns="33020" rIns="33020" bIns="33020" numCol="1" spcCol="1270" anchor="ctr" anchorCtr="0">
          <a:noAutofit/>
        </a:bodyPr>
        <a:lstStyle/>
        <a:p>
          <a:pPr marL="0" lvl="0" indent="0" algn="just" defTabSz="577850">
            <a:lnSpc>
              <a:spcPct val="90000"/>
            </a:lnSpc>
            <a:spcBef>
              <a:spcPct val="0"/>
            </a:spcBef>
            <a:spcAft>
              <a:spcPct val="35000"/>
            </a:spcAft>
            <a:buNone/>
          </a:pPr>
          <a:r>
            <a:rPr lang="it-IT" sz="1300" b="1" i="0" u="none" kern="1200" cap="small" dirty="0">
              <a:solidFill>
                <a:srgbClr val="103676"/>
              </a:solidFill>
              <a:latin typeface="Calibri"/>
              <a:ea typeface="+mn-ea"/>
              <a:cs typeface="Calibri"/>
            </a:rPr>
            <a:t>il lavoratore può attivare un contributo a proprio carico pari all'1% della retribuzione lorda mensile, che gli dà diritto, a ricevere un contributo dell’1% da parte del datore di lavoro, in aggiunta al contributo contrattuale</a:t>
          </a:r>
          <a:r>
            <a:rPr lang="it-IT" sz="1400" b="1" i="0" u="none" kern="1200" cap="small" dirty="0">
              <a:solidFill>
                <a:srgbClr val="103676"/>
              </a:solidFill>
              <a:latin typeface="Calibri"/>
              <a:ea typeface="+mn-ea"/>
              <a:cs typeface="Calibri"/>
            </a:rPr>
            <a:t> </a:t>
          </a:r>
          <a:r>
            <a:rPr lang="it-IT" sz="1200" b="1" i="1" u="none" kern="1200" cap="small" dirty="0">
              <a:solidFill>
                <a:srgbClr val="103676"/>
              </a:solidFill>
              <a:latin typeface="Calibri"/>
              <a:ea typeface="+mn-ea"/>
              <a:cs typeface="Calibri"/>
            </a:rPr>
            <a:t>(per riceverlo il lavoratore deve inviare a prevedi il modulo di integrazione\variazione contributiva, barrando la lettera a. modulo di integrazione contributiva)</a:t>
          </a:r>
          <a:endParaRPr lang="it-IT" sz="1400" b="1" i="1" u="none" kern="1200" cap="small" dirty="0">
            <a:solidFill>
              <a:srgbClr val="103676"/>
            </a:solidFill>
            <a:latin typeface="Calibri"/>
            <a:ea typeface="+mn-ea"/>
            <a:cs typeface="Calibri"/>
          </a:endParaRPr>
        </a:p>
      </dsp:txBody>
      <dsp:txXfrm>
        <a:off x="603858" y="1035171"/>
        <a:ext cx="7502503" cy="733417"/>
      </dsp:txXfrm>
    </dsp:sp>
    <dsp:sp modelId="{654544CE-9133-4A90-9845-778673D8C0E3}">
      <dsp:nvSpPr>
        <dsp:cNvPr id="0" name=""/>
        <dsp:cNvSpPr/>
      </dsp:nvSpPr>
      <dsp:spPr>
        <a:xfrm>
          <a:off x="204132" y="1045675"/>
          <a:ext cx="697117" cy="6971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1F01C82-2E34-4E41-8235-EF74D99788EB}">
      <dsp:nvSpPr>
        <dsp:cNvPr id="0" name=""/>
        <dsp:cNvSpPr/>
      </dsp:nvSpPr>
      <dsp:spPr>
        <a:xfrm>
          <a:off x="268948" y="1951928"/>
          <a:ext cx="7867266" cy="55769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2669" tIns="33020" rIns="33020" bIns="33020" numCol="1" spcCol="1270" anchor="ctr" anchorCtr="0">
          <a:noAutofit/>
        </a:bodyPr>
        <a:lstStyle/>
        <a:p>
          <a:pPr marL="0" lvl="0" indent="0" algn="l" defTabSz="622300">
            <a:lnSpc>
              <a:spcPct val="90000"/>
            </a:lnSpc>
            <a:spcBef>
              <a:spcPct val="0"/>
            </a:spcBef>
            <a:spcAft>
              <a:spcPct val="35000"/>
            </a:spcAft>
            <a:buClrTx/>
            <a:buSzPts val="1000"/>
            <a:buFont typeface="Symbol" panose="05050102010706020507" pitchFamily="18" charset="2"/>
            <a:buNone/>
          </a:pPr>
          <a:r>
            <a:rPr lang="it-IT" sz="1300" b="1" i="0" u="none" kern="1200" cap="small" dirty="0">
              <a:solidFill>
                <a:srgbClr val="103676"/>
              </a:solidFill>
              <a:latin typeface="Calibri"/>
              <a:ea typeface="+mn-ea"/>
              <a:cs typeface="Calibri"/>
            </a:rPr>
            <a:t>il lavoratore può versare sulla sua posizione prevedi anche il TFR che matura di mese in mese </a:t>
          </a:r>
          <a:r>
            <a:rPr lang="it-IT" sz="1200" b="1" i="1" u="none" kern="1200" cap="small" dirty="0">
              <a:solidFill>
                <a:srgbClr val="103676"/>
              </a:solidFill>
              <a:latin typeface="Calibri"/>
              <a:ea typeface="+mn-ea"/>
              <a:cs typeface="Calibri"/>
            </a:rPr>
            <a:t>(oppure, può mantenerlo in azienda)</a:t>
          </a:r>
          <a:endParaRPr lang="it-IT" sz="1400" b="1" i="1" u="none" kern="1200" cap="small" dirty="0">
            <a:solidFill>
              <a:srgbClr val="103676"/>
            </a:solidFill>
            <a:latin typeface="Calibri"/>
            <a:ea typeface="+mn-ea"/>
            <a:cs typeface="Calibri"/>
          </a:endParaRPr>
        </a:p>
      </dsp:txBody>
      <dsp:txXfrm>
        <a:off x="268948" y="1951928"/>
        <a:ext cx="7867266" cy="557693"/>
      </dsp:txXfrm>
    </dsp:sp>
    <dsp:sp modelId="{D8C51054-1489-422F-AE18-06F147F85F3C}">
      <dsp:nvSpPr>
        <dsp:cNvPr id="0" name=""/>
        <dsp:cNvSpPr/>
      </dsp:nvSpPr>
      <dsp:spPr>
        <a:xfrm>
          <a:off x="1410" y="1882216"/>
          <a:ext cx="697117" cy="6971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3359451" y="-516672"/>
          <a:ext cx="4005862" cy="4005862"/>
        </a:xfrm>
        <a:prstGeom prst="blockArc">
          <a:avLst>
            <a:gd name="adj1" fmla="val 18900000"/>
            <a:gd name="adj2" fmla="val 2700000"/>
            <a:gd name="adj3" fmla="val 53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CDC9B-A475-4E14-9C53-EA4EE0E649AC}">
      <dsp:nvSpPr>
        <dsp:cNvPr id="0" name=""/>
        <dsp:cNvSpPr/>
      </dsp:nvSpPr>
      <dsp:spPr>
        <a:xfrm>
          <a:off x="415658" y="174397"/>
          <a:ext cx="7471193" cy="8402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887" tIns="27940" rIns="27940" bIns="27940" numCol="1" spcCol="1270" anchor="ctr" anchorCtr="0">
          <a:noAutofit/>
        </a:bodyPr>
        <a:lstStyle/>
        <a:p>
          <a:pPr marL="0" lvl="0" indent="0" algn="just" defTabSz="488950">
            <a:lnSpc>
              <a:spcPct val="90000"/>
            </a:lnSpc>
            <a:spcBef>
              <a:spcPct val="0"/>
            </a:spcBef>
            <a:spcAft>
              <a:spcPct val="35000"/>
            </a:spcAft>
            <a:buNone/>
          </a:pPr>
          <a:r>
            <a:rPr lang="it-IT" sz="1100" b="1" i="0" u="none" kern="1200" cap="small" dirty="0">
              <a:solidFill>
                <a:srgbClr val="103676"/>
              </a:solidFill>
              <a:latin typeface="Calibri"/>
              <a:ea typeface="+mn-ea"/>
              <a:cs typeface="Calibri"/>
            </a:rPr>
            <a:t>GARANTISCE IL RICONOSCIMENTO DI UNA PRESTAZIONE ALL’OPERAIO (APE - ANZIANITÀ PROFESSIONALE EDILE), CHE ABBIA MATURATO, NEL BIENNIO PRECEDENTE, I REQUISITI DI ANZIANITÀ LAVORATIVA NEL SETTORE ATTRAVERSO LA SUA ISCRIZIONE PRESSO LE CASSE EDILI/EDILCASSE</a:t>
          </a:r>
        </a:p>
      </dsp:txBody>
      <dsp:txXfrm>
        <a:off x="415658" y="174397"/>
        <a:ext cx="7471193" cy="840211"/>
      </dsp:txXfrm>
    </dsp:sp>
    <dsp:sp modelId="{695AC1C3-3CD1-40BE-A3E4-5D31CA9E8108}">
      <dsp:nvSpPr>
        <dsp:cNvPr id="0" name=""/>
        <dsp:cNvSpPr/>
      </dsp:nvSpPr>
      <dsp:spPr>
        <a:xfrm>
          <a:off x="44093" y="222938"/>
          <a:ext cx="743129" cy="7431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E6DD1EE-BF51-4B6D-BBBC-9E73E4B8927C}">
      <dsp:nvSpPr>
        <dsp:cNvPr id="0" name=""/>
        <dsp:cNvSpPr/>
      </dsp:nvSpPr>
      <dsp:spPr>
        <a:xfrm>
          <a:off x="631760" y="1189006"/>
          <a:ext cx="7255091" cy="5945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887" tIns="27940" rIns="27940" bIns="27940" numCol="1" spcCol="1270" anchor="ctr" anchorCtr="0">
          <a:noAutofit/>
        </a:bodyPr>
        <a:lstStyle/>
        <a:p>
          <a:pPr marL="0" lvl="0" indent="0" algn="just" defTabSz="622300">
            <a:lnSpc>
              <a:spcPct val="90000"/>
            </a:lnSpc>
            <a:spcBef>
              <a:spcPct val="0"/>
            </a:spcBef>
            <a:spcAft>
              <a:spcPct val="35000"/>
            </a:spcAft>
            <a:buNone/>
          </a:pPr>
          <a:r>
            <a:rPr lang="it-IT" sz="1100" b="1" i="0" u="none" kern="1200" cap="small" dirty="0">
              <a:solidFill>
                <a:srgbClr val="103676"/>
              </a:solidFill>
              <a:latin typeface="Calibri"/>
              <a:ea typeface="+mn-ea"/>
              <a:cs typeface="Calibri"/>
            </a:rPr>
            <a:t>IL FONDO NAZIONALE OPERA IN STRETTA COLLABORAZIONE CON LE CASSE CHE ALIMENTANO LA BANCA DATI APE PER I REQUISITI ALLA PRESTAZIONI E CHE CORRISPONDONO AI LAVORATORI, ALLE SCADENZE STABILITE, LA PRESTAZIONE ATTRAVERSO IL FINANZIAMENTO RICONOSCIUTO DAL FONDO NAZIONALE STESSO</a:t>
          </a:r>
        </a:p>
      </dsp:txBody>
      <dsp:txXfrm>
        <a:off x="631760" y="1189006"/>
        <a:ext cx="7255091" cy="594503"/>
      </dsp:txXfrm>
    </dsp:sp>
    <dsp:sp modelId="{8567E113-3961-4EE4-914F-7AB347F27787}">
      <dsp:nvSpPr>
        <dsp:cNvPr id="0" name=""/>
        <dsp:cNvSpPr/>
      </dsp:nvSpPr>
      <dsp:spPr>
        <a:xfrm>
          <a:off x="260195" y="1114693"/>
          <a:ext cx="743129" cy="7431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813D055-95FF-4113-ADDE-D7CED7209F2C}">
      <dsp:nvSpPr>
        <dsp:cNvPr id="0" name=""/>
        <dsp:cNvSpPr/>
      </dsp:nvSpPr>
      <dsp:spPr>
        <a:xfrm>
          <a:off x="453606" y="2080761"/>
          <a:ext cx="7471193" cy="5945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887" tIns="27940" rIns="27940" bIns="2794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it-IT" sz="1100" b="1" i="0" u="none" kern="1200" cap="small" dirty="0">
            <a:solidFill>
              <a:srgbClr val="103676"/>
            </a:solidFill>
            <a:latin typeface="Calibri"/>
            <a:ea typeface="+mn-ea"/>
            <a:cs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it-IT" sz="1100" b="1" i="0" u="none" kern="1200" cap="small" dirty="0">
              <a:solidFill>
                <a:srgbClr val="103676"/>
              </a:solidFill>
              <a:latin typeface="Calibri"/>
              <a:ea typeface="+mn-ea"/>
              <a:cs typeface="Calibri"/>
            </a:rPr>
            <a:t>ISTITUITO IL FONDO AUTONOMO IL 23.01.2024</a:t>
          </a:r>
        </a:p>
        <a:p>
          <a:pPr>
            <a:buNone/>
          </a:pPr>
          <a:endParaRPr lang="it-IT" dirty="0"/>
        </a:p>
      </dsp:txBody>
      <dsp:txXfrm>
        <a:off x="453606" y="2080761"/>
        <a:ext cx="7471193" cy="594503"/>
      </dsp:txXfrm>
    </dsp:sp>
    <dsp:sp modelId="{F4902C41-3225-43FB-A5CE-45C6CC671EE4}">
      <dsp:nvSpPr>
        <dsp:cNvPr id="0" name=""/>
        <dsp:cNvSpPr/>
      </dsp:nvSpPr>
      <dsp:spPr>
        <a:xfrm>
          <a:off x="44093" y="2006448"/>
          <a:ext cx="743129" cy="7431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CD73B-9AF2-4515-9F43-00A9AEBC86E6}">
      <dsp:nvSpPr>
        <dsp:cNvPr id="0" name=""/>
        <dsp:cNvSpPr/>
      </dsp:nvSpPr>
      <dsp:spPr>
        <a:xfrm>
          <a:off x="-4134542" y="-634507"/>
          <a:ext cx="4926614" cy="4926614"/>
        </a:xfrm>
        <a:prstGeom prst="blockArc">
          <a:avLst>
            <a:gd name="adj1" fmla="val 18900000"/>
            <a:gd name="adj2" fmla="val 2700000"/>
            <a:gd name="adj3" fmla="val 43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81F75-F0C9-4E49-A862-C5385A5F27E6}">
      <dsp:nvSpPr>
        <dsp:cNvPr id="0" name=""/>
        <dsp:cNvSpPr/>
      </dsp:nvSpPr>
      <dsp:spPr>
        <a:xfrm>
          <a:off x="256641" y="166274"/>
          <a:ext cx="7619390" cy="332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5560" rIns="35560" bIns="35560" numCol="1" spcCol="1270" anchor="ctr" anchorCtr="0">
          <a:noAutofit/>
        </a:bodyPr>
        <a:lstStyle/>
        <a:p>
          <a:pPr marL="0" lvl="0" indent="0" algn="l" defTabSz="622300">
            <a:lnSpc>
              <a:spcPct val="90000"/>
            </a:lnSpc>
            <a:spcBef>
              <a:spcPct val="0"/>
            </a:spcBef>
            <a:spcAft>
              <a:spcPct val="35000"/>
            </a:spcAft>
            <a:buNone/>
          </a:pPr>
          <a:r>
            <a:rPr lang="it-IT" sz="1400" b="1" kern="1200" cap="small" dirty="0">
              <a:solidFill>
                <a:srgbClr val="103676"/>
              </a:solidFill>
              <a:latin typeface="Calibri"/>
              <a:ea typeface="+mn-ea"/>
              <a:cs typeface="Calibri"/>
            </a:rPr>
            <a:t>SQUADRA EDILIZIA – PRIVACY, ASSEVERAZIONE, MOG 231</a:t>
          </a:r>
        </a:p>
      </dsp:txBody>
      <dsp:txXfrm>
        <a:off x="256641" y="166274"/>
        <a:ext cx="7619390" cy="332402"/>
      </dsp:txXfrm>
    </dsp:sp>
    <dsp:sp modelId="{A387E3F9-8F72-49D5-A277-69A74AF5CA73}">
      <dsp:nvSpPr>
        <dsp:cNvPr id="0" name=""/>
        <dsp:cNvSpPr/>
      </dsp:nvSpPr>
      <dsp:spPr>
        <a:xfrm>
          <a:off x="48890" y="124724"/>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7950607-30EC-4138-BE36-8B1D3EBA70A7}">
      <dsp:nvSpPr>
        <dsp:cNvPr id="0" name=""/>
        <dsp:cNvSpPr/>
      </dsp:nvSpPr>
      <dsp:spPr>
        <a:xfrm>
          <a:off x="557662" y="665171"/>
          <a:ext cx="7318369" cy="332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5560" rIns="35560" bIns="35560" numCol="1" spcCol="1270" anchor="ctr" anchorCtr="0">
          <a:noAutofit/>
        </a:bodyPr>
        <a:lstStyle/>
        <a:p>
          <a:pPr marL="0" lvl="0" indent="0" algn="l" defTabSz="533400">
            <a:lnSpc>
              <a:spcPct val="90000"/>
            </a:lnSpc>
            <a:spcBef>
              <a:spcPct val="0"/>
            </a:spcBef>
            <a:spcAft>
              <a:spcPct val="35000"/>
            </a:spcAft>
            <a:buNone/>
          </a:pPr>
          <a:r>
            <a:rPr lang="it-IT" sz="1400" b="1" kern="1200" cap="small" dirty="0">
              <a:solidFill>
                <a:srgbClr val="103676"/>
              </a:solidFill>
              <a:latin typeface="Calibri"/>
              <a:ea typeface="+mn-ea"/>
              <a:cs typeface="Calibri"/>
            </a:rPr>
            <a:t>LINEE GUIDA PRIVACY</a:t>
          </a:r>
        </a:p>
      </dsp:txBody>
      <dsp:txXfrm>
        <a:off x="557662" y="665171"/>
        <a:ext cx="7318369" cy="332402"/>
      </dsp:txXfrm>
    </dsp:sp>
    <dsp:sp modelId="{1FFD1750-9D62-4849-ADBE-FA7D0909A828}">
      <dsp:nvSpPr>
        <dsp:cNvPr id="0" name=""/>
        <dsp:cNvSpPr/>
      </dsp:nvSpPr>
      <dsp:spPr>
        <a:xfrm>
          <a:off x="349910" y="623620"/>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B6868A-252D-43E9-8449-CFA74127AF86}">
      <dsp:nvSpPr>
        <dsp:cNvPr id="0" name=""/>
        <dsp:cNvSpPr/>
      </dsp:nvSpPr>
      <dsp:spPr>
        <a:xfrm>
          <a:off x="771387" y="1167029"/>
          <a:ext cx="7153412" cy="332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5560" rIns="35560" bIns="35560" numCol="1" spcCol="1270" anchor="ctr" anchorCtr="0">
          <a:noAutofit/>
        </a:bodyPr>
        <a:lstStyle/>
        <a:p>
          <a:pPr marL="0" lvl="0" indent="0" algn="l" defTabSz="622300">
            <a:lnSpc>
              <a:spcPct val="90000"/>
            </a:lnSpc>
            <a:spcBef>
              <a:spcPct val="0"/>
            </a:spcBef>
            <a:spcAft>
              <a:spcPct val="35000"/>
            </a:spcAft>
            <a:buNone/>
          </a:pPr>
          <a:r>
            <a:rPr lang="it-IT" sz="1400" b="1" kern="1200" cap="small" dirty="0">
              <a:solidFill>
                <a:srgbClr val="103676"/>
              </a:solidFill>
              <a:latin typeface="Calibri"/>
              <a:ea typeface="+mn-ea"/>
              <a:cs typeface="Calibri"/>
            </a:rPr>
            <a:t>CONVENZIONI CON LE AGENZIE DI SOMMINISTRAZIONE – UMANA E MANPOWER</a:t>
          </a:r>
        </a:p>
      </dsp:txBody>
      <dsp:txXfrm>
        <a:off x="771387" y="1167029"/>
        <a:ext cx="7153412" cy="332402"/>
      </dsp:txXfrm>
    </dsp:sp>
    <dsp:sp modelId="{D8C51054-1489-422F-AE18-06F147F85F3C}">
      <dsp:nvSpPr>
        <dsp:cNvPr id="0" name=""/>
        <dsp:cNvSpPr/>
      </dsp:nvSpPr>
      <dsp:spPr>
        <a:xfrm>
          <a:off x="514868" y="1122151"/>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5C24017-AF4A-412E-A669-C7AE04D75413}">
      <dsp:nvSpPr>
        <dsp:cNvPr id="0" name=""/>
        <dsp:cNvSpPr/>
      </dsp:nvSpPr>
      <dsp:spPr>
        <a:xfrm>
          <a:off x="775289" y="1603098"/>
          <a:ext cx="7100742" cy="451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5560" rIns="35560" bIns="35560" numCol="1" spcCol="1270" anchor="ctr" anchorCtr="0">
          <a:noAutofit/>
        </a:bodyPr>
        <a:lstStyle/>
        <a:p>
          <a:pPr marL="0" lvl="0" indent="0" algn="l" defTabSz="622300">
            <a:lnSpc>
              <a:spcPct val="90000"/>
            </a:lnSpc>
            <a:spcBef>
              <a:spcPct val="0"/>
            </a:spcBef>
            <a:spcAft>
              <a:spcPct val="35000"/>
            </a:spcAft>
            <a:buNone/>
          </a:pPr>
          <a:r>
            <a:rPr lang="it-IT" sz="1400" b="1" kern="1200" cap="small" dirty="0">
              <a:solidFill>
                <a:srgbClr val="103676"/>
              </a:solidFill>
              <a:latin typeface="Calibri"/>
              <a:ea typeface="+mn-ea"/>
              <a:cs typeface="Calibri"/>
            </a:rPr>
            <a:t>ANCE – ACADEMY (corso gratuito di formazione sulla sicurezza per i datori di </a:t>
          </a:r>
          <a:r>
            <a:rPr lang="it-IT" sz="1400" b="1" kern="1200" cap="small">
              <a:solidFill>
                <a:srgbClr val="103676"/>
              </a:solidFill>
              <a:latin typeface="Calibri"/>
              <a:ea typeface="+mn-ea"/>
              <a:cs typeface="Calibri"/>
            </a:rPr>
            <a:t>lavoro e </a:t>
          </a:r>
          <a:r>
            <a:rPr lang="it-IT" sz="1400" b="1" kern="1200" cap="small" dirty="0">
              <a:solidFill>
                <a:srgbClr val="103676"/>
              </a:solidFill>
              <a:latin typeface="Calibri"/>
              <a:ea typeface="+mn-ea"/>
              <a:cs typeface="Calibri"/>
            </a:rPr>
            <a:t>video patente a crediti) </a:t>
          </a:r>
        </a:p>
      </dsp:txBody>
      <dsp:txXfrm>
        <a:off x="775289" y="1603098"/>
        <a:ext cx="7100742" cy="451402"/>
      </dsp:txXfrm>
    </dsp:sp>
    <dsp:sp modelId="{FA8B493A-A4C5-4A15-9042-AFCBEF8C121F}">
      <dsp:nvSpPr>
        <dsp:cNvPr id="0" name=""/>
        <dsp:cNvSpPr/>
      </dsp:nvSpPr>
      <dsp:spPr>
        <a:xfrm>
          <a:off x="567537" y="1621048"/>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22383AF-3B7C-47C3-8B19-FC438827D90F}">
      <dsp:nvSpPr>
        <dsp:cNvPr id="0" name=""/>
        <dsp:cNvSpPr/>
      </dsp:nvSpPr>
      <dsp:spPr>
        <a:xfrm>
          <a:off x="722619" y="2161495"/>
          <a:ext cx="7153412" cy="332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5560" rIns="35560" bIns="35560" numCol="1" spcCol="1270" anchor="ctr" anchorCtr="0">
          <a:noAutofit/>
        </a:bodyPr>
        <a:lstStyle/>
        <a:p>
          <a:pPr marL="0" lvl="0" indent="0" algn="l" defTabSz="533400">
            <a:lnSpc>
              <a:spcPct val="90000"/>
            </a:lnSpc>
            <a:spcBef>
              <a:spcPct val="0"/>
            </a:spcBef>
            <a:spcAft>
              <a:spcPct val="35000"/>
            </a:spcAft>
            <a:buNone/>
          </a:pPr>
          <a:r>
            <a:rPr lang="it-IT" sz="1400" b="1" kern="1200" cap="small" dirty="0">
              <a:solidFill>
                <a:srgbClr val="103676"/>
              </a:solidFill>
              <a:latin typeface="Calibri"/>
              <a:ea typeface="+mn-ea"/>
              <a:cs typeface="Calibri"/>
            </a:rPr>
            <a:t>ASSE.CO EDILIZIA</a:t>
          </a:r>
        </a:p>
      </dsp:txBody>
      <dsp:txXfrm>
        <a:off x="722619" y="2161495"/>
        <a:ext cx="7153412" cy="332402"/>
      </dsp:txXfrm>
    </dsp:sp>
    <dsp:sp modelId="{29C349BA-6735-47BC-8281-E32E04E5DDE9}">
      <dsp:nvSpPr>
        <dsp:cNvPr id="0" name=""/>
        <dsp:cNvSpPr/>
      </dsp:nvSpPr>
      <dsp:spPr>
        <a:xfrm>
          <a:off x="514868" y="2119944"/>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920603-1DE1-40A3-A448-2CE56C193A22}">
      <dsp:nvSpPr>
        <dsp:cNvPr id="0" name=""/>
        <dsp:cNvSpPr/>
      </dsp:nvSpPr>
      <dsp:spPr>
        <a:xfrm>
          <a:off x="557662" y="2660026"/>
          <a:ext cx="7318369" cy="332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3020" rIns="33020" bIns="33020" numCol="1" spcCol="1270" anchor="ctr" anchorCtr="0">
          <a:noAutofit/>
        </a:bodyPr>
        <a:lstStyle/>
        <a:p>
          <a:pPr marL="0" lvl="0" indent="0" algn="l" defTabSz="533400">
            <a:lnSpc>
              <a:spcPct val="90000"/>
            </a:lnSpc>
            <a:spcBef>
              <a:spcPct val="0"/>
            </a:spcBef>
            <a:spcAft>
              <a:spcPct val="35000"/>
            </a:spcAft>
            <a:buNone/>
          </a:pPr>
          <a:r>
            <a:rPr lang="it-IT" sz="1300" b="1" kern="1200" cap="small" dirty="0">
              <a:solidFill>
                <a:srgbClr val="103676"/>
              </a:solidFill>
              <a:latin typeface="Calibri"/>
              <a:ea typeface="+mn-ea"/>
              <a:cs typeface="Calibri"/>
            </a:rPr>
            <a:t>PROTOCOLLO ISTAT-ANCE PER RILEVAZIONE MENSILE COSTO MEDIO ORARIO PROVINCIALE OPERAI</a:t>
          </a:r>
        </a:p>
      </dsp:txBody>
      <dsp:txXfrm>
        <a:off x="557662" y="2660026"/>
        <a:ext cx="7318369" cy="332402"/>
      </dsp:txXfrm>
    </dsp:sp>
    <dsp:sp modelId="{2545425C-48C9-4DCB-ACA3-5D4601CCF3E7}">
      <dsp:nvSpPr>
        <dsp:cNvPr id="0" name=""/>
        <dsp:cNvSpPr/>
      </dsp:nvSpPr>
      <dsp:spPr>
        <a:xfrm>
          <a:off x="349910" y="2618475"/>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A1D1E73-9E7F-4766-AE04-C040315D8446}">
      <dsp:nvSpPr>
        <dsp:cNvPr id="0" name=""/>
        <dsp:cNvSpPr/>
      </dsp:nvSpPr>
      <dsp:spPr>
        <a:xfrm>
          <a:off x="256641" y="3158922"/>
          <a:ext cx="7619390" cy="33240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45" tIns="35560" rIns="35560" bIns="35560" numCol="1" spcCol="1270" anchor="ctr" anchorCtr="0">
          <a:noAutofit/>
        </a:bodyPr>
        <a:lstStyle/>
        <a:p>
          <a:pPr marL="0" lvl="0" indent="0" algn="l" defTabSz="622300">
            <a:lnSpc>
              <a:spcPct val="90000"/>
            </a:lnSpc>
            <a:spcBef>
              <a:spcPct val="0"/>
            </a:spcBef>
            <a:spcAft>
              <a:spcPct val="35000"/>
            </a:spcAft>
            <a:buNone/>
          </a:pPr>
          <a:r>
            <a:rPr lang="it-IT" sz="1400" b="1" kern="1200" cap="small" dirty="0">
              <a:solidFill>
                <a:srgbClr val="103676"/>
              </a:solidFill>
              <a:latin typeface="Calibri"/>
              <a:ea typeface="+mn-ea"/>
              <a:cs typeface="Calibri"/>
            </a:rPr>
            <a:t>AGGIORNAMENTO PERIODICO DATI PER TABELLE MINISTERIALI COSTO DEL LAVORO</a:t>
          </a:r>
        </a:p>
      </dsp:txBody>
      <dsp:txXfrm>
        <a:off x="256641" y="3158922"/>
        <a:ext cx="7619390" cy="332402"/>
      </dsp:txXfrm>
    </dsp:sp>
    <dsp:sp modelId="{818C6669-30B9-4FF8-89C4-38D16BBD3581}">
      <dsp:nvSpPr>
        <dsp:cNvPr id="0" name=""/>
        <dsp:cNvSpPr/>
      </dsp:nvSpPr>
      <dsp:spPr>
        <a:xfrm>
          <a:off x="48890" y="3117372"/>
          <a:ext cx="415503" cy="415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4301543" cy="339465"/>
          </a:xfrm>
          <a:prstGeom prst="rect">
            <a:avLst/>
          </a:prstGeom>
        </p:spPr>
        <p:txBody>
          <a:bodyPr vert="horz" lIns="106994" tIns="53497" rIns="106994" bIns="53497" rtlCol="0"/>
          <a:lstStyle>
            <a:lvl1pPr algn="l">
              <a:defRPr sz="1400"/>
            </a:lvl1pPr>
          </a:lstStyle>
          <a:p>
            <a:endParaRPr lang="it-IT"/>
          </a:p>
        </p:txBody>
      </p:sp>
      <p:sp>
        <p:nvSpPr>
          <p:cNvPr id="3" name="Segnaposto data 2"/>
          <p:cNvSpPr>
            <a:spLocks noGrp="1"/>
          </p:cNvSpPr>
          <p:nvPr>
            <p:ph type="dt" sz="quarter" idx="1"/>
          </p:nvPr>
        </p:nvSpPr>
        <p:spPr>
          <a:xfrm>
            <a:off x="5623373" y="1"/>
            <a:ext cx="4301543" cy="339465"/>
          </a:xfrm>
          <a:prstGeom prst="rect">
            <a:avLst/>
          </a:prstGeom>
        </p:spPr>
        <p:txBody>
          <a:bodyPr vert="horz" lIns="106994" tIns="53497" rIns="106994" bIns="53497" rtlCol="0"/>
          <a:lstStyle>
            <a:lvl1pPr algn="r">
              <a:defRPr sz="1400"/>
            </a:lvl1pPr>
          </a:lstStyle>
          <a:p>
            <a:fld id="{D7FFA1DA-629B-7946-9596-8DE7AA48263D}" type="datetimeFigureOut">
              <a:rPr lang="it-IT" smtClean="0"/>
              <a:t>19/04/2026</a:t>
            </a:fld>
            <a:endParaRPr lang="it-IT"/>
          </a:p>
        </p:txBody>
      </p:sp>
      <p:sp>
        <p:nvSpPr>
          <p:cNvPr id="4" name="Segnaposto piè di pagina 3"/>
          <p:cNvSpPr>
            <a:spLocks noGrp="1"/>
          </p:cNvSpPr>
          <p:nvPr>
            <p:ph type="ftr" sz="quarter" idx="2"/>
          </p:nvPr>
        </p:nvSpPr>
        <p:spPr>
          <a:xfrm>
            <a:off x="1" y="6456117"/>
            <a:ext cx="4301543" cy="339465"/>
          </a:xfrm>
          <a:prstGeom prst="rect">
            <a:avLst/>
          </a:prstGeom>
        </p:spPr>
        <p:txBody>
          <a:bodyPr vert="horz" lIns="106994" tIns="53497" rIns="106994" bIns="53497" rtlCol="0" anchor="b"/>
          <a:lstStyle>
            <a:lvl1pPr algn="l">
              <a:defRPr sz="1400"/>
            </a:lvl1pPr>
          </a:lstStyle>
          <a:p>
            <a:endParaRPr lang="it-IT"/>
          </a:p>
        </p:txBody>
      </p:sp>
      <p:sp>
        <p:nvSpPr>
          <p:cNvPr id="5" name="Segnaposto numero diapositiva 4"/>
          <p:cNvSpPr>
            <a:spLocks noGrp="1"/>
          </p:cNvSpPr>
          <p:nvPr>
            <p:ph type="sldNum" sz="quarter" idx="3"/>
          </p:nvPr>
        </p:nvSpPr>
        <p:spPr>
          <a:xfrm>
            <a:off x="5623373" y="6456117"/>
            <a:ext cx="4301543" cy="339465"/>
          </a:xfrm>
          <a:prstGeom prst="rect">
            <a:avLst/>
          </a:prstGeom>
        </p:spPr>
        <p:txBody>
          <a:bodyPr vert="horz" lIns="106994" tIns="53497" rIns="106994" bIns="53497" rtlCol="0" anchor="b"/>
          <a:lstStyle>
            <a:lvl1pPr algn="r">
              <a:defRPr sz="1400"/>
            </a:lvl1pPr>
          </a:lstStyle>
          <a:p>
            <a:fld id="{DC8E683B-E46A-A349-BD6B-3AC0A48A4D5B}" type="slidenum">
              <a:rPr lang="it-IT" smtClean="0"/>
              <a:t>‹N›</a:t>
            </a:fld>
            <a:endParaRPr lang="it-IT"/>
          </a:p>
        </p:txBody>
      </p:sp>
    </p:spTree>
    <p:extLst>
      <p:ext uri="{BB962C8B-B14F-4D97-AF65-F5344CB8AC3E}">
        <p14:creationId xmlns:p14="http://schemas.microsoft.com/office/powerpoint/2010/main" val="25530154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4301543" cy="339465"/>
          </a:xfrm>
          <a:prstGeom prst="rect">
            <a:avLst/>
          </a:prstGeom>
        </p:spPr>
        <p:txBody>
          <a:bodyPr vert="horz" lIns="106994" tIns="53497" rIns="106994" bIns="53497" rtlCol="0"/>
          <a:lstStyle>
            <a:lvl1pPr algn="l">
              <a:defRPr sz="1400"/>
            </a:lvl1pPr>
          </a:lstStyle>
          <a:p>
            <a:endParaRPr lang="it-IT"/>
          </a:p>
        </p:txBody>
      </p:sp>
      <p:sp>
        <p:nvSpPr>
          <p:cNvPr id="3" name="Segnaposto data 2"/>
          <p:cNvSpPr>
            <a:spLocks noGrp="1"/>
          </p:cNvSpPr>
          <p:nvPr>
            <p:ph type="dt" idx="1"/>
          </p:nvPr>
        </p:nvSpPr>
        <p:spPr>
          <a:xfrm>
            <a:off x="5623373" y="1"/>
            <a:ext cx="4301543" cy="339465"/>
          </a:xfrm>
          <a:prstGeom prst="rect">
            <a:avLst/>
          </a:prstGeom>
        </p:spPr>
        <p:txBody>
          <a:bodyPr vert="horz" lIns="106994" tIns="53497" rIns="106994" bIns="53497" rtlCol="0"/>
          <a:lstStyle>
            <a:lvl1pPr algn="r">
              <a:defRPr sz="1400"/>
            </a:lvl1pPr>
          </a:lstStyle>
          <a:p>
            <a:fld id="{2C94D03A-7E69-7344-8274-FB2F924124AC}" type="datetimeFigureOut">
              <a:rPr lang="it-IT" smtClean="0"/>
              <a:t>19/04/2026</a:t>
            </a:fld>
            <a:endParaRPr lang="it-IT"/>
          </a:p>
        </p:txBody>
      </p:sp>
      <p:sp>
        <p:nvSpPr>
          <p:cNvPr id="4" name="Segnaposto immagine diapositiva 3"/>
          <p:cNvSpPr>
            <a:spLocks noGrp="1" noRot="1" noChangeAspect="1"/>
          </p:cNvSpPr>
          <p:nvPr>
            <p:ph type="sldImg" idx="2"/>
          </p:nvPr>
        </p:nvSpPr>
        <p:spPr>
          <a:xfrm>
            <a:off x="2700338" y="509588"/>
            <a:ext cx="4525962" cy="2549525"/>
          </a:xfrm>
          <a:prstGeom prst="rect">
            <a:avLst/>
          </a:prstGeom>
          <a:noFill/>
          <a:ln w="12700">
            <a:solidFill>
              <a:prstClr val="black"/>
            </a:solidFill>
          </a:ln>
        </p:spPr>
        <p:txBody>
          <a:bodyPr vert="horz" lIns="106994" tIns="53497" rIns="106994" bIns="53497" rtlCol="0" anchor="ctr"/>
          <a:lstStyle/>
          <a:p>
            <a:endParaRPr lang="it-IT"/>
          </a:p>
        </p:txBody>
      </p:sp>
      <p:sp>
        <p:nvSpPr>
          <p:cNvPr id="5" name="Segnaposto note 4"/>
          <p:cNvSpPr>
            <a:spLocks noGrp="1"/>
          </p:cNvSpPr>
          <p:nvPr>
            <p:ph type="body" sz="quarter" idx="3"/>
          </p:nvPr>
        </p:nvSpPr>
        <p:spPr>
          <a:xfrm>
            <a:off x="992664" y="3229107"/>
            <a:ext cx="7941310" cy="3059373"/>
          </a:xfrm>
          <a:prstGeom prst="rect">
            <a:avLst/>
          </a:prstGeom>
        </p:spPr>
        <p:txBody>
          <a:bodyPr vert="horz" lIns="106994" tIns="53497" rIns="106994" bIns="53497"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6456117"/>
            <a:ext cx="4301543" cy="339465"/>
          </a:xfrm>
          <a:prstGeom prst="rect">
            <a:avLst/>
          </a:prstGeom>
        </p:spPr>
        <p:txBody>
          <a:bodyPr vert="horz" lIns="106994" tIns="53497" rIns="106994" bIns="53497" rtlCol="0" anchor="b"/>
          <a:lstStyle>
            <a:lvl1pPr algn="l">
              <a:defRPr sz="1400"/>
            </a:lvl1pPr>
          </a:lstStyle>
          <a:p>
            <a:endParaRPr lang="it-IT"/>
          </a:p>
        </p:txBody>
      </p:sp>
      <p:sp>
        <p:nvSpPr>
          <p:cNvPr id="7" name="Segnaposto numero diapositiva 6"/>
          <p:cNvSpPr>
            <a:spLocks noGrp="1"/>
          </p:cNvSpPr>
          <p:nvPr>
            <p:ph type="sldNum" sz="quarter" idx="5"/>
          </p:nvPr>
        </p:nvSpPr>
        <p:spPr>
          <a:xfrm>
            <a:off x="5623373" y="6456117"/>
            <a:ext cx="4301543" cy="339465"/>
          </a:xfrm>
          <a:prstGeom prst="rect">
            <a:avLst/>
          </a:prstGeom>
        </p:spPr>
        <p:txBody>
          <a:bodyPr vert="horz" lIns="106994" tIns="53497" rIns="106994" bIns="53497" rtlCol="0" anchor="b"/>
          <a:lstStyle>
            <a:lvl1pPr algn="r">
              <a:defRPr sz="1400"/>
            </a:lvl1pPr>
          </a:lstStyle>
          <a:p>
            <a:fld id="{2135063F-75B3-A840-BD8A-A74602CDE0A2}" type="slidenum">
              <a:rPr lang="it-IT" smtClean="0"/>
              <a:t>‹N›</a:t>
            </a:fld>
            <a:endParaRPr lang="it-IT"/>
          </a:p>
        </p:txBody>
      </p:sp>
    </p:spTree>
    <p:extLst>
      <p:ext uri="{BB962C8B-B14F-4D97-AF65-F5344CB8AC3E}">
        <p14:creationId xmlns:p14="http://schemas.microsoft.com/office/powerpoint/2010/main" val="21672590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dirty="0"/>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5063F-75B3-A840-BD8A-A74602CDE0A2}" type="slidenum">
              <a:rPr kumimoji="0" lang="it-IT"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60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35063F-75B3-A840-BD8A-A74602CDE0A2}" type="slidenum">
              <a:rPr lang="it-IT" smtClean="0"/>
              <a:t>34</a:t>
            </a:fld>
            <a:endParaRPr lang="it-IT"/>
          </a:p>
        </p:txBody>
      </p:sp>
    </p:spTree>
    <p:extLst>
      <p:ext uri="{BB962C8B-B14F-4D97-AF65-F5344CB8AC3E}">
        <p14:creationId xmlns:p14="http://schemas.microsoft.com/office/powerpoint/2010/main" val="141708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35063F-75B3-A840-BD8A-A74602CDE0A2}" type="slidenum">
              <a:rPr lang="it-IT" smtClean="0"/>
              <a:t>41</a:t>
            </a:fld>
            <a:endParaRPr lang="it-IT"/>
          </a:p>
        </p:txBody>
      </p:sp>
    </p:spTree>
    <p:extLst>
      <p:ext uri="{BB962C8B-B14F-4D97-AF65-F5344CB8AC3E}">
        <p14:creationId xmlns:p14="http://schemas.microsoft.com/office/powerpoint/2010/main" val="153171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674B6-02E3-511E-FFBC-BEECDD40246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CC473D2-385B-0012-B2FD-6C367ED3EE1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4B79125-49C0-E4DD-5739-93D1766BDC0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4B250A0-9C37-17EC-59A9-F0F8CEE3494A}"/>
              </a:ext>
            </a:extLst>
          </p:cNvPr>
          <p:cNvSpPr>
            <a:spLocks noGrp="1"/>
          </p:cNvSpPr>
          <p:nvPr>
            <p:ph type="sldNum" sz="quarter" idx="5"/>
          </p:nvPr>
        </p:nvSpPr>
        <p:spPr/>
        <p:txBody>
          <a:bodyPr/>
          <a:lstStyle/>
          <a:p>
            <a:fld id="{2135063F-75B3-A840-BD8A-A74602CDE0A2}" type="slidenum">
              <a:rPr lang="it-IT" smtClean="0"/>
              <a:t>42</a:t>
            </a:fld>
            <a:endParaRPr lang="it-IT"/>
          </a:p>
        </p:txBody>
      </p:sp>
    </p:spTree>
    <p:extLst>
      <p:ext uri="{BB962C8B-B14F-4D97-AF65-F5344CB8AC3E}">
        <p14:creationId xmlns:p14="http://schemas.microsoft.com/office/powerpoint/2010/main" val="402275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2F43-0D21-D5A7-5040-820271D8450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DCB85C-ED49-7138-1A5E-7ED4E82C3F2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FC4DD09-6F4F-BBB3-DA9C-9366745FC82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52CFD1C-6E21-636E-6B24-BBFABC5F0C1C}"/>
              </a:ext>
            </a:extLst>
          </p:cNvPr>
          <p:cNvSpPr>
            <a:spLocks noGrp="1"/>
          </p:cNvSpPr>
          <p:nvPr>
            <p:ph type="sldNum" sz="quarter" idx="5"/>
          </p:nvPr>
        </p:nvSpPr>
        <p:spPr/>
        <p:txBody>
          <a:bodyPr/>
          <a:lstStyle/>
          <a:p>
            <a:fld id="{2135063F-75B3-A840-BD8A-A74602CDE0A2}" type="slidenum">
              <a:rPr lang="it-IT" smtClean="0"/>
              <a:t>43</a:t>
            </a:fld>
            <a:endParaRPr lang="it-IT"/>
          </a:p>
        </p:txBody>
      </p:sp>
    </p:spTree>
    <p:extLst>
      <p:ext uri="{BB962C8B-B14F-4D97-AF65-F5344CB8AC3E}">
        <p14:creationId xmlns:p14="http://schemas.microsoft.com/office/powerpoint/2010/main" val="354367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Holder 7"/>
          <p:cNvSpPr>
            <a:spLocks noGrp="1"/>
          </p:cNvSpPr>
          <p:nvPr>
            <p:ph type="sldNum" sz="quarter" idx="7"/>
          </p:nvPr>
        </p:nvSpPr>
        <p:spPr>
          <a:xfrm>
            <a:off x="8610600" y="4632325"/>
            <a:ext cx="350520" cy="215444"/>
          </a:xfrm>
          <a:prstGeom prst="rect">
            <a:avLst/>
          </a:prstGeom>
        </p:spPr>
        <p:txBody>
          <a:bodyPr lIns="0" tIns="0" rIns="0" bIns="0"/>
          <a:lstStyle>
            <a:lvl1pPr algn="ctr">
              <a:defRPr sz="1300">
                <a:solidFill>
                  <a:srgbClr val="103676"/>
                </a:solidFill>
              </a:defRPr>
            </a:lvl1pPr>
          </a:lstStyle>
          <a:p>
            <a:fld id="{B6F15528-21DE-4FAA-801E-634DDDAF4B2B}" type="slidenum">
              <a:rPr lang="it-IT" smtClean="0"/>
              <a:pPr/>
              <a:t>‹N›</a:t>
            </a:fld>
            <a:endParaRPr lang="it-IT" dirty="0"/>
          </a:p>
        </p:txBody>
      </p:sp>
      <p:sp>
        <p:nvSpPr>
          <p:cNvPr id="15" name="Holder 3"/>
          <p:cNvSpPr>
            <a:spLocks noGrp="1"/>
          </p:cNvSpPr>
          <p:nvPr>
            <p:ph type="body" idx="1"/>
          </p:nvPr>
        </p:nvSpPr>
        <p:spPr>
          <a:xfrm>
            <a:off x="685800" y="1584325"/>
            <a:ext cx="7772400" cy="2362200"/>
          </a:xfrm>
        </p:spPr>
        <p:txBody>
          <a:bodyPr lIns="0" tIns="0" rIns="0" bIns="0"/>
          <a:lstStyle>
            <a:lvl1pPr algn="just">
              <a:defRPr sz="1200" b="0" i="0">
                <a:solidFill>
                  <a:schemeClr val="tx1"/>
                </a:solidFill>
              </a:defRPr>
            </a:lvl1pPr>
          </a:lstStyle>
          <a:p>
            <a:endParaRPr dirty="0"/>
          </a:p>
        </p:txBody>
      </p:sp>
      <p:sp>
        <p:nvSpPr>
          <p:cNvPr id="16"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17" name="Titolo 16"/>
          <p:cNvSpPr>
            <a:spLocks noGrp="1"/>
          </p:cNvSpPr>
          <p:nvPr>
            <p:ph type="title"/>
          </p:nvPr>
        </p:nvSpPr>
        <p:spPr/>
        <p:txBody>
          <a:bodyPr vert="horz"/>
          <a:lstStyle/>
          <a:p>
            <a:r>
              <a:rPr lang="it-IT"/>
              <a:t>Fare clic per modificare stile</a:t>
            </a:r>
          </a:p>
        </p:txBody>
      </p:sp>
      <p:sp>
        <p:nvSpPr>
          <p:cNvPr id="6" name="bg object 16"/>
          <p:cNvSpPr/>
          <p:nvPr userDrawn="1"/>
        </p:nvSpPr>
        <p:spPr>
          <a:xfrm>
            <a:off x="416852" y="84066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a:lstStyle/>
          <a:p>
            <a:r>
              <a:rPr lang="it-IT"/>
              <a:t>Fare clic per modificare stile</a:t>
            </a:r>
          </a:p>
        </p:txBody>
      </p:sp>
      <p:sp>
        <p:nvSpPr>
          <p:cNvPr id="3" name="Segnaposto numero diapositiva 2"/>
          <p:cNvSpPr>
            <a:spLocks noGrp="1"/>
          </p:cNvSpPr>
          <p:nvPr>
            <p:ph type="sldNum" sz="quarter" idx="10"/>
          </p:nvPr>
        </p:nvSpPr>
        <p:spPr/>
        <p:txBody>
          <a:bodyPr/>
          <a:lstStyle/>
          <a:p>
            <a:fld id="{B6F15528-21DE-4FAA-801E-634DDDAF4B2B}" type="slidenum">
              <a:rPr lang="it-IT" smtClean="0"/>
              <a:pPr/>
              <a:t>‹N›</a:t>
            </a:fld>
            <a:endParaRPr lang="it-IT" dirty="0"/>
          </a:p>
        </p:txBody>
      </p:sp>
      <p:sp>
        <p:nvSpPr>
          <p:cNvPr id="7" name="Holder 2"/>
          <p:cNvSpPr txBox="1">
            <a:spLocks/>
          </p:cNvSpPr>
          <p:nvPr userDrawn="1"/>
        </p:nvSpPr>
        <p:spPr>
          <a:xfrm>
            <a:off x="682311" y="1580097"/>
            <a:ext cx="7745511" cy="625475"/>
          </a:xfrm>
          <a:prstGeom prst="rect">
            <a:avLst/>
          </a:prstGeom>
        </p:spPr>
        <p:txBody>
          <a:bodyPr wrap="square" lIns="0" tIns="0" rIns="0" bIns="0">
            <a:spAutoFit/>
          </a:bodyPr>
          <a:lstStyle>
            <a:lvl1pPr>
              <a:defRPr sz="2100" b="1" i="0">
                <a:solidFill>
                  <a:srgbClr val="11498A"/>
                </a:solidFill>
                <a:latin typeface="Calibri"/>
                <a:ea typeface="+mj-ea"/>
                <a:cs typeface="Calibri"/>
              </a:defRPr>
            </a:lvl1pPr>
          </a:lstStyle>
          <a:p>
            <a:endParaRPr lang="it-IT" dirty="0"/>
          </a:p>
        </p:txBody>
      </p:sp>
      <p:sp>
        <p:nvSpPr>
          <p:cNvPr id="8"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9" name="Holder 3"/>
          <p:cNvSpPr>
            <a:spLocks noGrp="1"/>
          </p:cNvSpPr>
          <p:nvPr>
            <p:ph type="body" idx="1"/>
          </p:nvPr>
        </p:nvSpPr>
        <p:spPr>
          <a:xfrm>
            <a:off x="685800" y="1584325"/>
            <a:ext cx="7772400" cy="2133600"/>
          </a:xfrm>
        </p:spPr>
        <p:txBody>
          <a:bodyPr lIns="0" tIns="0" rIns="0" bIns="0"/>
          <a:lstStyle>
            <a:lvl1pPr algn="just">
              <a:defRPr sz="1200" b="0" i="0">
                <a:solidFill>
                  <a:schemeClr val="tx1"/>
                </a:solidFill>
              </a:defRPr>
            </a:lvl1pPr>
          </a:lstStyle>
          <a:p>
            <a:endParaRPr dirty="0"/>
          </a:p>
        </p:txBody>
      </p:sp>
    </p:spTree>
    <p:extLst>
      <p:ext uri="{BB962C8B-B14F-4D97-AF65-F5344CB8AC3E}">
        <p14:creationId xmlns:p14="http://schemas.microsoft.com/office/powerpoint/2010/main" val="316101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B6F15528-21DE-4FAA-801E-634DDDAF4B2B}" type="slidenum">
              <a:rPr lang="it-IT" smtClean="0"/>
              <a:pPr/>
              <a:t>‹N›</a:t>
            </a:fld>
            <a:endParaRPr lang="it-IT" dirty="0"/>
          </a:p>
        </p:txBody>
      </p:sp>
      <p:sp>
        <p:nvSpPr>
          <p:cNvPr id="4" name="Holder 3"/>
          <p:cNvSpPr>
            <a:spLocks noGrp="1"/>
          </p:cNvSpPr>
          <p:nvPr>
            <p:ph type="body" idx="1"/>
          </p:nvPr>
        </p:nvSpPr>
        <p:spPr>
          <a:xfrm>
            <a:off x="685800" y="762000"/>
            <a:ext cx="7772400" cy="2133600"/>
          </a:xfrm>
        </p:spPr>
        <p:txBody>
          <a:bodyPr lIns="0" tIns="0" rIns="0" bIns="0"/>
          <a:lstStyle>
            <a:lvl1pPr algn="just">
              <a:defRPr sz="1200" b="0" i="0">
                <a:solidFill>
                  <a:schemeClr val="tx1"/>
                </a:solidFill>
              </a:defRPr>
            </a:lvl1pPr>
          </a:lstStyle>
          <a:p>
            <a:endParaRPr dirty="0"/>
          </a:p>
        </p:txBody>
      </p:sp>
      <p:sp>
        <p:nvSpPr>
          <p:cNvPr id="5"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Tree>
    <p:extLst>
      <p:ext uri="{BB962C8B-B14F-4D97-AF65-F5344CB8AC3E}">
        <p14:creationId xmlns:p14="http://schemas.microsoft.com/office/powerpoint/2010/main" val="105358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1498A"/>
                </a:solidFill>
                <a:latin typeface="Calibri"/>
                <a:cs typeface="Calibri"/>
              </a:defRPr>
            </a:lvl1pPr>
          </a:lstStyle>
          <a:p>
            <a:endParaRPr dirty="0"/>
          </a:p>
        </p:txBody>
      </p:sp>
      <p:sp>
        <p:nvSpPr>
          <p:cNvPr id="4" name="Holder 4"/>
          <p:cNvSpPr>
            <a:spLocks noGrp="1"/>
          </p:cNvSpPr>
          <p:nvPr>
            <p:ph sz="half" idx="3"/>
          </p:nvPr>
        </p:nvSpPr>
        <p:spPr>
          <a:xfrm>
            <a:off x="5486400" y="1584325"/>
            <a:ext cx="4038600" cy="1905000"/>
          </a:xfrm>
          <a:prstGeom prst="rect">
            <a:avLst/>
          </a:prstGeom>
        </p:spPr>
        <p:txBody>
          <a:bodyPr wrap="square" lIns="0" tIns="0" rIns="0" bIns="0">
            <a:spAutoFit/>
          </a:bodyPr>
          <a:lstStyle>
            <a:lvl1pPr>
              <a:defRPr/>
            </a:lvl1pPr>
          </a:lstStyle>
          <a:p>
            <a:endParaRPr dirty="0"/>
          </a:p>
        </p:txBody>
      </p:sp>
      <p:sp>
        <p:nvSpPr>
          <p:cNvPr id="7" name="Holder 7"/>
          <p:cNvSpPr>
            <a:spLocks noGrp="1"/>
          </p:cNvSpPr>
          <p:nvPr>
            <p:ph type="sldNum" sz="quarter" idx="7"/>
          </p:nvPr>
        </p:nvSpPr>
        <p:spPr>
          <a:xfrm>
            <a:off x="8610600" y="4632325"/>
            <a:ext cx="350520" cy="215444"/>
          </a:xfrm>
          <a:prstGeom prst="rect">
            <a:avLst/>
          </a:prstGeom>
        </p:spPr>
        <p:txBody>
          <a:bodyPr lIns="0" tIns="0" rIns="0" bIns="0"/>
          <a:lstStyle>
            <a:lvl1pPr algn="ctr">
              <a:defRPr sz="1300">
                <a:solidFill>
                  <a:srgbClr val="103676"/>
                </a:solidFill>
              </a:defRPr>
            </a:lvl1pPr>
          </a:lstStyle>
          <a:p>
            <a:fld id="{B6F15528-21DE-4FAA-801E-634DDDAF4B2B}" type="slidenum">
              <a:rPr lang="it-IT" smtClean="0"/>
              <a:pPr/>
              <a:t>‹N›</a:t>
            </a:fld>
            <a:endParaRPr lang="it-IT" dirty="0"/>
          </a:p>
        </p:txBody>
      </p:sp>
      <p:sp>
        <p:nvSpPr>
          <p:cNvPr id="11" name="Holder 2"/>
          <p:cNvSpPr txBox="1">
            <a:spLocks/>
          </p:cNvSpPr>
          <p:nvPr userDrawn="1"/>
        </p:nvSpPr>
        <p:spPr>
          <a:xfrm>
            <a:off x="682311" y="1580097"/>
            <a:ext cx="7745511" cy="625475"/>
          </a:xfrm>
          <a:prstGeom prst="rect">
            <a:avLst/>
          </a:prstGeom>
        </p:spPr>
        <p:txBody>
          <a:bodyPr wrap="square" lIns="0" tIns="0" rIns="0" bIns="0">
            <a:spAutoFit/>
          </a:bodyPr>
          <a:lstStyle>
            <a:lvl1pPr>
              <a:defRPr sz="2100" b="1" i="0">
                <a:solidFill>
                  <a:srgbClr val="11498A"/>
                </a:solidFill>
                <a:latin typeface="Calibri"/>
                <a:ea typeface="+mj-ea"/>
                <a:cs typeface="Calibri"/>
              </a:defRPr>
            </a:lvl1pPr>
          </a:lstStyle>
          <a:p>
            <a:endParaRPr lang="it-IT" dirty="0"/>
          </a:p>
        </p:txBody>
      </p:sp>
      <p:sp>
        <p:nvSpPr>
          <p:cNvPr id="12" name="Holder 2"/>
          <p:cNvSpPr txBox="1">
            <a:spLocks/>
          </p:cNvSpPr>
          <p:nvPr userDrawn="1"/>
        </p:nvSpPr>
        <p:spPr>
          <a:xfrm>
            <a:off x="699245" y="1580098"/>
            <a:ext cx="3872756" cy="2458502"/>
          </a:xfrm>
          <a:prstGeom prst="rect">
            <a:avLst/>
          </a:prstGeom>
        </p:spPr>
        <p:txBody>
          <a:bodyPr wrap="square" lIns="0" tIns="0" rIns="0" bIns="0">
            <a:spAutoFit/>
          </a:bodyPr>
          <a:lstStyle>
            <a:lvl1pPr>
              <a:defRPr sz="2100" b="1" i="0">
                <a:solidFill>
                  <a:srgbClr val="11498A"/>
                </a:solidFill>
                <a:latin typeface="Calibri"/>
                <a:ea typeface="+mj-ea"/>
                <a:cs typeface="Calibri"/>
              </a:defRPr>
            </a:lvl1pPr>
          </a:lstStyle>
          <a:p>
            <a:endParaRPr lang="it-IT" dirty="0"/>
          </a:p>
        </p:txBody>
      </p:sp>
      <p:sp>
        <p:nvSpPr>
          <p:cNvPr id="16" name="Holder 3"/>
          <p:cNvSpPr>
            <a:spLocks noGrp="1"/>
          </p:cNvSpPr>
          <p:nvPr>
            <p:ph type="body" idx="1"/>
          </p:nvPr>
        </p:nvSpPr>
        <p:spPr>
          <a:xfrm>
            <a:off x="685800" y="1584325"/>
            <a:ext cx="4569297" cy="184666"/>
          </a:xfrm>
        </p:spPr>
        <p:txBody>
          <a:bodyPr lIns="0" tIns="0" rIns="0" bIns="0"/>
          <a:lstStyle>
            <a:lvl1pPr algn="just">
              <a:defRPr sz="1200" b="0" i="0">
                <a:solidFill>
                  <a:schemeClr val="tx1"/>
                </a:solidFill>
              </a:defRPr>
            </a:lvl1pPr>
          </a:lstStyle>
          <a:p>
            <a:endParaRPr dirty="0"/>
          </a:p>
        </p:txBody>
      </p:sp>
      <p:sp>
        <p:nvSpPr>
          <p:cNvPr id="18"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9" name="bg object 16"/>
          <p:cNvSpPr/>
          <p:nvPr userDrawn="1"/>
        </p:nvSpPr>
        <p:spPr>
          <a:xfrm>
            <a:off x="416852" y="84066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a:lstStyle/>
          <a:p>
            <a:r>
              <a:rPr lang="it-IT"/>
              <a:t>Fare clic per modificare stile</a:t>
            </a:r>
          </a:p>
        </p:txBody>
      </p:sp>
      <p:sp>
        <p:nvSpPr>
          <p:cNvPr id="3" name="Segnaposto numero diapositiva 2"/>
          <p:cNvSpPr>
            <a:spLocks noGrp="1"/>
          </p:cNvSpPr>
          <p:nvPr>
            <p:ph type="sldNum" sz="quarter" idx="10"/>
          </p:nvPr>
        </p:nvSpPr>
        <p:spPr/>
        <p:txBody>
          <a:bodyPr/>
          <a:lstStyle/>
          <a:p>
            <a:fld id="{B6F15528-21DE-4FAA-801E-634DDDAF4B2B}" type="slidenum">
              <a:rPr lang="it-IT" smtClean="0"/>
              <a:pPr/>
              <a:t>‹N›</a:t>
            </a:fld>
            <a:endParaRPr lang="it-IT" dirty="0"/>
          </a:p>
        </p:txBody>
      </p:sp>
      <p:sp>
        <p:nvSpPr>
          <p:cNvPr id="4" name="Holder 4"/>
          <p:cNvSpPr>
            <a:spLocks noGrp="1"/>
          </p:cNvSpPr>
          <p:nvPr>
            <p:ph sz="half" idx="3"/>
          </p:nvPr>
        </p:nvSpPr>
        <p:spPr>
          <a:xfrm>
            <a:off x="5486400" y="1584325"/>
            <a:ext cx="4038600" cy="1905000"/>
          </a:xfrm>
          <a:prstGeom prst="rect">
            <a:avLst/>
          </a:prstGeom>
        </p:spPr>
        <p:txBody>
          <a:bodyPr wrap="square" lIns="0" tIns="0" rIns="0" bIns="0">
            <a:spAutoFit/>
          </a:bodyPr>
          <a:lstStyle>
            <a:lvl1pPr>
              <a:defRPr/>
            </a:lvl1pPr>
          </a:lstStyle>
          <a:p>
            <a:endParaRPr dirty="0"/>
          </a:p>
        </p:txBody>
      </p:sp>
      <p:sp>
        <p:nvSpPr>
          <p:cNvPr id="6"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7" name="Holder 3"/>
          <p:cNvSpPr>
            <a:spLocks noGrp="1"/>
          </p:cNvSpPr>
          <p:nvPr>
            <p:ph type="body" idx="1"/>
          </p:nvPr>
        </p:nvSpPr>
        <p:spPr>
          <a:xfrm>
            <a:off x="685800" y="1584325"/>
            <a:ext cx="4569297" cy="184666"/>
          </a:xfrm>
        </p:spPr>
        <p:txBody>
          <a:bodyPr lIns="0" tIns="0" rIns="0" bIns="0"/>
          <a:lstStyle>
            <a:lvl1pPr algn="just">
              <a:defRPr sz="1200" b="0" i="0">
                <a:solidFill>
                  <a:schemeClr val="tx1"/>
                </a:solidFill>
              </a:defRPr>
            </a:lvl1pPr>
          </a:lstStyle>
          <a:p>
            <a:endParaRPr dirty="0"/>
          </a:p>
        </p:txBody>
      </p:sp>
    </p:spTree>
    <p:extLst>
      <p:ext uri="{BB962C8B-B14F-4D97-AF65-F5344CB8AC3E}">
        <p14:creationId xmlns:p14="http://schemas.microsoft.com/office/powerpoint/2010/main" val="76631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1498A"/>
                </a:solidFill>
                <a:latin typeface="Calibri"/>
                <a:cs typeface="Calibri"/>
              </a:defRPr>
            </a:lvl1pPr>
          </a:lstStyle>
          <a:p>
            <a:endParaRPr dirty="0"/>
          </a:p>
        </p:txBody>
      </p:sp>
      <p:sp>
        <p:nvSpPr>
          <p:cNvPr id="4" name="Holder 4"/>
          <p:cNvSpPr>
            <a:spLocks noGrp="1"/>
          </p:cNvSpPr>
          <p:nvPr>
            <p:ph sz="half" idx="3"/>
          </p:nvPr>
        </p:nvSpPr>
        <p:spPr>
          <a:xfrm>
            <a:off x="3048000" y="1584324"/>
            <a:ext cx="6096000" cy="2454275"/>
          </a:xfrm>
          <a:prstGeom prst="rect">
            <a:avLst/>
          </a:prstGeom>
        </p:spPr>
        <p:txBody>
          <a:bodyPr wrap="square" lIns="0" tIns="0" rIns="0" bIns="0">
            <a:spAutoFit/>
          </a:bodyPr>
          <a:lstStyle>
            <a:lvl1pPr>
              <a:defRPr/>
            </a:lvl1pPr>
          </a:lstStyle>
          <a:p>
            <a:endParaRPr dirty="0"/>
          </a:p>
        </p:txBody>
      </p:sp>
      <p:sp>
        <p:nvSpPr>
          <p:cNvPr id="7" name="Holder 7"/>
          <p:cNvSpPr>
            <a:spLocks noGrp="1"/>
          </p:cNvSpPr>
          <p:nvPr>
            <p:ph type="sldNum" sz="quarter" idx="7"/>
          </p:nvPr>
        </p:nvSpPr>
        <p:spPr>
          <a:xfrm>
            <a:off x="8610600" y="4632325"/>
            <a:ext cx="350520" cy="215444"/>
          </a:xfrm>
          <a:prstGeom prst="rect">
            <a:avLst/>
          </a:prstGeom>
        </p:spPr>
        <p:txBody>
          <a:bodyPr lIns="0" tIns="0" rIns="0" bIns="0"/>
          <a:lstStyle>
            <a:lvl1pPr algn="ctr">
              <a:defRPr sz="1300">
                <a:solidFill>
                  <a:srgbClr val="103676"/>
                </a:solidFill>
              </a:defRPr>
            </a:lvl1pPr>
          </a:lstStyle>
          <a:p>
            <a:fld id="{B6F15528-21DE-4FAA-801E-634DDDAF4B2B}" type="slidenum">
              <a:rPr lang="it-IT" smtClean="0"/>
              <a:pPr/>
              <a:t>‹N›</a:t>
            </a:fld>
            <a:endParaRPr lang="it-IT" dirty="0"/>
          </a:p>
        </p:txBody>
      </p:sp>
      <p:sp>
        <p:nvSpPr>
          <p:cNvPr id="16" name="Holder 3"/>
          <p:cNvSpPr>
            <a:spLocks noGrp="1"/>
          </p:cNvSpPr>
          <p:nvPr>
            <p:ph type="body" idx="1"/>
          </p:nvPr>
        </p:nvSpPr>
        <p:spPr>
          <a:xfrm>
            <a:off x="685800" y="2041525"/>
            <a:ext cx="1981199" cy="246221"/>
          </a:xfrm>
        </p:spPr>
        <p:txBody>
          <a:bodyPr lIns="0" tIns="0" rIns="0" bIns="0"/>
          <a:lstStyle>
            <a:lvl1pPr algn="l">
              <a:defRPr sz="1600" b="1" i="0">
                <a:solidFill>
                  <a:schemeClr val="tx1">
                    <a:lumMod val="50000"/>
                    <a:lumOff val="50000"/>
                  </a:schemeClr>
                </a:solidFill>
              </a:defRPr>
            </a:lvl1pPr>
          </a:lstStyle>
          <a:p>
            <a:endParaRPr dirty="0"/>
          </a:p>
        </p:txBody>
      </p:sp>
      <p:sp>
        <p:nvSpPr>
          <p:cNvPr id="13"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8" name="bg object 16"/>
          <p:cNvSpPr/>
          <p:nvPr userDrawn="1"/>
        </p:nvSpPr>
        <p:spPr>
          <a:xfrm>
            <a:off x="416852" y="84066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endParaRPr/>
          </a:p>
        </p:txBody>
      </p:sp>
    </p:spTree>
    <p:extLst>
      <p:ext uri="{BB962C8B-B14F-4D97-AF65-F5344CB8AC3E}">
        <p14:creationId xmlns:p14="http://schemas.microsoft.com/office/powerpoint/2010/main" val="73779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B6F15528-21DE-4FAA-801E-634DDDAF4B2B}" type="slidenum">
              <a:rPr lang="it-IT" smtClean="0"/>
              <a:pPr/>
              <a:t>‹N›</a:t>
            </a:fld>
            <a:endParaRPr lang="it-IT" dirty="0"/>
          </a:p>
        </p:txBody>
      </p:sp>
      <p:sp>
        <p:nvSpPr>
          <p:cNvPr id="4" name="Holder 4"/>
          <p:cNvSpPr>
            <a:spLocks noGrp="1"/>
          </p:cNvSpPr>
          <p:nvPr>
            <p:ph sz="half" idx="3"/>
          </p:nvPr>
        </p:nvSpPr>
        <p:spPr>
          <a:xfrm>
            <a:off x="3048000" y="1584324"/>
            <a:ext cx="6096000" cy="2454275"/>
          </a:xfrm>
          <a:prstGeom prst="rect">
            <a:avLst/>
          </a:prstGeom>
        </p:spPr>
        <p:txBody>
          <a:bodyPr wrap="square" lIns="0" tIns="0" rIns="0" bIns="0">
            <a:spAutoFit/>
          </a:bodyPr>
          <a:lstStyle>
            <a:lvl1pPr>
              <a:defRPr/>
            </a:lvl1pPr>
          </a:lstStyle>
          <a:p>
            <a:endParaRPr dirty="0"/>
          </a:p>
        </p:txBody>
      </p:sp>
      <p:sp>
        <p:nvSpPr>
          <p:cNvPr id="5" name="Holder 3"/>
          <p:cNvSpPr>
            <a:spLocks noGrp="1"/>
          </p:cNvSpPr>
          <p:nvPr>
            <p:ph type="body" idx="1"/>
          </p:nvPr>
        </p:nvSpPr>
        <p:spPr>
          <a:xfrm>
            <a:off x="685800" y="2041525"/>
            <a:ext cx="1981199" cy="246221"/>
          </a:xfrm>
        </p:spPr>
        <p:txBody>
          <a:bodyPr lIns="0" tIns="0" rIns="0" bIns="0"/>
          <a:lstStyle>
            <a:lvl1pPr algn="l">
              <a:defRPr sz="1600" b="1" i="0">
                <a:solidFill>
                  <a:schemeClr val="tx1">
                    <a:lumMod val="50000"/>
                    <a:lumOff val="50000"/>
                  </a:schemeClr>
                </a:solidFill>
              </a:defRPr>
            </a:lvl1pPr>
          </a:lstStyle>
          <a:p>
            <a:endParaRPr dirty="0"/>
          </a:p>
        </p:txBody>
      </p:sp>
      <p:sp>
        <p:nvSpPr>
          <p:cNvPr id="6" name="Segnaposto testo 10"/>
          <p:cNvSpPr>
            <a:spLocks noGrp="1"/>
          </p:cNvSpPr>
          <p:nvPr>
            <p:ph type="body" sz="quarter" idx="11" hasCustomPrompt="1"/>
          </p:nvPr>
        </p:nvSpPr>
        <p:spPr>
          <a:xfrm>
            <a:off x="685800" y="4632325"/>
            <a:ext cx="4038600" cy="169277"/>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Tree>
    <p:extLst>
      <p:ext uri="{BB962C8B-B14F-4D97-AF65-F5344CB8AC3E}">
        <p14:creationId xmlns:p14="http://schemas.microsoft.com/office/powerpoint/2010/main" val="36985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9244" y="733431"/>
            <a:ext cx="7745511" cy="625475"/>
          </a:xfrm>
          <a:prstGeom prst="rect">
            <a:avLst/>
          </a:prstGeom>
        </p:spPr>
        <p:txBody>
          <a:bodyPr wrap="square" lIns="0" tIns="0" rIns="0" bIns="0">
            <a:spAutoFit/>
          </a:bodyPr>
          <a:lstStyle>
            <a:lvl1pPr>
              <a:defRPr sz="2100" b="1" i="0">
                <a:solidFill>
                  <a:srgbClr val="11498A"/>
                </a:solidFill>
                <a:latin typeface="Calibri"/>
                <a:cs typeface="Calibri"/>
              </a:defRPr>
            </a:lvl1pPr>
          </a:lstStyle>
          <a:p>
            <a:endParaRPr dirty="0"/>
          </a:p>
        </p:txBody>
      </p:sp>
      <p:sp>
        <p:nvSpPr>
          <p:cNvPr id="3" name="Holder 3"/>
          <p:cNvSpPr>
            <a:spLocks noGrp="1"/>
          </p:cNvSpPr>
          <p:nvPr>
            <p:ph type="body" idx="1"/>
          </p:nvPr>
        </p:nvSpPr>
        <p:spPr>
          <a:xfrm>
            <a:off x="688503" y="1604981"/>
            <a:ext cx="7766992" cy="1748154"/>
          </a:xfrm>
          <a:prstGeom prst="rect">
            <a:avLst/>
          </a:prstGeom>
        </p:spPr>
        <p:txBody>
          <a:bodyPr wrap="square" lIns="0" tIns="0" rIns="0" bIns="0">
            <a:spAutoFit/>
          </a:bodyPr>
          <a:lstStyle>
            <a:lvl1pPr>
              <a:defRPr b="0" i="0">
                <a:solidFill>
                  <a:schemeClr val="tx1"/>
                </a:solidFill>
              </a:defRPr>
            </a:lvl1pPr>
          </a:lstStyle>
          <a:p>
            <a:endParaRPr dirty="0"/>
          </a:p>
        </p:txBody>
      </p:sp>
      <p:sp>
        <p:nvSpPr>
          <p:cNvPr id="10" name="object 4"/>
          <p:cNvSpPr/>
          <p:nvPr userDrawn="1"/>
        </p:nvSpPr>
        <p:spPr>
          <a:xfrm>
            <a:off x="516122" y="4633323"/>
            <a:ext cx="0" cy="360045"/>
          </a:xfrm>
          <a:custGeom>
            <a:avLst/>
            <a:gdLst/>
            <a:ahLst/>
            <a:cxnLst/>
            <a:rect l="l" t="t" r="r" b="b"/>
            <a:pathLst>
              <a:path h="360045">
                <a:moveTo>
                  <a:pt x="0" y="0"/>
                </a:moveTo>
                <a:lnTo>
                  <a:pt x="0" y="359994"/>
                </a:lnTo>
              </a:path>
            </a:pathLst>
          </a:custGeom>
          <a:ln w="12700">
            <a:solidFill>
              <a:srgbClr val="11498A"/>
            </a:solidFill>
          </a:ln>
        </p:spPr>
        <p:txBody>
          <a:bodyPr wrap="square" lIns="0" tIns="0" rIns="0" bIns="0" rtlCol="0"/>
          <a:lstStyle/>
          <a:p>
            <a:endParaRPr/>
          </a:p>
        </p:txBody>
      </p:sp>
      <p:sp>
        <p:nvSpPr>
          <p:cNvPr id="11" name="object 5"/>
          <p:cNvSpPr/>
          <p:nvPr userDrawn="1"/>
        </p:nvSpPr>
        <p:spPr>
          <a:xfrm>
            <a:off x="8589962" y="4626514"/>
            <a:ext cx="0" cy="360045"/>
          </a:xfrm>
          <a:custGeom>
            <a:avLst/>
            <a:gdLst/>
            <a:ahLst/>
            <a:cxnLst/>
            <a:rect l="l" t="t" r="r" b="b"/>
            <a:pathLst>
              <a:path h="360045">
                <a:moveTo>
                  <a:pt x="0" y="0"/>
                </a:moveTo>
                <a:lnTo>
                  <a:pt x="0" y="359994"/>
                </a:lnTo>
              </a:path>
            </a:pathLst>
          </a:custGeom>
          <a:ln w="12700">
            <a:solidFill>
              <a:srgbClr val="11498A"/>
            </a:solidFill>
          </a:ln>
        </p:spPr>
        <p:txBody>
          <a:bodyPr wrap="square" lIns="0" tIns="0" rIns="0" bIns="0" rtlCol="0"/>
          <a:lstStyle/>
          <a:p>
            <a:endParaRPr/>
          </a:p>
        </p:txBody>
      </p:sp>
      <p:grpSp>
        <p:nvGrpSpPr>
          <p:cNvPr id="12" name="object 6"/>
          <p:cNvGrpSpPr/>
          <p:nvPr userDrawn="1"/>
        </p:nvGrpSpPr>
        <p:grpSpPr>
          <a:xfrm>
            <a:off x="6954399" y="4620514"/>
            <a:ext cx="1406525" cy="358775"/>
            <a:chOff x="6954399" y="4620514"/>
            <a:chExt cx="1406525" cy="358775"/>
          </a:xfrm>
        </p:grpSpPr>
        <p:pic>
          <p:nvPicPr>
            <p:cNvPr id="13" name="object 7"/>
            <p:cNvPicPr/>
            <p:nvPr/>
          </p:nvPicPr>
          <p:blipFill>
            <a:blip r:embed="rId9" cstate="print"/>
            <a:stretch>
              <a:fillRect/>
            </a:stretch>
          </p:blipFill>
          <p:spPr>
            <a:xfrm>
              <a:off x="7471239" y="4666038"/>
              <a:ext cx="889608" cy="132600"/>
            </a:xfrm>
            <a:prstGeom prst="rect">
              <a:avLst/>
            </a:prstGeom>
          </p:spPr>
        </p:pic>
        <p:pic>
          <p:nvPicPr>
            <p:cNvPr id="14" name="object 8"/>
            <p:cNvPicPr/>
            <p:nvPr/>
          </p:nvPicPr>
          <p:blipFill>
            <a:blip r:embed="rId10" cstate="print"/>
            <a:stretch>
              <a:fillRect/>
            </a:stretch>
          </p:blipFill>
          <p:spPr>
            <a:xfrm>
              <a:off x="6954399" y="4665009"/>
              <a:ext cx="211510" cy="134493"/>
            </a:xfrm>
            <a:prstGeom prst="rect">
              <a:avLst/>
            </a:prstGeom>
          </p:spPr>
        </p:pic>
        <p:pic>
          <p:nvPicPr>
            <p:cNvPr id="15" name="object 9"/>
            <p:cNvPicPr/>
            <p:nvPr/>
          </p:nvPicPr>
          <p:blipFill>
            <a:blip r:embed="rId11" cstate="print"/>
            <a:stretch>
              <a:fillRect/>
            </a:stretch>
          </p:blipFill>
          <p:spPr>
            <a:xfrm>
              <a:off x="7187106" y="4663878"/>
              <a:ext cx="186319" cy="136715"/>
            </a:xfrm>
            <a:prstGeom prst="rect">
              <a:avLst/>
            </a:prstGeom>
          </p:spPr>
        </p:pic>
        <p:sp>
          <p:nvSpPr>
            <p:cNvPr id="17" name="object 10"/>
            <p:cNvSpPr/>
            <p:nvPr/>
          </p:nvSpPr>
          <p:spPr>
            <a:xfrm>
              <a:off x="7417752" y="4620514"/>
              <a:ext cx="11430" cy="358775"/>
            </a:xfrm>
            <a:custGeom>
              <a:avLst/>
              <a:gdLst/>
              <a:ahLst/>
              <a:cxnLst/>
              <a:rect l="l" t="t" r="r" b="b"/>
              <a:pathLst>
                <a:path w="11429" h="358775">
                  <a:moveTo>
                    <a:pt x="11188" y="0"/>
                  </a:moveTo>
                  <a:lnTo>
                    <a:pt x="0" y="0"/>
                  </a:lnTo>
                  <a:lnTo>
                    <a:pt x="0" y="358305"/>
                  </a:lnTo>
                  <a:lnTo>
                    <a:pt x="11188" y="358305"/>
                  </a:lnTo>
                  <a:lnTo>
                    <a:pt x="11188" y="0"/>
                  </a:lnTo>
                  <a:close/>
                </a:path>
              </a:pathLst>
            </a:custGeom>
            <a:solidFill>
              <a:srgbClr val="002E6E"/>
            </a:solidFill>
          </p:spPr>
          <p:txBody>
            <a:bodyPr wrap="square" lIns="0" tIns="0" rIns="0" bIns="0" rtlCol="0"/>
            <a:lstStyle/>
            <a:p>
              <a:endParaRPr/>
            </a:p>
          </p:txBody>
        </p:sp>
      </p:grpSp>
      <p:sp>
        <p:nvSpPr>
          <p:cNvPr id="20" name="Holder 7"/>
          <p:cNvSpPr>
            <a:spLocks noGrp="1"/>
          </p:cNvSpPr>
          <p:nvPr>
            <p:ph type="sldNum" sz="quarter" idx="4"/>
          </p:nvPr>
        </p:nvSpPr>
        <p:spPr>
          <a:xfrm>
            <a:off x="8610600" y="4632325"/>
            <a:ext cx="350520" cy="215444"/>
          </a:xfrm>
          <a:prstGeom prst="rect">
            <a:avLst/>
          </a:prstGeom>
        </p:spPr>
        <p:txBody>
          <a:bodyPr lIns="0" tIns="0" rIns="0" bIns="0"/>
          <a:lstStyle>
            <a:lvl1pPr algn="ctr">
              <a:defRPr sz="1300">
                <a:solidFill>
                  <a:srgbClr val="103676"/>
                </a:solidFill>
              </a:defRPr>
            </a:lvl1pPr>
          </a:lstStyle>
          <a:p>
            <a:fld id="{B6F15528-21DE-4FAA-801E-634DDDAF4B2B}"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 id="2147483663" r:id="rId4"/>
    <p:sldLayoutId id="2147483669" r:id="rId5"/>
    <p:sldLayoutId id="2147483666" r:id="rId6"/>
    <p:sldLayoutId id="21474836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6858000" y="288925"/>
            <a:ext cx="1905000" cy="485440"/>
            <a:chOff x="2751545" y="382104"/>
            <a:chExt cx="2123109" cy="541020"/>
          </a:xfrm>
        </p:grpSpPr>
        <p:pic>
          <p:nvPicPr>
            <p:cNvPr id="5" name="object 5"/>
            <p:cNvPicPr/>
            <p:nvPr/>
          </p:nvPicPr>
          <p:blipFill>
            <a:blip r:embed="rId3" cstate="print"/>
            <a:stretch>
              <a:fillRect/>
            </a:stretch>
          </p:blipFill>
          <p:spPr>
            <a:xfrm>
              <a:off x="3531576" y="450782"/>
              <a:ext cx="1343078" cy="200162"/>
            </a:xfrm>
            <a:prstGeom prst="rect">
              <a:avLst/>
            </a:prstGeom>
          </p:spPr>
        </p:pic>
        <p:pic>
          <p:nvPicPr>
            <p:cNvPr id="6" name="object 6"/>
            <p:cNvPicPr/>
            <p:nvPr/>
          </p:nvPicPr>
          <p:blipFill>
            <a:blip r:embed="rId4" cstate="print"/>
            <a:stretch>
              <a:fillRect/>
            </a:stretch>
          </p:blipFill>
          <p:spPr>
            <a:xfrm>
              <a:off x="2751545" y="449267"/>
              <a:ext cx="319139" cy="202971"/>
            </a:xfrm>
            <a:prstGeom prst="rect">
              <a:avLst/>
            </a:prstGeom>
          </p:spPr>
        </p:pic>
        <p:pic>
          <p:nvPicPr>
            <p:cNvPr id="7" name="object 7"/>
            <p:cNvPicPr/>
            <p:nvPr/>
          </p:nvPicPr>
          <p:blipFill>
            <a:blip r:embed="rId5" cstate="print"/>
            <a:stretch>
              <a:fillRect/>
            </a:stretch>
          </p:blipFill>
          <p:spPr>
            <a:xfrm>
              <a:off x="3102780" y="447555"/>
              <a:ext cx="134404" cy="206425"/>
            </a:xfrm>
            <a:prstGeom prst="rect">
              <a:avLst/>
            </a:prstGeom>
          </p:spPr>
        </p:pic>
        <p:sp>
          <p:nvSpPr>
            <p:cNvPr id="8" name="object 8"/>
            <p:cNvSpPr/>
            <p:nvPr/>
          </p:nvSpPr>
          <p:spPr>
            <a:xfrm>
              <a:off x="3263608" y="382104"/>
              <a:ext cx="204470" cy="541020"/>
            </a:xfrm>
            <a:custGeom>
              <a:avLst/>
              <a:gdLst/>
              <a:ahLst/>
              <a:cxnLst/>
              <a:rect l="l" t="t" r="r" b="b"/>
              <a:pathLst>
                <a:path w="204470" h="541019">
                  <a:moveTo>
                    <a:pt x="120332" y="66941"/>
                  </a:moveTo>
                  <a:lnTo>
                    <a:pt x="0" y="66941"/>
                  </a:lnTo>
                  <a:lnTo>
                    <a:pt x="0" y="102501"/>
                  </a:lnTo>
                  <a:lnTo>
                    <a:pt x="0" y="150761"/>
                  </a:lnTo>
                  <a:lnTo>
                    <a:pt x="0" y="185051"/>
                  </a:lnTo>
                  <a:lnTo>
                    <a:pt x="0" y="234581"/>
                  </a:lnTo>
                  <a:lnTo>
                    <a:pt x="0" y="270141"/>
                  </a:lnTo>
                  <a:lnTo>
                    <a:pt x="120332" y="270141"/>
                  </a:lnTo>
                  <a:lnTo>
                    <a:pt x="120332" y="234581"/>
                  </a:lnTo>
                  <a:lnTo>
                    <a:pt x="35674" y="234581"/>
                  </a:lnTo>
                  <a:lnTo>
                    <a:pt x="35674" y="185051"/>
                  </a:lnTo>
                  <a:lnTo>
                    <a:pt x="107746" y="185051"/>
                  </a:lnTo>
                  <a:lnTo>
                    <a:pt x="107746" y="150761"/>
                  </a:lnTo>
                  <a:lnTo>
                    <a:pt x="35674" y="150761"/>
                  </a:lnTo>
                  <a:lnTo>
                    <a:pt x="35674" y="102501"/>
                  </a:lnTo>
                  <a:lnTo>
                    <a:pt x="120332" y="102501"/>
                  </a:lnTo>
                  <a:lnTo>
                    <a:pt x="120332" y="66941"/>
                  </a:lnTo>
                  <a:close/>
                </a:path>
                <a:path w="204470" h="541019">
                  <a:moveTo>
                    <a:pt x="204177" y="0"/>
                  </a:moveTo>
                  <a:lnTo>
                    <a:pt x="187312" y="0"/>
                  </a:lnTo>
                  <a:lnTo>
                    <a:pt x="187312" y="540804"/>
                  </a:lnTo>
                  <a:lnTo>
                    <a:pt x="204177" y="540804"/>
                  </a:lnTo>
                  <a:lnTo>
                    <a:pt x="204177" y="0"/>
                  </a:lnTo>
                  <a:close/>
                </a:path>
              </a:pathLst>
            </a:custGeom>
            <a:solidFill>
              <a:srgbClr val="002E6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object 9"/>
          <p:cNvSpPr txBox="1">
            <a:spLocks noGrp="1"/>
          </p:cNvSpPr>
          <p:nvPr>
            <p:ph type="title"/>
          </p:nvPr>
        </p:nvSpPr>
        <p:spPr>
          <a:xfrm>
            <a:off x="2590800" y="1203325"/>
            <a:ext cx="6400800" cy="1167114"/>
          </a:xfrm>
          <a:prstGeom prst="rect">
            <a:avLst/>
          </a:prstGeom>
        </p:spPr>
        <p:txBody>
          <a:bodyPr vert="horz" wrap="square" lIns="0" tIns="76200" rIns="0" bIns="0" rtlCol="0">
            <a:spAutoFit/>
          </a:bodyPr>
          <a:lstStyle/>
          <a:p>
            <a:pPr algn="ctr">
              <a:lnSpc>
                <a:spcPct val="80000"/>
              </a:lnSpc>
            </a:pPr>
            <a:br>
              <a:rPr lang="it-IT" sz="2200" kern="1200" cap="small" dirty="0"/>
            </a:br>
            <a:br>
              <a:rPr lang="it-IT" sz="2200" kern="1200" cap="small" dirty="0"/>
            </a:br>
            <a:r>
              <a:rPr lang="it-IT" sz="2200" kern="1200" cap="small" dirty="0"/>
              <a:t> «la contrattazione collettiva e la bilateralità»</a:t>
            </a:r>
            <a:br>
              <a:rPr lang="it-IT" sz="1100" dirty="0">
                <a:effectLst/>
                <a:latin typeface="Cambria" panose="02040503050406030204" pitchFamily="18" charset="0"/>
                <a:ea typeface="MS Mincho" panose="02020609040205080304" pitchFamily="49" charset="-128"/>
                <a:cs typeface="Times New Roman" panose="02020603050405020304" pitchFamily="18" charset="0"/>
              </a:rPr>
            </a:br>
            <a:endParaRPr lang="it-IT" sz="2200" dirty="0">
              <a:solidFill>
                <a:srgbClr val="7DBD71"/>
              </a:solidFill>
            </a:endParaRPr>
          </a:p>
        </p:txBody>
      </p:sp>
      <p:sp>
        <p:nvSpPr>
          <p:cNvPr id="13" name="object 4"/>
          <p:cNvSpPr/>
          <p:nvPr/>
        </p:nvSpPr>
        <p:spPr>
          <a:xfrm>
            <a:off x="-66598" y="2500982"/>
            <a:ext cx="9251498" cy="2740943"/>
          </a:xfrm>
          <a:custGeom>
            <a:avLst/>
            <a:gdLst>
              <a:gd name="connsiteX0" fmla="*/ 3358644 w 3359014"/>
              <a:gd name="connsiteY0" fmla="*/ 9548 h 4679149"/>
              <a:gd name="connsiteX1" fmla="*/ 192491 w 3359014"/>
              <a:gd name="connsiteY1" fmla="*/ 0 h 4679149"/>
              <a:gd name="connsiteX2" fmla="*/ 602304 w 3359014"/>
              <a:gd name="connsiteY2" fmla="*/ 1356375 h 4679149"/>
              <a:gd name="connsiteX3" fmla="*/ 0 w 3359014"/>
              <a:gd name="connsiteY3" fmla="*/ 1356375 h 4679149"/>
              <a:gd name="connsiteX4" fmla="*/ 0 w 3359014"/>
              <a:gd name="connsiteY4" fmla="*/ 2956206 h 4679149"/>
              <a:gd name="connsiteX5" fmla="*/ 1057726 w 3359014"/>
              <a:gd name="connsiteY5" fmla="*/ 2956206 h 4679149"/>
              <a:gd name="connsiteX6" fmla="*/ 1574539 w 3359014"/>
              <a:gd name="connsiteY6" fmla="*/ 4679149 h 4679149"/>
              <a:gd name="connsiteX7" fmla="*/ 3359014 w 3359014"/>
              <a:gd name="connsiteY7" fmla="*/ 4679149 h 4679149"/>
              <a:gd name="connsiteX8" fmla="*/ 3358644 w 3359014"/>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6950210 w 9251498"/>
              <a:gd name="connsiteY5" fmla="*/ 2956206 h 4679149"/>
              <a:gd name="connsiteX6" fmla="*/ 0 w 9251498"/>
              <a:gd name="connsiteY6" fmla="*/ 4679149 h 4679149"/>
              <a:gd name="connsiteX7" fmla="*/ 9251498 w 9251498"/>
              <a:gd name="connsiteY7" fmla="*/ 4679149 h 4679149"/>
              <a:gd name="connsiteX8" fmla="*/ 9251128 w 9251498"/>
              <a:gd name="connsiteY8"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1356375 h 4679149"/>
              <a:gd name="connsiteX4" fmla="*/ 5892484 w 9251498"/>
              <a:gd name="connsiteY4" fmla="*/ 2956206 h 4679149"/>
              <a:gd name="connsiteX5" fmla="*/ 0 w 9251498"/>
              <a:gd name="connsiteY5" fmla="*/ 4679149 h 4679149"/>
              <a:gd name="connsiteX6" fmla="*/ 9251498 w 9251498"/>
              <a:gd name="connsiteY6" fmla="*/ 4679149 h 4679149"/>
              <a:gd name="connsiteX7" fmla="*/ 9251128 w 9251498"/>
              <a:gd name="connsiteY7" fmla="*/ 9548 h 4679149"/>
              <a:gd name="connsiteX0" fmla="*/ 9251128 w 9251498"/>
              <a:gd name="connsiteY0" fmla="*/ 9548 h 4679149"/>
              <a:gd name="connsiteX1" fmla="*/ 6084975 w 9251498"/>
              <a:gd name="connsiteY1" fmla="*/ 0 h 4679149"/>
              <a:gd name="connsiteX2" fmla="*/ 6494788 w 9251498"/>
              <a:gd name="connsiteY2" fmla="*/ 1356375 h 4679149"/>
              <a:gd name="connsiteX3" fmla="*/ 5892484 w 9251498"/>
              <a:gd name="connsiteY3" fmla="*/ 2956206 h 4679149"/>
              <a:gd name="connsiteX4" fmla="*/ 0 w 9251498"/>
              <a:gd name="connsiteY4" fmla="*/ 4679149 h 4679149"/>
              <a:gd name="connsiteX5" fmla="*/ 9251498 w 9251498"/>
              <a:gd name="connsiteY5" fmla="*/ 4679149 h 4679149"/>
              <a:gd name="connsiteX6" fmla="*/ 9251128 w 9251498"/>
              <a:gd name="connsiteY6" fmla="*/ 9548 h 4679149"/>
              <a:gd name="connsiteX0" fmla="*/ 9251128 w 9251498"/>
              <a:gd name="connsiteY0" fmla="*/ 9548 h 4679149"/>
              <a:gd name="connsiteX1" fmla="*/ 6084975 w 9251498"/>
              <a:gd name="connsiteY1" fmla="*/ 0 h 4679149"/>
              <a:gd name="connsiteX2" fmla="*/ 5892484 w 9251498"/>
              <a:gd name="connsiteY2" fmla="*/ 2956206 h 4679149"/>
              <a:gd name="connsiteX3" fmla="*/ 0 w 9251498"/>
              <a:gd name="connsiteY3" fmla="*/ 4679149 h 4679149"/>
              <a:gd name="connsiteX4" fmla="*/ 9251498 w 9251498"/>
              <a:gd name="connsiteY4" fmla="*/ 4679149 h 4679149"/>
              <a:gd name="connsiteX5" fmla="*/ 9251128 w 9251498"/>
              <a:gd name="connsiteY5" fmla="*/ 9548 h 4679149"/>
              <a:gd name="connsiteX0" fmla="*/ 9251128 w 9251498"/>
              <a:gd name="connsiteY0" fmla="*/ 0 h 4669601"/>
              <a:gd name="connsiteX1" fmla="*/ 5892484 w 9251498"/>
              <a:gd name="connsiteY1" fmla="*/ 2946658 h 4669601"/>
              <a:gd name="connsiteX2" fmla="*/ 0 w 9251498"/>
              <a:gd name="connsiteY2" fmla="*/ 4669601 h 4669601"/>
              <a:gd name="connsiteX3" fmla="*/ 9251498 w 9251498"/>
              <a:gd name="connsiteY3" fmla="*/ 4669601 h 4669601"/>
              <a:gd name="connsiteX4" fmla="*/ 9251128 w 9251498"/>
              <a:gd name="connsiteY4" fmla="*/ 0 h 4669601"/>
              <a:gd name="connsiteX0" fmla="*/ 9232031 w 9251498"/>
              <a:gd name="connsiteY0" fmla="*/ 0 h 2740943"/>
              <a:gd name="connsiteX1" fmla="*/ 5892484 w 9251498"/>
              <a:gd name="connsiteY1" fmla="*/ 1018000 h 2740943"/>
              <a:gd name="connsiteX2" fmla="*/ 0 w 9251498"/>
              <a:gd name="connsiteY2" fmla="*/ 2740943 h 2740943"/>
              <a:gd name="connsiteX3" fmla="*/ 9251498 w 9251498"/>
              <a:gd name="connsiteY3" fmla="*/ 2740943 h 2740943"/>
              <a:gd name="connsiteX4" fmla="*/ 9232031 w 9251498"/>
              <a:gd name="connsiteY4" fmla="*/ 0 h 2740943"/>
              <a:gd name="connsiteX0" fmla="*/ 9232031 w 9251498"/>
              <a:gd name="connsiteY0" fmla="*/ 0 h 2740943"/>
              <a:gd name="connsiteX1" fmla="*/ 0 w 9251498"/>
              <a:gd name="connsiteY1" fmla="*/ 2740943 h 2740943"/>
              <a:gd name="connsiteX2" fmla="*/ 9251498 w 9251498"/>
              <a:gd name="connsiteY2" fmla="*/ 2740943 h 2740943"/>
              <a:gd name="connsiteX3" fmla="*/ 9232031 w 9251498"/>
              <a:gd name="connsiteY3" fmla="*/ 0 h 2740943"/>
            </a:gdLst>
            <a:ahLst/>
            <a:cxnLst>
              <a:cxn ang="0">
                <a:pos x="connsiteX0" y="connsiteY0"/>
              </a:cxn>
              <a:cxn ang="0">
                <a:pos x="connsiteX1" y="connsiteY1"/>
              </a:cxn>
              <a:cxn ang="0">
                <a:pos x="connsiteX2" y="connsiteY2"/>
              </a:cxn>
              <a:cxn ang="0">
                <a:pos x="connsiteX3" y="connsiteY3"/>
              </a:cxn>
            </a:cxnLst>
            <a:rect l="l" t="t" r="r" b="b"/>
            <a:pathLst>
              <a:path w="9251498" h="2740943">
                <a:moveTo>
                  <a:pt x="9232031" y="0"/>
                </a:moveTo>
                <a:lnTo>
                  <a:pt x="0" y="2740943"/>
                </a:lnTo>
                <a:lnTo>
                  <a:pt x="9251498" y="2740943"/>
                </a:lnTo>
                <a:cubicBezTo>
                  <a:pt x="9251375" y="1184409"/>
                  <a:pt x="9232154" y="1556534"/>
                  <a:pt x="9232031" y="0"/>
                </a:cubicBezTo>
                <a:close/>
              </a:path>
            </a:pathLst>
          </a:custGeom>
          <a:blipFill dpi="0" rotWithShape="1">
            <a:blip r:embed="rId6">
              <a:alphaModFix amt="94000"/>
            </a:blip>
            <a:srcRec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27" y="0"/>
            <a:ext cx="3359150" cy="4679315"/>
          </a:xfrm>
          <a:custGeom>
            <a:avLst/>
            <a:gdLst/>
            <a:ahLst/>
            <a:cxnLst/>
            <a:rect l="l" t="t" r="r" b="b"/>
            <a:pathLst>
              <a:path w="3359150" h="4679315">
                <a:moveTo>
                  <a:pt x="1821316" y="0"/>
                </a:moveTo>
                <a:lnTo>
                  <a:pt x="192491" y="0"/>
                </a:lnTo>
                <a:lnTo>
                  <a:pt x="602304" y="1356375"/>
                </a:lnTo>
                <a:lnTo>
                  <a:pt x="0" y="1356375"/>
                </a:lnTo>
                <a:lnTo>
                  <a:pt x="0" y="2956206"/>
                </a:lnTo>
                <a:lnTo>
                  <a:pt x="1057726" y="2956206"/>
                </a:lnTo>
                <a:lnTo>
                  <a:pt x="1574539" y="4679149"/>
                </a:lnTo>
                <a:lnTo>
                  <a:pt x="3359014" y="4679149"/>
                </a:lnTo>
                <a:lnTo>
                  <a:pt x="1821316" y="0"/>
                </a:lnTo>
                <a:close/>
              </a:path>
            </a:pathLst>
          </a:custGeom>
          <a:solidFill>
            <a:srgbClr val="103676">
              <a:alpha val="34000"/>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6"/>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7"/>
          <p:cNvSpPr txBox="1"/>
          <p:nvPr/>
        </p:nvSpPr>
        <p:spPr>
          <a:xfrm>
            <a:off x="563338" y="59178"/>
            <a:ext cx="4923062" cy="205184"/>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lang="it-IT" sz="1250" b="1" i="0" u="none" strike="noStrike" kern="1200" cap="none" spc="0" normalizeH="0" baseline="0" noProof="0" dirty="0">
                <a:ln>
                  <a:noFill/>
                </a:ln>
                <a:solidFill>
                  <a:srgbClr val="FFFFFF"/>
                </a:solidFill>
                <a:effectLst/>
                <a:uLnTx/>
                <a:uFillTx/>
                <a:latin typeface="Calibri"/>
                <a:ea typeface="+mn-ea"/>
                <a:cs typeface="Tahoma"/>
              </a:rPr>
              <a:t>Direzione Relazioni Industriali e Affari Sociali</a:t>
            </a:r>
            <a:endParaRPr kumimoji="0" lang="it-IT" sz="1250" b="1" i="0" u="none" strike="noStrike" kern="1200" cap="none" spc="0" normalizeH="0" baseline="0" noProof="0" dirty="0">
              <a:ln>
                <a:noFill/>
              </a:ln>
              <a:solidFill>
                <a:prstClr val="black"/>
              </a:solidFill>
              <a:effectLst/>
              <a:uLnTx/>
              <a:uFillTx/>
              <a:latin typeface="Calibri"/>
              <a:ea typeface="+mn-ea"/>
              <a:cs typeface="Tahoma"/>
            </a:endParaRPr>
          </a:p>
        </p:txBody>
      </p:sp>
      <p:sp>
        <p:nvSpPr>
          <p:cNvPr id="18" name="Rettangolo 17"/>
          <p:cNvSpPr/>
          <p:nvPr/>
        </p:nvSpPr>
        <p:spPr>
          <a:xfrm>
            <a:off x="4370641" y="2370439"/>
            <a:ext cx="2923108" cy="892552"/>
          </a:xfrm>
          <a:prstGeom prst="rect">
            <a:avLst/>
          </a:prstGeom>
        </p:spPr>
        <p:txBody>
          <a:bodyPr wrap="none">
            <a:spAutoFit/>
          </a:bodyPr>
          <a:lstStyle/>
          <a:p>
            <a:pPr lvl="0" algn="ctr">
              <a:defRPr/>
            </a:pPr>
            <a:r>
              <a:rPr lang="it-IT" b="1" u="sng" cap="small" dirty="0">
                <a:solidFill>
                  <a:srgbClr val="7DBD71"/>
                </a:solidFill>
              </a:rPr>
              <a:t>direzione relazioni industriali</a:t>
            </a:r>
          </a:p>
          <a:p>
            <a:pPr lvl="0" algn="ctr">
              <a:defRPr/>
            </a:pPr>
            <a:r>
              <a:rPr lang="it-IT" sz="1600" b="1" cap="small" dirty="0">
                <a:solidFill>
                  <a:srgbClr val="7DBD71"/>
                </a:solidFill>
                <a:latin typeface="Calibri"/>
              </a:rPr>
              <a:t>scuola di sistema - modulo 2</a:t>
            </a:r>
            <a:br>
              <a:rPr lang="it-IT" sz="1600" b="1" cap="small" dirty="0">
                <a:solidFill>
                  <a:srgbClr val="7DBD71"/>
                </a:solidFill>
                <a:latin typeface="Calibri"/>
              </a:rPr>
            </a:br>
            <a:endParaRPr kumimoji="0" lang="it-IT" b="1" i="0" strike="noStrike" kern="1200" cap="none" spc="0" normalizeH="0" baseline="0" noProof="0" dirty="0">
              <a:ln>
                <a:noFill/>
              </a:ln>
              <a:solidFill>
                <a:prstClr val="black"/>
              </a:solidFill>
              <a:effectLst/>
              <a:uLnTx/>
              <a:uFillTx/>
              <a:latin typeface="Calibri"/>
              <a:ea typeface="+mn-ea"/>
              <a:cs typeface="+mn-cs"/>
            </a:endParaRPr>
          </a:p>
        </p:txBody>
      </p:sp>
      <p:sp>
        <p:nvSpPr>
          <p:cNvPr id="16" name="object 11"/>
          <p:cNvSpPr/>
          <p:nvPr/>
        </p:nvSpPr>
        <p:spPr>
          <a:xfrm>
            <a:off x="6414195" y="4438857"/>
            <a:ext cx="2747278" cy="636432"/>
          </a:xfrm>
          <a:custGeom>
            <a:avLst/>
            <a:gdLst/>
            <a:ahLst/>
            <a:cxnLst/>
            <a:rect l="l" t="t" r="r" b="b"/>
            <a:pathLst>
              <a:path w="1976120" h="513714">
                <a:moveTo>
                  <a:pt x="393" y="0"/>
                </a:moveTo>
                <a:lnTo>
                  <a:pt x="0" y="513588"/>
                </a:lnTo>
                <a:lnTo>
                  <a:pt x="1860626" y="513588"/>
                </a:lnTo>
                <a:lnTo>
                  <a:pt x="1975586" y="166344"/>
                </a:lnTo>
                <a:lnTo>
                  <a:pt x="393" y="0"/>
                </a:lnTo>
                <a:close/>
              </a:path>
            </a:pathLst>
          </a:custGeom>
          <a:solidFill>
            <a:srgbClr val="183062">
              <a:alpha val="89999"/>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it-IT" sz="1600" b="1" dirty="0">
              <a:solidFill>
                <a:prstClr val="white"/>
              </a:solidFill>
              <a:latin typeface="Calibri"/>
            </a:endParaRPr>
          </a:p>
        </p:txBody>
      </p:sp>
      <p:sp>
        <p:nvSpPr>
          <p:cNvPr id="11" name="CasellaDiTesto 10">
            <a:extLst>
              <a:ext uri="{FF2B5EF4-FFF2-40B4-BE49-F238E27FC236}">
                <a16:creationId xmlns:a16="http://schemas.microsoft.com/office/drawing/2014/main" id="{AAFEB98E-D563-9E27-55B3-CD269B684260}"/>
              </a:ext>
            </a:extLst>
          </p:cNvPr>
          <p:cNvSpPr txBox="1"/>
          <p:nvPr/>
        </p:nvSpPr>
        <p:spPr>
          <a:xfrm>
            <a:off x="-22200" y="4147450"/>
            <a:ext cx="1260362" cy="461665"/>
          </a:xfrm>
          <a:prstGeom prst="rect">
            <a:avLst/>
          </a:prstGeom>
          <a:noFill/>
        </p:spPr>
        <p:txBody>
          <a:bodyPr wrap="square" rtlCol="0">
            <a:spAutoFit/>
          </a:bodyPr>
          <a:lstStyle/>
          <a:p>
            <a:pPr algn="ctr"/>
            <a:r>
              <a:rPr lang="it-IT" sz="1200" b="1" u="sng" dirty="0">
                <a:solidFill>
                  <a:srgbClr val="11498A"/>
                </a:solidFill>
                <a:latin typeface="Calibri"/>
                <a:ea typeface="+mj-ea"/>
                <a:cs typeface="Calibri"/>
              </a:rPr>
              <a:t>ANCE TOSCANA</a:t>
            </a:r>
          </a:p>
          <a:p>
            <a:pPr algn="ctr"/>
            <a:r>
              <a:rPr lang="it-IT" sz="1200" b="1" u="sng" dirty="0">
                <a:solidFill>
                  <a:srgbClr val="11498A"/>
                </a:solidFill>
                <a:latin typeface="Calibri"/>
                <a:ea typeface="+mj-ea"/>
                <a:cs typeface="Calibri"/>
              </a:rPr>
              <a:t>20 aprile 2026</a:t>
            </a:r>
          </a:p>
        </p:txBody>
      </p:sp>
      <p:sp>
        <p:nvSpPr>
          <p:cNvPr id="12" name="CasellaDiTesto 11">
            <a:extLst>
              <a:ext uri="{FF2B5EF4-FFF2-40B4-BE49-F238E27FC236}">
                <a16:creationId xmlns:a16="http://schemas.microsoft.com/office/drawing/2014/main" id="{346D9BD1-BC82-6577-C5BC-B1F3F34F3DCC}"/>
              </a:ext>
            </a:extLst>
          </p:cNvPr>
          <p:cNvSpPr txBox="1"/>
          <p:nvPr/>
        </p:nvSpPr>
        <p:spPr>
          <a:xfrm>
            <a:off x="6629400" y="4583858"/>
            <a:ext cx="1990637" cy="430887"/>
          </a:xfrm>
          <a:prstGeom prst="rect">
            <a:avLst/>
          </a:prstGeom>
          <a:noFill/>
        </p:spPr>
        <p:txBody>
          <a:bodyPr wrap="square" rtlCol="0">
            <a:spAutoFit/>
          </a:bodyPr>
          <a:lstStyle/>
          <a:p>
            <a:r>
              <a:rPr lang="it-IT" sz="1100" b="1" dirty="0">
                <a:solidFill>
                  <a:schemeClr val="bg1"/>
                </a:solidFill>
                <a:latin typeface="Calibri"/>
                <a:ea typeface="+mj-ea"/>
                <a:cs typeface="Calibri"/>
              </a:rPr>
              <a:t>Dott.ssa Federica Fedeli</a:t>
            </a:r>
          </a:p>
          <a:p>
            <a:r>
              <a:rPr lang="it-IT" sz="1100" b="1" dirty="0">
                <a:solidFill>
                  <a:schemeClr val="bg1"/>
                </a:solidFill>
                <a:latin typeface="Calibri"/>
                <a:ea typeface="+mj-ea"/>
                <a:cs typeface="Calibri"/>
              </a:rPr>
              <a:t>Dott.ssa Valeria Andretta</a:t>
            </a:r>
          </a:p>
        </p:txBody>
      </p:sp>
    </p:spTree>
    <p:extLst>
      <p:ext uri="{BB962C8B-B14F-4D97-AF65-F5344CB8AC3E}">
        <p14:creationId xmlns:p14="http://schemas.microsoft.com/office/powerpoint/2010/main" val="428874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534B-2E64-C27A-C14C-745E73A5F6D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4662AB4-88DF-EAD2-AC4C-6D76DAB0610A}"/>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CONTRATTAZIONE COLLETTIVA IN EDILIZIA</a:t>
            </a:r>
          </a:p>
        </p:txBody>
      </p:sp>
      <p:sp>
        <p:nvSpPr>
          <p:cNvPr id="3" name="Segnaposto numero diapositiva 2">
            <a:extLst>
              <a:ext uri="{FF2B5EF4-FFF2-40B4-BE49-F238E27FC236}">
                <a16:creationId xmlns:a16="http://schemas.microsoft.com/office/drawing/2014/main" id="{464161C2-C135-4D5C-91B6-08C08EC506A5}"/>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D901931F-D013-FCB0-F0A4-D02FFBE66323}"/>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D28F4709-9BF9-1347-3180-0E63E43EA537}"/>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5769FB7D-E1C4-D5C7-ACCB-31205CA89F76}"/>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500E6206-7ADA-CC54-736E-51E304DF0800}"/>
              </a:ext>
            </a:extLst>
          </p:cNvPr>
          <p:cNvSpPr txBox="1"/>
          <p:nvPr/>
        </p:nvSpPr>
        <p:spPr>
          <a:xfrm>
            <a:off x="771525" y="1431925"/>
            <a:ext cx="7839075" cy="2523768"/>
          </a:xfrm>
          <a:prstGeom prst="rect">
            <a:avLst/>
          </a:prstGeom>
          <a:noFill/>
        </p:spPr>
        <p:txBody>
          <a:bodyPr wrap="square">
            <a:spAutoFit/>
          </a:bodyPr>
          <a:lstStyle/>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algn="just" fontAlgn="base">
              <a:buClr>
                <a:srgbClr val="7DBD71"/>
              </a:buClr>
              <a:defRPr/>
            </a:pPr>
            <a:r>
              <a:rPr lang="it-IT" sz="1200" b="1" cap="small" dirty="0">
                <a:solidFill>
                  <a:srgbClr val="103676"/>
                </a:solidFill>
                <a:latin typeface="Calibri"/>
                <a:cs typeface="Calibri"/>
              </a:rPr>
              <a:t>L’APPLICAZIONE INTEGRALE DEL CONTRATTO COLLETTIVO, SIA NAZIONALE CHE DI SECONDO LIVELLO TERRITORIALE, COMPORTA LA NECESSARIA ISCRIZIONE DEGLI OPERAI, DA PARTE DELLE IMPRESE, ALLA CASSA EDILE TERRITORIALMENTE COMPETENTE E IL RELATIVO VERSAMENTO DI TUTTE LE CONTRIBUZIONI E GLI ACCANTONAMENTI RIFERITI AGLI ELEMENTI DELLA RETRIBUZIONE NONCHÉ AGLI ONERI DELLA SICUREZZA, ALLE MISURE ASSISTENZIALI E SANITARIE</a:t>
            </a:r>
          </a:p>
          <a:p>
            <a:pPr algn="just" fontAlgn="base">
              <a:lnSpc>
                <a:spcPct val="150000"/>
              </a:lnSpc>
              <a:buClr>
                <a:srgbClr val="7DBD71"/>
              </a:buClr>
              <a:defRPr/>
            </a:pPr>
            <a:endParaRPr lang="it-IT" sz="1200" b="1" cap="small" dirty="0">
              <a:solidFill>
                <a:srgbClr val="103676"/>
              </a:solidFill>
              <a:latin typeface="Calibri"/>
              <a:cs typeface="Calibri"/>
            </a:endParaRPr>
          </a:p>
          <a:p>
            <a:pPr algn="just" fontAlgn="base">
              <a:lnSpc>
                <a:spcPct val="150000"/>
              </a:lnSpc>
              <a:buClr>
                <a:srgbClr val="7DBD71"/>
              </a:buClr>
              <a:defRPr/>
            </a:pPr>
            <a:endParaRPr lang="it-IT" sz="1200" b="1" cap="small" dirty="0">
              <a:solidFill>
                <a:srgbClr val="103676"/>
              </a:solidFill>
              <a:latin typeface="Calibri"/>
              <a:cs typeface="Calibri"/>
            </a:endParaRPr>
          </a:p>
          <a:p>
            <a:pPr algn="ctr" fontAlgn="base">
              <a:buClr>
                <a:srgbClr val="7DBD71"/>
              </a:buClr>
              <a:defRPr/>
            </a:pPr>
            <a:r>
              <a:rPr lang="it-IT" sz="1200" b="1" cap="small" dirty="0">
                <a:solidFill>
                  <a:srgbClr val="103676"/>
                </a:solidFill>
                <a:latin typeface="Calibri"/>
                <a:cs typeface="Calibri"/>
              </a:rPr>
              <a:t> </a:t>
            </a:r>
          </a:p>
          <a:p>
            <a:pPr algn="ctr" fontAlgn="base">
              <a:buClr>
                <a:srgbClr val="7DBD71"/>
              </a:buClr>
              <a:defRPr/>
            </a:pPr>
            <a:r>
              <a:rPr lang="it-IT" sz="1200" b="1" cap="small" dirty="0">
                <a:solidFill>
                  <a:srgbClr val="103676"/>
                </a:solidFill>
                <a:latin typeface="Calibri"/>
                <a:cs typeface="Calibri"/>
              </a:rPr>
              <a:t>ADEMPIMENTI OBBLIGATORI, INSCINDIBILI E VINCOLANTI AI FINI DELLA VERIFICA DELLA REGOLARITÀ CONTRIBUTIVA OSSIA AI FINI DEL RILASCIO DEL </a:t>
            </a:r>
            <a:r>
              <a:rPr lang="it-IT" sz="1400" b="1" u="sng" cap="small" dirty="0">
                <a:solidFill>
                  <a:srgbClr val="103676"/>
                </a:solidFill>
                <a:latin typeface="Calibri"/>
                <a:cs typeface="Calibri"/>
              </a:rPr>
              <a:t>DURC</a:t>
            </a:r>
            <a:endParaRPr lang="it-IT" sz="1200" b="1" u="sng"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p:txBody>
      </p:sp>
      <p:sp>
        <p:nvSpPr>
          <p:cNvPr id="4" name="Freccia in giù 3">
            <a:extLst>
              <a:ext uri="{FF2B5EF4-FFF2-40B4-BE49-F238E27FC236}">
                <a16:creationId xmlns:a16="http://schemas.microsoft.com/office/drawing/2014/main" id="{44F766AC-7204-5219-6080-8F2B914CC940}"/>
              </a:ext>
            </a:extLst>
          </p:cNvPr>
          <p:cNvSpPr/>
          <p:nvPr/>
        </p:nvSpPr>
        <p:spPr>
          <a:xfrm>
            <a:off x="4267200" y="2574925"/>
            <a:ext cx="304800" cy="445948"/>
          </a:xfrm>
          <a:prstGeom prst="downArrow">
            <a:avLst/>
          </a:prstGeom>
          <a:solidFill>
            <a:srgbClr val="92D050">
              <a:alpha val="25000"/>
            </a:srgbClr>
          </a:solidFill>
          <a:ln>
            <a:solidFill>
              <a:schemeClr val="accent3"/>
            </a:solidFill>
          </a:ln>
        </p:spPr>
        <p:txBody>
          <a:bodyPr wrap="square" lIns="0" tIns="0" rIns="0" bIns="0" rtlCol="0" anchor="ctr"/>
          <a:lstStyle/>
          <a:p>
            <a:pPr algn="ctr"/>
            <a:endParaRPr lang="it-IT" dirty="0"/>
          </a:p>
        </p:txBody>
      </p:sp>
    </p:spTree>
    <p:extLst>
      <p:ext uri="{BB962C8B-B14F-4D97-AF65-F5344CB8AC3E}">
        <p14:creationId xmlns:p14="http://schemas.microsoft.com/office/powerpoint/2010/main" val="300473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B42BE-721E-DDA9-D9F3-4BE574FC2A7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9CD096C-EFC1-6BC0-F435-F6740C4738F4}"/>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BILATERALITÀ IN EDILIZIA</a:t>
            </a:r>
          </a:p>
        </p:txBody>
      </p:sp>
      <p:sp>
        <p:nvSpPr>
          <p:cNvPr id="3" name="Segnaposto numero diapositiva 2">
            <a:extLst>
              <a:ext uri="{FF2B5EF4-FFF2-40B4-BE49-F238E27FC236}">
                <a16:creationId xmlns:a16="http://schemas.microsoft.com/office/drawing/2014/main" id="{09458FA0-56DC-2CAF-2F7F-C19D3BD6E036}"/>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E24F148F-E2D8-74AE-D8EA-90DB0A48C038}"/>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3F197884-28F2-FD3C-B34E-0BA544F3AAB2}"/>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91DB1086-87FC-8F30-8842-832F0D928BE1}"/>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C803C4FE-39F4-D304-6963-310719DA6204}"/>
              </a:ext>
            </a:extLst>
          </p:cNvPr>
          <p:cNvSpPr txBox="1"/>
          <p:nvPr/>
        </p:nvSpPr>
        <p:spPr>
          <a:xfrm>
            <a:off x="482399" y="1559262"/>
            <a:ext cx="8038725" cy="1015663"/>
          </a:xfrm>
          <a:prstGeom prst="rect">
            <a:avLst/>
          </a:prstGeom>
          <a:noFill/>
        </p:spPr>
        <p:txBody>
          <a:bodyPr wrap="square">
            <a:spAutoFit/>
          </a:bodyPr>
          <a:lstStyle/>
          <a:p>
            <a:pPr marL="357188" indent="-171450" algn="just">
              <a:buClr>
                <a:srgbClr val="7DBD71"/>
              </a:buClr>
              <a:buFont typeface="Wingdings" panose="05000000000000000000" pitchFamily="2" charset="2"/>
              <a:buChar char="Ø"/>
            </a:pPr>
            <a:r>
              <a:rPr lang="it-IT" sz="1200" b="1" cap="small" dirty="0">
                <a:solidFill>
                  <a:srgbClr val="103676"/>
                </a:solidFill>
                <a:latin typeface="Calibri"/>
                <a:cs typeface="Calibri"/>
              </a:rPr>
              <a:t>L'ANCE HA ISTITUITO, INSIEME ALLE ORGANIZZAZIONI SINDACALI DI SETTORE (FILCA-CISL, FENEAL-UIL E FILLEA-CGIL), UN'IMPORTANTE RETE DI ENTI BILATERALI, COORDINATI A LIVELLO NAZIONALE E RAMIFICATI AL LIVELLO TERRITORIALE, I CUI OBIETTIVI SONO L’EROGAZIONE DI PRESTAZIONI ASSISTENZIALI E SANITARIE, NONCHÉ LA FORMAZIONE PROFESSIONALE E LA TUTELA DELLA SICUREZZA SUL LAVORO</a:t>
            </a:r>
          </a:p>
          <a:p>
            <a:pPr marL="357188" indent="-171450" algn="just">
              <a:buClr>
                <a:srgbClr val="7DBD71"/>
              </a:buClr>
              <a:buFont typeface="Wingdings" panose="05000000000000000000" pitchFamily="2" charset="2"/>
              <a:buChar char="Ø"/>
            </a:pPr>
            <a:endParaRPr lang="it-IT" sz="1200" b="1" cap="small" dirty="0">
              <a:solidFill>
                <a:srgbClr val="103676"/>
              </a:solidFill>
              <a:latin typeface="Calibri"/>
              <a:cs typeface="Calibri"/>
            </a:endParaRPr>
          </a:p>
        </p:txBody>
      </p:sp>
      <p:sp>
        <p:nvSpPr>
          <p:cNvPr id="14" name="CasellaDiTesto 13">
            <a:extLst>
              <a:ext uri="{FF2B5EF4-FFF2-40B4-BE49-F238E27FC236}">
                <a16:creationId xmlns:a16="http://schemas.microsoft.com/office/drawing/2014/main" id="{6696B0B9-D32F-800F-1B25-CC6962FFF1FB}"/>
              </a:ext>
            </a:extLst>
          </p:cNvPr>
          <p:cNvSpPr txBox="1"/>
          <p:nvPr/>
        </p:nvSpPr>
        <p:spPr>
          <a:xfrm>
            <a:off x="527136" y="2768004"/>
            <a:ext cx="7949250" cy="1015663"/>
          </a:xfrm>
          <a:prstGeom prst="rect">
            <a:avLst/>
          </a:prstGeom>
          <a:noFill/>
        </p:spPr>
        <p:txBody>
          <a:bodyPr wrap="square">
            <a:spAutoFit/>
          </a:bodyPr>
          <a:lstStyle/>
          <a:p>
            <a:pPr marL="271463" indent="-271463" algn="just">
              <a:buClr>
                <a:srgbClr val="7DBD71"/>
              </a:buClr>
              <a:buFont typeface="Wingdings" panose="05000000000000000000" pitchFamily="2" charset="2"/>
              <a:buChar char="Ø"/>
            </a:pPr>
            <a:r>
              <a:rPr lang="it-IT" sz="1200" b="1" cap="small" dirty="0">
                <a:solidFill>
                  <a:srgbClr val="103676"/>
                </a:solidFill>
                <a:latin typeface="Calibri"/>
                <a:cs typeface="Calibri"/>
              </a:rPr>
              <a:t>SONO ENTI NON COMMERCIALI CARATTERIZZATI, RISPETTO ALLE NORMALI ASSOCIAZIONI NON RICONOSCIUTE, DAL REQUISITO DELLA PARITETICITÀ, IN QUANTO I CONSIGLI DI AMMINISTRAZIONE SONO COSTITUITI DA UN NUMERO EQUIVALENTE DI RAPPRESENTANTI DELLE ORGANIZZAZIONI SINDACALI E DELLE CORRISPETTIVE CONTROPARTI IMPRENDITORIALI CHE PRESENTANO UN CARATTERE MUTUALISTICO IN RELAZIONE ALLA GESTIONE DI ALCUNI ISTITUTI CONTRATTUALI NON SOSTENUTI DALLE SINGOLE IMPRESE </a:t>
            </a:r>
          </a:p>
        </p:txBody>
      </p:sp>
    </p:spTree>
    <p:extLst>
      <p:ext uri="{BB962C8B-B14F-4D97-AF65-F5344CB8AC3E}">
        <p14:creationId xmlns:p14="http://schemas.microsoft.com/office/powerpoint/2010/main" val="338818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7903A-5BF9-F32E-E35C-BC9FB1E1646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F10504E-2C80-FBFA-BF5D-34D651DF69CE}"/>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BILATERALITÀ IN EDILIZIA</a:t>
            </a:r>
          </a:p>
        </p:txBody>
      </p:sp>
      <p:sp>
        <p:nvSpPr>
          <p:cNvPr id="3" name="Segnaposto numero diapositiva 2">
            <a:extLst>
              <a:ext uri="{FF2B5EF4-FFF2-40B4-BE49-F238E27FC236}">
                <a16:creationId xmlns:a16="http://schemas.microsoft.com/office/drawing/2014/main" id="{C8AB091F-28F2-31DC-6106-B06201CF298F}"/>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CABAB09C-833B-07C2-B304-EE5D3C5E154A}"/>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9F8B2E67-4086-622F-1655-F7A1CDBF3F83}"/>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E4554086-B011-F621-9BD0-2942784F721F}"/>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4" name="CasellaDiTesto 3">
            <a:extLst>
              <a:ext uri="{FF2B5EF4-FFF2-40B4-BE49-F238E27FC236}">
                <a16:creationId xmlns:a16="http://schemas.microsoft.com/office/drawing/2014/main" id="{E0CA4F2A-511B-2CFB-BCD8-4D9361486DE9}"/>
              </a:ext>
            </a:extLst>
          </p:cNvPr>
          <p:cNvSpPr txBox="1"/>
          <p:nvPr/>
        </p:nvSpPr>
        <p:spPr>
          <a:xfrm>
            <a:off x="574275" y="1584325"/>
            <a:ext cx="7960125" cy="175118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buClr>
                <a:srgbClr val="7DBD71"/>
              </a:buClr>
            </a:pPr>
            <a:endParaRPr lang="it-IT" sz="1200" b="1" cap="small" dirty="0">
              <a:solidFill>
                <a:srgbClr val="103676"/>
              </a:solidFill>
              <a:latin typeface="Calibri"/>
              <a:cs typeface="Calibri"/>
            </a:endParaRPr>
          </a:p>
          <a:p>
            <a:pPr algn="just">
              <a:buClr>
                <a:srgbClr val="7DBD71"/>
              </a:buClr>
            </a:pPr>
            <a:r>
              <a:rPr lang="it-IT" sz="1200" b="1" cap="small" dirty="0">
                <a:solidFill>
                  <a:srgbClr val="103676"/>
                </a:solidFill>
                <a:latin typeface="Calibri"/>
                <a:cs typeface="Calibri"/>
              </a:rPr>
              <a:t>TALI ENTI SONO STATI DEFINITI, DAL D.LGS N. 276/2003 E DAL D.LGS N. 81/2008, COME </a:t>
            </a:r>
            <a:r>
              <a:rPr lang="it-IT" sz="1200" b="1" i="1" cap="small" dirty="0">
                <a:solidFill>
                  <a:srgbClr val="103676"/>
                </a:solidFill>
                <a:latin typeface="Calibri"/>
                <a:cs typeface="Calibri"/>
              </a:rPr>
              <a:t>“GLI ORGANISMI COSTITUITI A INIZIATIVA DI UNA O PIÙ ASSOCIAZIONI DEI DATORI E DEI PRESTATORI DI LAVORO COMPARATIVAMENTE PIÙ RAPPRESENTATIVE SUL PIANO NAZIONALE, QUALI SEDI PRIVILEGIATE PER LO SVOLGIMENTO DI SPECIFICHE FUNZIONI (...)”</a:t>
            </a:r>
          </a:p>
          <a:p>
            <a:pPr algn="just">
              <a:buClr>
                <a:srgbClr val="7DBD71"/>
              </a:buClr>
            </a:pPr>
            <a:endParaRPr lang="it-IT" sz="1200" b="1" i="1" cap="small" dirty="0">
              <a:solidFill>
                <a:srgbClr val="103676"/>
              </a:solidFill>
              <a:latin typeface="Calibri"/>
              <a:cs typeface="Calibri"/>
            </a:endParaRPr>
          </a:p>
          <a:p>
            <a:pPr marL="542925" indent="-182563" algn="just">
              <a:lnSpc>
                <a:spcPct val="150000"/>
              </a:lnSpc>
              <a:buClr>
                <a:srgbClr val="7DBD71"/>
              </a:buClr>
              <a:buFont typeface="Arial" panose="020B0604020202020204" pitchFamily="34" charset="0"/>
              <a:buChar char="•"/>
            </a:pPr>
            <a:r>
              <a:rPr lang="it-IT" sz="1100" b="1" i="1" cap="small" dirty="0">
                <a:solidFill>
                  <a:srgbClr val="103676"/>
                </a:solidFill>
                <a:latin typeface="Calibri"/>
                <a:cs typeface="Calibri"/>
              </a:rPr>
              <a:t>ART. 2, COMMA 1, LETT. EE) DEL TESTO UNICO SULLA SICUREZZA (D.LGS N. 81/2008);</a:t>
            </a:r>
          </a:p>
          <a:p>
            <a:pPr marL="542925" indent="-182563" algn="just">
              <a:lnSpc>
                <a:spcPct val="150000"/>
              </a:lnSpc>
              <a:buClr>
                <a:srgbClr val="7DBD71"/>
              </a:buClr>
              <a:buFont typeface="Arial" panose="020B0604020202020204" pitchFamily="34" charset="0"/>
              <a:buChar char="•"/>
            </a:pPr>
            <a:r>
              <a:rPr lang="it-IT" sz="1100" b="1" i="1" cap="small" dirty="0">
                <a:solidFill>
                  <a:srgbClr val="103676"/>
                </a:solidFill>
                <a:latin typeface="Calibri"/>
                <a:cs typeface="Calibri"/>
              </a:rPr>
              <a:t>ART. 2, CO. 1 LETT.H) DEL DLGS N. 276/2003)</a:t>
            </a:r>
          </a:p>
          <a:p>
            <a:pPr marL="265112" algn="just">
              <a:lnSpc>
                <a:spcPct val="150000"/>
              </a:lnSpc>
            </a:pPr>
            <a:endParaRPr lang="it-IT" sz="1100" b="1" i="1" cap="small" dirty="0">
              <a:solidFill>
                <a:srgbClr val="103676"/>
              </a:solidFill>
              <a:latin typeface="Calibri"/>
              <a:cs typeface="Calibri"/>
            </a:endParaRPr>
          </a:p>
        </p:txBody>
      </p:sp>
    </p:spTree>
    <p:extLst>
      <p:ext uri="{BB962C8B-B14F-4D97-AF65-F5344CB8AC3E}">
        <p14:creationId xmlns:p14="http://schemas.microsoft.com/office/powerpoint/2010/main" val="398161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C4348-A9F4-2433-7C9A-86EEF87B519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92DAA34-523A-5826-61D9-8D1E1F488386}"/>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BILATERALITÀ IN EDILIZIA</a:t>
            </a:r>
          </a:p>
        </p:txBody>
      </p:sp>
      <p:sp>
        <p:nvSpPr>
          <p:cNvPr id="3" name="Segnaposto numero diapositiva 2">
            <a:extLst>
              <a:ext uri="{FF2B5EF4-FFF2-40B4-BE49-F238E27FC236}">
                <a16:creationId xmlns:a16="http://schemas.microsoft.com/office/drawing/2014/main" id="{824CE898-7044-8764-DD4E-1FEA6F0A3186}"/>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6E2A078B-133B-CFD5-DA6F-E3DC816EA49C}"/>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E18CAB9D-0EDA-E980-6E71-4943E070C4FA}"/>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C199E87C-60F3-5D4C-E29D-89960493D253}"/>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0684751E-B27A-8012-5845-997513614477}"/>
              </a:ext>
            </a:extLst>
          </p:cNvPr>
          <p:cNvSpPr txBox="1"/>
          <p:nvPr/>
        </p:nvSpPr>
        <p:spPr>
          <a:xfrm>
            <a:off x="566737" y="1203325"/>
            <a:ext cx="8010525" cy="461665"/>
          </a:xfrm>
          <a:prstGeom prst="rect">
            <a:avLst/>
          </a:prstGeom>
          <a:noFill/>
        </p:spPr>
        <p:txBody>
          <a:bodyPr wrap="square">
            <a:spAutoFit/>
          </a:bodyPr>
          <a:lstStyle/>
          <a:p>
            <a:pPr marL="171450" indent="-171450" algn="just">
              <a:buClr>
                <a:srgbClr val="7DBD71"/>
              </a:buClr>
              <a:buFont typeface="Wingdings" panose="05000000000000000000" pitchFamily="2" charset="2"/>
              <a:buChar char="Ø"/>
            </a:pPr>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p:txBody>
      </p:sp>
      <p:sp>
        <p:nvSpPr>
          <p:cNvPr id="5" name="CasellaDiTesto 4">
            <a:extLst>
              <a:ext uri="{FF2B5EF4-FFF2-40B4-BE49-F238E27FC236}">
                <a16:creationId xmlns:a16="http://schemas.microsoft.com/office/drawing/2014/main" id="{682FA4FB-FE22-AFF7-CD13-CCEAB7A9FFB9}"/>
              </a:ext>
            </a:extLst>
          </p:cNvPr>
          <p:cNvSpPr txBox="1"/>
          <p:nvPr/>
        </p:nvSpPr>
        <p:spPr>
          <a:xfrm>
            <a:off x="723899" y="1154449"/>
            <a:ext cx="7805737" cy="1292662"/>
          </a:xfrm>
          <a:prstGeom prst="rect">
            <a:avLst/>
          </a:prstGeom>
          <a:noFill/>
        </p:spPr>
        <p:txBody>
          <a:bodyPr wrap="square" rtlCol="0">
            <a:spAutoFit/>
          </a:bodyPr>
          <a:lstStyle/>
          <a:p>
            <a:pPr marL="171450" indent="-171450" algn="just">
              <a:buClr>
                <a:srgbClr val="7DBD71"/>
              </a:buClr>
              <a:buFont typeface="Wingdings" panose="05000000000000000000" pitchFamily="2" charset="2"/>
              <a:buChar char="Ø"/>
            </a:pPr>
            <a:r>
              <a:rPr lang="it-IT" sz="1200" b="1" u="sng" cap="small" dirty="0">
                <a:solidFill>
                  <a:srgbClr val="7DBD71"/>
                </a:solidFill>
                <a:latin typeface="Calibri"/>
                <a:cs typeface="Calibri"/>
              </a:rPr>
              <a:t>L’ART. 2, COMMA 1, LETT. EE) DEL TESTO UNICO SULLA SICUREZZA (D.LGS N. 81/2008</a:t>
            </a:r>
            <a:r>
              <a:rPr lang="it-IT" sz="1200" b="1" cap="small" dirty="0">
                <a:solidFill>
                  <a:srgbClr val="7DBD71"/>
                </a:solidFill>
                <a:latin typeface="Calibri"/>
                <a:cs typeface="Calibri"/>
              </a:rPr>
              <a:t>) </a:t>
            </a:r>
            <a:r>
              <a:rPr lang="it-IT" sz="1200" b="1" cap="small" dirty="0">
                <a:solidFill>
                  <a:srgbClr val="103676"/>
                </a:solidFill>
                <a:latin typeface="Calibri"/>
                <a:cs typeface="Calibri"/>
              </a:rPr>
              <a:t>INDIVIDUA QUALI FUNZIONI DELEGATE A TALI ENTI</a:t>
            </a:r>
            <a:r>
              <a:rPr lang="it-IT" sz="1200" b="1" i="1" cap="small" dirty="0">
                <a:solidFill>
                  <a:srgbClr val="103676"/>
                </a:solidFill>
                <a:latin typeface="Calibri"/>
                <a:cs typeface="Calibri"/>
              </a:rPr>
              <a:t> «LA PROGRAMMAZIONE DI ATTIVITÀ FORMATIVE E L'ELABORAZIONE E LA RACCOLTA DI BUONE PRASSI A FINI PREVENZIONISTICI; LO SVILUPPO DI AZIONI INERENTI ALLA SALUTE E ALLA SICUREZZA SUL LAVORO; L'ASSISTENZA ALLE IMPRESE FINALIZZATA ALL'ATTUAZIONE DEGLI ADEMPIMENTI IN MATERIA E OGNI ALTRA ATTIVITÀ O FUNZIONE ASSEGNATA LORO DALLA LEGGE O DAI CONTRATTI COLLETTIVI DI RIFERIMENTO»</a:t>
            </a:r>
          </a:p>
          <a:p>
            <a:endParaRPr lang="it-IT" dirty="0"/>
          </a:p>
        </p:txBody>
      </p:sp>
      <p:sp>
        <p:nvSpPr>
          <p:cNvPr id="9" name="CasellaDiTesto 8">
            <a:extLst>
              <a:ext uri="{FF2B5EF4-FFF2-40B4-BE49-F238E27FC236}">
                <a16:creationId xmlns:a16="http://schemas.microsoft.com/office/drawing/2014/main" id="{E7D620C6-6C7E-0869-7815-71816A69F676}"/>
              </a:ext>
            </a:extLst>
          </p:cNvPr>
          <p:cNvSpPr txBox="1"/>
          <p:nvPr/>
        </p:nvSpPr>
        <p:spPr>
          <a:xfrm>
            <a:off x="723899" y="2447111"/>
            <a:ext cx="7696200" cy="1985159"/>
          </a:xfrm>
          <a:prstGeom prst="rect">
            <a:avLst/>
          </a:prstGeom>
          <a:noFill/>
        </p:spPr>
        <p:txBody>
          <a:bodyPr wrap="square">
            <a:spAutoFit/>
          </a:bodyPr>
          <a:lstStyle/>
          <a:p>
            <a:pPr marL="171450" lvl="0" indent="-171450" algn="just">
              <a:buClr>
                <a:srgbClr val="7DBD71"/>
              </a:buClr>
              <a:buFont typeface="Wingdings" panose="05000000000000000000" pitchFamily="2" charset="2"/>
              <a:buChar char="Ø"/>
            </a:pPr>
            <a:r>
              <a:rPr lang="it-IT" sz="1200" b="1" u="sng" cap="small" dirty="0">
                <a:solidFill>
                  <a:srgbClr val="7DBD71"/>
                </a:solidFill>
                <a:latin typeface="Calibri"/>
                <a:cs typeface="Calibri"/>
              </a:rPr>
              <a:t>L’ART. 2, COMMA 1, LETT. H) DEL D.LGS N. 276/2003</a:t>
            </a:r>
            <a:r>
              <a:rPr lang="it-IT" sz="1200" b="1" i="1" cap="small" dirty="0">
                <a:solidFill>
                  <a:srgbClr val="103676"/>
                </a:solidFill>
                <a:latin typeface="Calibri"/>
                <a:cs typeface="Calibri"/>
              </a:rPr>
              <a:t>, </a:t>
            </a:r>
            <a:r>
              <a:rPr lang="it-IT" sz="1200" b="1" cap="small" dirty="0">
                <a:solidFill>
                  <a:srgbClr val="103676"/>
                </a:solidFill>
                <a:latin typeface="Calibri"/>
                <a:cs typeface="Calibri"/>
              </a:rPr>
              <a:t>IDENTIFICA GLI ENTI BILATERALI </a:t>
            </a:r>
            <a:r>
              <a:rPr lang="it-IT" sz="1200" b="1" i="1" cap="small" dirty="0">
                <a:solidFill>
                  <a:srgbClr val="103676"/>
                </a:solidFill>
                <a:latin typeface="Calibri"/>
                <a:cs typeface="Calibri"/>
              </a:rPr>
              <a:t>“(...) QUALI SEDI PRIVILEGIATE PER LA REGOLAZIONE DEL MERCATO DEL LAVORO ATTRAVERSO:</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la promozione di una occupazione regolare e di qualità; </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l'intermediazione nell'incontro tra domanda e offerta di lavoro; </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la programmazione di attività formative e la determinazione di modalità di attuazione della formazione professionale in azienda; </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la promozione di buone pratiche contro la discriminazione e per la inclusione dei soggetti più svantaggiati; </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la gestione mutualistica di fondi per la formazione e l'integrazione del reddito; </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la certificazione dei contratti di lavoro e di regolarità o congruità contributiva; </a:t>
            </a:r>
          </a:p>
          <a:p>
            <a:pPr marL="539750" lvl="0" indent="-180975" algn="just">
              <a:buClr>
                <a:srgbClr val="7DBD71"/>
              </a:buClr>
              <a:buFont typeface="Arial" panose="020B0604020202020204" pitchFamily="34" charset="0"/>
              <a:buChar char="•"/>
            </a:pPr>
            <a:r>
              <a:rPr lang="it-IT" sz="1100" b="1" i="1" cap="small" dirty="0">
                <a:solidFill>
                  <a:srgbClr val="103676"/>
                </a:solidFill>
                <a:latin typeface="Calibri"/>
                <a:cs typeface="Calibri"/>
              </a:rPr>
              <a:t>lo sviluppo di azioni inerenti la salute e la sicurezza sul lavoro e ogni altra attività o funzione assegnata loro dalla legge o dai contratti collettivi di riferimento”</a:t>
            </a:r>
          </a:p>
        </p:txBody>
      </p:sp>
    </p:spTree>
    <p:extLst>
      <p:ext uri="{BB962C8B-B14F-4D97-AF65-F5344CB8AC3E}">
        <p14:creationId xmlns:p14="http://schemas.microsoft.com/office/powerpoint/2010/main" val="38473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8988A-EB21-D2FB-2934-88EF3C43A8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3E6FFE8-7FE0-BC9F-2150-D9656D9715F1}"/>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BILATERALITÀ IN EDILIZIA</a:t>
            </a:r>
          </a:p>
        </p:txBody>
      </p:sp>
      <p:sp>
        <p:nvSpPr>
          <p:cNvPr id="3" name="Segnaposto numero diapositiva 2">
            <a:extLst>
              <a:ext uri="{FF2B5EF4-FFF2-40B4-BE49-F238E27FC236}">
                <a16:creationId xmlns:a16="http://schemas.microsoft.com/office/drawing/2014/main" id="{15A3C588-5765-7BCE-E1E0-1F02C8AD33E3}"/>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2F37AA24-A983-67B1-C983-BE9338656F59}"/>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BB139108-2248-68DC-2E21-FA3F6D5133B0}"/>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18662AFC-CF92-C9CC-63C2-E78E73D51E53}"/>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6059D07A-28F8-DB2F-D686-2DB778E5EB12}"/>
              </a:ext>
            </a:extLst>
          </p:cNvPr>
          <p:cNvSpPr txBox="1"/>
          <p:nvPr/>
        </p:nvSpPr>
        <p:spPr>
          <a:xfrm>
            <a:off x="566737" y="1203325"/>
            <a:ext cx="8010525" cy="461665"/>
          </a:xfrm>
          <a:prstGeom prst="rect">
            <a:avLst/>
          </a:prstGeom>
          <a:noFill/>
        </p:spPr>
        <p:txBody>
          <a:bodyPr wrap="square">
            <a:spAutoFit/>
          </a:bodyPr>
          <a:lstStyle/>
          <a:p>
            <a:pPr marL="171450" indent="-171450" algn="just">
              <a:buClr>
                <a:srgbClr val="7DBD71"/>
              </a:buClr>
              <a:buFont typeface="Wingdings" panose="05000000000000000000" pitchFamily="2" charset="2"/>
              <a:buChar char="Ø"/>
            </a:pPr>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p:txBody>
      </p:sp>
      <p:sp>
        <p:nvSpPr>
          <p:cNvPr id="5" name="CasellaDiTesto 4">
            <a:extLst>
              <a:ext uri="{FF2B5EF4-FFF2-40B4-BE49-F238E27FC236}">
                <a16:creationId xmlns:a16="http://schemas.microsoft.com/office/drawing/2014/main" id="{84912CF0-5E02-11A9-02C1-7B6FA843B8E1}"/>
              </a:ext>
            </a:extLst>
          </p:cNvPr>
          <p:cNvSpPr txBox="1"/>
          <p:nvPr/>
        </p:nvSpPr>
        <p:spPr>
          <a:xfrm>
            <a:off x="808125" y="1039181"/>
            <a:ext cx="2269910" cy="2308324"/>
          </a:xfrm>
          <a:prstGeom prst="rect">
            <a:avLst/>
          </a:prstGeom>
          <a:noFill/>
        </p:spPr>
        <p:txBody>
          <a:bodyPr wrap="square" rtlCol="0">
            <a:spAutoFit/>
          </a:bodyPr>
          <a:lstStyle/>
          <a:p>
            <a:pPr algn="just"/>
            <a:endParaRPr lang="it-IT" sz="2400" dirty="0"/>
          </a:p>
          <a:p>
            <a:r>
              <a:rPr lang="it-IT" sz="1200" b="1" i="1" cap="small" dirty="0">
                <a:solidFill>
                  <a:srgbClr val="103676"/>
                </a:solidFill>
                <a:latin typeface="Calibri"/>
                <a:cs typeface="Calibri"/>
              </a:rPr>
              <a:t>SONO CARATTERIZZATI DA UNA STRUTTURA ARTICOLATA ATTRAVERSO UNA PRESENZA CAPILLARE DI SEDI A LIVELLO TERRITORIALE/PROVINCIALE E </a:t>
            </a:r>
          </a:p>
          <a:p>
            <a:r>
              <a:rPr lang="it-IT" sz="1200" b="1" i="1" cap="small" dirty="0">
                <a:solidFill>
                  <a:srgbClr val="103676"/>
                </a:solidFill>
                <a:latin typeface="Calibri"/>
                <a:cs typeface="Calibri"/>
              </a:rPr>
              <a:t>CON UN ENTE NAZIONALE DI COORDINAMENTO, INDIRIZZO E CONTROLLO</a:t>
            </a:r>
          </a:p>
          <a:p>
            <a:pPr algn="just"/>
            <a:endParaRPr lang="it-IT" sz="2400" b="1" cap="small" dirty="0">
              <a:solidFill>
                <a:srgbClr val="000099"/>
              </a:solidFill>
              <a:latin typeface="Calibri" panose="020F0502020204030204"/>
            </a:endParaRPr>
          </a:p>
        </p:txBody>
      </p:sp>
      <p:pic>
        <p:nvPicPr>
          <p:cNvPr id="6" name="Immagine 5" descr="Immagine che contiene mappa">
            <a:extLst>
              <a:ext uri="{FF2B5EF4-FFF2-40B4-BE49-F238E27FC236}">
                <a16:creationId xmlns:a16="http://schemas.microsoft.com/office/drawing/2014/main" id="{DBD406FF-D3E0-6D65-C781-52A8D724089E}"/>
              </a:ext>
            </a:extLst>
          </p:cNvPr>
          <p:cNvPicPr>
            <a:picLocks noChangeAspect="1"/>
          </p:cNvPicPr>
          <p:nvPr/>
        </p:nvPicPr>
        <p:blipFill>
          <a:blip r:embed="rId2"/>
          <a:stretch>
            <a:fillRect/>
          </a:stretch>
        </p:blipFill>
        <p:spPr>
          <a:xfrm>
            <a:off x="3049547" y="833350"/>
            <a:ext cx="2759304" cy="2884575"/>
          </a:xfrm>
          <a:prstGeom prst="rect">
            <a:avLst/>
          </a:prstGeom>
        </p:spPr>
      </p:pic>
      <p:sp>
        <p:nvSpPr>
          <p:cNvPr id="9" name="CasellaDiTesto 8">
            <a:extLst>
              <a:ext uri="{FF2B5EF4-FFF2-40B4-BE49-F238E27FC236}">
                <a16:creationId xmlns:a16="http://schemas.microsoft.com/office/drawing/2014/main" id="{5A588850-C073-AC26-7252-F972CAE62DB8}"/>
              </a:ext>
            </a:extLst>
          </p:cNvPr>
          <p:cNvSpPr txBox="1"/>
          <p:nvPr/>
        </p:nvSpPr>
        <p:spPr>
          <a:xfrm>
            <a:off x="5919788" y="1203325"/>
            <a:ext cx="2546537" cy="1846659"/>
          </a:xfrm>
          <a:prstGeom prst="rect">
            <a:avLst/>
          </a:prstGeom>
          <a:noFill/>
        </p:spPr>
        <p:txBody>
          <a:bodyPr wrap="square" rtlCol="0">
            <a:spAutoFit/>
          </a:bodyPr>
          <a:lstStyle/>
          <a:p>
            <a:pPr algn="just"/>
            <a:endParaRPr lang="it-IT" sz="2400" dirty="0"/>
          </a:p>
          <a:p>
            <a:r>
              <a:rPr lang="it-IT" sz="1600" b="1" u="sng" cap="small" dirty="0">
                <a:solidFill>
                  <a:schemeClr val="accent3"/>
                </a:solidFill>
                <a:latin typeface="Calibri"/>
                <a:ea typeface="+mj-ea"/>
                <a:cs typeface="Calibri"/>
              </a:rPr>
              <a:t>FORMEDIL: </a:t>
            </a:r>
          </a:p>
          <a:p>
            <a:r>
              <a:rPr lang="it-IT" sz="1400" b="1" u="sng" cap="small" dirty="0">
                <a:solidFill>
                  <a:schemeClr val="accent3"/>
                </a:solidFill>
                <a:latin typeface="Calibri"/>
                <a:ea typeface="+mj-ea"/>
                <a:cs typeface="Calibri"/>
              </a:rPr>
              <a:t>117</a:t>
            </a:r>
            <a:r>
              <a:rPr lang="it-IT" sz="1400" b="1" cap="small" dirty="0">
                <a:solidFill>
                  <a:srgbClr val="000099"/>
                </a:solidFill>
                <a:latin typeface="Calibri" panose="020F0502020204030204"/>
              </a:rPr>
              <a:t> </a:t>
            </a:r>
            <a:r>
              <a:rPr lang="it-IT" sz="1200" b="1" i="1" cap="small" dirty="0">
                <a:solidFill>
                  <a:srgbClr val="103676"/>
                </a:solidFill>
                <a:latin typeface="Calibri"/>
                <a:cs typeface="Calibri"/>
              </a:rPr>
              <a:t>SCUOLE EDILI/ENTI UNIFICATI</a:t>
            </a:r>
          </a:p>
          <a:p>
            <a:pPr algn="just"/>
            <a:endParaRPr lang="it-IT" sz="2400" b="1" cap="small" dirty="0">
              <a:solidFill>
                <a:srgbClr val="000099"/>
              </a:solidFill>
              <a:latin typeface="Calibri" panose="020F0502020204030204"/>
            </a:endParaRPr>
          </a:p>
          <a:p>
            <a:pPr algn="just"/>
            <a:r>
              <a:rPr lang="it-IT" sz="1600" b="1" u="sng" cap="small" dirty="0">
                <a:solidFill>
                  <a:schemeClr val="accent3"/>
                </a:solidFill>
                <a:latin typeface="Calibri"/>
                <a:ea typeface="+mj-ea"/>
                <a:cs typeface="Calibri"/>
              </a:rPr>
              <a:t>CNCE: </a:t>
            </a:r>
          </a:p>
          <a:p>
            <a:r>
              <a:rPr lang="it-IT" sz="1400" b="1" u="sng" cap="small" dirty="0">
                <a:solidFill>
                  <a:schemeClr val="accent3"/>
                </a:solidFill>
                <a:latin typeface="Calibri"/>
                <a:ea typeface="+mj-ea"/>
                <a:cs typeface="Calibri"/>
              </a:rPr>
              <a:t>114</a:t>
            </a:r>
            <a:r>
              <a:rPr lang="it-IT" sz="1600" b="1" cap="small" dirty="0">
                <a:solidFill>
                  <a:schemeClr val="accent3"/>
                </a:solidFill>
                <a:latin typeface="Calibri"/>
                <a:ea typeface="+mj-ea"/>
                <a:cs typeface="Calibri"/>
              </a:rPr>
              <a:t> </a:t>
            </a:r>
            <a:r>
              <a:rPr lang="it-IT" sz="1200" b="1" i="1" cap="small" dirty="0">
                <a:solidFill>
                  <a:srgbClr val="103676"/>
                </a:solidFill>
                <a:latin typeface="Calibri"/>
                <a:cs typeface="Calibri"/>
              </a:rPr>
              <a:t>CASSE EDILI/EDILCASSE</a:t>
            </a:r>
          </a:p>
        </p:txBody>
      </p:sp>
      <p:sp>
        <p:nvSpPr>
          <p:cNvPr id="11" name="CasellaDiTesto 10">
            <a:extLst>
              <a:ext uri="{FF2B5EF4-FFF2-40B4-BE49-F238E27FC236}">
                <a16:creationId xmlns:a16="http://schemas.microsoft.com/office/drawing/2014/main" id="{3517ABB1-DE72-CE8E-BA93-86FC396B9BD8}"/>
              </a:ext>
            </a:extLst>
          </p:cNvPr>
          <p:cNvSpPr txBox="1"/>
          <p:nvPr/>
        </p:nvSpPr>
        <p:spPr>
          <a:xfrm>
            <a:off x="457200" y="3657286"/>
            <a:ext cx="8153400" cy="1015663"/>
          </a:xfrm>
          <a:prstGeom prst="rect">
            <a:avLst/>
          </a:prstGeom>
          <a:noFill/>
        </p:spPr>
        <p:txBody>
          <a:bodyPr wrap="square">
            <a:spAutoFit/>
          </a:bodyPr>
          <a:lstStyle/>
          <a:p>
            <a:pPr marL="357188" algn="ctr"/>
            <a:r>
              <a:rPr lang="it-IT" sz="1200" b="1" cap="small" dirty="0">
                <a:solidFill>
                  <a:srgbClr val="103676"/>
                </a:solidFill>
                <a:latin typeface="Calibri"/>
                <a:cs typeface="Calibri"/>
              </a:rPr>
              <a:t>GLI AMBITI IN CUI SI È SVILUPPATA L’AZIONE DEGLI ENTI BILATERALI EDILI SONO: ​</a:t>
            </a:r>
          </a:p>
          <a:p>
            <a:pPr marL="2058988" indent="-179388">
              <a:buClr>
                <a:srgbClr val="7DBD71"/>
              </a:buClr>
              <a:buFont typeface="Arial" panose="020B0604020202020204" pitchFamily="34" charset="0"/>
              <a:buChar char="•"/>
            </a:pPr>
            <a:r>
              <a:rPr lang="it-IT" sz="1200" b="1" i="1" cap="small" dirty="0">
                <a:solidFill>
                  <a:srgbClr val="103676"/>
                </a:solidFill>
                <a:latin typeface="Calibri"/>
                <a:cs typeface="Calibri"/>
              </a:rPr>
              <a:t>contribuzione, previdenza e assistenza; </a:t>
            </a:r>
          </a:p>
          <a:p>
            <a:pPr marL="2058988" indent="-179388">
              <a:buClr>
                <a:srgbClr val="7DBD71"/>
              </a:buClr>
              <a:buFont typeface="Arial" panose="020B0604020202020204" pitchFamily="34" charset="0"/>
              <a:buChar char="•"/>
            </a:pPr>
            <a:r>
              <a:rPr lang="it-IT" sz="1200" b="1" i="1" cap="small" dirty="0">
                <a:solidFill>
                  <a:srgbClr val="103676"/>
                </a:solidFill>
                <a:latin typeface="Calibri"/>
                <a:cs typeface="Calibri"/>
              </a:rPr>
              <a:t>​formazione professionale e sicurezza sul lavoro; </a:t>
            </a:r>
          </a:p>
          <a:p>
            <a:pPr marL="2058988" indent="-179388">
              <a:buClr>
                <a:srgbClr val="7DBD71"/>
              </a:buClr>
              <a:buFont typeface="Arial" panose="020B0604020202020204" pitchFamily="34" charset="0"/>
              <a:buChar char="•"/>
            </a:pPr>
            <a:r>
              <a:rPr lang="it-IT" sz="1200" b="1" i="1" cap="small" dirty="0">
                <a:solidFill>
                  <a:srgbClr val="103676"/>
                </a:solidFill>
                <a:latin typeface="Calibri"/>
                <a:cs typeface="Calibri"/>
              </a:rPr>
              <a:t>previdenza complementare;</a:t>
            </a:r>
          </a:p>
          <a:p>
            <a:pPr marL="2058988" indent="-179388">
              <a:buClr>
                <a:srgbClr val="7DBD71"/>
              </a:buClr>
              <a:buFont typeface="Arial" panose="020B0604020202020204" pitchFamily="34" charset="0"/>
              <a:buChar char="•"/>
            </a:pPr>
            <a:r>
              <a:rPr lang="it-IT" sz="1200" b="1" i="1" cap="small" dirty="0">
                <a:solidFill>
                  <a:srgbClr val="103676"/>
                </a:solidFill>
                <a:latin typeface="Calibri"/>
                <a:cs typeface="Calibri"/>
              </a:rPr>
              <a:t>assistenza sanitaria</a:t>
            </a:r>
            <a:endParaRPr lang="it-IT" sz="1400" b="1" i="1" cap="small" dirty="0">
              <a:solidFill>
                <a:srgbClr val="103676"/>
              </a:solidFill>
              <a:latin typeface="Calibri"/>
              <a:cs typeface="Calibri"/>
            </a:endParaRPr>
          </a:p>
        </p:txBody>
      </p:sp>
    </p:spTree>
    <p:extLst>
      <p:ext uri="{BB962C8B-B14F-4D97-AF65-F5344CB8AC3E}">
        <p14:creationId xmlns:p14="http://schemas.microsoft.com/office/powerpoint/2010/main" val="393511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4BDBC-FE79-CF0C-BAF1-F4B3C4580A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20B977B-ACE6-F298-731D-91A2DCFD3C25}"/>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CF00E870-9DF9-A84C-4C64-65FE1552836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2CFDE640-72A5-C69E-0FA8-DCD826A754AA}"/>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95465DAD-DD14-3781-B3EF-660A07B8A297}"/>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750EFA86-BA4C-6206-FABE-35685F90F199}"/>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11" name="Diagramma 10">
            <a:extLst>
              <a:ext uri="{FF2B5EF4-FFF2-40B4-BE49-F238E27FC236}">
                <a16:creationId xmlns:a16="http://schemas.microsoft.com/office/drawing/2014/main" id="{DB76E9A9-8F38-1C06-5F7F-88C00AA7D28C}"/>
              </a:ext>
            </a:extLst>
          </p:cNvPr>
          <p:cNvGraphicFramePr/>
          <p:nvPr>
            <p:extLst>
              <p:ext uri="{D42A27DB-BD31-4B8C-83A1-F6EECF244321}">
                <p14:modId xmlns:p14="http://schemas.microsoft.com/office/powerpoint/2010/main" val="1053760438"/>
              </p:ext>
            </p:extLst>
          </p:nvPr>
        </p:nvGraphicFramePr>
        <p:xfrm>
          <a:off x="600075" y="1112233"/>
          <a:ext cx="8010525" cy="367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19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D8CD-0023-9D44-0430-BA35B8E90D1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D9939D1-2BEA-4CD0-B315-C174C3722ACB}"/>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a:t>
            </a:r>
            <a:r>
              <a:rPr kumimoji="0" lang="it-IT" sz="1800" b="1" i="0" u="sng" strike="noStrike" kern="0" cap="small" spc="0" normalizeH="0" baseline="0" noProof="0" dirty="0">
                <a:ln>
                  <a:noFill/>
                </a:ln>
                <a:solidFill>
                  <a:srgbClr val="9BBB59"/>
                </a:solidFill>
                <a:effectLst/>
                <a:uLnTx/>
                <a:uFillTx/>
                <a:latin typeface="Calibri"/>
                <a:ea typeface="+mj-ea"/>
                <a:cs typeface="Calibri"/>
              </a:rPr>
              <a:t>NAZIONALI</a:t>
            </a:r>
            <a:endParaRPr lang="it-IT" sz="1800" u="sng" cap="small" dirty="0">
              <a:solidFill>
                <a:schemeClr val="accent3"/>
              </a:solidFill>
            </a:endParaRPr>
          </a:p>
        </p:txBody>
      </p:sp>
      <p:sp>
        <p:nvSpPr>
          <p:cNvPr id="3" name="Segnaposto numero diapositiva 2">
            <a:extLst>
              <a:ext uri="{FF2B5EF4-FFF2-40B4-BE49-F238E27FC236}">
                <a16:creationId xmlns:a16="http://schemas.microsoft.com/office/drawing/2014/main" id="{FFA5C9B8-5012-CFDE-9FE3-C1D5CCEBF270}"/>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BBCA5A04-1068-0A6B-CF30-38B07D9F14FC}"/>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F192FB25-152E-952A-D20F-6A40712ABB67}"/>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772FCD1E-F098-B135-9DC7-5DD0C34BA933}"/>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11" name="Diagramma 10">
            <a:extLst>
              <a:ext uri="{FF2B5EF4-FFF2-40B4-BE49-F238E27FC236}">
                <a16:creationId xmlns:a16="http://schemas.microsoft.com/office/drawing/2014/main" id="{8495DE9B-6D5F-3691-BA53-AAB81E51F109}"/>
              </a:ext>
            </a:extLst>
          </p:cNvPr>
          <p:cNvGraphicFramePr/>
          <p:nvPr>
            <p:extLst>
              <p:ext uri="{D42A27DB-BD31-4B8C-83A1-F6EECF244321}">
                <p14:modId xmlns:p14="http://schemas.microsoft.com/office/powerpoint/2010/main" val="1762907842"/>
              </p:ext>
            </p:extLst>
          </p:nvPr>
        </p:nvGraphicFramePr>
        <p:xfrm>
          <a:off x="771525" y="1743417"/>
          <a:ext cx="7839075" cy="2972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0ED8174D-31BE-63DC-00D9-EB8C45FBABBD}"/>
              </a:ext>
            </a:extLst>
          </p:cNvPr>
          <p:cNvSpPr txBox="1"/>
          <p:nvPr/>
        </p:nvSpPr>
        <p:spPr>
          <a:xfrm>
            <a:off x="914400" y="1519952"/>
            <a:ext cx="703204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1400" b="1" u="sng" cap="small" dirty="0">
                <a:solidFill>
                  <a:srgbClr val="103676"/>
                </a:solidFill>
                <a:latin typeface="Calibri"/>
                <a:cs typeface="Calibri"/>
              </a:rPr>
              <a:t>RUOLO DI COORDINAMENTO, CONTROLLO E INDIRIZZO DELLE CE:</a:t>
            </a:r>
          </a:p>
        </p:txBody>
      </p:sp>
      <p:sp>
        <p:nvSpPr>
          <p:cNvPr id="5" name="CasellaDiTesto 4">
            <a:extLst>
              <a:ext uri="{FF2B5EF4-FFF2-40B4-BE49-F238E27FC236}">
                <a16:creationId xmlns:a16="http://schemas.microsoft.com/office/drawing/2014/main" id="{1442201D-FACC-E4BA-E7E5-5243C572BCBA}"/>
              </a:ext>
            </a:extLst>
          </p:cNvPr>
          <p:cNvSpPr txBox="1"/>
          <p:nvPr/>
        </p:nvSpPr>
        <p:spPr>
          <a:xfrm>
            <a:off x="3581400" y="962114"/>
            <a:ext cx="1524000" cy="461665"/>
          </a:xfrm>
          <a:prstGeom prst="rect">
            <a:avLst/>
          </a:prstGeom>
          <a:noFill/>
        </p:spPr>
        <p:txBody>
          <a:bodyPr wrap="square" rtlCol="0">
            <a:spAutoFit/>
          </a:bodyPr>
          <a:lstStyle/>
          <a:p>
            <a:pPr algn="ctr"/>
            <a:r>
              <a:rPr lang="it-IT" sz="2400" b="1" u="sng" cap="small" dirty="0">
                <a:solidFill>
                  <a:srgbClr val="103676"/>
                </a:solidFill>
                <a:latin typeface="Calibri"/>
                <a:cs typeface="Calibri"/>
              </a:rPr>
              <a:t>CNCE</a:t>
            </a:r>
          </a:p>
        </p:txBody>
      </p:sp>
      <p:sp>
        <p:nvSpPr>
          <p:cNvPr id="6" name="Elaborazione alternativa 5">
            <a:extLst>
              <a:ext uri="{FF2B5EF4-FFF2-40B4-BE49-F238E27FC236}">
                <a16:creationId xmlns:a16="http://schemas.microsoft.com/office/drawing/2014/main" id="{25E09033-73B2-13C8-297A-89EDAC7BCBA3}"/>
              </a:ext>
            </a:extLst>
          </p:cNvPr>
          <p:cNvSpPr/>
          <p:nvPr/>
        </p:nvSpPr>
        <p:spPr>
          <a:xfrm>
            <a:off x="6858000" y="868873"/>
            <a:ext cx="1752600" cy="307777"/>
          </a:xfrm>
          <a:prstGeom prst="flowChartAlternateProcess">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r>
              <a:rPr lang="it-IT" sz="1000" b="1" u="sng" cap="small" dirty="0">
                <a:solidFill>
                  <a:srgbClr val="103676"/>
                </a:solidFill>
                <a:latin typeface="Calibri"/>
                <a:cs typeface="Calibri"/>
              </a:rPr>
              <a:t>STATUTO 10 NOVEMBRE 2004</a:t>
            </a:r>
          </a:p>
        </p:txBody>
      </p:sp>
    </p:spTree>
    <p:extLst>
      <p:ext uri="{BB962C8B-B14F-4D97-AF65-F5344CB8AC3E}">
        <p14:creationId xmlns:p14="http://schemas.microsoft.com/office/powerpoint/2010/main" val="51533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3B1F3-81E5-7819-145B-F8FEFDFFB6A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BF9CA2-578C-2D1E-0AA8-E926A3CBAB6E}"/>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7CE99536-BE51-0576-BA84-B22A314093F8}"/>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C581608C-2A1F-2CB4-BBA9-3FC0D16D0A15}"/>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B3768BFF-CA41-B2DE-5088-53EBD7A2B5B0}"/>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2654BA11-4E55-A5BE-4E57-95A7F27A3071}"/>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11" name="Diagramma 10">
            <a:extLst>
              <a:ext uri="{FF2B5EF4-FFF2-40B4-BE49-F238E27FC236}">
                <a16:creationId xmlns:a16="http://schemas.microsoft.com/office/drawing/2014/main" id="{2D88DCF1-A2F9-CADF-3A45-11C002509365}"/>
              </a:ext>
            </a:extLst>
          </p:cNvPr>
          <p:cNvGraphicFramePr/>
          <p:nvPr>
            <p:extLst>
              <p:ext uri="{D42A27DB-BD31-4B8C-83A1-F6EECF244321}">
                <p14:modId xmlns:p14="http://schemas.microsoft.com/office/powerpoint/2010/main" val="1093256659"/>
              </p:ext>
            </p:extLst>
          </p:nvPr>
        </p:nvGraphicFramePr>
        <p:xfrm>
          <a:off x="604194" y="1688046"/>
          <a:ext cx="8010525" cy="2992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1">
            <a:extLst>
              <a:ext uri="{FF2B5EF4-FFF2-40B4-BE49-F238E27FC236}">
                <a16:creationId xmlns:a16="http://schemas.microsoft.com/office/drawing/2014/main" id="{63B81083-CE53-F961-5C66-8B186F443AE2}"/>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4" name="CasellaDiTesto 3">
            <a:extLst>
              <a:ext uri="{FF2B5EF4-FFF2-40B4-BE49-F238E27FC236}">
                <a16:creationId xmlns:a16="http://schemas.microsoft.com/office/drawing/2014/main" id="{ACCD80A1-2003-CE66-E8D4-6553B826E0BA}"/>
              </a:ext>
            </a:extLst>
          </p:cNvPr>
          <p:cNvSpPr txBox="1"/>
          <p:nvPr/>
        </p:nvSpPr>
        <p:spPr>
          <a:xfrm>
            <a:off x="968481" y="1501462"/>
            <a:ext cx="2286000" cy="261610"/>
          </a:xfrm>
          <a:prstGeom prst="rect">
            <a:avLst/>
          </a:prstGeom>
          <a:noFill/>
        </p:spPr>
        <p:txBody>
          <a:bodyPr wrap="square" rtlCol="0">
            <a:spAutoFit/>
          </a:bodyPr>
          <a:lstStyle/>
          <a:p>
            <a:r>
              <a:rPr lang="it-IT" sz="1100" b="1" u="sng" cap="small" dirty="0">
                <a:solidFill>
                  <a:srgbClr val="103676"/>
                </a:solidFill>
                <a:latin typeface="Calibri"/>
                <a:cs typeface="Calibri"/>
              </a:rPr>
              <a:t>SI OCCUPA DI:</a:t>
            </a:r>
          </a:p>
        </p:txBody>
      </p:sp>
    </p:spTree>
    <p:extLst>
      <p:ext uri="{BB962C8B-B14F-4D97-AF65-F5344CB8AC3E}">
        <p14:creationId xmlns:p14="http://schemas.microsoft.com/office/powerpoint/2010/main" val="15841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FBE5-350A-2B5E-0C9F-4F498B0924A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5B4D917-591B-EFE7-E837-E6AB6C861A59}"/>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6A992D0B-30BA-3D23-051C-76132B23679B}"/>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C1CAAAFE-B270-A9AE-E7C4-B852B968C930}"/>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CBCAF17D-5403-9C56-3793-336B56C4CEED}"/>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CC554938-5E88-29AD-AF6E-818729463F54}"/>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D2B7EB68-D147-9E34-5503-7154716140F8}"/>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4" name="CasellaDiTesto 3">
            <a:extLst>
              <a:ext uri="{FF2B5EF4-FFF2-40B4-BE49-F238E27FC236}">
                <a16:creationId xmlns:a16="http://schemas.microsoft.com/office/drawing/2014/main" id="{56BD836F-5F69-422B-E8FD-4307503CB709}"/>
              </a:ext>
            </a:extLst>
          </p:cNvPr>
          <p:cNvSpPr txBox="1"/>
          <p:nvPr/>
        </p:nvSpPr>
        <p:spPr>
          <a:xfrm>
            <a:off x="685800" y="1563798"/>
            <a:ext cx="7820153" cy="27699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lgn="just">
              <a:buClr>
                <a:srgbClr val="7DBD71"/>
              </a:buClr>
              <a:buFont typeface="Wingdings" panose="05000000000000000000" pitchFamily="2" charset="2"/>
              <a:buChar char="Ø"/>
            </a:pPr>
            <a:r>
              <a:rPr lang="it-IT" sz="1200" b="1" u="sng" cap="small" dirty="0">
                <a:solidFill>
                  <a:srgbClr val="7DBD71"/>
                </a:solidFill>
                <a:cs typeface="Calibri"/>
              </a:rPr>
              <a:t>DURC ON LINE</a:t>
            </a:r>
            <a:endParaRPr lang="it-IT" dirty="0"/>
          </a:p>
        </p:txBody>
      </p:sp>
      <p:sp>
        <p:nvSpPr>
          <p:cNvPr id="6" name="CasellaDiTesto 5">
            <a:extLst>
              <a:ext uri="{FF2B5EF4-FFF2-40B4-BE49-F238E27FC236}">
                <a16:creationId xmlns:a16="http://schemas.microsoft.com/office/drawing/2014/main" id="{DCAA1918-76E0-7837-4C0D-873F31395D75}"/>
              </a:ext>
            </a:extLst>
          </p:cNvPr>
          <p:cNvSpPr txBox="1"/>
          <p:nvPr/>
        </p:nvSpPr>
        <p:spPr>
          <a:xfrm>
            <a:off x="843813" y="1873482"/>
            <a:ext cx="7761173" cy="261610"/>
          </a:xfrm>
          <a:prstGeom prst="rect">
            <a:avLst/>
          </a:prstGeom>
          <a:noFill/>
        </p:spPr>
        <p:txBody>
          <a:bodyPr wrap="square">
            <a:spAutoFit/>
          </a:bodyPr>
          <a:lstStyle/>
          <a:p>
            <a:pPr algn="just"/>
            <a:r>
              <a:rPr lang="it-IT" sz="1100" b="1" cap="small" dirty="0">
                <a:solidFill>
                  <a:srgbClr val="103676"/>
                </a:solidFill>
                <a:latin typeface="Calibri"/>
                <a:cs typeface="Calibri"/>
              </a:rPr>
              <a:t>TROVA LA PROPRIA GENESI NORMATIVA </a:t>
            </a:r>
            <a:r>
              <a:rPr lang="it-IT" sz="1100" b="1" u="sng" cap="small" dirty="0">
                <a:solidFill>
                  <a:srgbClr val="103676"/>
                </a:solidFill>
                <a:latin typeface="Calibri"/>
                <a:cs typeface="Calibri"/>
              </a:rPr>
              <a:t>NELL’ART. 2 DELLA L. N. 266/2002</a:t>
            </a:r>
            <a:endParaRPr lang="it-IT" sz="1100" b="1" i="1" cap="small" dirty="0">
              <a:solidFill>
                <a:srgbClr val="103676"/>
              </a:solidFill>
              <a:latin typeface="Calibri"/>
              <a:cs typeface="Calibri"/>
            </a:endParaRPr>
          </a:p>
        </p:txBody>
      </p:sp>
      <p:sp>
        <p:nvSpPr>
          <p:cNvPr id="10" name="CasellaDiTesto 9">
            <a:extLst>
              <a:ext uri="{FF2B5EF4-FFF2-40B4-BE49-F238E27FC236}">
                <a16:creationId xmlns:a16="http://schemas.microsoft.com/office/drawing/2014/main" id="{5E016643-9A98-C706-A62A-75847BA6A1FD}"/>
              </a:ext>
            </a:extLst>
          </p:cNvPr>
          <p:cNvSpPr txBox="1"/>
          <p:nvPr/>
        </p:nvSpPr>
        <p:spPr>
          <a:xfrm>
            <a:off x="849991" y="2306089"/>
            <a:ext cx="7876309" cy="769441"/>
          </a:xfrm>
          <a:prstGeom prst="rect">
            <a:avLst/>
          </a:prstGeom>
          <a:noFill/>
        </p:spPr>
        <p:txBody>
          <a:bodyPr wrap="square">
            <a:spAutoFit/>
          </a:bodyPr>
          <a:lstStyle/>
          <a:p>
            <a:pPr algn="just"/>
            <a:r>
              <a:rPr lang="it-IT" sz="1100" b="1" u="sng" cap="small" dirty="0">
                <a:solidFill>
                  <a:srgbClr val="103676"/>
                </a:solidFill>
                <a:latin typeface="Calibri"/>
                <a:cs typeface="Calibri"/>
              </a:rPr>
              <a:t>L’ART. 86, CO. 10 DEL D.LGS. N. 276/2003 </a:t>
            </a:r>
            <a:r>
              <a:rPr lang="it-IT" sz="1100" b="1" cap="small" dirty="0">
                <a:solidFill>
                  <a:srgbClr val="103676"/>
                </a:solidFill>
                <a:latin typeface="Calibri"/>
                <a:cs typeface="Calibri"/>
              </a:rPr>
              <a:t>– CONTENENTE L</a:t>
            </a:r>
            <a:r>
              <a:rPr lang="it-IT" sz="1100" b="1" i="1" cap="small" dirty="0">
                <a:solidFill>
                  <a:srgbClr val="103676"/>
                </a:solidFill>
                <a:latin typeface="Calibri"/>
                <a:cs typeface="Calibri"/>
              </a:rPr>
              <a:t>’“ATTUAZIONE DELLE DELEGHE IN MATERIA DI OCCUPAZIONE E MERCATO DEL LAVORO, DI CUI ALLA LEGGE 14 FEBBRAIO 2003, N. 30” </a:t>
            </a:r>
            <a:r>
              <a:rPr lang="it-IT" sz="1100" b="1" cap="small" dirty="0">
                <a:solidFill>
                  <a:srgbClr val="103676"/>
                </a:solidFill>
                <a:latin typeface="Calibri"/>
                <a:cs typeface="Calibri"/>
              </a:rPr>
              <a:t>– </a:t>
            </a:r>
            <a:r>
              <a:rPr lang="it-IT" sz="1100" b="1" u="sng" cap="small" dirty="0">
                <a:solidFill>
                  <a:srgbClr val="103676"/>
                </a:solidFill>
                <a:latin typeface="Calibri"/>
                <a:cs typeface="Calibri"/>
              </a:rPr>
              <a:t>HA SANCITO L’AVVIO DI CONVENZIONI TRA INPS, INAIL E CASSE EDILI </a:t>
            </a:r>
            <a:r>
              <a:rPr lang="it-IT" sz="1100" b="1" cap="small" dirty="0">
                <a:solidFill>
                  <a:srgbClr val="103676"/>
                </a:solidFill>
                <a:latin typeface="Calibri"/>
                <a:cs typeface="Calibri"/>
              </a:rPr>
              <a:t>AL FINE DEL RILASCIO DEL DOCUMENTO UNICO DI REGOLARITÀ CONTRIBUTIVA (DURC) </a:t>
            </a:r>
          </a:p>
          <a:p>
            <a:pPr algn="just"/>
            <a:r>
              <a:rPr lang="it-IT" sz="1100" b="1" cap="small" dirty="0">
                <a:solidFill>
                  <a:srgbClr val="103676"/>
                </a:solidFill>
                <a:latin typeface="Calibri"/>
                <a:cs typeface="Calibri"/>
              </a:rPr>
              <a:t> </a:t>
            </a:r>
          </a:p>
        </p:txBody>
      </p:sp>
      <p:sp>
        <p:nvSpPr>
          <p:cNvPr id="11" name="Freccia in giù 10">
            <a:extLst>
              <a:ext uri="{FF2B5EF4-FFF2-40B4-BE49-F238E27FC236}">
                <a16:creationId xmlns:a16="http://schemas.microsoft.com/office/drawing/2014/main" id="{93CF56AA-3BED-35C0-F189-AC04ABCB0B3E}"/>
              </a:ext>
            </a:extLst>
          </p:cNvPr>
          <p:cNvSpPr/>
          <p:nvPr/>
        </p:nvSpPr>
        <p:spPr>
          <a:xfrm>
            <a:off x="4267200" y="3035335"/>
            <a:ext cx="457200" cy="457200"/>
          </a:xfrm>
          <a:prstGeom prst="downArrow">
            <a:avLst/>
          </a:prstGeom>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endParaRPr lang="it-IT"/>
          </a:p>
        </p:txBody>
      </p:sp>
      <p:sp>
        <p:nvSpPr>
          <p:cNvPr id="15" name="CasellaDiTesto 14">
            <a:extLst>
              <a:ext uri="{FF2B5EF4-FFF2-40B4-BE49-F238E27FC236}">
                <a16:creationId xmlns:a16="http://schemas.microsoft.com/office/drawing/2014/main" id="{BD594056-D404-2A55-C45F-631A50968349}"/>
              </a:ext>
            </a:extLst>
          </p:cNvPr>
          <p:cNvSpPr txBox="1"/>
          <p:nvPr/>
        </p:nvSpPr>
        <p:spPr>
          <a:xfrm>
            <a:off x="914400" y="3624878"/>
            <a:ext cx="7591553"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sz="1200" b="1" cap="small" dirty="0">
                <a:solidFill>
                  <a:srgbClr val="103676"/>
                </a:solidFill>
                <a:latin typeface="Calibri"/>
                <a:cs typeface="Calibri"/>
              </a:rPr>
              <a:t>il certificato di regolarità contributiva </a:t>
            </a:r>
            <a:r>
              <a:rPr lang="it-IT" sz="1200" b="1" i="1" cap="small" dirty="0">
                <a:solidFill>
                  <a:srgbClr val="103676"/>
                </a:solidFill>
                <a:latin typeface="Calibri"/>
                <a:cs typeface="Calibri"/>
              </a:rPr>
              <a:t>“può essere rilasciato, oltre che </a:t>
            </a:r>
            <a:r>
              <a:rPr lang="it-IT" sz="1200" b="1" i="1" cap="small" dirty="0" err="1">
                <a:solidFill>
                  <a:srgbClr val="103676"/>
                </a:solidFill>
                <a:latin typeface="Calibri"/>
                <a:cs typeface="Calibri"/>
              </a:rPr>
              <a:t>dall’inps</a:t>
            </a:r>
            <a:r>
              <a:rPr lang="it-IT" sz="1200" b="1" i="1" cap="small" dirty="0">
                <a:solidFill>
                  <a:srgbClr val="103676"/>
                </a:solidFill>
                <a:latin typeface="Calibri"/>
                <a:cs typeface="Calibri"/>
              </a:rPr>
              <a:t> e </a:t>
            </a:r>
            <a:r>
              <a:rPr lang="it-IT" sz="1200" b="1" i="1" cap="small" dirty="0" err="1">
                <a:solidFill>
                  <a:srgbClr val="103676"/>
                </a:solidFill>
                <a:latin typeface="Calibri"/>
                <a:cs typeface="Calibri"/>
              </a:rPr>
              <a:t>dall’inail</a:t>
            </a:r>
            <a:r>
              <a:rPr lang="it-IT" sz="1200" b="1" i="1" cap="small" dirty="0">
                <a:solidFill>
                  <a:srgbClr val="103676"/>
                </a:solidFill>
                <a:latin typeface="Calibri"/>
                <a:cs typeface="Calibri"/>
              </a:rPr>
              <a:t>, per quanto di rispettiva competenza, </a:t>
            </a:r>
            <a:r>
              <a:rPr lang="it-IT" sz="1200" b="1" i="1" u="sng" cap="small" dirty="0">
                <a:solidFill>
                  <a:srgbClr val="103676"/>
                </a:solidFill>
                <a:latin typeface="Calibri"/>
                <a:cs typeface="Calibri"/>
              </a:rPr>
              <a:t>anche dalle casse edili</a:t>
            </a:r>
            <a:r>
              <a:rPr lang="it-IT" sz="1200" b="1" i="1" cap="small" dirty="0">
                <a:solidFill>
                  <a:srgbClr val="103676"/>
                </a:solidFill>
                <a:latin typeface="Calibri"/>
                <a:cs typeface="Calibri"/>
              </a:rPr>
              <a:t>, le quali stipulano </a:t>
            </a:r>
            <a:r>
              <a:rPr lang="it-IT" sz="1200" b="1" i="1" u="sng" cap="small" dirty="0">
                <a:solidFill>
                  <a:srgbClr val="103676"/>
                </a:solidFill>
                <a:latin typeface="Calibri"/>
                <a:cs typeface="Calibri"/>
              </a:rPr>
              <a:t>una apposita convenzione </a:t>
            </a:r>
            <a:r>
              <a:rPr lang="it-IT" sz="1200" b="1" i="1" cap="small" dirty="0">
                <a:solidFill>
                  <a:srgbClr val="103676"/>
                </a:solidFill>
                <a:latin typeface="Calibri"/>
                <a:cs typeface="Calibri"/>
              </a:rPr>
              <a:t>con i predetti istituti al fine del rilascio di un documento unico di regolarità contributiva”</a:t>
            </a:r>
            <a:endParaRPr lang="it-IT" sz="1200" i="1" dirty="0"/>
          </a:p>
        </p:txBody>
      </p:sp>
    </p:spTree>
    <p:extLst>
      <p:ext uri="{BB962C8B-B14F-4D97-AF65-F5344CB8AC3E}">
        <p14:creationId xmlns:p14="http://schemas.microsoft.com/office/powerpoint/2010/main" val="214552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C62F7-3D9A-9401-0F27-82CE49AD9B8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9737D53-EED0-4FD6-9743-0B58371C69B3}"/>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8E0AF6B5-E78F-3F2C-8D71-5522C2E94E32}"/>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3CE3AA4-C1B5-E74D-99EF-577F7CA62060}"/>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94737816-EF05-DA82-56D1-1A0369863784}"/>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952673E0-2F6D-F794-DCAC-FC521496DC5B}"/>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8CEF54EF-6F71-1BDA-1C45-5723083D6943}"/>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cap="small" dirty="0">
                <a:solidFill>
                  <a:srgbClr val="103676"/>
                </a:solidFill>
                <a:latin typeface="Calibri"/>
                <a:cs typeface="Calibri"/>
              </a:rPr>
              <a:t>  </a:t>
            </a:r>
            <a:r>
              <a:rPr lang="en-US" sz="2400" b="1" u="sng" cap="small" dirty="0">
                <a:solidFill>
                  <a:srgbClr val="103676"/>
                </a:solidFill>
                <a:latin typeface="Calibri"/>
                <a:cs typeface="Calibri"/>
              </a:rPr>
              <a:t>CNCE</a:t>
            </a:r>
          </a:p>
        </p:txBody>
      </p:sp>
      <p:sp>
        <p:nvSpPr>
          <p:cNvPr id="14" name="CasellaDiTesto 13">
            <a:extLst>
              <a:ext uri="{FF2B5EF4-FFF2-40B4-BE49-F238E27FC236}">
                <a16:creationId xmlns:a16="http://schemas.microsoft.com/office/drawing/2014/main" id="{99694BC9-08F3-2A4E-CAB4-D6B23D930BC3}"/>
              </a:ext>
            </a:extLst>
          </p:cNvPr>
          <p:cNvSpPr txBox="1"/>
          <p:nvPr/>
        </p:nvSpPr>
        <p:spPr>
          <a:xfrm>
            <a:off x="685800" y="1812925"/>
            <a:ext cx="7924800" cy="2285241"/>
          </a:xfrm>
          <a:prstGeom prst="rect">
            <a:avLst/>
          </a:prstGeom>
          <a:noFill/>
        </p:spPr>
        <p:txBody>
          <a:bodyPr wrap="square">
            <a:spAutoFit/>
          </a:bodyPr>
          <a:lstStyle/>
          <a:p>
            <a:pPr algn="just"/>
            <a:r>
              <a:rPr lang="it-IT" sz="1200" b="1" u="sng" cap="small" dirty="0">
                <a:solidFill>
                  <a:srgbClr val="7DBD71"/>
                </a:solidFill>
                <a:latin typeface="Calibri"/>
                <a:cs typeface="Calibri"/>
              </a:rPr>
              <a:t>L’ART. 1, CO. 1176, DELLA LEGGE N. 296/2006 </a:t>
            </a:r>
            <a:r>
              <a:rPr lang="it-IT" sz="1200" b="1" cap="small" dirty="0">
                <a:solidFill>
                  <a:srgbClr val="103676"/>
                </a:solidFill>
                <a:latin typeface="Calibri"/>
                <a:cs typeface="Calibri"/>
              </a:rPr>
              <a:t>(C.D. FINANZIARIA 2007), HA STABILITO CHE LE MODALITÀ DI RILASCIO E I CONTENUTI ANALITICI DEL DURC DOVEVANO ESSERE STABILITE TRAMITE UN DECRETO DEL MINISTERO DEL LAVORO (D.M. 24 OTTOBRE 2007), SENTITI GLI ISTITUTI PREVIDENZIALI INTERESSATI E LE PARTI SOCIALI COMPARATIVAMENTE PIÙ RAPPRESENTATIVE A LIVELLO NAZIONALE</a:t>
            </a:r>
          </a:p>
          <a:p>
            <a:pPr algn="just"/>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a:p>
            <a:pPr algn="ctr">
              <a:lnSpc>
                <a:spcPct val="150000"/>
              </a:lnSpc>
            </a:pPr>
            <a:r>
              <a:rPr lang="it-IT" sz="1200" b="1" cap="small" dirty="0">
                <a:solidFill>
                  <a:srgbClr val="103676"/>
                </a:solidFill>
                <a:latin typeface="Calibri"/>
                <a:cs typeface="Calibri"/>
              </a:rPr>
              <a:t>IL D.M. DEL 2007 È STATO SUPERATO DAL </a:t>
            </a:r>
            <a:r>
              <a:rPr lang="it-IT" sz="1200" b="1" u="sng" cap="small" dirty="0">
                <a:solidFill>
                  <a:srgbClr val="103676"/>
                </a:solidFill>
                <a:latin typeface="Calibri"/>
                <a:cs typeface="Calibri"/>
              </a:rPr>
              <a:t>D.M. 30 GENNAIO 2015 </a:t>
            </a:r>
            <a:r>
              <a:rPr lang="it-IT" sz="1200" b="1" cap="small" dirty="0">
                <a:solidFill>
                  <a:srgbClr val="103676"/>
                </a:solidFill>
                <a:latin typeface="Calibri"/>
                <a:cs typeface="Calibri"/>
              </a:rPr>
              <a:t>INTRODUTTIVO DEL </a:t>
            </a:r>
            <a:r>
              <a:rPr lang="it-IT" sz="1200" b="1" u="sng" cap="small" dirty="0">
                <a:solidFill>
                  <a:srgbClr val="103676"/>
                </a:solidFill>
                <a:latin typeface="Calibri"/>
                <a:cs typeface="Calibri"/>
              </a:rPr>
              <a:t>DURC ON-LINE</a:t>
            </a:r>
          </a:p>
          <a:p>
            <a:pPr algn="ctr">
              <a:lnSpc>
                <a:spcPct val="150000"/>
              </a:lnSpc>
            </a:pPr>
            <a:r>
              <a:rPr lang="it-IT" sz="1100" b="1" cap="small" dirty="0">
                <a:solidFill>
                  <a:srgbClr val="103676"/>
                </a:solidFill>
                <a:latin typeface="Calibri"/>
                <a:cs typeface="Calibri"/>
              </a:rPr>
              <a:t>(IN ATTUAZIONE DELLL’ART. 4 DEL D.L. N. 34/2014, RECANTE IMPORTANTI NOVITÀ IN TEMA DI SEMPLIFICAZIONE DEL DURC)</a:t>
            </a:r>
          </a:p>
        </p:txBody>
      </p:sp>
      <p:sp>
        <p:nvSpPr>
          <p:cNvPr id="15" name="Freccia in giù 14">
            <a:extLst>
              <a:ext uri="{FF2B5EF4-FFF2-40B4-BE49-F238E27FC236}">
                <a16:creationId xmlns:a16="http://schemas.microsoft.com/office/drawing/2014/main" id="{F2F1ECAB-ABE0-9631-A5EE-60A2489208D2}"/>
              </a:ext>
            </a:extLst>
          </p:cNvPr>
          <p:cNvSpPr/>
          <p:nvPr/>
        </p:nvSpPr>
        <p:spPr>
          <a:xfrm>
            <a:off x="4217773" y="2803525"/>
            <a:ext cx="457200" cy="457200"/>
          </a:xfrm>
          <a:prstGeom prst="downArrow">
            <a:avLst/>
          </a:prstGeom>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endParaRPr lang="it-IT"/>
          </a:p>
        </p:txBody>
      </p:sp>
    </p:spTree>
    <p:extLst>
      <p:ext uri="{BB962C8B-B14F-4D97-AF65-F5344CB8AC3E}">
        <p14:creationId xmlns:p14="http://schemas.microsoft.com/office/powerpoint/2010/main" val="180807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2CB5-F3B4-BDCE-0A4A-824AF79127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90D787-181F-F751-CBBA-54E9FA0C7F45}"/>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L’ANCE</a:t>
            </a:r>
          </a:p>
        </p:txBody>
      </p:sp>
      <p:sp>
        <p:nvSpPr>
          <p:cNvPr id="3" name="Segnaposto numero diapositiva 2">
            <a:extLst>
              <a:ext uri="{FF2B5EF4-FFF2-40B4-BE49-F238E27FC236}">
                <a16:creationId xmlns:a16="http://schemas.microsoft.com/office/drawing/2014/main" id="{8BF10A96-643C-0485-9C3B-298CD380721A}"/>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7618F7B0-3322-8272-9FDE-C987FF05847C}"/>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3AEC058B-67F4-6764-6B5B-F9A51E625ADC}"/>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E3FABE1F-2C28-1FED-493F-44BA99F07C44}"/>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1" name="CasellaDiTesto 10">
            <a:extLst>
              <a:ext uri="{FF2B5EF4-FFF2-40B4-BE49-F238E27FC236}">
                <a16:creationId xmlns:a16="http://schemas.microsoft.com/office/drawing/2014/main" id="{8147EFD1-A4B4-F246-737C-E543C6B92D85}"/>
              </a:ext>
            </a:extLst>
          </p:cNvPr>
          <p:cNvSpPr txBox="1"/>
          <p:nvPr/>
        </p:nvSpPr>
        <p:spPr>
          <a:xfrm>
            <a:off x="990600" y="1798925"/>
            <a:ext cx="2938462" cy="1384995"/>
          </a:xfrm>
          <a:prstGeom prst="rect">
            <a:avLst/>
          </a:prstGeom>
          <a:noFill/>
        </p:spPr>
        <p:txBody>
          <a:bodyPr wrap="square" rtlCol="0">
            <a:spAutoFit/>
          </a:bodyPr>
          <a:lstStyle/>
          <a:p>
            <a:pPr rtl="0" fontAlgn="base"/>
            <a:r>
              <a:rPr lang="it-IT" sz="1400" b="1" cap="small" dirty="0">
                <a:solidFill>
                  <a:srgbClr val="103676"/>
                </a:solidFill>
                <a:latin typeface="Calibri"/>
                <a:cs typeface="Calibri"/>
              </a:rPr>
              <a:t>L’ANCE È L’ASSOCIAZIONE DATORIALE CHE RAPPRESENTA GLI IMPRENDITORI EDILI PER IL TRAMITE DELLE ASSOCIAZIONI TERRITORIALI RAMIFICATE SU TUTTO IL TERRITORIO NAZIONALE </a:t>
            </a:r>
          </a:p>
        </p:txBody>
      </p:sp>
      <p:pic>
        <p:nvPicPr>
          <p:cNvPr id="12" name="Picture 2">
            <a:extLst>
              <a:ext uri="{FF2B5EF4-FFF2-40B4-BE49-F238E27FC236}">
                <a16:creationId xmlns:a16="http://schemas.microsoft.com/office/drawing/2014/main" id="{1E96BE3F-341D-0F80-A5E8-955BB18D8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22447"/>
            <a:ext cx="2316596" cy="270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1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C82D-0053-7170-7D07-77FBFC53F30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F970EAB-ACF5-38A6-2F96-0C204F9E56A6}"/>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EAFE289D-3BB7-BBF6-E933-67E4449FE550}"/>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1134334F-23EA-DFB9-B8F3-35BB6F8FBF31}"/>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9C4AEA44-5CDD-C23A-1139-725738F0C136}"/>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46F10162-8B46-B1AC-8845-7DD662CB68E5}"/>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7E7DCBF2-8198-D96A-91DE-4DEAAC564EDD}"/>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5" name="CasellaDiTesto 4">
            <a:extLst>
              <a:ext uri="{FF2B5EF4-FFF2-40B4-BE49-F238E27FC236}">
                <a16:creationId xmlns:a16="http://schemas.microsoft.com/office/drawing/2014/main" id="{D3CFD7ED-F3F6-E710-A469-F56060B18771}"/>
              </a:ext>
            </a:extLst>
          </p:cNvPr>
          <p:cNvSpPr txBox="1"/>
          <p:nvPr/>
        </p:nvSpPr>
        <p:spPr>
          <a:xfrm>
            <a:off x="600075" y="1812925"/>
            <a:ext cx="8162925" cy="1015663"/>
          </a:xfrm>
          <a:prstGeom prst="rect">
            <a:avLst/>
          </a:prstGeom>
          <a:noFill/>
        </p:spPr>
        <p:txBody>
          <a:bodyPr wrap="square">
            <a:spAutoFit/>
          </a:bodyPr>
          <a:lstStyle/>
          <a:p>
            <a:pPr algn="just"/>
            <a:r>
              <a:rPr lang="it-IT" sz="1200" b="1" u="sng" cap="small" dirty="0">
                <a:solidFill>
                  <a:srgbClr val="7DBD71"/>
                </a:solidFill>
                <a:latin typeface="Calibri"/>
                <a:cs typeface="Calibri"/>
              </a:rPr>
              <a:t>L’ART. 2 DEL D.M. 30 GENNAIO 2015 </a:t>
            </a:r>
            <a:r>
              <a:rPr lang="it-IT" sz="1200" b="1" cap="small" dirty="0">
                <a:solidFill>
                  <a:srgbClr val="103676"/>
                </a:solidFill>
                <a:latin typeface="Calibri"/>
                <a:cs typeface="Calibri"/>
              </a:rPr>
              <a:t>HA PRECISATO CHE </a:t>
            </a:r>
            <a:r>
              <a:rPr lang="it-IT" sz="1200" b="1" i="1" cap="small" dirty="0">
                <a:solidFill>
                  <a:srgbClr val="103676"/>
                </a:solidFill>
                <a:latin typeface="Calibri"/>
                <a:cs typeface="Calibri"/>
              </a:rPr>
              <a:t>«AI SENSI DELL’ART. 2, COMMA 1, LETTERA H) DEL DECRETO LEGISLATIVO 10 SETTEMBRE 2003, N. 276, LE CASSE EDILI COMPETENTI AD ATTESTARE LA REGOLARITÀ CONTRIBUTIVA SONO ESCLUSIVAMENTE QUELLE COSTITUITE DA UNO O PIÙ ASSOCIAZIONI DEI DATORI E DEI PRESTATORI DI LAVORO STIPULANTI IL CONTRATTO COLLETTIVO NAZIONALE E CHE SIANO, PER CIASCUNA PARTE, COMPARATIVAMENTE PIÙ RAPPRESENTATIVE SUL PIANO NAZIONALE»</a:t>
            </a:r>
          </a:p>
        </p:txBody>
      </p:sp>
      <p:sp>
        <p:nvSpPr>
          <p:cNvPr id="16" name="CasellaDiTesto 15">
            <a:extLst>
              <a:ext uri="{FF2B5EF4-FFF2-40B4-BE49-F238E27FC236}">
                <a16:creationId xmlns:a16="http://schemas.microsoft.com/office/drawing/2014/main" id="{9B4BB572-DE71-90B1-F5C9-E365573ECF90}"/>
              </a:ext>
            </a:extLst>
          </p:cNvPr>
          <p:cNvSpPr txBox="1"/>
          <p:nvPr/>
        </p:nvSpPr>
        <p:spPr>
          <a:xfrm>
            <a:off x="723900" y="3353093"/>
            <a:ext cx="80010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sz="1200" b="1" cap="small" dirty="0">
                <a:solidFill>
                  <a:srgbClr val="103676"/>
                </a:solidFill>
                <a:latin typeface="Calibri"/>
                <a:cs typeface="Calibri"/>
              </a:rPr>
              <a:t>PRINCIPI CONFERMATI DAL MINISTERO DEL LAVORO (CIRCOLARI PROT. N. 37/0008367 DEL 2 MAGGIO E N. 12 DEL 1° GIUGNO), DALL’ANAC (DELIBERA N. 776 DEL 17 NOVEMBRE 2021) E DALL’AGENZIA DELLE ENTRATE (CIRCOLARE N. 19/E DEL 2021)</a:t>
            </a:r>
          </a:p>
        </p:txBody>
      </p:sp>
    </p:spTree>
    <p:extLst>
      <p:ext uri="{BB962C8B-B14F-4D97-AF65-F5344CB8AC3E}">
        <p14:creationId xmlns:p14="http://schemas.microsoft.com/office/powerpoint/2010/main" val="97595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F97E1-7B4A-0877-8FFD-271C159F674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9153B7A-C63B-4DD5-98C4-CDE0420AD028}"/>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1D3AD79A-8504-41C1-3497-09ACA1FF0645}"/>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DE23166-557F-2786-33C8-CE8F7E047F84}"/>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22E2AC2F-CAEE-8D17-966E-5E055C2328B0}"/>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8734B932-8F51-D05A-E949-86A697117869}"/>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902FAC47-C5F3-37CE-3641-9878783C76AB}"/>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10" name="CasellaDiTesto 9">
            <a:extLst>
              <a:ext uri="{FF2B5EF4-FFF2-40B4-BE49-F238E27FC236}">
                <a16:creationId xmlns:a16="http://schemas.microsoft.com/office/drawing/2014/main" id="{565B4E89-31F9-3E1C-5C7A-59D967DAFFF8}"/>
              </a:ext>
            </a:extLst>
          </p:cNvPr>
          <p:cNvSpPr txBox="1"/>
          <p:nvPr/>
        </p:nvSpPr>
        <p:spPr>
          <a:xfrm>
            <a:off x="665205" y="1812925"/>
            <a:ext cx="7945395" cy="2585323"/>
          </a:xfrm>
          <a:prstGeom prst="rect">
            <a:avLst/>
          </a:prstGeom>
          <a:noFill/>
        </p:spPr>
        <p:txBody>
          <a:bodyPr wrap="square">
            <a:spAutoFit/>
          </a:bodyPr>
          <a:lstStyle/>
          <a:p>
            <a:pPr marL="171450" indent="-171450" algn="just">
              <a:buClr>
                <a:srgbClr val="7DBD71"/>
              </a:buClr>
              <a:buFont typeface="Wingdings" panose="05000000000000000000" pitchFamily="2" charset="2"/>
              <a:buChar char="Ø"/>
            </a:pPr>
            <a:r>
              <a:rPr lang="it-IT" sz="1200" b="1" cap="small" dirty="0">
                <a:solidFill>
                  <a:srgbClr val="103676"/>
                </a:solidFill>
                <a:latin typeface="Calibri"/>
                <a:cs typeface="Calibri"/>
              </a:rPr>
              <a:t>DAL D.M. DEL 30 GENNAIO 2015 IL SISTEMA DI CERTIFICAZIONE DELLA REGOLARITÀ CONTRIBUTIVA È GESTITO IN COOPERAZIONE APPLICATIVA CON INPS E INAIL </a:t>
            </a:r>
            <a:r>
              <a:rPr lang="it-IT" sz="1200" b="1" u="sng" cap="small" dirty="0">
                <a:solidFill>
                  <a:srgbClr val="103676"/>
                </a:solidFill>
                <a:latin typeface="Calibri"/>
                <a:cs typeface="Calibri"/>
              </a:rPr>
              <a:t>SULLA BASE DI UN’APPOSITA CONVENZIONE STIPULATA DA CNCE, INPS E INAIL</a:t>
            </a:r>
          </a:p>
          <a:p>
            <a:pPr algn="just"/>
            <a:endParaRPr lang="it-IT" sz="1200" b="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200" b="1" cap="small" dirty="0">
                <a:solidFill>
                  <a:srgbClr val="103676"/>
                </a:solidFill>
                <a:cs typeface="Calibri"/>
              </a:rPr>
              <a:t>LA VERIFICA DELLA REGOLARITÀ CONTRIBUTIVA AVVIENE CON MODALITÀ ESCLUSIVAMENTE TELEMATICHE E IN TEMPO REALE. L’ESITO POSITIVO DELLA VERIFICA DI REGOLARITÀ GENERA IL DURC ONLINE CON VALIDITÀ DI 120 GIORNI DALLA RICHIESTA. ALLE SUCCESSIVE RICHIESTE PER LO STESSO CODICE FISCALE IL SISTEMA RIMANDERÀ, INFATTI, AL DOCUMENTO IN CORSO DI VALIDITÀ</a:t>
            </a:r>
          </a:p>
          <a:p>
            <a:pPr algn="just"/>
            <a:endParaRPr lang="it-IT" sz="1200" b="1" cap="small" dirty="0">
              <a:solidFill>
                <a:srgbClr val="103676"/>
              </a:solidFill>
              <a:latin typeface="Calibri"/>
              <a:cs typeface="Calibri"/>
            </a:endParaRPr>
          </a:p>
          <a:p>
            <a:pPr algn="just"/>
            <a:endParaRPr lang="it-IT" sz="1200" b="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200" b="1" cap="small" dirty="0">
                <a:solidFill>
                  <a:srgbClr val="103676"/>
                </a:solidFill>
                <a:latin typeface="Calibri"/>
                <a:cs typeface="Calibri"/>
              </a:rPr>
              <a:t>TRA I COMPITI DELLA CNCE VI È QUELLO DI GESTIRE LA BANCA DATI NAZIONALE (BNI) DELLE IMPRESE IRREGOLARI, ALLA QUALE HANNO ACCESSO LE CASSE EDILI IN POSSESSO DEI REQUISITI DI LEGGE PER IL RILASCIO DEL DURC</a:t>
            </a:r>
          </a:p>
          <a:p>
            <a:endParaRPr lang="it-IT" dirty="0"/>
          </a:p>
        </p:txBody>
      </p:sp>
    </p:spTree>
    <p:extLst>
      <p:ext uri="{BB962C8B-B14F-4D97-AF65-F5344CB8AC3E}">
        <p14:creationId xmlns:p14="http://schemas.microsoft.com/office/powerpoint/2010/main" val="302287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75337-E9E6-7596-181A-36F9BE5F70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3688CDE-39B0-86CA-6CB6-E11B7B2913D3}"/>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0FAE2BE0-5E17-4163-5B0A-DB4A847B6F9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E2494C40-494B-AB87-0685-AE5EAE5281B0}"/>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008A995E-997F-D95F-FAAE-CFF6992BD84B}"/>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D282016E-2E2B-5410-C57A-4549182C673C}"/>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39B63619-ED75-459F-A104-342AA8E1C227}"/>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5" name="CasellaDiTesto 4">
            <a:extLst>
              <a:ext uri="{FF2B5EF4-FFF2-40B4-BE49-F238E27FC236}">
                <a16:creationId xmlns:a16="http://schemas.microsoft.com/office/drawing/2014/main" id="{08C8D340-BA23-26AD-1F81-0E61D2177F00}"/>
              </a:ext>
            </a:extLst>
          </p:cNvPr>
          <p:cNvSpPr txBox="1"/>
          <p:nvPr/>
        </p:nvSpPr>
        <p:spPr>
          <a:xfrm>
            <a:off x="566737" y="1583366"/>
            <a:ext cx="8010525" cy="2946961"/>
          </a:xfrm>
          <a:prstGeom prst="rect">
            <a:avLst/>
          </a:prstGeom>
          <a:noFill/>
        </p:spPr>
        <p:txBody>
          <a:bodyPr wrap="square" rtlCol="0">
            <a:spAutoFit/>
          </a:bodyPr>
          <a:lstStyle/>
          <a:p>
            <a:pPr marL="171450" indent="-171450" algn="just">
              <a:buClr>
                <a:srgbClr val="7DBD71"/>
              </a:buClr>
              <a:buFont typeface="Wingdings" panose="05000000000000000000" pitchFamily="2" charset="2"/>
              <a:buChar char="Ø"/>
            </a:pPr>
            <a:r>
              <a:rPr lang="it-IT" sz="1200" b="1" u="sng" cap="small" dirty="0">
                <a:solidFill>
                  <a:srgbClr val="7DBD71"/>
                </a:solidFill>
                <a:cs typeface="Calibri"/>
              </a:rPr>
              <a:t>ATTESTAZIONE DI CONGRUITA’ DELLA MANODOPERA – dm n. 143/2021</a:t>
            </a:r>
          </a:p>
          <a:p>
            <a:pPr marL="171450" indent="-171450" algn="just">
              <a:buClr>
                <a:srgbClr val="7DBD71"/>
              </a:buClr>
              <a:buFont typeface="Wingdings" panose="05000000000000000000" pitchFamily="2" charset="2"/>
              <a:buChar char="Ø"/>
            </a:pPr>
            <a:endParaRPr lang="it-IT" sz="1200" b="1" u="sng" cap="small" dirty="0">
              <a:solidFill>
                <a:srgbClr val="7DBD71"/>
              </a:solidFill>
              <a:cs typeface="Calibri"/>
            </a:endParaRPr>
          </a:p>
          <a:p>
            <a:pPr marL="350838" indent="-171450" algn="just">
              <a:buClr>
                <a:srgbClr val="7DBD71"/>
              </a:buClr>
              <a:buFont typeface="Arial" panose="020B0604020202020204" pitchFamily="34" charset="0"/>
              <a:buChar char="•"/>
            </a:pPr>
            <a:r>
              <a:rPr lang="it-IT" sz="1050" b="1" cap="small" dirty="0">
                <a:solidFill>
                  <a:srgbClr val="103676"/>
                </a:solidFill>
                <a:latin typeface="Calibri"/>
                <a:cs typeface="Calibri"/>
              </a:rPr>
              <a:t>LE CASSE EDILI/EDILCASSE SONO TENUTE AL RILASCIO DELL’ATTESTAZIONE DELLA CONGRUITÀ DELLA MANODOPERA IN EDILIZIA DI CUI AL DM N. 143/2021 CHE HA RECEPITO INTEGRALMENTE L’ACCORDO DELLE PARTI SOCIALI DEL SETTORE DEL 10 SETTEMBRE 2020</a:t>
            </a:r>
          </a:p>
          <a:p>
            <a:pPr marL="350838" indent="-171450" algn="just">
              <a:buClr>
                <a:srgbClr val="7DBD71"/>
              </a:buClr>
              <a:buFont typeface="Arial" panose="020B0604020202020204" pitchFamily="34" charset="0"/>
              <a:buChar char="•"/>
            </a:pPr>
            <a:endParaRPr lang="it-IT" sz="1050" b="1" cap="small" dirty="0">
              <a:solidFill>
                <a:srgbClr val="103676"/>
              </a:solidFill>
              <a:latin typeface="Calibri"/>
              <a:cs typeface="Calibri"/>
            </a:endParaRPr>
          </a:p>
          <a:p>
            <a:pPr marL="350838" indent="-171450" algn="just">
              <a:buClr>
                <a:srgbClr val="7DBD71"/>
              </a:buClr>
              <a:buFont typeface="Arial" panose="020B0604020202020204" pitchFamily="34" charset="0"/>
              <a:buChar char="•"/>
            </a:pPr>
            <a:r>
              <a:rPr lang="it-IT" sz="1050" b="1" cap="small" dirty="0">
                <a:solidFill>
                  <a:srgbClr val="103676"/>
                </a:solidFill>
                <a:latin typeface="Calibri"/>
                <a:cs typeface="Calibri"/>
              </a:rPr>
              <a:t>IL RILASCIO DEL CERTIFICATO DI CONGRUITÀ È PREVISTO NELL’AMBITO DEI LAVORI PUBBLICI (DI QUALUNQUE IMPORTO) E PRIVATI (DI IMPORTO PARI O SUPERIORI A 70.000 EURO). AL FINE DI OTTENERE UN ATTESTAZIONE POSITIVA È RICHIESTO CHE SIANO SODDISFATTI I REQUISITI MINIMI SULL’UTILIZZO MANODOPERA, INDICATI NELLA TABELLA ALLEGATA AL DECRETO, CHE RIPORTA LE PERCENTUALI MINIME DI COSTO DEL LAVORO RIFERITE </a:t>
            </a:r>
            <a:r>
              <a:rPr lang="it-IT" sz="1050" b="1" cap="small" dirty="0">
                <a:solidFill>
                  <a:srgbClr val="103676"/>
                </a:solidFill>
                <a:cs typeface="Calibri"/>
              </a:rPr>
              <a:t>RIFERITI ALLE SINGOLE CATEGORIE DI </a:t>
            </a:r>
            <a:r>
              <a:rPr lang="it-IT" sz="1050" b="1" cap="small" dirty="0">
                <a:solidFill>
                  <a:srgbClr val="103676"/>
                </a:solidFill>
                <a:latin typeface="Calibri"/>
                <a:cs typeface="Calibri"/>
              </a:rPr>
              <a:t>LAVORAZIONI EDILI</a:t>
            </a:r>
          </a:p>
          <a:p>
            <a:pPr marL="539750" indent="-179388">
              <a:buClr>
                <a:srgbClr val="7DBD71"/>
              </a:buClr>
              <a:tabLst>
                <a:tab pos="2419350" algn="l"/>
              </a:tabLst>
            </a:pPr>
            <a:endParaRPr lang="it-IT" sz="1100" b="1" cap="small" dirty="0">
              <a:solidFill>
                <a:srgbClr val="103676"/>
              </a:solidFill>
              <a:latin typeface="Calibri"/>
              <a:cs typeface="Calibri"/>
            </a:endParaRPr>
          </a:p>
          <a:p>
            <a:pPr marL="539750" indent="-179388">
              <a:buClr>
                <a:srgbClr val="7DBD71"/>
              </a:buClr>
              <a:tabLst>
                <a:tab pos="2419350" algn="l"/>
              </a:tabLst>
            </a:pPr>
            <a:endParaRPr lang="it-IT" sz="1100" b="1" u="sng" cap="small" dirty="0">
              <a:solidFill>
                <a:srgbClr val="103676"/>
              </a:solidFill>
              <a:latin typeface="Calibri"/>
              <a:cs typeface="Calibri"/>
            </a:endParaRPr>
          </a:p>
          <a:p>
            <a:pPr marL="539750" indent="-179388">
              <a:buClr>
                <a:srgbClr val="7DBD71"/>
              </a:buClr>
              <a:tabLst>
                <a:tab pos="2419350" algn="l"/>
              </a:tabLst>
            </a:pPr>
            <a:endParaRPr lang="it-IT" sz="1100" b="1" u="sng" cap="small" dirty="0">
              <a:solidFill>
                <a:srgbClr val="103676"/>
              </a:solidFill>
              <a:latin typeface="Calibri"/>
              <a:cs typeface="Calibri"/>
            </a:endParaRPr>
          </a:p>
          <a:p>
            <a:pPr marL="539750" indent="-179388">
              <a:buClr>
                <a:srgbClr val="7DBD71"/>
              </a:buClr>
              <a:tabLst>
                <a:tab pos="2419350" algn="l"/>
              </a:tabLst>
            </a:pPr>
            <a:r>
              <a:rPr lang="it-IT" sz="1100" b="1" u="sng" cap="small" dirty="0">
                <a:solidFill>
                  <a:srgbClr val="103676"/>
                </a:solidFill>
                <a:latin typeface="Calibri"/>
                <a:cs typeface="Calibri"/>
              </a:rPr>
              <a:t>INTEGRATE CON I SEGUENTI ACCORDI</a:t>
            </a:r>
            <a:r>
              <a:rPr lang="it-IT" sz="1100" b="1" cap="small" dirty="0">
                <a:solidFill>
                  <a:srgbClr val="103676"/>
                </a:solidFill>
                <a:latin typeface="Calibri"/>
                <a:cs typeface="Calibri"/>
              </a:rPr>
              <a:t>:</a:t>
            </a:r>
          </a:p>
          <a:p>
            <a:pPr marL="627063" indent="-180975">
              <a:buClr>
                <a:srgbClr val="7DBD71"/>
              </a:buClr>
              <a:buFont typeface="Arial" panose="020B0604020202020204" pitchFamily="34" charset="0"/>
              <a:buChar char="•"/>
              <a:tabLst>
                <a:tab pos="2419350" algn="l"/>
              </a:tabLst>
            </a:pPr>
            <a:r>
              <a:rPr lang="it-IT" sz="1100" b="1" cap="small" dirty="0">
                <a:solidFill>
                  <a:srgbClr val="103676"/>
                </a:solidFill>
                <a:cs typeface="Calibri"/>
              </a:rPr>
              <a:t>Accordo 24 giugno 2022 – introduzione categorie OS </a:t>
            </a:r>
          </a:p>
          <a:p>
            <a:pPr marL="627063" indent="-180975">
              <a:buClr>
                <a:srgbClr val="7DBD71"/>
              </a:buClr>
              <a:buFont typeface="Arial" panose="020B0604020202020204" pitchFamily="34" charset="0"/>
              <a:buChar char="•"/>
              <a:tabLst>
                <a:tab pos="2419350" algn="l"/>
              </a:tabLst>
            </a:pPr>
            <a:r>
              <a:rPr lang="it-IT" sz="1100" b="1" cap="small" dirty="0">
                <a:solidFill>
                  <a:srgbClr val="103676"/>
                </a:solidFill>
                <a:cs typeface="Calibri"/>
              </a:rPr>
              <a:t>Accordo 7 dicembre 2022 – introduzione Alert </a:t>
            </a:r>
          </a:p>
          <a:p>
            <a:pPr marL="627063" indent="-180975">
              <a:buClr>
                <a:srgbClr val="7DBD71"/>
              </a:buClr>
              <a:buFont typeface="Arial" panose="020B0604020202020204" pitchFamily="34" charset="0"/>
              <a:buChar char="•"/>
              <a:tabLst>
                <a:tab pos="2419350" algn="l"/>
              </a:tabLst>
            </a:pPr>
            <a:r>
              <a:rPr lang="it-IT" sz="1100" b="1" cap="small" dirty="0">
                <a:solidFill>
                  <a:srgbClr val="103676"/>
                </a:solidFill>
                <a:cs typeface="Calibri"/>
              </a:rPr>
              <a:t>Accordo 30 gennaio 2024 – rimodulazione categorie OG – OS</a:t>
            </a:r>
          </a:p>
          <a:p>
            <a:pPr marL="627063" indent="-180975">
              <a:buClr>
                <a:srgbClr val="7DBD71"/>
              </a:buClr>
              <a:buFont typeface="Arial" panose="020B0604020202020204" pitchFamily="34" charset="0"/>
              <a:buChar char="•"/>
              <a:tabLst>
                <a:tab pos="2419350" algn="l"/>
              </a:tabLst>
            </a:pPr>
            <a:r>
              <a:rPr lang="it-IT" sz="1100" b="1" cap="small" dirty="0">
                <a:solidFill>
                  <a:srgbClr val="103676"/>
                </a:solidFill>
                <a:latin typeface="Calibri"/>
                <a:cs typeface="Calibri"/>
              </a:rPr>
              <a:t>Accordo 9 maggio 2024 – integrazione categorie OG - OS</a:t>
            </a:r>
          </a:p>
        </p:txBody>
      </p:sp>
      <p:sp>
        <p:nvSpPr>
          <p:cNvPr id="10" name="Freccia circolare a sinistra 9">
            <a:extLst>
              <a:ext uri="{FF2B5EF4-FFF2-40B4-BE49-F238E27FC236}">
                <a16:creationId xmlns:a16="http://schemas.microsoft.com/office/drawing/2014/main" id="{A300DF02-0192-F506-1085-AFE2DB25CF7B}"/>
              </a:ext>
            </a:extLst>
          </p:cNvPr>
          <p:cNvSpPr/>
          <p:nvPr/>
        </p:nvSpPr>
        <p:spPr>
          <a:xfrm>
            <a:off x="3657600" y="3184525"/>
            <a:ext cx="304801" cy="457200"/>
          </a:xfrm>
          <a:prstGeom prst="curvedLeftArrow">
            <a:avLst>
              <a:gd name="adj1" fmla="val 25000"/>
              <a:gd name="adj2" fmla="val 54762"/>
              <a:gd name="adj3" fmla="val 25000"/>
            </a:avLst>
          </a:prstGeom>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endParaRPr lang="it-IT"/>
          </a:p>
        </p:txBody>
      </p:sp>
    </p:spTree>
    <p:extLst>
      <p:ext uri="{BB962C8B-B14F-4D97-AF65-F5344CB8AC3E}">
        <p14:creationId xmlns:p14="http://schemas.microsoft.com/office/powerpoint/2010/main" val="344598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F1BB-A7EF-1E36-19DA-CC734102ACA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0120C5B-D799-3A4D-35EF-3299E6F41766}"/>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69AA2AFD-9353-766A-CCDD-BFFD3FF30F29}"/>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F24DB77-5489-6BE9-18B7-B7FED7BC2843}"/>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4C960E2F-87B8-E4EF-011A-4057B9A78BC2}"/>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8EB9DB3C-A65C-7674-1137-36656B542D3E}"/>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5388AE7F-4965-BE10-87DB-82EB4AF42C7B}"/>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5" name="CasellaDiTesto 4">
            <a:extLst>
              <a:ext uri="{FF2B5EF4-FFF2-40B4-BE49-F238E27FC236}">
                <a16:creationId xmlns:a16="http://schemas.microsoft.com/office/drawing/2014/main" id="{B941F34A-933F-A3FF-6709-C043306E23E3}"/>
              </a:ext>
            </a:extLst>
          </p:cNvPr>
          <p:cNvSpPr txBox="1"/>
          <p:nvPr/>
        </p:nvSpPr>
        <p:spPr>
          <a:xfrm>
            <a:off x="501937" y="1650226"/>
            <a:ext cx="8444925" cy="2492990"/>
          </a:xfrm>
          <a:prstGeom prst="rect">
            <a:avLst/>
          </a:prstGeom>
          <a:noFill/>
        </p:spPr>
        <p:txBody>
          <a:bodyPr wrap="square" rtlCol="0">
            <a:spAutoFit/>
          </a:bodyPr>
          <a:lstStyle/>
          <a:p>
            <a:pPr marL="171450" indent="-171450" algn="just">
              <a:buClr>
                <a:srgbClr val="7DBD71"/>
              </a:buClr>
              <a:buFont typeface="Wingdings" panose="05000000000000000000" pitchFamily="2" charset="2"/>
              <a:buChar char="Ø"/>
            </a:pPr>
            <a:r>
              <a:rPr lang="it-IT" sz="1200" b="1" u="sng" cap="small" dirty="0">
                <a:solidFill>
                  <a:srgbClr val="7DBD71"/>
                </a:solidFill>
                <a:cs typeface="Calibri"/>
              </a:rPr>
              <a:t>ATTESTAZIONE DI CONGRUITÀ DELLA MANODOPERA</a:t>
            </a:r>
          </a:p>
          <a:p>
            <a:pPr algn="just">
              <a:buClr>
                <a:srgbClr val="7DBD71"/>
              </a:buClr>
            </a:pPr>
            <a:endParaRPr lang="it-IT" sz="1200" b="1" u="sng" cap="small" dirty="0">
              <a:solidFill>
                <a:srgbClr val="7DBD71"/>
              </a:solidFill>
              <a:cs typeface="Calibri"/>
            </a:endParaRPr>
          </a:p>
          <a:p>
            <a:pPr marL="350838" indent="-171450" algn="just">
              <a:buClr>
                <a:srgbClr val="7DBD71"/>
              </a:buClr>
              <a:buFont typeface="Arial" panose="020B0604020202020204" pitchFamily="34" charset="0"/>
              <a:buChar char="•"/>
              <a:tabLst>
                <a:tab pos="179388" algn="l"/>
              </a:tabLst>
            </a:pPr>
            <a:r>
              <a:rPr lang="it-IT" sz="1100" b="1" u="sng" cap="small" dirty="0">
                <a:solidFill>
                  <a:srgbClr val="103676"/>
                </a:solidFill>
                <a:cs typeface="Calibri"/>
              </a:rPr>
              <a:t>VERBALE DI ACCORDO DEL 10 SETTEMBRE 2020</a:t>
            </a:r>
          </a:p>
          <a:p>
            <a:pPr marL="350838" indent="-171450" algn="just">
              <a:buClr>
                <a:srgbClr val="7DBD71"/>
              </a:buClr>
              <a:buFont typeface="Arial" panose="020B0604020202020204" pitchFamily="34" charset="0"/>
              <a:buChar char="•"/>
              <a:tabLst>
                <a:tab pos="179388" algn="l"/>
              </a:tabLst>
            </a:pPr>
            <a:endParaRPr lang="it-IT" sz="1100" b="1" cap="small" dirty="0">
              <a:solidFill>
                <a:srgbClr val="103676"/>
              </a:solidFill>
              <a:cs typeface="Calibri"/>
            </a:endParaRPr>
          </a:p>
          <a:p>
            <a:pPr marL="360363" algn="just">
              <a:buClr>
                <a:srgbClr val="7DBD71"/>
              </a:buClr>
            </a:pPr>
            <a:endParaRPr lang="it-IT" sz="1100" b="1" cap="small" dirty="0">
              <a:solidFill>
                <a:srgbClr val="103676"/>
              </a:solidFill>
              <a:cs typeface="Calibri"/>
            </a:endParaRPr>
          </a:p>
          <a:p>
            <a:pPr marL="360363" algn="ctr">
              <a:buClr>
                <a:srgbClr val="7DBD71"/>
              </a:buClr>
            </a:pPr>
            <a:endParaRPr lang="it-IT" sz="1100" b="1" u="sng" cap="small" dirty="0">
              <a:solidFill>
                <a:srgbClr val="103676"/>
              </a:solidFill>
              <a:cs typeface="Calibri"/>
            </a:endParaRPr>
          </a:p>
          <a:p>
            <a:pPr marL="360363" algn="ctr">
              <a:buClr>
                <a:srgbClr val="7DBD71"/>
              </a:buClr>
            </a:pPr>
            <a:endParaRPr lang="it-IT" sz="1100" b="1" u="sng" cap="small" dirty="0">
              <a:solidFill>
                <a:srgbClr val="103676"/>
              </a:solidFill>
              <a:cs typeface="Calibri"/>
            </a:endParaRPr>
          </a:p>
          <a:p>
            <a:pPr marL="360363" indent="-180975">
              <a:buClr>
                <a:srgbClr val="7DBD71"/>
              </a:buClr>
              <a:buFont typeface="Arial" panose="020B0604020202020204" pitchFamily="34" charset="0"/>
              <a:buChar char="•"/>
            </a:pPr>
            <a:endParaRPr lang="it-IT" sz="1100" b="1" u="sng" cap="small" dirty="0">
              <a:solidFill>
                <a:srgbClr val="103676"/>
              </a:solidFill>
              <a:cs typeface="Calibri"/>
            </a:endParaRPr>
          </a:p>
          <a:p>
            <a:pPr marL="360363" indent="-180975">
              <a:buClr>
                <a:srgbClr val="7DBD71"/>
              </a:buClr>
              <a:buFont typeface="Arial" panose="020B0604020202020204" pitchFamily="34" charset="0"/>
              <a:buChar char="•"/>
            </a:pPr>
            <a:endParaRPr lang="it-IT" sz="1100" b="1" u="sng" cap="small" dirty="0">
              <a:solidFill>
                <a:srgbClr val="103676"/>
              </a:solidFill>
              <a:cs typeface="Calibri"/>
            </a:endParaRPr>
          </a:p>
          <a:p>
            <a:pPr marL="360363" indent="-180975">
              <a:buClr>
                <a:srgbClr val="7DBD71"/>
              </a:buClr>
              <a:buFont typeface="Arial" panose="020B0604020202020204" pitchFamily="34" charset="0"/>
              <a:buChar char="•"/>
            </a:pPr>
            <a:endParaRPr lang="it-IT" sz="1100" b="1" u="sng" cap="small" dirty="0">
              <a:solidFill>
                <a:srgbClr val="103676"/>
              </a:solidFill>
              <a:cs typeface="Calibri"/>
            </a:endParaRPr>
          </a:p>
          <a:p>
            <a:pPr marL="360363" indent="-180975">
              <a:buClr>
                <a:srgbClr val="7DBD71"/>
              </a:buClr>
              <a:buFont typeface="Arial" panose="020B0604020202020204" pitchFamily="34" charset="0"/>
              <a:buChar char="•"/>
            </a:pPr>
            <a:r>
              <a:rPr lang="it-IT" sz="1100" b="1" u="sng" cap="small" dirty="0">
                <a:solidFill>
                  <a:srgbClr val="103676"/>
                </a:solidFill>
                <a:cs typeface="Calibri"/>
              </a:rPr>
              <a:t>D.M. N. 143/2021</a:t>
            </a:r>
          </a:p>
          <a:p>
            <a:pPr marL="360363" algn="ctr">
              <a:buClr>
                <a:srgbClr val="7DBD71"/>
              </a:buClr>
            </a:pPr>
            <a:endParaRPr lang="it-IT" sz="1100" b="1" u="sng" cap="small" dirty="0">
              <a:solidFill>
                <a:srgbClr val="103676"/>
              </a:solidFill>
              <a:cs typeface="Calibri"/>
            </a:endParaRPr>
          </a:p>
          <a:p>
            <a:pPr marL="360363" algn="ctr">
              <a:buClr>
                <a:srgbClr val="7DBD71"/>
              </a:buClr>
            </a:pPr>
            <a:endParaRPr lang="it-IT" sz="1100" b="1" u="sng" cap="small" dirty="0">
              <a:solidFill>
                <a:srgbClr val="103676"/>
              </a:solidFill>
              <a:cs typeface="Calibri"/>
            </a:endParaRPr>
          </a:p>
          <a:p>
            <a:pPr marL="360363" algn="ctr">
              <a:buClr>
                <a:srgbClr val="7DBD71"/>
              </a:buClr>
            </a:pPr>
            <a:endParaRPr lang="it-IT" sz="1100" b="1" u="sng" cap="small" dirty="0">
              <a:solidFill>
                <a:srgbClr val="103676"/>
              </a:solidFill>
              <a:cs typeface="Calibri"/>
            </a:endParaRPr>
          </a:p>
        </p:txBody>
      </p:sp>
      <p:sp>
        <p:nvSpPr>
          <p:cNvPr id="6" name="Rettangolo 5">
            <a:extLst>
              <a:ext uri="{FF2B5EF4-FFF2-40B4-BE49-F238E27FC236}">
                <a16:creationId xmlns:a16="http://schemas.microsoft.com/office/drawing/2014/main" id="{6E592F4E-8674-714E-5D3B-6C1FD738EF69}"/>
              </a:ext>
            </a:extLst>
          </p:cNvPr>
          <p:cNvSpPr/>
          <p:nvPr/>
        </p:nvSpPr>
        <p:spPr>
          <a:xfrm>
            <a:off x="912341" y="2381963"/>
            <a:ext cx="7467600" cy="57708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sz="1050" b="1" i="1" cap="small" dirty="0">
                <a:solidFill>
                  <a:srgbClr val="103676"/>
                </a:solidFill>
                <a:latin typeface="Calibri"/>
                <a:cs typeface="Calibri"/>
              </a:rPr>
              <a:t>LETT. I) LE PARTI SOCIALI DANNO INCARICO ALLA CNCE DI INDIVIDUARE ED EMANARE LE MODALITÀ OPERATIVE OPPORTUNE E NECESSARIE PER L’APPLICAZIONE DEL SISTEMA DELLA CONGRUITÀ DA PARTE DELLE SINGOLE CASSE EDILI/EDILCASSE APPARTENENTI AL CIRCUITO DELLA CNCE […)</a:t>
            </a:r>
            <a:endParaRPr lang="it-IT" sz="1100" b="1" i="1" cap="small" dirty="0">
              <a:solidFill>
                <a:srgbClr val="103676"/>
              </a:solidFill>
              <a:latin typeface="Calibri"/>
              <a:cs typeface="Calibri"/>
            </a:endParaRPr>
          </a:p>
        </p:txBody>
      </p:sp>
      <p:sp>
        <p:nvSpPr>
          <p:cNvPr id="9" name="Rettangolo 8">
            <a:extLst>
              <a:ext uri="{FF2B5EF4-FFF2-40B4-BE49-F238E27FC236}">
                <a16:creationId xmlns:a16="http://schemas.microsoft.com/office/drawing/2014/main" id="{A5B5A850-E73D-2B83-DE66-1F948EF1B235}"/>
              </a:ext>
            </a:extLst>
          </p:cNvPr>
          <p:cNvSpPr/>
          <p:nvPr/>
        </p:nvSpPr>
        <p:spPr>
          <a:xfrm>
            <a:off x="912341" y="3690781"/>
            <a:ext cx="7467600" cy="25391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sz="1050" b="1" i="1" cap="small" dirty="0">
                <a:solidFill>
                  <a:srgbClr val="103676"/>
                </a:solidFill>
                <a:cs typeface="Calibri"/>
              </a:rPr>
              <a:t>CO. 4) LA CNCE RENDE DISPONIBILI LE MODALITÀ E LE ISTRUZIONI OPERATIVE PER LA COMUNICAZIONE DELLE INFORMAZIONI […]</a:t>
            </a:r>
            <a:endParaRPr lang="it-IT" sz="1050" b="1" i="1" cap="small" dirty="0">
              <a:solidFill>
                <a:srgbClr val="103676"/>
              </a:solidFill>
              <a:latin typeface="Calibri"/>
              <a:cs typeface="Calibri"/>
            </a:endParaRPr>
          </a:p>
        </p:txBody>
      </p:sp>
    </p:spTree>
    <p:extLst>
      <p:ext uri="{BB962C8B-B14F-4D97-AF65-F5344CB8AC3E}">
        <p14:creationId xmlns:p14="http://schemas.microsoft.com/office/powerpoint/2010/main" val="392541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17DFF-9D72-0034-A892-E2F0E6C8DC8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24192FA-787C-45D2-DE71-A37ADB45FE62}"/>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C51A7FD6-1AA4-E498-3847-60731FBB6B18}"/>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E9911C9-E15C-2045-9D83-9256BEFC379B}"/>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46743F8C-55C3-D5E1-79C9-85FBD82F717F}"/>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23B210CF-CE2F-E702-3C5F-6D2F248974C9}"/>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41137BDF-0F33-9A87-95A8-7CC500763A5E}"/>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5" name="CasellaDiTesto 4">
            <a:extLst>
              <a:ext uri="{FF2B5EF4-FFF2-40B4-BE49-F238E27FC236}">
                <a16:creationId xmlns:a16="http://schemas.microsoft.com/office/drawing/2014/main" id="{ED6A1B50-EFB6-9E8A-73A4-E405F07BBF33}"/>
              </a:ext>
            </a:extLst>
          </p:cNvPr>
          <p:cNvSpPr txBox="1"/>
          <p:nvPr/>
        </p:nvSpPr>
        <p:spPr>
          <a:xfrm>
            <a:off x="447675" y="1847854"/>
            <a:ext cx="8010525" cy="2462213"/>
          </a:xfrm>
          <a:prstGeom prst="rect">
            <a:avLst/>
          </a:prstGeom>
          <a:noFill/>
        </p:spPr>
        <p:txBody>
          <a:bodyPr wrap="square" rtlCol="0">
            <a:spAutoFit/>
          </a:bodyPr>
          <a:lstStyle/>
          <a:p>
            <a:pPr marL="360363" algn="ctr">
              <a:buClr>
                <a:srgbClr val="7DBD71"/>
              </a:buClr>
            </a:pPr>
            <a:endParaRPr lang="it-IT" sz="1100" b="1" u="sng" cap="small" dirty="0">
              <a:solidFill>
                <a:srgbClr val="103676"/>
              </a:solidFill>
              <a:cs typeface="Calibri"/>
            </a:endParaRPr>
          </a:p>
          <a:p>
            <a:pPr marL="360363" algn="ctr">
              <a:buClr>
                <a:srgbClr val="7DBD71"/>
              </a:buClr>
            </a:pPr>
            <a:endParaRPr lang="it-IT" sz="1100" b="1" u="sng" cap="small" dirty="0">
              <a:solidFill>
                <a:srgbClr val="103676"/>
              </a:solidFill>
              <a:cs typeface="Calibri"/>
            </a:endParaRPr>
          </a:p>
          <a:p>
            <a:pPr marL="360363">
              <a:buClr>
                <a:srgbClr val="7DBD71"/>
              </a:buClr>
            </a:pPr>
            <a:r>
              <a:rPr lang="it-IT" sz="1100" b="1" u="sng" cap="small" dirty="0">
                <a:solidFill>
                  <a:srgbClr val="7DBD71"/>
                </a:solidFill>
                <a:cs typeface="Calibri"/>
              </a:rPr>
              <a:t>PIATTAFORMA NAZIONALE CNCE_EDILCONNECT</a:t>
            </a:r>
          </a:p>
          <a:p>
            <a:pPr marL="360363" algn="ctr">
              <a:buClr>
                <a:srgbClr val="7DBD71"/>
              </a:buClr>
            </a:pPr>
            <a:endParaRPr lang="it-IT" sz="1100" b="1" u="sng" cap="small" dirty="0">
              <a:solidFill>
                <a:srgbClr val="103676"/>
              </a:solidFill>
              <a:cs typeface="Calibri"/>
            </a:endParaRPr>
          </a:p>
          <a:p>
            <a:pPr marL="627063" indent="-179388" algn="just">
              <a:buClr>
                <a:srgbClr val="7DBD71"/>
              </a:buClr>
              <a:buFont typeface="Arial" panose="020B0604020202020204" pitchFamily="34" charset="0"/>
              <a:buChar char="•"/>
            </a:pPr>
            <a:r>
              <a:rPr lang="it-IT" sz="1100" b="1" cap="small" dirty="0">
                <a:solidFill>
                  <a:srgbClr val="103676"/>
                </a:solidFill>
                <a:cs typeface="Calibri"/>
              </a:rPr>
              <a:t>PERMETTE DI CARICARE I CANTIERI OGGETTO DI CONGRUITÀ, DI INSERIRE TUTTI COLORO CHE PARTECIPANO AL SINGOLO APPALTO E DI MISURARNE DURANTE TUTTA LA DURATA DEI LAVORI LA PERCENTUALE DI MANODOPERA UTILIZZATA, IN TERMINI DI COSTO DEL LAVORO, COSÌ DA PERMETTERE ANCHE UN MONITORAGGIO COSTANTE DEI SINGOLI CANTIERI E PERMETTERE AI SOGGETTI DEPUTATI DALLA NORMA, DI EFFETTUARE LA RICHIESTA E DI OTTENERE IL RILASCIO DELLA CERTIFICAZIONE</a:t>
            </a:r>
            <a:endParaRPr lang="it-IT" sz="1100" dirty="0"/>
          </a:p>
          <a:p>
            <a:pPr marL="627063" indent="-179388" algn="just">
              <a:buClr>
                <a:srgbClr val="7DBD71"/>
              </a:buClr>
              <a:buFont typeface="Arial" panose="020B0604020202020204" pitchFamily="34" charset="0"/>
              <a:buChar char="•"/>
              <a:tabLst>
                <a:tab pos="179388" algn="l"/>
              </a:tabLst>
            </a:pPr>
            <a:endParaRPr lang="it-IT" sz="1100" b="1" cap="small" dirty="0">
              <a:solidFill>
                <a:srgbClr val="103676"/>
              </a:solidFill>
              <a:latin typeface="Calibri"/>
              <a:cs typeface="Calibri"/>
            </a:endParaRPr>
          </a:p>
          <a:p>
            <a:pPr marL="627063" indent="-179388" algn="just">
              <a:buClr>
                <a:srgbClr val="7DBD71"/>
              </a:buClr>
              <a:buFont typeface="Arial" panose="020B0604020202020204" pitchFamily="34" charset="0"/>
              <a:buChar char="•"/>
              <a:tabLst>
                <a:tab pos="179388" algn="l"/>
              </a:tabLst>
            </a:pPr>
            <a:r>
              <a:rPr lang="it-IT" sz="1100" b="1" cap="small" dirty="0">
                <a:solidFill>
                  <a:srgbClr val="103676"/>
                </a:solidFill>
                <a:latin typeface="Calibri"/>
                <a:cs typeface="Calibri"/>
              </a:rPr>
              <a:t>CNCE_EDILCONNECT È IN GRADO DI GARANTIRE CHE OGNI IMPRESA ISCRITTA A UNA CASSA EDILE/EDILCASSA ADOTTI LE MODALITÀ DI INSERIMENTO DEI CANTIERI, OGGETTO DELLA CONGRUITÀ, PREVISTE IN TUTTI I TERRITORI, INFORMANDO L’IMPRESA E GUIDANDOLA A SEGUIRE LE PROCEDURE PREVISTE PER OGNI TERRITORIO, AL FINE DI POTER ADDIVENIRE AL CALCOLO DELLA CONGRUITÀ CON RIFERIMENTO AL CANTIERE</a:t>
            </a:r>
          </a:p>
        </p:txBody>
      </p:sp>
      <p:sp>
        <p:nvSpPr>
          <p:cNvPr id="11" name="CasellaDiTesto 10">
            <a:extLst>
              <a:ext uri="{FF2B5EF4-FFF2-40B4-BE49-F238E27FC236}">
                <a16:creationId xmlns:a16="http://schemas.microsoft.com/office/drawing/2014/main" id="{9F269B42-CDEA-F03D-8CC7-39312D2C7E49}"/>
              </a:ext>
            </a:extLst>
          </p:cNvPr>
          <p:cNvSpPr txBox="1"/>
          <p:nvPr/>
        </p:nvSpPr>
        <p:spPr>
          <a:xfrm>
            <a:off x="449475" y="1763072"/>
            <a:ext cx="6972300" cy="276999"/>
          </a:xfrm>
          <a:prstGeom prst="rect">
            <a:avLst/>
          </a:prstGeom>
          <a:noFill/>
        </p:spPr>
        <p:txBody>
          <a:bodyPr wrap="square" rtlCol="0">
            <a:spAutoFit/>
          </a:bodyPr>
          <a:lstStyle/>
          <a:p>
            <a:pPr marL="285750" indent="-285750" algn="just">
              <a:buClr>
                <a:srgbClr val="7DBD71"/>
              </a:buClr>
              <a:buFont typeface="Wingdings" panose="05000000000000000000" pitchFamily="2" charset="2"/>
              <a:buChar char="Ø"/>
            </a:pPr>
            <a:r>
              <a:rPr lang="it-IT" sz="1200" b="1" u="sng" cap="small" dirty="0">
                <a:solidFill>
                  <a:srgbClr val="7DBD71"/>
                </a:solidFill>
                <a:cs typeface="Calibri"/>
              </a:rPr>
              <a:t>ATTESTAZIONE DI CONGRUITÀ DELLA MANODOPERA</a:t>
            </a:r>
          </a:p>
        </p:txBody>
      </p:sp>
    </p:spTree>
    <p:extLst>
      <p:ext uri="{BB962C8B-B14F-4D97-AF65-F5344CB8AC3E}">
        <p14:creationId xmlns:p14="http://schemas.microsoft.com/office/powerpoint/2010/main" val="991358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E3B6-7FEC-819E-A7D4-BCAFF8D29A5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6DB8EB4-F8ED-3FE3-DFD1-CCB48B6558AD}"/>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CA9130B6-DA7A-6581-D737-BD6792D7CF13}"/>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29116B98-C0ED-208A-EF5B-43A656EE7A76}"/>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D405D9D0-33DA-1664-F5DF-161CA5D74E4B}"/>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516D0227-ED9B-2242-962A-26864538AEAC}"/>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35B3CA74-D878-5D28-147C-A6F7945D9996}"/>
              </a:ext>
            </a:extLst>
          </p:cNvPr>
          <p:cNvSpPr/>
          <p:nvPr/>
        </p:nvSpPr>
        <p:spPr>
          <a:xfrm>
            <a:off x="600075" y="833350"/>
            <a:ext cx="7239001" cy="446892"/>
          </a:xfrm>
          <a:prstGeom prst="rect">
            <a:avLst/>
          </a:prstGeom>
          <a:noFill/>
          <a:ln/>
        </p:spPr>
        <p:txBody>
          <a:bodyPr wrap="none" rtlCol="0" anchor="t"/>
          <a:lstStyle/>
          <a:p>
            <a:pPr indent="0" algn="ctr">
              <a:lnSpc>
                <a:spcPts val="5468"/>
              </a:lnSpc>
              <a:buNone/>
            </a:pPr>
            <a:r>
              <a:rPr lang="en-US" sz="2400" b="1" u="sng" cap="small" dirty="0">
                <a:solidFill>
                  <a:srgbClr val="103676"/>
                </a:solidFill>
                <a:latin typeface="Calibri"/>
                <a:cs typeface="Calibri"/>
              </a:rPr>
              <a:t>CNCE</a:t>
            </a:r>
          </a:p>
        </p:txBody>
      </p:sp>
      <p:sp>
        <p:nvSpPr>
          <p:cNvPr id="5" name="CasellaDiTesto 4">
            <a:extLst>
              <a:ext uri="{FF2B5EF4-FFF2-40B4-BE49-F238E27FC236}">
                <a16:creationId xmlns:a16="http://schemas.microsoft.com/office/drawing/2014/main" id="{5061801A-7DC9-D0E1-0A07-433EBFBD6E3B}"/>
              </a:ext>
            </a:extLst>
          </p:cNvPr>
          <p:cNvSpPr txBox="1"/>
          <p:nvPr/>
        </p:nvSpPr>
        <p:spPr>
          <a:xfrm>
            <a:off x="771525" y="1812845"/>
            <a:ext cx="7686675" cy="1277273"/>
          </a:xfrm>
          <a:prstGeom prst="rect">
            <a:avLst/>
          </a:prstGeom>
          <a:noFill/>
        </p:spPr>
        <p:txBody>
          <a:bodyPr wrap="square" rtlCol="0">
            <a:spAutoFit/>
          </a:bodyPr>
          <a:lstStyle/>
          <a:p>
            <a:pPr marL="360363" algn="ctr">
              <a:buClr>
                <a:srgbClr val="7DBD71"/>
              </a:buClr>
            </a:pPr>
            <a:endParaRPr lang="it-IT" sz="1100" b="1" u="sng" cap="small" dirty="0">
              <a:solidFill>
                <a:srgbClr val="103676"/>
              </a:solidFill>
              <a:cs typeface="Calibri"/>
            </a:endParaRPr>
          </a:p>
          <a:p>
            <a:pPr marL="444500" indent="-173038" algn="just">
              <a:buClr>
                <a:srgbClr val="7DBD71"/>
              </a:buClr>
              <a:buFont typeface="Wingdings" panose="05000000000000000000" pitchFamily="2" charset="2"/>
              <a:buChar char="§"/>
            </a:pPr>
            <a:r>
              <a:rPr lang="it-IT" sz="1100" b="1" cap="small" dirty="0">
                <a:solidFill>
                  <a:srgbClr val="103676"/>
                </a:solidFill>
                <a:cs typeface="Calibri"/>
              </a:rPr>
              <a:t>ISTITUITA, PRESSO LA CNCE, LA «COMMISSIONE CONGRUITÀ» COMPOSTA DA RAPPRESENTANTI DI TUTTE LE PARTI SOCIALI FINALI FINALIZZATA A VALUTARE EVENTUALI CRITICITÀ E DEFINIRE POSSIBILI CORRETTIVI</a:t>
            </a:r>
          </a:p>
          <a:p>
            <a:pPr marL="444500" indent="-173038" algn="just">
              <a:buClr>
                <a:srgbClr val="7DBD71"/>
              </a:buClr>
              <a:buFont typeface="Wingdings" panose="05000000000000000000" pitchFamily="2" charset="2"/>
              <a:buChar char="§"/>
            </a:pPr>
            <a:endParaRPr lang="it-IT" sz="1100" b="1" cap="small" dirty="0">
              <a:solidFill>
                <a:srgbClr val="103676"/>
              </a:solidFill>
              <a:cs typeface="Calibri"/>
            </a:endParaRPr>
          </a:p>
          <a:p>
            <a:pPr marL="444500" indent="-173038" algn="just">
              <a:buClr>
                <a:srgbClr val="7DBD71"/>
              </a:buClr>
              <a:buFont typeface="Wingdings" panose="05000000000000000000" pitchFamily="2" charset="2"/>
              <a:buChar char="§"/>
            </a:pPr>
            <a:r>
              <a:rPr lang="it-IT" sz="1100" b="1" cap="small" dirty="0">
                <a:solidFill>
                  <a:srgbClr val="103676"/>
                </a:solidFill>
                <a:cs typeface="Calibri"/>
              </a:rPr>
              <a:t>DEFINITO IL DOCUMENTO UNITARIO DELLE FAQ CNCE_EDILCONNECT, DISPONIBILE SUL PORTALE DELLA CNCE E AGGIORNATO PERIODICAMENTE ANCHE SULLA BASE DELLE ISTANZE PROVENIENTI DAL TERRITORIO</a:t>
            </a:r>
          </a:p>
          <a:p>
            <a:pPr marL="446088">
              <a:buClr>
                <a:srgbClr val="7DBD71"/>
              </a:buClr>
              <a:tabLst>
                <a:tab pos="446088" algn="l"/>
              </a:tabLst>
            </a:pPr>
            <a:endParaRPr lang="it-IT" sz="1100" b="1" cap="small" dirty="0">
              <a:solidFill>
                <a:srgbClr val="103676"/>
              </a:solidFill>
              <a:cs typeface="Calibri"/>
            </a:endParaRPr>
          </a:p>
        </p:txBody>
      </p:sp>
      <p:sp>
        <p:nvSpPr>
          <p:cNvPr id="11" name="CasellaDiTesto 10">
            <a:extLst>
              <a:ext uri="{FF2B5EF4-FFF2-40B4-BE49-F238E27FC236}">
                <a16:creationId xmlns:a16="http://schemas.microsoft.com/office/drawing/2014/main" id="{B78F33C5-047F-7C5F-3891-4BF977C3A6FC}"/>
              </a:ext>
            </a:extLst>
          </p:cNvPr>
          <p:cNvSpPr txBox="1"/>
          <p:nvPr/>
        </p:nvSpPr>
        <p:spPr>
          <a:xfrm>
            <a:off x="633026" y="1532239"/>
            <a:ext cx="6735975" cy="461665"/>
          </a:xfrm>
          <a:prstGeom prst="rect">
            <a:avLst/>
          </a:prstGeom>
          <a:noFill/>
        </p:spPr>
        <p:txBody>
          <a:bodyPr wrap="square" rtlCol="0">
            <a:spAutoFit/>
          </a:bodyPr>
          <a:lstStyle/>
          <a:p>
            <a:pPr marL="285750" indent="-285750" algn="just">
              <a:buClr>
                <a:srgbClr val="7DBD71"/>
              </a:buClr>
              <a:buFont typeface="Wingdings" panose="05000000000000000000" pitchFamily="2" charset="2"/>
              <a:buChar char="Ø"/>
            </a:pPr>
            <a:r>
              <a:rPr lang="it-IT" sz="1200" b="1" u="sng" cap="small" dirty="0">
                <a:solidFill>
                  <a:srgbClr val="7DBD71"/>
                </a:solidFill>
                <a:cs typeface="Calibri"/>
              </a:rPr>
              <a:t>ATTESTAZIONE DI CONGRUITÀ DELLA MANODOPERA</a:t>
            </a:r>
          </a:p>
          <a:p>
            <a:pPr marL="285750" indent="-285750" algn="just">
              <a:buClr>
                <a:srgbClr val="7DBD71"/>
              </a:buClr>
              <a:buFont typeface="Wingdings" panose="05000000000000000000" pitchFamily="2" charset="2"/>
              <a:buChar char="§"/>
            </a:pPr>
            <a:endParaRPr lang="it-IT" sz="1200" b="1" u="sng" cap="small" dirty="0">
              <a:solidFill>
                <a:srgbClr val="7DBD71"/>
              </a:solidFill>
              <a:cs typeface="Calibri"/>
            </a:endParaRPr>
          </a:p>
        </p:txBody>
      </p:sp>
      <p:pic>
        <p:nvPicPr>
          <p:cNvPr id="6" name="Immagine 5">
            <a:extLst>
              <a:ext uri="{FF2B5EF4-FFF2-40B4-BE49-F238E27FC236}">
                <a16:creationId xmlns:a16="http://schemas.microsoft.com/office/drawing/2014/main" id="{B2124644-8BA2-474D-918A-3024B91E9206}"/>
              </a:ext>
            </a:extLst>
          </p:cNvPr>
          <p:cNvPicPr>
            <a:picLocks noChangeAspect="1"/>
          </p:cNvPicPr>
          <p:nvPr/>
        </p:nvPicPr>
        <p:blipFill>
          <a:blip r:embed="rId2"/>
          <a:stretch>
            <a:fillRect/>
          </a:stretch>
        </p:blipFill>
        <p:spPr>
          <a:xfrm>
            <a:off x="2757487" y="3171165"/>
            <a:ext cx="3714750" cy="1307172"/>
          </a:xfrm>
          <a:prstGeom prst="rect">
            <a:avLst/>
          </a:prstGeom>
          <a:ln>
            <a:solidFill>
              <a:srgbClr val="7DBD71"/>
            </a:solidFill>
          </a:ln>
        </p:spPr>
      </p:pic>
    </p:spTree>
    <p:extLst>
      <p:ext uri="{BB962C8B-B14F-4D97-AF65-F5344CB8AC3E}">
        <p14:creationId xmlns:p14="http://schemas.microsoft.com/office/powerpoint/2010/main" val="4054413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855D5-15BB-21EE-55F8-D5A9795001D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709BB80-85DC-5D31-D470-50FF7DE023B2}"/>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BD6B1F4C-896E-440C-E113-C208154D1B60}"/>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57126787-77F2-3393-C454-5E694FB2356C}"/>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837F9607-1854-D3F6-2967-3BD57E8390F1}"/>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A89A1527-2CF7-9EBC-D422-CAF21D65675F}"/>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E2EFBA70-B69E-6634-F9FB-11DA2B57FD57}"/>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FORMEDIL</a:t>
            </a:r>
          </a:p>
        </p:txBody>
      </p:sp>
      <p:sp>
        <p:nvSpPr>
          <p:cNvPr id="6" name="CasellaDiTesto 5">
            <a:extLst>
              <a:ext uri="{FF2B5EF4-FFF2-40B4-BE49-F238E27FC236}">
                <a16:creationId xmlns:a16="http://schemas.microsoft.com/office/drawing/2014/main" id="{82B6176F-4366-92CB-A202-B23A6CD77D39}"/>
              </a:ext>
            </a:extLst>
          </p:cNvPr>
          <p:cNvSpPr txBox="1"/>
          <p:nvPr/>
        </p:nvSpPr>
        <p:spPr>
          <a:xfrm>
            <a:off x="815316" y="1820501"/>
            <a:ext cx="7839075" cy="769441"/>
          </a:xfrm>
          <a:prstGeom prst="rect">
            <a:avLst/>
          </a:prstGeom>
          <a:noFill/>
        </p:spPr>
        <p:txBody>
          <a:bodyPr wrap="square">
            <a:spAutoFit/>
          </a:bodyPr>
          <a:lstStyle/>
          <a:p>
            <a:pPr marL="171450" indent="-171450" algn="just">
              <a:buClr>
                <a:srgbClr val="7DBD71"/>
              </a:buClr>
              <a:buFont typeface="Wingdings" panose="05000000000000000000" pitchFamily="2" charset="2"/>
              <a:buChar char="Ø"/>
            </a:pPr>
            <a:r>
              <a:rPr lang="it-IT" sz="1100" b="1" u="sng" cap="small" dirty="0">
                <a:solidFill>
                  <a:srgbClr val="7DBD71"/>
                </a:solidFill>
                <a:cs typeface="Calibri"/>
              </a:rPr>
              <a:t>1° OTTOBRE 2021: </a:t>
            </a:r>
            <a:r>
              <a:rPr lang="it-IT" sz="1100" b="1" cap="small" dirty="0">
                <a:solidFill>
                  <a:srgbClr val="103676"/>
                </a:solidFill>
                <a:cs typeface="Calibri"/>
              </a:rPr>
              <a:t>INCORPORAZIONE DELLA CNCPT (COMMISSIONE NAZIONALE PER LA PREVENZIONE INFORTUNI, L’IGIENE E L’AMBIENTE DI LAVORO) DA PARTE DEL FORMEDIL. DA QUEL MOMENTO, L’ENTE UNICO SI OCCUPA DI FORMAZIONE PROFESSIONALE E SALUTE E SICUREZZA SUL LAVORO, COORDINANDO LE SCUOLE EDILI/ENTI UNIFICATI A LIVELLO TERRITORIALE CHE, ATTUALMENTE, SONO 117</a:t>
            </a:r>
          </a:p>
        </p:txBody>
      </p:sp>
      <p:sp>
        <p:nvSpPr>
          <p:cNvPr id="10" name="CasellaDiTesto 9">
            <a:extLst>
              <a:ext uri="{FF2B5EF4-FFF2-40B4-BE49-F238E27FC236}">
                <a16:creationId xmlns:a16="http://schemas.microsoft.com/office/drawing/2014/main" id="{05EFB9AE-F508-8258-A565-BF80B9AF56C5}"/>
              </a:ext>
            </a:extLst>
          </p:cNvPr>
          <p:cNvSpPr txBox="1"/>
          <p:nvPr/>
        </p:nvSpPr>
        <p:spPr>
          <a:xfrm>
            <a:off x="732973" y="3494190"/>
            <a:ext cx="7904400" cy="430887"/>
          </a:xfrm>
          <a:prstGeom prst="rect">
            <a:avLst/>
          </a:prstGeom>
          <a:noFill/>
        </p:spPr>
        <p:txBody>
          <a:bodyPr wrap="square">
            <a:spAutoFit/>
          </a:bodyPr>
          <a:lstStyle/>
          <a:p>
            <a:pPr marL="266700" indent="-180975" algn="just">
              <a:buClr>
                <a:srgbClr val="7DBD71"/>
              </a:buClr>
              <a:buFont typeface="Wingdings" panose="05000000000000000000" pitchFamily="2" charset="2"/>
              <a:buChar char="Ø"/>
            </a:pPr>
            <a:r>
              <a:rPr lang="it-IT" sz="1100" b="1" u="sng" cap="small" dirty="0">
                <a:solidFill>
                  <a:srgbClr val="7DBD71"/>
                </a:solidFill>
                <a:cs typeface="Calibri"/>
              </a:rPr>
              <a:t>12 OTTOBRE 2023:</a:t>
            </a:r>
            <a:r>
              <a:rPr lang="it-IT" sz="1100" b="1" cap="small" dirty="0">
                <a:solidFill>
                  <a:srgbClr val="103676"/>
                </a:solidFill>
                <a:cs typeface="Calibri"/>
              </a:rPr>
              <a:t> PUBBLICAZIONE DEL DECRETO DIRETTORIALE PER L’ISCRIZIONE DEGLI ORGANISMI PARITETICI NEL REPERTORIO NAZIONALE</a:t>
            </a:r>
            <a:r>
              <a:rPr lang="it-IT" sz="1100" b="1" i="1" cap="small" dirty="0">
                <a:solidFill>
                  <a:srgbClr val="103676"/>
                </a:solidFill>
                <a:cs typeface="Calibri"/>
              </a:rPr>
              <a:t> </a:t>
            </a:r>
          </a:p>
        </p:txBody>
      </p:sp>
      <p:sp>
        <p:nvSpPr>
          <p:cNvPr id="14" name="CasellaDiTesto 13">
            <a:extLst>
              <a:ext uri="{FF2B5EF4-FFF2-40B4-BE49-F238E27FC236}">
                <a16:creationId xmlns:a16="http://schemas.microsoft.com/office/drawing/2014/main" id="{EF9371AC-FA02-3EDA-3F9B-9E1AFD3FFBC0}"/>
              </a:ext>
            </a:extLst>
          </p:cNvPr>
          <p:cNvSpPr txBox="1"/>
          <p:nvPr/>
        </p:nvSpPr>
        <p:spPr>
          <a:xfrm>
            <a:off x="721159" y="2757100"/>
            <a:ext cx="7904400" cy="769441"/>
          </a:xfrm>
          <a:prstGeom prst="rect">
            <a:avLst/>
          </a:prstGeom>
          <a:noFill/>
        </p:spPr>
        <p:txBody>
          <a:bodyPr wrap="square">
            <a:spAutoFit/>
          </a:bodyPr>
          <a:lstStyle/>
          <a:p>
            <a:pPr marL="266700" indent="-180975" algn="just">
              <a:buClr>
                <a:srgbClr val="7DBD71"/>
              </a:buClr>
              <a:buFont typeface="Wingdings" panose="05000000000000000000" pitchFamily="2" charset="2"/>
              <a:buChar char="Ø"/>
            </a:pPr>
            <a:r>
              <a:rPr lang="it-IT" sz="1100" b="1" u="sng" cap="small" dirty="0">
                <a:solidFill>
                  <a:srgbClr val="7DBD71"/>
                </a:solidFill>
                <a:cs typeface="Calibri"/>
              </a:rPr>
              <a:t>8 GIUGNO 2023</a:t>
            </a:r>
            <a:r>
              <a:rPr lang="it-IT" sz="1100" b="1" u="sng" cap="small" dirty="0">
                <a:solidFill>
                  <a:srgbClr val="103676"/>
                </a:solidFill>
                <a:cs typeface="Calibri"/>
              </a:rPr>
              <a:t>:</a:t>
            </a:r>
            <a:r>
              <a:rPr lang="it-IT" sz="1100" b="1" cap="small" dirty="0">
                <a:solidFill>
                  <a:srgbClr val="103676"/>
                </a:solidFill>
                <a:cs typeface="Calibri"/>
              </a:rPr>
              <a:t> PUBBLICAZIONE DEL DECRETO DIRETTORIALE PER L’ISCRIZIONE DEL </a:t>
            </a:r>
            <a:r>
              <a:rPr lang="it-IT" sz="1100" b="1" i="1" cap="small" dirty="0">
                <a:solidFill>
                  <a:srgbClr val="103676"/>
                </a:solidFill>
                <a:cs typeface="Calibri"/>
              </a:rPr>
              <a:t>«FORMEDIL – ENTE UNICO FORMAZIONE E SICUREZZA» </a:t>
            </a:r>
            <a:r>
              <a:rPr lang="it-IT" sz="1100" b="1" cap="small" dirty="0">
                <a:solidFill>
                  <a:srgbClr val="103676"/>
                </a:solidFill>
                <a:cs typeface="Calibri"/>
              </a:rPr>
              <a:t>NEL </a:t>
            </a:r>
            <a:r>
              <a:rPr lang="it-IT" sz="1100" b="1" u="sng" cap="small" dirty="0">
                <a:solidFill>
                  <a:srgbClr val="103676"/>
                </a:solidFill>
                <a:cs typeface="Calibri"/>
              </a:rPr>
              <a:t>REPERTORIO NAZIONALE DEGLI ORGANISMI PARITETICI </a:t>
            </a:r>
            <a:r>
              <a:rPr lang="it-IT" sz="1100" b="1" cap="small" dirty="0">
                <a:solidFill>
                  <a:srgbClr val="103676"/>
                </a:solidFill>
                <a:cs typeface="Calibri"/>
              </a:rPr>
              <a:t>(N. 11) (istituto con decreto del ministro del lavoro dell'11 ottobre 2022, n. 171, in attuazione dell’articolo 51 </a:t>
            </a:r>
            <a:r>
              <a:rPr lang="it-IT" sz="1100" b="1" cap="small" dirty="0" err="1">
                <a:solidFill>
                  <a:srgbClr val="103676"/>
                </a:solidFill>
                <a:cs typeface="Calibri"/>
              </a:rPr>
              <a:t>dlgs</a:t>
            </a:r>
            <a:r>
              <a:rPr lang="it-IT" sz="1100" b="1" cap="small" dirty="0">
                <a:solidFill>
                  <a:srgbClr val="103676"/>
                </a:solidFill>
                <a:cs typeface="Calibri"/>
              </a:rPr>
              <a:t> n. 81/2008)</a:t>
            </a:r>
            <a:endParaRPr lang="it-IT" sz="1100" dirty="0"/>
          </a:p>
          <a:p>
            <a:pPr marL="266700" indent="-180975" algn="just">
              <a:buClr>
                <a:srgbClr val="7DBD71"/>
              </a:buClr>
              <a:buFont typeface="Wingdings" panose="05000000000000000000" pitchFamily="2" charset="2"/>
              <a:buChar char="Ø"/>
            </a:pPr>
            <a:endParaRPr lang="it-IT" sz="1100" b="1" cap="small" dirty="0">
              <a:solidFill>
                <a:srgbClr val="103676"/>
              </a:solidFill>
              <a:cs typeface="Calibri"/>
            </a:endParaRPr>
          </a:p>
        </p:txBody>
      </p:sp>
      <p:sp>
        <p:nvSpPr>
          <p:cNvPr id="4" name="Elaborazione alternativa 3">
            <a:extLst>
              <a:ext uri="{FF2B5EF4-FFF2-40B4-BE49-F238E27FC236}">
                <a16:creationId xmlns:a16="http://schemas.microsoft.com/office/drawing/2014/main" id="{FB83FD88-4729-C3FD-F1C1-AF4DBC8680DA}"/>
              </a:ext>
            </a:extLst>
          </p:cNvPr>
          <p:cNvSpPr/>
          <p:nvPr/>
        </p:nvSpPr>
        <p:spPr>
          <a:xfrm>
            <a:off x="6858000" y="868873"/>
            <a:ext cx="1752600" cy="307777"/>
          </a:xfrm>
          <a:prstGeom prst="flowChartAlternateProcess">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r>
              <a:rPr lang="it-IT" sz="1000" b="1" u="sng" cap="small" dirty="0">
                <a:solidFill>
                  <a:srgbClr val="103676"/>
                </a:solidFill>
                <a:latin typeface="Calibri"/>
                <a:cs typeface="Calibri"/>
              </a:rPr>
              <a:t>COSTITUITO NEL 1980</a:t>
            </a:r>
          </a:p>
        </p:txBody>
      </p:sp>
      <p:sp>
        <p:nvSpPr>
          <p:cNvPr id="9" name="CasellaDiTesto 8">
            <a:extLst>
              <a:ext uri="{FF2B5EF4-FFF2-40B4-BE49-F238E27FC236}">
                <a16:creationId xmlns:a16="http://schemas.microsoft.com/office/drawing/2014/main" id="{6258FC5B-3E75-BA87-6750-EF99EB7D224F}"/>
              </a:ext>
            </a:extLst>
          </p:cNvPr>
          <p:cNvSpPr txBox="1"/>
          <p:nvPr/>
        </p:nvSpPr>
        <p:spPr>
          <a:xfrm>
            <a:off x="823555" y="4102984"/>
            <a:ext cx="7839074" cy="261610"/>
          </a:xfrm>
          <a:prstGeom prst="rect">
            <a:avLst/>
          </a:prstGeom>
          <a:noFill/>
        </p:spPr>
        <p:txBody>
          <a:bodyPr wrap="square">
            <a:spAutoFit/>
          </a:bodyPr>
          <a:lstStyle/>
          <a:p>
            <a:pPr marL="171450" indent="-171450">
              <a:buClr>
                <a:srgbClr val="7DBD71"/>
              </a:buClr>
              <a:buFont typeface="Wingdings" panose="05000000000000000000" pitchFamily="2" charset="2"/>
              <a:buChar char="Ø"/>
            </a:pPr>
            <a:r>
              <a:rPr lang="it-IT" sz="1100" b="1" u="sng" cap="small" dirty="0">
                <a:solidFill>
                  <a:srgbClr val="7DBD71"/>
                </a:solidFill>
                <a:cs typeface="Calibri"/>
              </a:rPr>
              <a:t>13 MAGGIO 2025</a:t>
            </a:r>
            <a:r>
              <a:rPr lang="it-IT" sz="1100" b="1" cap="small" dirty="0">
                <a:solidFill>
                  <a:srgbClr val="103676"/>
                </a:solidFill>
                <a:cs typeface="Calibri"/>
              </a:rPr>
              <a:t>: L’ENTE HA MODIFICATO LA PROPRIA DENOMINAZIONE IN </a:t>
            </a:r>
            <a:r>
              <a:rPr lang="it-IT" sz="1100" b="1" i="1" cap="small" dirty="0">
                <a:solidFill>
                  <a:srgbClr val="103676"/>
                </a:solidFill>
                <a:cs typeface="Calibri"/>
              </a:rPr>
              <a:t>«FORMEDIL ITALIA»</a:t>
            </a:r>
          </a:p>
        </p:txBody>
      </p:sp>
    </p:spTree>
    <p:extLst>
      <p:ext uri="{BB962C8B-B14F-4D97-AF65-F5344CB8AC3E}">
        <p14:creationId xmlns:p14="http://schemas.microsoft.com/office/powerpoint/2010/main" val="270391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23BA-9FEE-3C82-CEB5-BE358B5B15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3255569-DB41-FE24-6FC3-66D7F08E3578}"/>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314EF3F6-10B0-F4B3-17DF-F2373523C2F8}"/>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EFF1CC1D-FF52-A63E-E5A0-42FC48F620CD}"/>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D8CCA201-548B-5E62-B6AD-82B9C6690257}"/>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8263D8C2-72AA-FB26-591B-2719FD57ED59}"/>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11" name="Diagramma 10">
            <a:extLst>
              <a:ext uri="{FF2B5EF4-FFF2-40B4-BE49-F238E27FC236}">
                <a16:creationId xmlns:a16="http://schemas.microsoft.com/office/drawing/2014/main" id="{0CFF9FAA-B837-16F9-9638-098B72196631}"/>
              </a:ext>
            </a:extLst>
          </p:cNvPr>
          <p:cNvGraphicFramePr/>
          <p:nvPr>
            <p:extLst>
              <p:ext uri="{D42A27DB-BD31-4B8C-83A1-F6EECF244321}">
                <p14:modId xmlns:p14="http://schemas.microsoft.com/office/powerpoint/2010/main" val="3515772163"/>
              </p:ext>
            </p:extLst>
          </p:nvPr>
        </p:nvGraphicFramePr>
        <p:xfrm>
          <a:off x="685800" y="1584324"/>
          <a:ext cx="7924800" cy="2972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1">
            <a:extLst>
              <a:ext uri="{FF2B5EF4-FFF2-40B4-BE49-F238E27FC236}">
                <a16:creationId xmlns:a16="http://schemas.microsoft.com/office/drawing/2014/main" id="{D298B128-9516-2CEB-8560-779BD5733C57}"/>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FORMEDIL</a:t>
            </a:r>
          </a:p>
        </p:txBody>
      </p:sp>
    </p:spTree>
    <p:extLst>
      <p:ext uri="{BB962C8B-B14F-4D97-AF65-F5344CB8AC3E}">
        <p14:creationId xmlns:p14="http://schemas.microsoft.com/office/powerpoint/2010/main" val="884831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1089-566B-ED0E-4E9E-E31BC55AC89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A2DCC1C-BA52-4847-88BC-E9976DAF354F}"/>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BEB7D8CF-8FD4-D0E9-B47D-E928D0E20EB7}"/>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66012D76-0FDA-0C5B-482F-2C10EA2B21FF}"/>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E6407FB2-A646-A611-8AEC-633DB06AC40A}"/>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EBD71226-92EA-3906-AB80-9666708F22A8}"/>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64D165FB-9338-4DAB-591D-2106531872BA}"/>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FORMEDIL</a:t>
            </a:r>
          </a:p>
        </p:txBody>
      </p:sp>
      <p:sp>
        <p:nvSpPr>
          <p:cNvPr id="5" name="CasellaDiTesto 4">
            <a:extLst>
              <a:ext uri="{FF2B5EF4-FFF2-40B4-BE49-F238E27FC236}">
                <a16:creationId xmlns:a16="http://schemas.microsoft.com/office/drawing/2014/main" id="{0DA0F484-D992-7F70-24A5-A65D7779E57C}"/>
              </a:ext>
            </a:extLst>
          </p:cNvPr>
          <p:cNvSpPr txBox="1"/>
          <p:nvPr/>
        </p:nvSpPr>
        <p:spPr>
          <a:xfrm>
            <a:off x="685800" y="1715674"/>
            <a:ext cx="6858000" cy="307777"/>
          </a:xfrm>
          <a:prstGeom prst="rect">
            <a:avLst/>
          </a:prstGeom>
          <a:noFill/>
        </p:spPr>
        <p:txBody>
          <a:bodyPr wrap="square" rtlCol="0">
            <a:spAutoFit/>
          </a:bodyPr>
          <a:lstStyle/>
          <a:p>
            <a:r>
              <a:rPr lang="it-IT" sz="1400" b="1" u="sng" cap="small" dirty="0">
                <a:solidFill>
                  <a:srgbClr val="7DBD71"/>
                </a:solidFill>
                <a:cs typeface="Calibri"/>
              </a:rPr>
              <a:t>CATALOGO FORMATIVO NAZIONALE - CFN</a:t>
            </a:r>
          </a:p>
        </p:txBody>
      </p:sp>
      <p:sp>
        <p:nvSpPr>
          <p:cNvPr id="6" name="CasellaDiTesto 5">
            <a:extLst>
              <a:ext uri="{FF2B5EF4-FFF2-40B4-BE49-F238E27FC236}">
                <a16:creationId xmlns:a16="http://schemas.microsoft.com/office/drawing/2014/main" id="{EC8B9B3A-9874-3CF7-6C1F-31E02D7C7F9D}"/>
              </a:ext>
            </a:extLst>
          </p:cNvPr>
          <p:cNvSpPr txBox="1"/>
          <p:nvPr/>
        </p:nvSpPr>
        <p:spPr>
          <a:xfrm>
            <a:off x="521678" y="2276758"/>
            <a:ext cx="8088921" cy="1297791"/>
          </a:xfrm>
          <a:prstGeom prst="rect">
            <a:avLst/>
          </a:prstGeom>
          <a:noFill/>
        </p:spPr>
        <p:txBody>
          <a:bodyPr wrap="square" rtlCol="0">
            <a:spAutoFit/>
          </a:bodyPr>
          <a:lstStyle/>
          <a:p>
            <a:pPr marL="446088" lvl="0" indent="-285750" algn="just">
              <a:spcAft>
                <a:spcPts val="1000"/>
              </a:spcAft>
              <a:buClr>
                <a:schemeClr val="accent3"/>
              </a:buClr>
              <a:buFont typeface="Wingdings" panose="05000000000000000000" pitchFamily="2" charset="2"/>
              <a:buChar char="Ø"/>
              <a:tabLst>
                <a:tab pos="589915" algn="l"/>
              </a:tabLst>
            </a:pPr>
            <a:r>
              <a:rPr lang="it-IT" sz="1400" b="1" cap="small" dirty="0">
                <a:solidFill>
                  <a:srgbClr val="103676"/>
                </a:solidFill>
                <a:ea typeface="+mj-ea"/>
                <a:cs typeface="Calibri"/>
              </a:rPr>
              <a:t>con il rinnovo del 21.02.2025 è stato definito, con il supporto tecnico del </a:t>
            </a:r>
            <a:r>
              <a:rPr lang="it-IT" sz="1400" b="1" cap="small" dirty="0" err="1">
                <a:solidFill>
                  <a:srgbClr val="103676"/>
                </a:solidFill>
                <a:ea typeface="+mj-ea"/>
                <a:cs typeface="Calibri"/>
              </a:rPr>
              <a:t>formedil</a:t>
            </a:r>
            <a:r>
              <a:rPr lang="it-IT" sz="1400" b="1" cap="small" dirty="0">
                <a:solidFill>
                  <a:srgbClr val="103676"/>
                </a:solidFill>
                <a:ea typeface="+mj-ea"/>
                <a:cs typeface="Calibri"/>
              </a:rPr>
              <a:t>, il CFN è suddiviso in tre sezioni:</a:t>
            </a:r>
          </a:p>
          <a:p>
            <a:pPr marL="898525" lvl="0" indent="-285750" algn="just">
              <a:buClr>
                <a:schemeClr val="accent3"/>
              </a:buClr>
              <a:buFont typeface="Wingdings" panose="05000000000000000000" pitchFamily="2" charset="2"/>
              <a:buChar char="§"/>
              <a:tabLst>
                <a:tab pos="589915" algn="l"/>
              </a:tabLst>
            </a:pPr>
            <a:r>
              <a:rPr lang="it-IT" sz="1400" b="1" cap="small" dirty="0">
                <a:solidFill>
                  <a:srgbClr val="103676"/>
                </a:solidFill>
                <a:ea typeface="+mj-ea"/>
                <a:cs typeface="Calibri"/>
              </a:rPr>
              <a:t>corsi professionalizzanti</a:t>
            </a:r>
            <a:endParaRPr lang="it-IT" sz="1400" b="1" cap="small" dirty="0">
              <a:solidFill>
                <a:srgbClr val="103676"/>
              </a:solidFill>
              <a:latin typeface="Times New Roman" panose="02020603050405020304" pitchFamily="18" charset="0"/>
              <a:ea typeface="+mj-ea"/>
              <a:cs typeface="Times New Roman" panose="02020603050405020304" pitchFamily="18" charset="0"/>
            </a:endParaRPr>
          </a:p>
          <a:p>
            <a:pPr marL="898525" lvl="0" indent="-285750" algn="just">
              <a:buClr>
                <a:schemeClr val="accent3"/>
              </a:buClr>
              <a:buFont typeface="Wingdings" panose="05000000000000000000" pitchFamily="2" charset="2"/>
              <a:buChar char="§"/>
              <a:tabLst>
                <a:tab pos="589915" algn="l"/>
              </a:tabLst>
            </a:pPr>
            <a:r>
              <a:rPr lang="it-IT" sz="1400" b="1" cap="small" dirty="0">
                <a:solidFill>
                  <a:srgbClr val="103676"/>
                </a:solidFill>
                <a:ea typeface="+mj-ea"/>
                <a:cs typeface="Calibri"/>
              </a:rPr>
              <a:t>corsi obbligatori in materia di salute e sicurezza sul lavoro</a:t>
            </a:r>
            <a:endParaRPr lang="it-IT" sz="1400" b="1" cap="small" dirty="0">
              <a:solidFill>
                <a:srgbClr val="103676"/>
              </a:solidFill>
              <a:latin typeface="Times New Roman" panose="02020603050405020304" pitchFamily="18" charset="0"/>
              <a:ea typeface="+mj-ea"/>
              <a:cs typeface="Times New Roman" panose="02020603050405020304" pitchFamily="18" charset="0"/>
            </a:endParaRPr>
          </a:p>
          <a:p>
            <a:pPr marL="898525" lvl="0" indent="-285750" algn="just">
              <a:buClr>
                <a:schemeClr val="accent3"/>
              </a:buClr>
              <a:buFont typeface="Wingdings" panose="05000000000000000000" pitchFamily="2" charset="2"/>
              <a:buChar char="§"/>
              <a:tabLst>
                <a:tab pos="589915" algn="l"/>
              </a:tabLst>
            </a:pPr>
            <a:r>
              <a:rPr lang="it-IT" sz="1400" b="1" cap="small" dirty="0">
                <a:solidFill>
                  <a:srgbClr val="103676"/>
                </a:solidFill>
                <a:ea typeface="+mj-ea"/>
                <a:cs typeface="Calibri"/>
              </a:rPr>
              <a:t>altro</a:t>
            </a:r>
            <a:endParaRPr lang="it-IT" sz="1400" b="1" cap="small" dirty="0">
              <a:solidFill>
                <a:srgbClr val="103676"/>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13048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CD43-3575-7DD3-F329-C62867D568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F4EFE54-F962-B7E3-5D5F-FA62E7FD2960}"/>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6B9312FF-8822-88ED-F635-E2FB92B330BB}"/>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2504982A-E1EA-378D-2520-16DEFF03D79B}"/>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0EEF8A15-8860-BE1D-7600-5DC8307B1AD5}"/>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CBBE0DE5-236D-71E2-DC35-3913905D19F7}"/>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D3FF5ABE-AC30-1A89-6E44-350600A142FF}"/>
              </a:ext>
            </a:extLst>
          </p:cNvPr>
          <p:cNvSpPr/>
          <p:nvPr/>
        </p:nvSpPr>
        <p:spPr>
          <a:xfrm>
            <a:off x="647699" y="684540"/>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FORMEDIL</a:t>
            </a:r>
          </a:p>
        </p:txBody>
      </p:sp>
      <p:sp>
        <p:nvSpPr>
          <p:cNvPr id="5" name="CasellaDiTesto 4">
            <a:extLst>
              <a:ext uri="{FF2B5EF4-FFF2-40B4-BE49-F238E27FC236}">
                <a16:creationId xmlns:a16="http://schemas.microsoft.com/office/drawing/2014/main" id="{688B96A3-8DCF-E293-C7E8-2E2C34C534AA}"/>
              </a:ext>
            </a:extLst>
          </p:cNvPr>
          <p:cNvSpPr txBox="1"/>
          <p:nvPr/>
        </p:nvSpPr>
        <p:spPr>
          <a:xfrm>
            <a:off x="606509" y="1456896"/>
            <a:ext cx="6858000" cy="307777"/>
          </a:xfrm>
          <a:prstGeom prst="rect">
            <a:avLst/>
          </a:prstGeom>
          <a:noFill/>
        </p:spPr>
        <p:txBody>
          <a:bodyPr wrap="square" rtlCol="0">
            <a:spAutoFit/>
          </a:bodyPr>
          <a:lstStyle/>
          <a:p>
            <a:r>
              <a:rPr lang="it-IT" sz="1400" b="1" u="sng" cap="small" dirty="0">
                <a:solidFill>
                  <a:srgbClr val="7DBD71"/>
                </a:solidFill>
                <a:cs typeface="Calibri"/>
              </a:rPr>
              <a:t>CATALOGO FORMATIVO NAZIONALE - CFN</a:t>
            </a:r>
          </a:p>
        </p:txBody>
      </p:sp>
      <p:graphicFrame>
        <p:nvGraphicFramePr>
          <p:cNvPr id="4" name="Tabella 9">
            <a:extLst>
              <a:ext uri="{FF2B5EF4-FFF2-40B4-BE49-F238E27FC236}">
                <a16:creationId xmlns:a16="http://schemas.microsoft.com/office/drawing/2014/main" id="{E79DFC5F-948D-FA16-1C11-E46FC90F2483}"/>
              </a:ext>
            </a:extLst>
          </p:cNvPr>
          <p:cNvGraphicFramePr>
            <a:graphicFrameLocks noGrp="1"/>
          </p:cNvGraphicFramePr>
          <p:nvPr>
            <p:extLst>
              <p:ext uri="{D42A27DB-BD31-4B8C-83A1-F6EECF244321}">
                <p14:modId xmlns:p14="http://schemas.microsoft.com/office/powerpoint/2010/main" val="1725376357"/>
              </p:ext>
            </p:extLst>
          </p:nvPr>
        </p:nvGraphicFramePr>
        <p:xfrm>
          <a:off x="637145" y="1812925"/>
          <a:ext cx="7973455" cy="2819400"/>
        </p:xfrm>
        <a:graphic>
          <a:graphicData uri="http://schemas.openxmlformats.org/drawingml/2006/table">
            <a:tbl>
              <a:tblPr firstRow="1" bandRow="1">
                <a:tableStyleId>{5C22544A-7EE6-4342-B048-85BDC9FD1C3A}</a:tableStyleId>
              </a:tblPr>
              <a:tblGrid>
                <a:gridCol w="1801255">
                  <a:extLst>
                    <a:ext uri="{9D8B030D-6E8A-4147-A177-3AD203B41FA5}">
                      <a16:colId xmlns:a16="http://schemas.microsoft.com/office/drawing/2014/main" val="237353262"/>
                    </a:ext>
                  </a:extLst>
                </a:gridCol>
                <a:gridCol w="6172200">
                  <a:extLst>
                    <a:ext uri="{9D8B030D-6E8A-4147-A177-3AD203B41FA5}">
                      <a16:colId xmlns:a16="http://schemas.microsoft.com/office/drawing/2014/main" val="4156484867"/>
                    </a:ext>
                  </a:extLst>
                </a:gridCol>
              </a:tblGrid>
              <a:tr h="2819400">
                <a:tc>
                  <a:txBody>
                    <a:bodyPr/>
                    <a:lstStyle/>
                    <a:p>
                      <a:endParaRPr lang="it-IT" b="1" cap="small" baseline="0" dirty="0">
                        <a:solidFill>
                          <a:schemeClr val="bg1"/>
                        </a:solidFill>
                      </a:endParaRPr>
                    </a:p>
                    <a:p>
                      <a:endParaRPr lang="it-IT" b="1" cap="small" baseline="0" dirty="0">
                        <a:solidFill>
                          <a:schemeClr val="bg1"/>
                        </a:solidFill>
                      </a:endParaRPr>
                    </a:p>
                    <a:p>
                      <a:endParaRPr lang="it-IT" sz="1400" b="1" cap="small" baseline="0" dirty="0">
                        <a:solidFill>
                          <a:schemeClr val="bg1"/>
                        </a:solidFill>
                      </a:endParaRPr>
                    </a:p>
                    <a:p>
                      <a:endParaRPr lang="it-IT" sz="1000" b="1" cap="small" baseline="0" dirty="0">
                        <a:solidFill>
                          <a:schemeClr val="bg1"/>
                        </a:solidFill>
                      </a:endParaRPr>
                    </a:p>
                    <a:p>
                      <a:pPr algn="ctr"/>
                      <a:r>
                        <a:rPr lang="it-IT" sz="1600" b="1" cap="small" baseline="0" dirty="0">
                          <a:solidFill>
                            <a:schemeClr val="bg1"/>
                          </a:solidFill>
                        </a:rPr>
                        <a:t>corsi </a:t>
                      </a:r>
                    </a:p>
                    <a:p>
                      <a:pPr algn="ctr"/>
                      <a:r>
                        <a:rPr lang="it-IT" sz="1600" b="1" cap="small" baseline="0" dirty="0">
                          <a:solidFill>
                            <a:schemeClr val="bg1"/>
                          </a:solidFill>
                        </a:rPr>
                        <a:t>professionalizzanti</a:t>
                      </a:r>
                    </a:p>
                    <a:p>
                      <a:endParaRPr lang="it-IT" b="1" cap="small" baseline="0" dirty="0">
                        <a:solidFill>
                          <a:schemeClr val="bg1"/>
                        </a:solidFill>
                      </a:endParaRPr>
                    </a:p>
                  </a:txBody>
                  <a:tcPr>
                    <a:lnR w="38100" cap="flat" cmpd="sng" algn="ctr">
                      <a:solidFill>
                        <a:schemeClr val="bg1"/>
                      </a:solidFill>
                      <a:prstDash val="solid"/>
                      <a:round/>
                      <a:headEnd type="none" w="med" len="med"/>
                      <a:tailEnd type="none" w="med" len="med"/>
                    </a:lnR>
                    <a:solidFill>
                      <a:schemeClr val="accent3"/>
                    </a:solidFill>
                  </a:tcPr>
                </a:tc>
                <a:tc>
                  <a:txBody>
                    <a:bodyPr/>
                    <a:lstStyle/>
                    <a:p>
                      <a:pPr algn="just">
                        <a:lnSpc>
                          <a:spcPct val="100000"/>
                        </a:lnSpc>
                        <a:spcBef>
                          <a:spcPts val="0"/>
                        </a:spcBef>
                        <a:spcAft>
                          <a:spcPts val="0"/>
                        </a:spcAft>
                      </a:pPr>
                      <a:r>
                        <a:rPr lang="it-IT" sz="1100" dirty="0">
                          <a:solidFill>
                            <a:schemeClr val="tx2"/>
                          </a:solidFill>
                        </a:rPr>
                        <a:t>CORSI DI FORMAZIONE PER GLI OPERAI PRESSO GLI ENTI BILATERALI DI SETTORE</a:t>
                      </a:r>
                    </a:p>
                    <a:p>
                      <a:pPr algn="just">
                        <a:lnSpc>
                          <a:spcPct val="100000"/>
                        </a:lnSpc>
                        <a:spcBef>
                          <a:spcPts val="0"/>
                        </a:spcBef>
                        <a:spcAft>
                          <a:spcPts val="0"/>
                        </a:spcAft>
                      </a:pPr>
                      <a:r>
                        <a:rPr lang="it-IT" sz="1100" dirty="0">
                          <a:solidFill>
                            <a:schemeClr val="tx2"/>
                          </a:solidFill>
                        </a:rPr>
                        <a:t> </a:t>
                      </a:r>
                    </a:p>
                    <a:p>
                      <a:pPr algn="just">
                        <a:lnSpc>
                          <a:spcPct val="100000"/>
                        </a:lnSpc>
                        <a:spcBef>
                          <a:spcPts val="0"/>
                        </a:spcBef>
                        <a:spcAft>
                          <a:spcPts val="0"/>
                        </a:spcAft>
                      </a:pPr>
                      <a:r>
                        <a:rPr lang="it-IT" sz="1100" u="sng" dirty="0">
                          <a:solidFill>
                            <a:schemeClr val="tx2"/>
                          </a:solidFill>
                        </a:rPr>
                        <a:t>SOLO PER TALI CORSI TROVA APPLICAZIONE LA NORMATIVA CONTRATTUALE SULLA PROGRESSIONE NEI LIVELLI DI INQUADRAMENTO </a:t>
                      </a:r>
                    </a:p>
                    <a:p>
                      <a:pPr algn="just">
                        <a:lnSpc>
                          <a:spcPct val="100000"/>
                        </a:lnSpc>
                        <a:spcBef>
                          <a:spcPts val="0"/>
                        </a:spcBef>
                        <a:spcAft>
                          <a:spcPts val="0"/>
                        </a:spcAft>
                      </a:pPr>
                      <a:r>
                        <a:rPr lang="it-IT" sz="1100" dirty="0">
                          <a:solidFill>
                            <a:schemeClr val="tx2"/>
                          </a:solidFill>
                        </a:rPr>
                        <a:t>Passaggio </a:t>
                      </a:r>
                      <a:r>
                        <a:rPr lang="it-IT" sz="1100" i="1" dirty="0">
                          <a:solidFill>
                            <a:schemeClr val="accent3"/>
                          </a:solidFill>
                        </a:rPr>
                        <a:t>DA OPERAIO COMUNE A OPERAIO QUALIFICATO</a:t>
                      </a:r>
                      <a:r>
                        <a:rPr lang="it-IT" sz="1100" i="1" dirty="0">
                          <a:solidFill>
                            <a:schemeClr val="tx2"/>
                          </a:solidFill>
                        </a:rPr>
                        <a:t>: </a:t>
                      </a:r>
                      <a:r>
                        <a:rPr lang="it-IT" sz="1150" i="1" dirty="0">
                          <a:solidFill>
                            <a:schemeClr val="tx2"/>
                          </a:solidFill>
                        </a:rPr>
                        <a:t>anzianità di 36 mesi presso le Casse edili, di cui 12 mesi con il medesimo datore di lavoro</a:t>
                      </a:r>
                    </a:p>
                    <a:p>
                      <a:pPr algn="just">
                        <a:lnSpc>
                          <a:spcPct val="100000"/>
                        </a:lnSpc>
                        <a:spcBef>
                          <a:spcPts val="0"/>
                        </a:spcBef>
                        <a:spcAft>
                          <a:spcPts val="0"/>
                        </a:spcAft>
                      </a:pPr>
                      <a:r>
                        <a:rPr lang="it-IT" sz="1100" dirty="0">
                          <a:solidFill>
                            <a:schemeClr val="tx2"/>
                          </a:solidFill>
                        </a:rPr>
                        <a:t>Passaggio </a:t>
                      </a:r>
                      <a:r>
                        <a:rPr lang="it-IT" sz="1100" i="1" dirty="0">
                          <a:solidFill>
                            <a:schemeClr val="accent3"/>
                          </a:solidFill>
                        </a:rPr>
                        <a:t>DA OPERAIO QUALIFICATO A OPERAIO SPECIALIZZATO</a:t>
                      </a:r>
                      <a:r>
                        <a:rPr lang="it-IT" sz="1100" i="1" dirty="0">
                          <a:solidFill>
                            <a:schemeClr val="tx2"/>
                          </a:solidFill>
                        </a:rPr>
                        <a:t>: </a:t>
                      </a:r>
                      <a:r>
                        <a:rPr lang="it-IT" sz="1100" dirty="0">
                          <a:solidFill>
                            <a:schemeClr val="tx2"/>
                          </a:solidFill>
                        </a:rPr>
                        <a:t> </a:t>
                      </a:r>
                      <a:r>
                        <a:rPr lang="it-IT" sz="1150" i="1" dirty="0">
                          <a:solidFill>
                            <a:schemeClr val="tx2"/>
                          </a:solidFill>
                        </a:rPr>
                        <a:t>anzianità di 48 mesi presso le Casse edili, di cui 12 mesi con il medesimo datore di lavoro</a:t>
                      </a:r>
                      <a:endParaRPr lang="it-IT" sz="1150" dirty="0">
                        <a:solidFill>
                          <a:schemeClr val="tx2"/>
                        </a:solidFill>
                      </a:endParaRPr>
                    </a:p>
                    <a:p>
                      <a:pPr algn="just">
                        <a:lnSpc>
                          <a:spcPct val="100000"/>
                        </a:lnSpc>
                        <a:spcBef>
                          <a:spcPts val="0"/>
                        </a:spcBef>
                        <a:spcAft>
                          <a:spcPts val="0"/>
                        </a:spcAft>
                      </a:pPr>
                      <a:r>
                        <a:rPr lang="it-IT" sz="1100" dirty="0">
                          <a:solidFill>
                            <a:schemeClr val="tx2"/>
                          </a:solidFill>
                        </a:rPr>
                        <a:t>PREVIO SUPERAMENTO DELLE VERIFICHE FINALI</a:t>
                      </a:r>
                    </a:p>
                    <a:p>
                      <a:pPr algn="just">
                        <a:lnSpc>
                          <a:spcPct val="100000"/>
                        </a:lnSpc>
                        <a:spcBef>
                          <a:spcPts val="0"/>
                        </a:spcBef>
                        <a:spcAft>
                          <a:spcPts val="0"/>
                        </a:spcAft>
                      </a:pPr>
                      <a:endParaRPr lang="it-IT" sz="800" dirty="0">
                        <a:solidFill>
                          <a:schemeClr val="tx2"/>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it-IT" sz="1100" b="1" dirty="0">
                          <a:solidFill>
                            <a:schemeClr val="tx2"/>
                          </a:solidFill>
                          <a:effectLst/>
                          <a:latin typeface="+mn-lt"/>
                          <a:ea typeface="+mn-ea"/>
                          <a:cs typeface="+mn-cs"/>
                        </a:rPr>
                        <a:t>E’ INDICATA LA DURATA MINIMA COMPLESSIVA IN ORE</a:t>
                      </a:r>
                    </a:p>
                    <a:p>
                      <a:pPr marL="0" marR="0" lvl="0" indent="0" algn="just" defTabSz="914400" eaLnBrk="1" fontAlgn="auto" latinLnBrk="0" hangingPunct="1">
                        <a:lnSpc>
                          <a:spcPct val="100000"/>
                        </a:lnSpc>
                        <a:spcBef>
                          <a:spcPts val="0"/>
                        </a:spcBef>
                        <a:spcAft>
                          <a:spcPts val="0"/>
                        </a:spcAft>
                        <a:buClrTx/>
                        <a:buSzTx/>
                        <a:buFontTx/>
                        <a:buNone/>
                        <a:tabLst/>
                        <a:defRPr/>
                      </a:pPr>
                      <a:r>
                        <a:rPr lang="it-IT" sz="1100" b="1" dirty="0">
                          <a:solidFill>
                            <a:schemeClr val="tx2"/>
                          </a:solidFill>
                          <a:effectLst/>
                          <a:latin typeface="+mn-lt"/>
                          <a:ea typeface="+mn-ea"/>
                          <a:cs typeface="+mn-cs"/>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it-IT" sz="1100" b="1" dirty="0">
                          <a:solidFill>
                            <a:schemeClr val="tx2"/>
                          </a:solidFill>
                          <a:effectLst/>
                          <a:latin typeface="+mn-lt"/>
                          <a:ea typeface="+mn-ea"/>
                          <a:cs typeface="+mn-cs"/>
                        </a:rPr>
                        <a:t>LE REGIONI, O LE SCUOLE EDILI/ENTI UNIFICATI, POSSONO STABILIRE UN MONTE ORE DIFFERENTE SULLA BASE DEI PROPRI FABBISOGNI.</a:t>
                      </a:r>
                    </a:p>
                    <a:p>
                      <a:pPr marL="0" marR="0" lvl="0" indent="0" algn="just" defTabSz="914400" eaLnBrk="1" fontAlgn="auto" latinLnBrk="0" hangingPunct="1">
                        <a:lnSpc>
                          <a:spcPct val="100000"/>
                        </a:lnSpc>
                        <a:spcBef>
                          <a:spcPts val="0"/>
                        </a:spcBef>
                        <a:spcAft>
                          <a:spcPts val="0"/>
                        </a:spcAft>
                        <a:buClrTx/>
                        <a:buSzTx/>
                        <a:buFontTx/>
                        <a:buNone/>
                        <a:tabLst/>
                        <a:defRPr/>
                      </a:pPr>
                      <a:r>
                        <a:rPr lang="it-IT" sz="1100" b="1" dirty="0">
                          <a:solidFill>
                            <a:schemeClr val="tx2"/>
                          </a:solidFill>
                          <a:effectLst/>
                          <a:latin typeface="+mn-lt"/>
                          <a:ea typeface="+mn-ea"/>
                          <a:cs typeface="+mn-cs"/>
                        </a:rPr>
                        <a:t>RESTA FERMO CHE NON È POSSIBILE SCENDERE AL DI SOTTO DELLA SOGLIA MINIMA COMPLESSIVA </a:t>
                      </a:r>
                      <a:endParaRPr lang="it-IT" sz="1100" dirty="0">
                        <a:solidFill>
                          <a:schemeClr val="tx2"/>
                        </a:solidFill>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25716133"/>
                  </a:ext>
                </a:extLst>
              </a:tr>
            </a:tbl>
          </a:graphicData>
        </a:graphic>
      </p:graphicFrame>
    </p:spTree>
    <p:extLst>
      <p:ext uri="{BB962C8B-B14F-4D97-AF65-F5344CB8AC3E}">
        <p14:creationId xmlns:p14="http://schemas.microsoft.com/office/powerpoint/2010/main" val="27974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67F1B-4F3F-4DA6-1811-24F34FCE6BE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C81722C-8A66-440E-11AE-454023945E5F}"/>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CONTRATTAZIONE COLLETTIVA IN EDILIZIA</a:t>
            </a:r>
          </a:p>
        </p:txBody>
      </p:sp>
      <p:sp>
        <p:nvSpPr>
          <p:cNvPr id="3" name="Segnaposto numero diapositiva 2">
            <a:extLst>
              <a:ext uri="{FF2B5EF4-FFF2-40B4-BE49-F238E27FC236}">
                <a16:creationId xmlns:a16="http://schemas.microsoft.com/office/drawing/2014/main" id="{EA9DFB17-CF20-37D1-47E0-EF6A4BB3ADAA}"/>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011247E4-BBE5-9E47-6946-B03D92717AAC}"/>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AC684CA8-4F61-94EC-5664-D54DACB89C11}"/>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F0CA6520-4889-A027-69C8-11B617CAC8B4}"/>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ADC54B97-8A03-ADED-64C1-DC425C69C92E}"/>
              </a:ext>
            </a:extLst>
          </p:cNvPr>
          <p:cNvSpPr txBox="1"/>
          <p:nvPr/>
        </p:nvSpPr>
        <p:spPr>
          <a:xfrm>
            <a:off x="736388" y="1532320"/>
            <a:ext cx="7696201" cy="1356397"/>
          </a:xfrm>
          <a:prstGeom prst="rect">
            <a:avLst/>
          </a:prstGeom>
          <a:noFill/>
        </p:spPr>
        <p:txBody>
          <a:bodyPr wrap="square">
            <a:spAutoFit/>
          </a:bodyPr>
          <a:lstStyle/>
          <a:p>
            <a:pPr marL="171450" indent="-171450" algn="just" fontAlgn="base">
              <a:buClr>
                <a:srgbClr val="7DBD71"/>
              </a:buClr>
              <a:buFont typeface="Wingdings" panose="05000000000000000000" pitchFamily="2" charset="2"/>
              <a:buChar char="Ø"/>
              <a:defRPr/>
            </a:pPr>
            <a:r>
              <a:rPr lang="it-IT" sz="1200" b="1" cap="small" dirty="0">
                <a:solidFill>
                  <a:srgbClr val="103676"/>
                </a:solidFill>
                <a:latin typeface="Calibri"/>
                <a:cs typeface="Calibri"/>
              </a:rPr>
              <a:t>L’ANCE STIPULA, CON LE ORGANIZZAZIONI SINDACALI DI SETTORE (FILCA-CISL, FENEAL-UIL E FILLEA-CGIL), IL CONTRATTO COLLETTIVO NAZIONALE DI LAVORO PER I DIPENDENTI DELLE IMPRESE EDILI E AFFINI</a:t>
            </a:r>
            <a:endParaRPr lang="it-IT" sz="1200" b="1" u="sng" cap="small" dirty="0">
              <a:solidFill>
                <a:srgbClr val="7DBD71"/>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algn="ctr" fontAlgn="base">
              <a:buClr>
                <a:srgbClr val="7DBD71"/>
              </a:buClr>
              <a:defRPr/>
            </a:pPr>
            <a:endParaRPr lang="it-IT" sz="1200" b="1" cap="small" dirty="0">
              <a:solidFill>
                <a:srgbClr val="103676"/>
              </a:solidFill>
              <a:latin typeface="Calibri"/>
              <a:cs typeface="Calibri"/>
            </a:endParaRPr>
          </a:p>
          <a:p>
            <a:pPr marL="177800" indent="-177800" algn="just" fontAlgn="base">
              <a:lnSpc>
                <a:spcPct val="150000"/>
              </a:lnSpc>
              <a:buClr>
                <a:srgbClr val="7DBD71"/>
              </a:buClr>
              <a:buFont typeface="Wingdings" panose="05000000000000000000" pitchFamily="2" charset="2"/>
              <a:buChar char="Ø"/>
              <a:defRPr/>
            </a:pPr>
            <a:r>
              <a:rPr lang="it-IT" sz="1200" b="1" cap="small" dirty="0">
                <a:solidFill>
                  <a:srgbClr val="103676"/>
                </a:solidFill>
                <a:latin typeface="Calibri"/>
                <a:cs typeface="Calibri"/>
              </a:rPr>
              <a:t>DAL 2014 I RINNOVI DEL CCNL SONO STATI SOTTOSCRITTI UNITAMENTE ALLE ORGANIZZAZIONI COOPERATIVE</a:t>
            </a:r>
          </a:p>
          <a:p>
            <a:pPr algn="ctr" fontAlgn="base">
              <a:lnSpc>
                <a:spcPct val="150000"/>
              </a:lnSpc>
              <a:buClr>
                <a:srgbClr val="7DBD71"/>
              </a:buClr>
              <a:defRPr/>
            </a:pPr>
            <a:r>
              <a:rPr lang="it-IT" sz="1200" b="1" cap="small" dirty="0">
                <a:solidFill>
                  <a:srgbClr val="103676"/>
                </a:solidFill>
                <a:latin typeface="Calibri"/>
                <a:cs typeface="Calibri"/>
              </a:rPr>
              <a:t>(1° luglio 2014 - 18 luglio 2018 - 3 marzo 2022 - 21 febbraio 2025)</a:t>
            </a:r>
          </a:p>
        </p:txBody>
      </p:sp>
      <p:sp>
        <p:nvSpPr>
          <p:cNvPr id="5" name="CasellaDiTesto 4">
            <a:extLst>
              <a:ext uri="{FF2B5EF4-FFF2-40B4-BE49-F238E27FC236}">
                <a16:creationId xmlns:a16="http://schemas.microsoft.com/office/drawing/2014/main" id="{FDD2B341-DE11-D3FE-F3F0-B8813CE53CE4}"/>
              </a:ext>
            </a:extLst>
          </p:cNvPr>
          <p:cNvSpPr txBox="1"/>
          <p:nvPr/>
        </p:nvSpPr>
        <p:spPr>
          <a:xfrm>
            <a:off x="771525" y="3336925"/>
            <a:ext cx="7696200"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r>
              <a:rPr lang="it-IT" sz="1200" b="1" cap="small" dirty="0">
                <a:solidFill>
                  <a:srgbClr val="103676"/>
                </a:solidFill>
                <a:latin typeface="Calibri"/>
                <a:cs typeface="Calibri"/>
              </a:rPr>
              <a:t>IDENTIFICATO CON IL CODICE ALFANUMERICO CNEL/INPS F012</a:t>
            </a:r>
          </a:p>
        </p:txBody>
      </p:sp>
    </p:spTree>
    <p:extLst>
      <p:ext uri="{BB962C8B-B14F-4D97-AF65-F5344CB8AC3E}">
        <p14:creationId xmlns:p14="http://schemas.microsoft.com/office/powerpoint/2010/main" val="385633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89E1-9BF8-3D55-2144-F4AA6BEB64F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B35D79B-273E-7311-ADD2-675FCCDD9BDF}"/>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31F1E905-9F83-1123-F869-89F1A58744EA}"/>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8921BC5-9D2D-ED7C-C0C7-F718A3AE7ED8}"/>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55779AFE-AEC8-E71B-03D5-85F299DAE8FE}"/>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59484A4F-E93F-F917-8215-C07C912EDF5E}"/>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FADC1EB8-C012-6967-CD4C-722E9C0EE7DC}"/>
              </a:ext>
            </a:extLst>
          </p:cNvPr>
          <p:cNvSpPr/>
          <p:nvPr/>
        </p:nvSpPr>
        <p:spPr>
          <a:xfrm>
            <a:off x="647699" y="684540"/>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FORMEDIL</a:t>
            </a:r>
          </a:p>
        </p:txBody>
      </p:sp>
      <p:sp>
        <p:nvSpPr>
          <p:cNvPr id="5" name="CasellaDiTesto 4">
            <a:extLst>
              <a:ext uri="{FF2B5EF4-FFF2-40B4-BE49-F238E27FC236}">
                <a16:creationId xmlns:a16="http://schemas.microsoft.com/office/drawing/2014/main" id="{748C0607-7F46-5BCA-1140-3F91D9A6D0E1}"/>
              </a:ext>
            </a:extLst>
          </p:cNvPr>
          <p:cNvSpPr txBox="1"/>
          <p:nvPr/>
        </p:nvSpPr>
        <p:spPr>
          <a:xfrm>
            <a:off x="606509" y="1456896"/>
            <a:ext cx="6858000" cy="307777"/>
          </a:xfrm>
          <a:prstGeom prst="rect">
            <a:avLst/>
          </a:prstGeom>
          <a:noFill/>
        </p:spPr>
        <p:txBody>
          <a:bodyPr wrap="square" rtlCol="0">
            <a:spAutoFit/>
          </a:bodyPr>
          <a:lstStyle/>
          <a:p>
            <a:r>
              <a:rPr lang="it-IT" sz="1400" b="1" u="sng" cap="small" dirty="0">
                <a:solidFill>
                  <a:srgbClr val="7DBD71"/>
                </a:solidFill>
                <a:cs typeface="Calibri"/>
              </a:rPr>
              <a:t>CATALOGO FORMATIVO NAZIONALE - CFN</a:t>
            </a:r>
          </a:p>
        </p:txBody>
      </p:sp>
      <p:graphicFrame>
        <p:nvGraphicFramePr>
          <p:cNvPr id="6" name="Tabella 9">
            <a:extLst>
              <a:ext uri="{FF2B5EF4-FFF2-40B4-BE49-F238E27FC236}">
                <a16:creationId xmlns:a16="http://schemas.microsoft.com/office/drawing/2014/main" id="{CC836ED9-8302-4B7F-AA01-42F04FF80788}"/>
              </a:ext>
            </a:extLst>
          </p:cNvPr>
          <p:cNvGraphicFramePr>
            <a:graphicFrameLocks noGrp="1"/>
          </p:cNvGraphicFramePr>
          <p:nvPr>
            <p:extLst>
              <p:ext uri="{D42A27DB-BD31-4B8C-83A1-F6EECF244321}">
                <p14:modId xmlns:p14="http://schemas.microsoft.com/office/powerpoint/2010/main" val="3076249524"/>
              </p:ext>
            </p:extLst>
          </p:nvPr>
        </p:nvGraphicFramePr>
        <p:xfrm>
          <a:off x="659035" y="1794770"/>
          <a:ext cx="7889792" cy="2743200"/>
        </p:xfrm>
        <a:graphic>
          <a:graphicData uri="http://schemas.openxmlformats.org/drawingml/2006/table">
            <a:tbl>
              <a:tblPr firstRow="1" bandRow="1">
                <a:tableStyleId>{5C22544A-7EE6-4342-B048-85BDC9FD1C3A}</a:tableStyleId>
              </a:tblPr>
              <a:tblGrid>
                <a:gridCol w="1790701">
                  <a:extLst>
                    <a:ext uri="{9D8B030D-6E8A-4147-A177-3AD203B41FA5}">
                      <a16:colId xmlns:a16="http://schemas.microsoft.com/office/drawing/2014/main" val="237353262"/>
                    </a:ext>
                  </a:extLst>
                </a:gridCol>
                <a:gridCol w="6099091">
                  <a:extLst>
                    <a:ext uri="{9D8B030D-6E8A-4147-A177-3AD203B41FA5}">
                      <a16:colId xmlns:a16="http://schemas.microsoft.com/office/drawing/2014/main" val="4156484867"/>
                    </a:ext>
                  </a:extLst>
                </a:gridCol>
              </a:tblGrid>
              <a:tr h="151084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it-IT" b="1" cap="small" baseline="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it-IT" sz="1600" b="1" cap="small" baseline="0" dirty="0">
                          <a:solidFill>
                            <a:schemeClr val="bg1"/>
                          </a:solidFill>
                        </a:rPr>
                        <a:t>corsi obbligatori in materia di salute e sicurezza sul lavoro</a:t>
                      </a:r>
                    </a:p>
                    <a:p>
                      <a:pPr algn="ctr"/>
                      <a:endParaRPr lang="it-IT" b="1" cap="small" baseline="0" dirty="0">
                        <a:solidFill>
                          <a:schemeClr val="bg1"/>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1200" b="1" u="sng" cap="small" dirty="0">
                          <a:solidFill>
                            <a:srgbClr val="103676"/>
                          </a:solidFill>
                          <a:latin typeface="+mn-lt"/>
                          <a:ea typeface="+mn-ea"/>
                          <a:cs typeface="Calibri"/>
                        </a:rPr>
                        <a:t>non</a:t>
                      </a:r>
                      <a:r>
                        <a:rPr lang="it-IT" sz="1200" b="1" u="none" cap="small" dirty="0">
                          <a:solidFill>
                            <a:srgbClr val="103676"/>
                          </a:solidFill>
                          <a:latin typeface="+mn-lt"/>
                          <a:ea typeface="+mn-ea"/>
                          <a:cs typeface="Calibri"/>
                        </a:rPr>
                        <a:t> trova applicazione la normativa contrattuale sulla progressione nei livelli di inquadramento </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sz="1200" b="1" u="none" cap="small" dirty="0">
                        <a:solidFill>
                          <a:srgbClr val="103676"/>
                        </a:solidFill>
                        <a:latin typeface="+mn-lt"/>
                        <a:ea typeface="+mn-ea"/>
                        <a:cs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it-IT" sz="1200" b="1" u="none" cap="small" dirty="0">
                          <a:solidFill>
                            <a:srgbClr val="103676"/>
                          </a:solidFill>
                          <a:latin typeface="+mn-lt"/>
                          <a:ea typeface="+mn-ea"/>
                          <a:cs typeface="Calibri"/>
                        </a:rPr>
                        <a:t>rientrano in tali corsi anche quelli derivanti da specifiche normative regionali</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sz="1200" b="1" u="none" cap="small" dirty="0">
                        <a:solidFill>
                          <a:srgbClr val="103676"/>
                        </a:solidFill>
                        <a:latin typeface="+mn-lt"/>
                        <a:ea typeface="+mn-ea"/>
                        <a:cs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it-IT" sz="1200" b="1" u="none" cap="small" dirty="0">
                          <a:solidFill>
                            <a:srgbClr val="103676"/>
                          </a:solidFill>
                          <a:latin typeface="+mn-lt"/>
                          <a:ea typeface="+mn-ea"/>
                          <a:cs typeface="Calibri"/>
                        </a:rPr>
                        <a:t>non è indicata la durata del corsi poiché il monte ore minimo è stabilito dalle norme di riferimento</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40046212"/>
                  </a:ext>
                </a:extLst>
              </a:tr>
              <a:tr h="1066800">
                <a:tc>
                  <a:txBody>
                    <a:bodyPr/>
                    <a:lstStyle/>
                    <a:p>
                      <a:pPr algn="ctr"/>
                      <a:endParaRPr lang="it-IT" b="1" cap="small" baseline="0" dirty="0">
                        <a:solidFill>
                          <a:schemeClr val="bg1"/>
                        </a:solidFill>
                      </a:endParaRPr>
                    </a:p>
                    <a:p>
                      <a:pPr algn="ctr"/>
                      <a:endParaRPr lang="it-IT" sz="900" b="1" cap="small" baseline="0" dirty="0">
                        <a:solidFill>
                          <a:schemeClr val="bg1"/>
                        </a:solidFill>
                      </a:endParaRPr>
                    </a:p>
                    <a:p>
                      <a:pPr algn="ctr"/>
                      <a:r>
                        <a:rPr lang="it-IT" sz="1600" b="1" cap="small" baseline="0" dirty="0">
                          <a:solidFill>
                            <a:schemeClr val="bg1"/>
                          </a:solidFill>
                        </a:rPr>
                        <a:t>altro</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3"/>
                    </a:solidFill>
                  </a:tcPr>
                </a:tc>
                <a:tc>
                  <a:txBody>
                    <a:bodyPr/>
                    <a:lstStyle/>
                    <a:p>
                      <a:endParaRPr lang="it-IT" sz="800" b="1" cap="small" dirty="0">
                        <a:solidFill>
                          <a:srgbClr val="103676"/>
                        </a:solidFill>
                        <a:latin typeface="+mn-lt"/>
                        <a:cs typeface="Calibri"/>
                      </a:endParaRPr>
                    </a:p>
                    <a:p>
                      <a:r>
                        <a:rPr lang="it-IT" sz="1200" b="1" cap="small" dirty="0">
                          <a:solidFill>
                            <a:srgbClr val="103676"/>
                          </a:solidFill>
                          <a:latin typeface="+mn-lt"/>
                          <a:cs typeface="Calibri"/>
                        </a:rPr>
                        <a:t>corsi per le figure impiegatizie</a:t>
                      </a:r>
                    </a:p>
                    <a:p>
                      <a:r>
                        <a:rPr lang="it-IT" sz="1200" b="1" cap="small" dirty="0">
                          <a:solidFill>
                            <a:srgbClr val="103676"/>
                          </a:solidFill>
                          <a:latin typeface="+mn-lt"/>
                          <a:cs typeface="Calibri"/>
                        </a:rPr>
                        <a:t>(sviluppo professionale – digitalizzazione)</a:t>
                      </a:r>
                    </a:p>
                    <a:p>
                      <a:endParaRPr lang="it-IT" sz="1200" b="1" cap="small" dirty="0">
                        <a:solidFill>
                          <a:srgbClr val="103676"/>
                        </a:solidFill>
                        <a:latin typeface="+mn-lt"/>
                        <a:cs typeface="Calibri"/>
                      </a:endParaRPr>
                    </a:p>
                    <a:p>
                      <a:pPr algn="just"/>
                      <a:r>
                        <a:rPr lang="it-IT" sz="1200" b="1" u="sng" cap="small" dirty="0">
                          <a:solidFill>
                            <a:srgbClr val="103676"/>
                          </a:solidFill>
                          <a:latin typeface="+mn-lt"/>
                          <a:cs typeface="Calibri"/>
                        </a:rPr>
                        <a:t>non</a:t>
                      </a:r>
                      <a:r>
                        <a:rPr lang="it-IT" sz="1200" b="1" cap="small" dirty="0">
                          <a:solidFill>
                            <a:srgbClr val="103676"/>
                          </a:solidFill>
                          <a:latin typeface="+mn-lt"/>
                          <a:cs typeface="Calibri"/>
                        </a:rPr>
                        <a:t> comportano alcuna progressione nei livelli di inquadramento, anche laddove riguardassero gli operai</a:t>
                      </a:r>
                      <a:endParaRPr lang="it-IT" sz="1200"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27462240"/>
                  </a:ext>
                </a:extLst>
              </a:tr>
            </a:tbl>
          </a:graphicData>
        </a:graphic>
      </p:graphicFrame>
    </p:spTree>
    <p:extLst>
      <p:ext uri="{BB962C8B-B14F-4D97-AF65-F5344CB8AC3E}">
        <p14:creationId xmlns:p14="http://schemas.microsoft.com/office/powerpoint/2010/main" val="2959325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4DB30-8315-10D1-4FE0-712DF1919A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B268547-807E-F1CF-562B-7074FE0AECEF}"/>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 </a:t>
            </a:r>
          </a:p>
        </p:txBody>
      </p:sp>
      <p:sp>
        <p:nvSpPr>
          <p:cNvPr id="3" name="Segnaposto numero diapositiva 2">
            <a:extLst>
              <a:ext uri="{FF2B5EF4-FFF2-40B4-BE49-F238E27FC236}">
                <a16:creationId xmlns:a16="http://schemas.microsoft.com/office/drawing/2014/main" id="{76CD7271-117F-8213-5669-0664090AB339}"/>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21727BC1-D604-6DBB-B4C8-C7B821F352F4}"/>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42F2C95D-2427-8923-C821-95AD74F95171}"/>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0A42D258-92B8-BBFB-8F00-0BACD2C29E16}"/>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E40539FB-CD52-D737-80F4-7941FCB1BFBF}"/>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FORMEDIL</a:t>
            </a:r>
          </a:p>
        </p:txBody>
      </p:sp>
      <p:sp>
        <p:nvSpPr>
          <p:cNvPr id="4" name="CasellaDiTesto 3">
            <a:extLst>
              <a:ext uri="{FF2B5EF4-FFF2-40B4-BE49-F238E27FC236}">
                <a16:creationId xmlns:a16="http://schemas.microsoft.com/office/drawing/2014/main" id="{685BFDD6-9454-4ACA-3F88-7E3244421294}"/>
              </a:ext>
            </a:extLst>
          </p:cNvPr>
          <p:cNvSpPr txBox="1"/>
          <p:nvPr/>
        </p:nvSpPr>
        <p:spPr>
          <a:xfrm>
            <a:off x="673256" y="1604760"/>
            <a:ext cx="6858000" cy="307777"/>
          </a:xfrm>
          <a:prstGeom prst="rect">
            <a:avLst/>
          </a:prstGeom>
          <a:noFill/>
        </p:spPr>
        <p:txBody>
          <a:bodyPr wrap="square" rtlCol="0">
            <a:spAutoFit/>
          </a:bodyPr>
          <a:lstStyle/>
          <a:p>
            <a:r>
              <a:rPr lang="it-IT" sz="1400" b="1" u="sng" cap="small" dirty="0">
                <a:solidFill>
                  <a:srgbClr val="7DBD71"/>
                </a:solidFill>
                <a:cs typeface="Calibri"/>
              </a:rPr>
              <a:t>BLEN.IT - BORSA LAVORO EDILE NAZIONALE </a:t>
            </a:r>
          </a:p>
        </p:txBody>
      </p:sp>
      <p:sp>
        <p:nvSpPr>
          <p:cNvPr id="6" name="CasellaDiTesto 5">
            <a:extLst>
              <a:ext uri="{FF2B5EF4-FFF2-40B4-BE49-F238E27FC236}">
                <a16:creationId xmlns:a16="http://schemas.microsoft.com/office/drawing/2014/main" id="{18DA3D62-53B5-8FFE-2BF1-0BBA5115490E}"/>
              </a:ext>
            </a:extLst>
          </p:cNvPr>
          <p:cNvSpPr txBox="1"/>
          <p:nvPr/>
        </p:nvSpPr>
        <p:spPr>
          <a:xfrm>
            <a:off x="685800" y="2056713"/>
            <a:ext cx="7869289" cy="2462213"/>
          </a:xfrm>
          <a:prstGeom prst="rect">
            <a:avLst/>
          </a:prstGeom>
          <a:noFill/>
        </p:spPr>
        <p:txBody>
          <a:bodyPr wrap="square">
            <a:spAutoFit/>
          </a:bodyPr>
          <a:lstStyle/>
          <a:p>
            <a:pPr marL="171450" indent="-171450" algn="just">
              <a:buClr>
                <a:srgbClr val="7DBD71"/>
              </a:buClr>
              <a:buFont typeface="Wingdings" panose="05000000000000000000" pitchFamily="2" charset="2"/>
              <a:buChar char="Ø"/>
            </a:pPr>
            <a:r>
              <a:rPr lang="it-IT" sz="1100" b="1" cap="small" dirty="0">
                <a:solidFill>
                  <a:srgbClr val="103676"/>
                </a:solidFill>
                <a:latin typeface="Calibri"/>
                <a:cs typeface="Calibri"/>
              </a:rPr>
              <a:t>È IL SISTEMA DI SERVIZI, </a:t>
            </a:r>
            <a:r>
              <a:rPr lang="it-IT" sz="1100" b="1" u="sng" cap="small" dirty="0">
                <a:solidFill>
                  <a:srgbClr val="103676"/>
                </a:solidFill>
                <a:latin typeface="Calibri"/>
                <a:cs typeface="Calibri"/>
              </a:rPr>
              <a:t>COMPLETAMENTE GRATUITI</a:t>
            </a:r>
            <a:r>
              <a:rPr lang="it-IT" sz="1100" b="1" cap="small" dirty="0">
                <a:solidFill>
                  <a:srgbClr val="103676"/>
                </a:solidFill>
                <a:latin typeface="Calibri"/>
                <a:cs typeface="Calibri"/>
              </a:rPr>
              <a:t>, NATO PER FACILITARE L’INCONTRO TRA DOMANDA E OFFERTA DI LAVORO</a:t>
            </a:r>
          </a:p>
          <a:p>
            <a:pPr marL="171450" indent="-171450" algn="just">
              <a:buClr>
                <a:srgbClr val="7DBD71"/>
              </a:buClr>
              <a:buFont typeface="Wingdings" panose="05000000000000000000" pitchFamily="2" charset="2"/>
              <a:buChar char="Ø"/>
            </a:pPr>
            <a:endParaRPr lang="it-IT" sz="1100" b="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100" b="1" cap="small" dirty="0">
                <a:solidFill>
                  <a:srgbClr val="103676"/>
                </a:solidFill>
                <a:latin typeface="Calibri"/>
                <a:cs typeface="Calibri"/>
              </a:rPr>
              <a:t>È RICONOSCIUTA DAL MINISTERO DEL LAVORO E DELLE POLITICHE SOCIALI MEDIANTE ISCRIZIONE FORMEDIL ALL’ALBO DELLE AGENZIE PER IL LAVORO</a:t>
            </a:r>
          </a:p>
          <a:p>
            <a:pPr marL="171450" indent="-171450" algn="just">
              <a:buClr>
                <a:srgbClr val="7DBD71"/>
              </a:buClr>
              <a:buFont typeface="Wingdings" panose="05000000000000000000" pitchFamily="2" charset="2"/>
              <a:buChar char="Ø"/>
            </a:pPr>
            <a:endParaRPr lang="it-IT" sz="1100" b="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100" b="1" cap="small" dirty="0">
                <a:solidFill>
                  <a:srgbClr val="103676"/>
                </a:solidFill>
                <a:latin typeface="Calibri"/>
                <a:cs typeface="Calibri"/>
              </a:rPr>
              <a:t>A LIVELLO NAZIONALE È GESTITA DAL FORMEDIL IN COLLABORAZIONE CON LA CNCE E TERRITORIALMENTE DAGLI ENTI UNITARI/SCUOLE EDILI</a:t>
            </a:r>
          </a:p>
          <a:p>
            <a:pPr marL="171450" indent="-171450" algn="just">
              <a:buClr>
                <a:srgbClr val="7DBD71"/>
              </a:buClr>
              <a:buFont typeface="Wingdings" panose="05000000000000000000" pitchFamily="2" charset="2"/>
              <a:buChar char="Ø"/>
            </a:pPr>
            <a:endParaRPr lang="it-IT" sz="1100" b="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100" b="1" cap="small" dirty="0">
                <a:solidFill>
                  <a:srgbClr val="103676"/>
                </a:solidFill>
                <a:latin typeface="Calibri"/>
                <a:cs typeface="Calibri"/>
              </a:rPr>
              <a:t>DA LUGLIO 2014 (RINNOVO CCNL), LE IMPRESE CHE FRUISCONO DEI SERVIZI BLEN.IT POSSONO ASSUMERE UN 15% DI LAVORATORI IN PIÙ CON CONTRATTO A TEMPO DETERMINATO</a:t>
            </a:r>
          </a:p>
          <a:p>
            <a:pPr marL="171450" indent="-171450" algn="just">
              <a:buClr>
                <a:srgbClr val="7DBD71"/>
              </a:buClr>
              <a:buFont typeface="Wingdings" panose="05000000000000000000" pitchFamily="2" charset="2"/>
              <a:buChar char="Ø"/>
            </a:pPr>
            <a:endParaRPr lang="it-IT" sz="1100" b="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100" b="1" cap="small" dirty="0">
                <a:solidFill>
                  <a:srgbClr val="103676"/>
                </a:solidFill>
                <a:latin typeface="Calibri"/>
                <a:cs typeface="Calibri"/>
              </a:rPr>
              <a:t>LAVORATORI E IMPRESE POSSONO ISCRIVERSI DIRETTAMENTE ON LINE TRAMITE IL PORTALE WWW.BLEN.IT, OPPURE CONTATTANDO L’ENTE UNITARIO/SCUOLA EDILE DELLA PROPRIA PROVINCIA O IL FORMEDIL (FORMEDIL@BLEN.IT).</a:t>
            </a:r>
          </a:p>
          <a:p>
            <a:pPr algn="just">
              <a:buClr>
                <a:srgbClr val="7DBD71"/>
              </a:buClr>
            </a:pPr>
            <a:endParaRPr lang="it-IT" sz="1100" b="1" cap="small" dirty="0">
              <a:solidFill>
                <a:srgbClr val="103676"/>
              </a:solidFill>
              <a:latin typeface="Calibri"/>
              <a:cs typeface="Calibri"/>
            </a:endParaRPr>
          </a:p>
        </p:txBody>
      </p:sp>
      <p:sp>
        <p:nvSpPr>
          <p:cNvPr id="16" name="CasellaDiTesto 15">
            <a:extLst>
              <a:ext uri="{FF2B5EF4-FFF2-40B4-BE49-F238E27FC236}">
                <a16:creationId xmlns:a16="http://schemas.microsoft.com/office/drawing/2014/main" id="{3C547728-F030-AD1E-236E-E97C9DF5C7B5}"/>
              </a:ext>
            </a:extLst>
          </p:cNvPr>
          <p:cNvSpPr txBox="1"/>
          <p:nvPr/>
        </p:nvSpPr>
        <p:spPr>
          <a:xfrm>
            <a:off x="6705600" y="1032778"/>
            <a:ext cx="182880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1200" b="1" cap="small" dirty="0">
                <a:solidFill>
                  <a:srgbClr val="103676"/>
                </a:solidFill>
                <a:cs typeface="Calibri"/>
              </a:rPr>
              <a:t>È LO STRUMENTO DELLE PARTI SOCIALI PER LA «BUONA OCCUPAZIONE»</a:t>
            </a:r>
            <a:endParaRPr lang="it-IT" sz="1200" dirty="0"/>
          </a:p>
        </p:txBody>
      </p:sp>
    </p:spTree>
    <p:extLst>
      <p:ext uri="{BB962C8B-B14F-4D97-AF65-F5344CB8AC3E}">
        <p14:creationId xmlns:p14="http://schemas.microsoft.com/office/powerpoint/2010/main" val="248213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07E3-771A-14A6-3107-39B3EE9A5B2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7DF9279-D094-DDC1-D789-2429DCE9EEA4}"/>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C7216FED-673A-DE46-CE37-E008189098DA}"/>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B9DD703D-1388-6379-BB14-B62D3B85F065}"/>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B50C789E-9223-BF05-9108-20C3315D5EED}"/>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A9AF482D-D98C-F4F4-1A31-BFB2855D16E1}"/>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931447A1-38F3-A55A-9DB4-3D1B2C893B29}"/>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SANEDIL</a:t>
            </a:r>
          </a:p>
        </p:txBody>
      </p:sp>
      <p:graphicFrame>
        <p:nvGraphicFramePr>
          <p:cNvPr id="4" name="Diagramma 3">
            <a:extLst>
              <a:ext uri="{FF2B5EF4-FFF2-40B4-BE49-F238E27FC236}">
                <a16:creationId xmlns:a16="http://schemas.microsoft.com/office/drawing/2014/main" id="{1B6A930A-0E9B-8C13-7E45-8AAF0590C6D1}"/>
              </a:ext>
            </a:extLst>
          </p:cNvPr>
          <p:cNvGraphicFramePr/>
          <p:nvPr>
            <p:extLst>
              <p:ext uri="{D42A27DB-BD31-4B8C-83A1-F6EECF244321}">
                <p14:modId xmlns:p14="http://schemas.microsoft.com/office/powerpoint/2010/main" val="3309316991"/>
              </p:ext>
            </p:extLst>
          </p:nvPr>
        </p:nvGraphicFramePr>
        <p:xfrm>
          <a:off x="457200" y="1638199"/>
          <a:ext cx="8153400" cy="310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835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6254A-429A-3CBC-F404-D09678E0D0B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640E48-DE66-27CB-F0F7-00EB31E3AAC2}"/>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232C69D6-F827-AAA7-81E2-6BC3092A3135}"/>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BBE0C4EC-89C8-E106-D06A-A73D6CF252E5}"/>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0CB6A5A6-C1C6-8BA0-A777-414AD2DA25C1}"/>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C6796EB4-0332-1825-7DAA-A4B231B2B840}"/>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9792337F-434A-F2E0-7055-D9175880923B}"/>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SANEDIL</a:t>
            </a:r>
          </a:p>
        </p:txBody>
      </p:sp>
      <p:pic>
        <p:nvPicPr>
          <p:cNvPr id="6" name="Immagine 5">
            <a:extLst>
              <a:ext uri="{FF2B5EF4-FFF2-40B4-BE49-F238E27FC236}">
                <a16:creationId xmlns:a16="http://schemas.microsoft.com/office/drawing/2014/main" id="{83FFD5E4-83A3-0941-E3C8-CAFBB5D9A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60410"/>
            <a:ext cx="6096000" cy="2916837"/>
          </a:xfrm>
          <a:prstGeom prst="rect">
            <a:avLst/>
          </a:prstGeom>
        </p:spPr>
      </p:pic>
    </p:spTree>
    <p:extLst>
      <p:ext uri="{BB962C8B-B14F-4D97-AF65-F5344CB8AC3E}">
        <p14:creationId xmlns:p14="http://schemas.microsoft.com/office/powerpoint/2010/main" val="527060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C35AF-8A14-F6C1-03F5-C706329E34F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FF22AC0-CBA7-EDC5-B183-0222F658E1D6}"/>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36ED487B-5792-4D68-E23E-18B448CE0957}"/>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CBED1A54-ECC4-28ED-E5F9-AAFC837CE508}"/>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4D2FEDD5-4034-942E-BDB1-2A912C3A975C}"/>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7401B9FD-A73F-E47A-4D27-0D719498C21D}"/>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11" name="Diagramma 10">
            <a:extLst>
              <a:ext uri="{FF2B5EF4-FFF2-40B4-BE49-F238E27FC236}">
                <a16:creationId xmlns:a16="http://schemas.microsoft.com/office/drawing/2014/main" id="{A46CDFD5-1442-0153-3290-74481A7A07CA}"/>
              </a:ext>
            </a:extLst>
          </p:cNvPr>
          <p:cNvGraphicFramePr/>
          <p:nvPr>
            <p:extLst>
              <p:ext uri="{D42A27DB-BD31-4B8C-83A1-F6EECF244321}">
                <p14:modId xmlns:p14="http://schemas.microsoft.com/office/powerpoint/2010/main" val="32641088"/>
              </p:ext>
            </p:extLst>
          </p:nvPr>
        </p:nvGraphicFramePr>
        <p:xfrm>
          <a:off x="457200" y="1274142"/>
          <a:ext cx="8130746" cy="278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1">
            <a:extLst>
              <a:ext uri="{FF2B5EF4-FFF2-40B4-BE49-F238E27FC236}">
                <a16:creationId xmlns:a16="http://schemas.microsoft.com/office/drawing/2014/main" id="{6E03D2DA-0531-BF42-6934-89A0F909FF2F}"/>
              </a:ext>
            </a:extLst>
          </p:cNvPr>
          <p:cNvSpPr/>
          <p:nvPr/>
        </p:nvSpPr>
        <p:spPr>
          <a:xfrm>
            <a:off x="671384" y="653224"/>
            <a:ext cx="7239001" cy="586199"/>
          </a:xfrm>
          <a:prstGeom prst="rect">
            <a:avLst/>
          </a:prstGeom>
          <a:noFill/>
          <a:ln/>
        </p:spPr>
        <p:txBody>
          <a:bodyPr wrap="none" rtlCol="0" anchor="t"/>
          <a:lstStyle/>
          <a:p>
            <a:pPr algn="ctr">
              <a:lnSpc>
                <a:spcPts val="5468"/>
              </a:lnSpc>
            </a:pPr>
            <a:r>
              <a:rPr lang="en-US" sz="2400" b="1" u="sng" cap="small" dirty="0">
                <a:solidFill>
                  <a:srgbClr val="103676"/>
                </a:solidFill>
                <a:latin typeface="Calibri"/>
                <a:cs typeface="Calibri"/>
              </a:rPr>
              <a:t>PREVEDI</a:t>
            </a:r>
          </a:p>
        </p:txBody>
      </p:sp>
      <p:sp>
        <p:nvSpPr>
          <p:cNvPr id="6" name="CasellaDiTesto 5">
            <a:extLst>
              <a:ext uri="{FF2B5EF4-FFF2-40B4-BE49-F238E27FC236}">
                <a16:creationId xmlns:a16="http://schemas.microsoft.com/office/drawing/2014/main" id="{041E70EC-BA6F-A667-D7E8-068BD877F44D}"/>
              </a:ext>
            </a:extLst>
          </p:cNvPr>
          <p:cNvSpPr txBox="1"/>
          <p:nvPr/>
        </p:nvSpPr>
        <p:spPr>
          <a:xfrm>
            <a:off x="479854" y="4074235"/>
            <a:ext cx="8130746" cy="4924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buNone/>
            </a:pPr>
            <a:r>
              <a:rPr lang="it-IT" sz="1300" b="1" cap="small" dirty="0">
                <a:solidFill>
                  <a:srgbClr val="103676"/>
                </a:solidFill>
                <a:latin typeface="Calibri"/>
                <a:cs typeface="Calibri"/>
              </a:rPr>
              <a:t>il funzionamento del fondo è regolato dal d.lgs. n. 252/2005 </a:t>
            </a:r>
            <a:r>
              <a:rPr lang="it-IT" sz="1100" b="1" i="1" cap="small" dirty="0">
                <a:solidFill>
                  <a:srgbClr val="103676"/>
                </a:solidFill>
                <a:latin typeface="Calibri"/>
                <a:cs typeface="Calibri"/>
              </a:rPr>
              <a:t>("DISCIPLINA DELLE FORME PENSIONISTICHE COMPLEMENTARI")</a:t>
            </a:r>
            <a:r>
              <a:rPr lang="it-IT" sz="1200" b="1" cap="small" dirty="0">
                <a:solidFill>
                  <a:srgbClr val="103676"/>
                </a:solidFill>
                <a:latin typeface="Calibri"/>
                <a:cs typeface="Calibri"/>
              </a:rPr>
              <a:t> </a:t>
            </a:r>
            <a:r>
              <a:rPr lang="it-IT" sz="1300" b="1" cap="small" dirty="0">
                <a:solidFill>
                  <a:srgbClr val="103676"/>
                </a:solidFill>
                <a:latin typeface="Calibri"/>
                <a:cs typeface="Calibri"/>
              </a:rPr>
              <a:t>ed è sottoposto al controllo della commissione di vigilanza sui fondi pensione (</a:t>
            </a:r>
            <a:r>
              <a:rPr lang="it-IT" sz="1300" b="1" cap="small" dirty="0" err="1">
                <a:solidFill>
                  <a:srgbClr val="103676"/>
                </a:solidFill>
                <a:latin typeface="Calibri"/>
                <a:cs typeface="Calibri"/>
              </a:rPr>
              <a:t>covip</a:t>
            </a:r>
            <a:r>
              <a:rPr lang="it-IT" sz="1300" b="1" cap="small" dirty="0">
                <a:solidFill>
                  <a:srgbClr val="103676"/>
                </a:solidFill>
                <a:latin typeface="Calibri"/>
                <a:cs typeface="Calibri"/>
              </a:rPr>
              <a:t>)</a:t>
            </a:r>
          </a:p>
        </p:txBody>
      </p:sp>
    </p:spTree>
    <p:extLst>
      <p:ext uri="{BB962C8B-B14F-4D97-AF65-F5344CB8AC3E}">
        <p14:creationId xmlns:p14="http://schemas.microsoft.com/office/powerpoint/2010/main" val="12632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6ADC-0C45-38DE-1F2D-A1803B6D586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3A2A9A9-A157-FFBC-4E72-F9BBDF328462}"/>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363E7929-AA15-4428-CD16-96635BB0F602}"/>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B19FB70A-3638-750C-0CA1-BDDEFA19BC4D}"/>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BE9BC274-1FE9-F966-5023-117400EC7175}"/>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2A6B7F77-1BD4-3720-B68C-0B92A98BD3E9}"/>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11" name="Diagramma 10">
            <a:extLst>
              <a:ext uri="{FF2B5EF4-FFF2-40B4-BE49-F238E27FC236}">
                <a16:creationId xmlns:a16="http://schemas.microsoft.com/office/drawing/2014/main" id="{753D5966-1FF9-D453-D6AF-5C0EDC17086A}"/>
              </a:ext>
            </a:extLst>
          </p:cNvPr>
          <p:cNvGraphicFramePr/>
          <p:nvPr>
            <p:extLst>
              <p:ext uri="{D42A27DB-BD31-4B8C-83A1-F6EECF244321}">
                <p14:modId xmlns:p14="http://schemas.microsoft.com/office/powerpoint/2010/main" val="3399536986"/>
              </p:ext>
            </p:extLst>
          </p:nvPr>
        </p:nvGraphicFramePr>
        <p:xfrm>
          <a:off x="685800" y="1567066"/>
          <a:ext cx="7924800" cy="2972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1">
            <a:extLst>
              <a:ext uri="{FF2B5EF4-FFF2-40B4-BE49-F238E27FC236}">
                <a16:creationId xmlns:a16="http://schemas.microsoft.com/office/drawing/2014/main" id="{67DF5B72-BCC0-8B9B-78B4-7FDEFA275411}"/>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a:solidFill>
                  <a:srgbClr val="103676"/>
                </a:solidFill>
                <a:latin typeface="Calibri"/>
                <a:cs typeface="Calibri"/>
              </a:rPr>
              <a:t>FNAPE</a:t>
            </a:r>
            <a:endParaRPr lang="en-US" sz="2400" b="1" u="sng" cap="small" dirty="0">
              <a:solidFill>
                <a:srgbClr val="103676"/>
              </a:solidFill>
              <a:latin typeface="Calibri"/>
              <a:cs typeface="Calibri"/>
            </a:endParaRPr>
          </a:p>
        </p:txBody>
      </p:sp>
    </p:spTree>
    <p:extLst>
      <p:ext uri="{BB962C8B-B14F-4D97-AF65-F5344CB8AC3E}">
        <p14:creationId xmlns:p14="http://schemas.microsoft.com/office/powerpoint/2010/main" val="398246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C0D7-27DA-A33D-D488-9A4F8D8C039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1B03504-E913-6BE3-70DA-B14F857D66A8}"/>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RUOLO E FUNZIONI DEGLI ENTI BILATERALI NAZIONALI</a:t>
            </a:r>
          </a:p>
        </p:txBody>
      </p:sp>
      <p:sp>
        <p:nvSpPr>
          <p:cNvPr id="3" name="Segnaposto numero diapositiva 2">
            <a:extLst>
              <a:ext uri="{FF2B5EF4-FFF2-40B4-BE49-F238E27FC236}">
                <a16:creationId xmlns:a16="http://schemas.microsoft.com/office/drawing/2014/main" id="{FA32F585-C61B-6B70-DCDD-0F41E7EE184C}"/>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DC04A210-9FBA-E67C-145B-4D47EA7E6143}"/>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713FCB83-55FA-5308-705C-C0BCD6D28435}"/>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7F3E4FC6-3FE7-652E-B0E6-4AC70DB74FB3}"/>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3FFBD0AF-4513-A299-9EC8-059641368511}"/>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a:solidFill>
                  <a:srgbClr val="103676"/>
                </a:solidFill>
                <a:latin typeface="Calibri"/>
                <a:cs typeface="Calibri"/>
              </a:rPr>
              <a:t>FNAPE</a:t>
            </a:r>
          </a:p>
        </p:txBody>
      </p:sp>
      <p:sp>
        <p:nvSpPr>
          <p:cNvPr id="5" name="CasellaDiTesto 4">
            <a:extLst>
              <a:ext uri="{FF2B5EF4-FFF2-40B4-BE49-F238E27FC236}">
                <a16:creationId xmlns:a16="http://schemas.microsoft.com/office/drawing/2014/main" id="{B8D62A40-6373-79DC-F061-AC7DBA8E7269}"/>
              </a:ext>
            </a:extLst>
          </p:cNvPr>
          <p:cNvSpPr txBox="1"/>
          <p:nvPr/>
        </p:nvSpPr>
        <p:spPr>
          <a:xfrm>
            <a:off x="766762" y="1891021"/>
            <a:ext cx="7915275" cy="2082621"/>
          </a:xfrm>
          <a:prstGeom prst="rect">
            <a:avLst/>
          </a:prstGeom>
          <a:noFill/>
        </p:spPr>
        <p:txBody>
          <a:bodyPr wrap="square">
            <a:spAutoFit/>
          </a:bodyPr>
          <a:lstStyle/>
          <a:p>
            <a:pPr marL="361950" lvl="0" indent="-171450" algn="just">
              <a:lnSpc>
                <a:spcPct val="150000"/>
              </a:lnSpc>
              <a:buClr>
                <a:srgbClr val="7DBD71"/>
              </a:buClr>
              <a:buFont typeface="Wingdings" panose="05000000000000000000" pitchFamily="2" charset="2"/>
              <a:buChar char="§"/>
            </a:pPr>
            <a:r>
              <a:rPr lang="it-IT" sz="1100" b="1" cap="small" dirty="0">
                <a:solidFill>
                  <a:srgbClr val="103676"/>
                </a:solidFill>
                <a:latin typeface="Calibri"/>
                <a:cs typeface="Calibri"/>
              </a:rPr>
              <a:t>GESTIRE LA BANCA DATI APE;</a:t>
            </a:r>
          </a:p>
          <a:p>
            <a:pPr marL="361950" lvl="0" indent="-171450" algn="just">
              <a:lnSpc>
                <a:spcPct val="150000"/>
              </a:lnSpc>
              <a:buClr>
                <a:srgbClr val="7DBD71"/>
              </a:buClr>
              <a:buFont typeface="Wingdings" panose="05000000000000000000" pitchFamily="2" charset="2"/>
              <a:buChar char="§"/>
            </a:pPr>
            <a:r>
              <a:rPr lang="it-IT" sz="1100" b="1" cap="small" dirty="0">
                <a:solidFill>
                  <a:srgbClr val="103676"/>
                </a:solidFill>
                <a:latin typeface="Calibri"/>
                <a:cs typeface="Calibri"/>
              </a:rPr>
              <a:t>CORRISPONDERE ALLE CASSE EDILI/EDILCASSE LE SOMME NECESSARIE PER L’EROGAZIONE DA PARTE DELLE STESSE DELLA PRESTAZIONE APE AGLI AVENTI DIRITTO;</a:t>
            </a:r>
          </a:p>
          <a:p>
            <a:pPr marL="361950" lvl="0" indent="-171450" algn="just">
              <a:lnSpc>
                <a:spcPct val="150000"/>
              </a:lnSpc>
              <a:buClr>
                <a:srgbClr val="7DBD71"/>
              </a:buClr>
              <a:buFont typeface="Wingdings" panose="05000000000000000000" pitchFamily="2" charset="2"/>
              <a:buChar char="§"/>
            </a:pPr>
            <a:r>
              <a:rPr lang="it-IT" sz="1100" b="1" cap="small" dirty="0">
                <a:solidFill>
                  <a:srgbClr val="103676"/>
                </a:solidFill>
                <a:latin typeface="Calibri"/>
                <a:cs typeface="Calibri"/>
              </a:rPr>
              <a:t>EFFETTUARE LA RENDICONTAZIONE PERIODICA, ALMENO SEMESTRALE, ALLE PARTI SOCIALI COSTITUENTI SULL’ ANDAMENTO;</a:t>
            </a:r>
          </a:p>
          <a:p>
            <a:pPr marL="361950" lvl="0" indent="-171450" algn="just">
              <a:lnSpc>
                <a:spcPct val="150000"/>
              </a:lnSpc>
              <a:buClr>
                <a:srgbClr val="7DBD71"/>
              </a:buClr>
              <a:buFont typeface="Wingdings" panose="05000000000000000000" pitchFamily="2" charset="2"/>
              <a:buChar char="§"/>
            </a:pPr>
            <a:r>
              <a:rPr lang="it-IT" sz="1100" b="1" cap="small" dirty="0">
                <a:solidFill>
                  <a:srgbClr val="103676"/>
                </a:solidFill>
                <a:latin typeface="Calibri"/>
                <a:cs typeface="Calibri"/>
              </a:rPr>
              <a:t>EFFETTUARE UN’ANALISI ANNUALE PREVISIONALE SUGLI AVENTI DIRITTO, SULLA BASE DEI DATI OCCUPAZIONALI FORNITI DALLA CNCE;</a:t>
            </a:r>
          </a:p>
          <a:p>
            <a:pPr marL="361950" marR="359410" lvl="0" indent="-171450" algn="just">
              <a:spcAft>
                <a:spcPts val="1000"/>
              </a:spcAft>
              <a:buClr>
                <a:srgbClr val="7DBD71"/>
              </a:buClr>
              <a:buFont typeface="Wingdings" panose="05000000000000000000" pitchFamily="2" charset="2"/>
              <a:buChar char="§"/>
            </a:pPr>
            <a:r>
              <a:rPr lang="it-IT" sz="1100" b="1" cap="small" dirty="0">
                <a:solidFill>
                  <a:srgbClr val="103676"/>
                </a:solidFill>
                <a:latin typeface="Calibri"/>
                <a:cs typeface="Calibri"/>
              </a:rPr>
              <a:t>RACCOGLIERE I DATI STATISTICI AD INTEGRAZIONE DELL’OSSERVATORIO NAZIONALE CASSE EDILI</a:t>
            </a:r>
          </a:p>
          <a:p>
            <a:pPr marL="361950" marR="359410" lvl="0" indent="-171450" algn="just">
              <a:spcAft>
                <a:spcPts val="1000"/>
              </a:spcAft>
              <a:buClr>
                <a:srgbClr val="7DBD71"/>
              </a:buClr>
              <a:buFont typeface="Wingdings" panose="05000000000000000000" pitchFamily="2" charset="2"/>
              <a:buChar char="§"/>
            </a:pPr>
            <a:r>
              <a:rPr lang="it-IT" sz="1100" b="1" cap="small" dirty="0">
                <a:solidFill>
                  <a:srgbClr val="103676"/>
                </a:solidFill>
                <a:latin typeface="Calibri"/>
                <a:cs typeface="Calibri"/>
              </a:rPr>
              <a:t>(...)</a:t>
            </a:r>
          </a:p>
        </p:txBody>
      </p:sp>
      <p:sp>
        <p:nvSpPr>
          <p:cNvPr id="6" name="CasellaDiTesto 5">
            <a:extLst>
              <a:ext uri="{FF2B5EF4-FFF2-40B4-BE49-F238E27FC236}">
                <a16:creationId xmlns:a16="http://schemas.microsoft.com/office/drawing/2014/main" id="{02B15944-789E-1996-451C-D4952F3BAEFA}"/>
              </a:ext>
            </a:extLst>
          </p:cNvPr>
          <p:cNvSpPr txBox="1"/>
          <p:nvPr/>
        </p:nvSpPr>
        <p:spPr>
          <a:xfrm>
            <a:off x="771525" y="1548407"/>
            <a:ext cx="2819400" cy="325538"/>
          </a:xfrm>
          <a:prstGeom prst="rect">
            <a:avLst/>
          </a:prstGeom>
          <a:noFill/>
        </p:spPr>
        <p:txBody>
          <a:bodyPr wrap="square" rtlCol="0">
            <a:spAutoFit/>
          </a:bodyPr>
          <a:lstStyle/>
          <a:p>
            <a:pPr algn="just">
              <a:lnSpc>
                <a:spcPct val="115000"/>
              </a:lnSpc>
              <a:buClr>
                <a:srgbClr val="7DBD71"/>
              </a:buClr>
            </a:pPr>
            <a:r>
              <a:rPr lang="it-IT" sz="1400" b="1" u="sng" cap="small" dirty="0">
                <a:solidFill>
                  <a:srgbClr val="7DBD71"/>
                </a:solidFill>
                <a:latin typeface="Calibri"/>
                <a:cs typeface="Calibri"/>
              </a:rPr>
              <a:t>COMPITI E FUNZIONI:</a:t>
            </a:r>
          </a:p>
        </p:txBody>
      </p:sp>
      <p:sp>
        <p:nvSpPr>
          <p:cNvPr id="10" name="CasellaDiTesto 9">
            <a:extLst>
              <a:ext uri="{FF2B5EF4-FFF2-40B4-BE49-F238E27FC236}">
                <a16:creationId xmlns:a16="http://schemas.microsoft.com/office/drawing/2014/main" id="{8548E68E-97CC-AC9C-9F01-6596FD438E02}"/>
              </a:ext>
            </a:extLst>
          </p:cNvPr>
          <p:cNvSpPr txBox="1"/>
          <p:nvPr/>
        </p:nvSpPr>
        <p:spPr>
          <a:xfrm>
            <a:off x="766762" y="4085827"/>
            <a:ext cx="7848600" cy="47025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R="359410" algn="just">
              <a:lnSpc>
                <a:spcPct val="115000"/>
              </a:lnSpc>
              <a:spcAft>
                <a:spcPts val="1000"/>
              </a:spcAft>
            </a:pPr>
            <a:r>
              <a:rPr lang="it-IT" sz="1100" b="1" u="sng" cap="small" dirty="0">
                <a:solidFill>
                  <a:srgbClr val="7DBD71"/>
                </a:solidFill>
                <a:cs typeface="Calibri"/>
              </a:rPr>
              <a:t>CON ACCORDO 8 OTTOBRE 2025</a:t>
            </a:r>
            <a:r>
              <a:rPr lang="it-IT" sz="1100" b="1" cap="small" dirty="0">
                <a:solidFill>
                  <a:srgbClr val="7DBD71"/>
                </a:solidFill>
                <a:cs typeface="Calibri"/>
              </a:rPr>
              <a:t> </a:t>
            </a:r>
            <a:r>
              <a:rPr lang="it-IT" sz="1100" b="1" cap="small" dirty="0">
                <a:solidFill>
                  <a:srgbClr val="103676"/>
                </a:solidFill>
                <a:latin typeface="Calibri"/>
                <a:cs typeface="Calibri"/>
              </a:rPr>
              <a:t>È STATA PREVISTA LA RIDUZIONE DEL 15% DELLE SINGOLE ALIQUOTE REGIONALI DI VERSAMENTO DELLE CASSE AL FNAPE </a:t>
            </a:r>
          </a:p>
        </p:txBody>
      </p:sp>
    </p:spTree>
    <p:extLst>
      <p:ext uri="{BB962C8B-B14F-4D97-AF65-F5344CB8AC3E}">
        <p14:creationId xmlns:p14="http://schemas.microsoft.com/office/powerpoint/2010/main" val="4008382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2AB30-2AC9-60A1-D01C-4EC6EF9AC0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788AC07-2F8C-6087-29D5-2FA526DB4A9A}"/>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PROCEDURE</a:t>
            </a:r>
          </a:p>
        </p:txBody>
      </p:sp>
      <p:sp>
        <p:nvSpPr>
          <p:cNvPr id="3" name="Segnaposto numero diapositiva 2">
            <a:extLst>
              <a:ext uri="{FF2B5EF4-FFF2-40B4-BE49-F238E27FC236}">
                <a16:creationId xmlns:a16="http://schemas.microsoft.com/office/drawing/2014/main" id="{885AB078-BF58-FFD4-EBF1-6E6167A5254F}"/>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4F93BBCF-C362-C90B-7C5D-2E1F650407B2}"/>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FE7F5DA0-68DA-7520-F846-4DD81CB663DF}"/>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141840C5-6204-9811-4B08-4C5F0D025466}"/>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D4618C8A-DB6E-C432-8ECC-92A03CB6E64C}"/>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err="1">
                <a:solidFill>
                  <a:srgbClr val="103676"/>
                </a:solidFill>
                <a:latin typeface="Calibri"/>
                <a:cs typeface="Calibri"/>
              </a:rPr>
              <a:t>impianti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audiovisivi</a:t>
            </a:r>
            <a:r>
              <a:rPr lang="en-US" sz="2400" b="1" u="sng" cap="small" dirty="0">
                <a:solidFill>
                  <a:srgbClr val="103676"/>
                </a:solidFill>
                <a:latin typeface="Calibri"/>
                <a:cs typeface="Calibri"/>
              </a:rPr>
              <a:t> e </a:t>
            </a:r>
            <a:r>
              <a:rPr lang="en-US" sz="2400" b="1" u="sng" cap="small" dirty="0" err="1">
                <a:solidFill>
                  <a:srgbClr val="103676"/>
                </a:solidFill>
                <a:latin typeface="Calibri"/>
                <a:cs typeface="Calibri"/>
              </a:rPr>
              <a:t>altri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sistemi</a:t>
            </a:r>
            <a:r>
              <a:rPr lang="en-US" sz="2400" b="1" u="sng" cap="small" dirty="0">
                <a:solidFill>
                  <a:srgbClr val="103676"/>
                </a:solidFill>
                <a:latin typeface="Calibri"/>
                <a:cs typeface="Calibri"/>
              </a:rPr>
              <a:t> di </a:t>
            </a:r>
            <a:r>
              <a:rPr lang="en-US" sz="2400" b="1" u="sng" cap="small" dirty="0" err="1">
                <a:solidFill>
                  <a:srgbClr val="103676"/>
                </a:solidFill>
                <a:latin typeface="Calibri"/>
                <a:cs typeface="Calibri"/>
              </a:rPr>
              <a:t>controllo</a:t>
            </a:r>
            <a:endParaRPr lang="en-US" sz="2400" b="1" u="sng" cap="small" dirty="0">
              <a:solidFill>
                <a:srgbClr val="103676"/>
              </a:solidFill>
              <a:latin typeface="Calibri"/>
              <a:cs typeface="Calibri"/>
            </a:endParaRPr>
          </a:p>
        </p:txBody>
      </p:sp>
      <p:sp>
        <p:nvSpPr>
          <p:cNvPr id="4" name="CasellaDiTesto 3">
            <a:extLst>
              <a:ext uri="{FF2B5EF4-FFF2-40B4-BE49-F238E27FC236}">
                <a16:creationId xmlns:a16="http://schemas.microsoft.com/office/drawing/2014/main" id="{8034CBEF-E115-163A-5628-2CFD4573DAC6}"/>
              </a:ext>
            </a:extLst>
          </p:cNvPr>
          <p:cNvSpPr txBox="1"/>
          <p:nvPr/>
        </p:nvSpPr>
        <p:spPr>
          <a:xfrm>
            <a:off x="788315" y="1934553"/>
            <a:ext cx="7715252" cy="1431161"/>
          </a:xfrm>
          <a:prstGeom prst="rect">
            <a:avLst/>
          </a:prstGeom>
          <a:noFill/>
        </p:spPr>
        <p:txBody>
          <a:bodyPr wrap="square" rtlCol="0">
            <a:spAutoFit/>
          </a:bodyPr>
          <a:lstStyle/>
          <a:p>
            <a:pPr algn="just"/>
            <a:r>
              <a:rPr lang="it-IT" sz="1200" b="1" cap="small" dirty="0">
                <a:solidFill>
                  <a:srgbClr val="103676"/>
                </a:solidFill>
                <a:latin typeface="Calibri"/>
                <a:cs typeface="Calibri"/>
              </a:rPr>
              <a:t>IL CONTROLLO DEI LAVORATORI, TRAMITE IMPIANTI AUDIOVISIVI E ALTRI STRUMENTI DI CONTROLLO A DISTANZA, E’ CONSENTITO ESCLUSIVAMENTE PER:</a:t>
            </a:r>
          </a:p>
          <a:p>
            <a:endParaRPr lang="it-IT" sz="1200" b="1" i="1" cap="small" dirty="0">
              <a:solidFill>
                <a:srgbClr val="103676"/>
              </a:solidFill>
              <a:latin typeface="Calibri"/>
              <a:cs typeface="Calibri"/>
            </a:endParaRPr>
          </a:p>
          <a:p>
            <a:pPr marL="609600" indent="-163513">
              <a:spcBef>
                <a:spcPts val="600"/>
              </a:spcBef>
              <a:buClr>
                <a:srgbClr val="7DBD71"/>
              </a:buClr>
              <a:buFont typeface="Arial" panose="020B0604020202020204" pitchFamily="34" charset="0"/>
              <a:buChar char="•"/>
            </a:pPr>
            <a:r>
              <a:rPr lang="it-IT" sz="1100" b="1" i="1" cap="small" dirty="0">
                <a:solidFill>
                  <a:srgbClr val="103676"/>
                </a:solidFill>
                <a:latin typeface="Calibri"/>
                <a:cs typeface="Calibri"/>
              </a:rPr>
              <a:t>ESIGENZE ORGANIZZATIVE E PRODUTTIVE</a:t>
            </a:r>
          </a:p>
          <a:p>
            <a:pPr marL="609600" indent="-163513">
              <a:spcBef>
                <a:spcPts val="600"/>
              </a:spcBef>
              <a:buClr>
                <a:srgbClr val="7DBD71"/>
              </a:buClr>
              <a:buFont typeface="Arial" panose="020B0604020202020204" pitchFamily="34" charset="0"/>
              <a:buChar char="•"/>
            </a:pPr>
            <a:r>
              <a:rPr lang="it-IT" sz="1100" b="1" i="1" cap="small" dirty="0">
                <a:solidFill>
                  <a:srgbClr val="103676"/>
                </a:solidFill>
                <a:latin typeface="Calibri"/>
                <a:cs typeface="Calibri"/>
              </a:rPr>
              <a:t>PER LA SICUREZZA DEL LAVORO</a:t>
            </a:r>
          </a:p>
          <a:p>
            <a:pPr marL="609600" indent="-163513">
              <a:spcBef>
                <a:spcPts val="600"/>
              </a:spcBef>
              <a:buClr>
                <a:srgbClr val="7DBD71"/>
              </a:buClr>
              <a:buFont typeface="Arial" panose="020B0604020202020204" pitchFamily="34" charset="0"/>
              <a:buChar char="•"/>
            </a:pPr>
            <a:r>
              <a:rPr lang="it-IT" sz="1100" b="1" i="1" cap="small" dirty="0">
                <a:solidFill>
                  <a:srgbClr val="103676"/>
                </a:solidFill>
                <a:latin typeface="Calibri"/>
                <a:cs typeface="Calibri"/>
              </a:rPr>
              <a:t>PER LA TUTELA DEL PATRIMONIO AZIENDALE</a:t>
            </a:r>
          </a:p>
        </p:txBody>
      </p:sp>
      <p:sp>
        <p:nvSpPr>
          <p:cNvPr id="6" name="CasellaDiTesto 5">
            <a:extLst>
              <a:ext uri="{FF2B5EF4-FFF2-40B4-BE49-F238E27FC236}">
                <a16:creationId xmlns:a16="http://schemas.microsoft.com/office/drawing/2014/main" id="{804E3D3C-4825-F9AD-38D9-618CD259BFC5}"/>
              </a:ext>
            </a:extLst>
          </p:cNvPr>
          <p:cNvSpPr txBox="1"/>
          <p:nvPr/>
        </p:nvSpPr>
        <p:spPr>
          <a:xfrm>
            <a:off x="788315" y="3894936"/>
            <a:ext cx="7715253"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1400" b="1" cap="small" dirty="0">
                <a:solidFill>
                  <a:srgbClr val="103676"/>
                </a:solidFill>
                <a:cs typeface="Calibri"/>
              </a:rPr>
              <a:t>art. 4, comma 1 della l. n. 300/1970</a:t>
            </a:r>
          </a:p>
        </p:txBody>
      </p:sp>
    </p:spTree>
    <p:extLst>
      <p:ext uri="{BB962C8B-B14F-4D97-AF65-F5344CB8AC3E}">
        <p14:creationId xmlns:p14="http://schemas.microsoft.com/office/powerpoint/2010/main" val="123556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EBC3-5466-A0C6-6729-36842F7B11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0010E9-3A6F-D2B1-7F1C-1F98811BD5E9}"/>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PROCEDURE</a:t>
            </a:r>
          </a:p>
        </p:txBody>
      </p:sp>
      <p:sp>
        <p:nvSpPr>
          <p:cNvPr id="3" name="Segnaposto numero diapositiva 2">
            <a:extLst>
              <a:ext uri="{FF2B5EF4-FFF2-40B4-BE49-F238E27FC236}">
                <a16:creationId xmlns:a16="http://schemas.microsoft.com/office/drawing/2014/main" id="{545E3DC8-F7AB-0F6F-5AB7-77B89307CDDB}"/>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FFFBA82E-5C1F-A1F9-AC14-CAB8D1CA8180}"/>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E412703D-FCF6-CB67-9A3D-45374DCEAC7C}"/>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FA3012F2-881C-BC36-9731-E0C83FA743D5}"/>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9352C41B-267E-88CD-CEB8-E738B621515B}"/>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err="1">
                <a:solidFill>
                  <a:srgbClr val="103676"/>
                </a:solidFill>
                <a:latin typeface="Calibri"/>
                <a:cs typeface="Calibri"/>
              </a:rPr>
              <a:t>impianti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audiovisivi</a:t>
            </a:r>
            <a:r>
              <a:rPr lang="en-US" sz="2400" b="1" u="sng" cap="small" dirty="0">
                <a:solidFill>
                  <a:srgbClr val="103676"/>
                </a:solidFill>
                <a:latin typeface="Calibri"/>
                <a:cs typeface="Calibri"/>
              </a:rPr>
              <a:t> e </a:t>
            </a:r>
            <a:r>
              <a:rPr lang="en-US" sz="2400" b="1" u="sng" cap="small" dirty="0" err="1">
                <a:solidFill>
                  <a:srgbClr val="103676"/>
                </a:solidFill>
                <a:latin typeface="Calibri"/>
                <a:cs typeface="Calibri"/>
              </a:rPr>
              <a:t>altri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sistemi</a:t>
            </a:r>
            <a:r>
              <a:rPr lang="en-US" sz="2400" b="1" u="sng" cap="small" dirty="0">
                <a:solidFill>
                  <a:srgbClr val="103676"/>
                </a:solidFill>
                <a:latin typeface="Calibri"/>
                <a:cs typeface="Calibri"/>
              </a:rPr>
              <a:t> di </a:t>
            </a:r>
            <a:r>
              <a:rPr lang="en-US" sz="2400" b="1" u="sng" cap="small" dirty="0" err="1">
                <a:solidFill>
                  <a:srgbClr val="103676"/>
                </a:solidFill>
                <a:latin typeface="Calibri"/>
                <a:cs typeface="Calibri"/>
              </a:rPr>
              <a:t>controllo</a:t>
            </a:r>
            <a:endParaRPr lang="en-US" sz="2400" b="1" u="sng" cap="small" dirty="0">
              <a:solidFill>
                <a:srgbClr val="103676"/>
              </a:solidFill>
              <a:latin typeface="Calibri"/>
              <a:cs typeface="Calibri"/>
            </a:endParaRPr>
          </a:p>
        </p:txBody>
      </p:sp>
      <p:sp>
        <p:nvSpPr>
          <p:cNvPr id="6" name="CasellaDiTesto 5">
            <a:extLst>
              <a:ext uri="{FF2B5EF4-FFF2-40B4-BE49-F238E27FC236}">
                <a16:creationId xmlns:a16="http://schemas.microsoft.com/office/drawing/2014/main" id="{DEC0D6BE-E7BC-9034-B74A-9827729C1D39}"/>
              </a:ext>
            </a:extLst>
          </p:cNvPr>
          <p:cNvSpPr txBox="1"/>
          <p:nvPr/>
        </p:nvSpPr>
        <p:spPr>
          <a:xfrm>
            <a:off x="600075" y="1796970"/>
            <a:ext cx="8086725" cy="2375394"/>
          </a:xfrm>
          <a:prstGeom prst="rect">
            <a:avLst/>
          </a:prstGeom>
          <a:noFill/>
        </p:spPr>
        <p:txBody>
          <a:bodyPr wrap="square" rtlCol="0">
            <a:spAutoFit/>
          </a:bodyPr>
          <a:lstStyle/>
          <a:p>
            <a:pPr marL="171450" indent="-171450" algn="just">
              <a:spcBef>
                <a:spcPts val="600"/>
              </a:spcBef>
              <a:spcAft>
                <a:spcPts val="600"/>
              </a:spcAft>
              <a:buClr>
                <a:srgbClr val="7DBD71"/>
              </a:buClr>
              <a:buFont typeface="Wingdings" panose="05000000000000000000" pitchFamily="2" charset="2"/>
              <a:buChar char="Ø"/>
            </a:pPr>
            <a:r>
              <a:rPr lang="it-IT" sz="1200" b="1" cap="small" dirty="0">
                <a:solidFill>
                  <a:srgbClr val="103676"/>
                </a:solidFill>
                <a:latin typeface="Calibri"/>
                <a:cs typeface="Calibri"/>
              </a:rPr>
              <a:t>POSSONO ESSERE INSTALLATI SOLO PREVIO ACCORDO COLLETTIVO STIPULATO DA:</a:t>
            </a:r>
          </a:p>
          <a:p>
            <a:pPr marL="644525" indent="-198438" algn="just">
              <a:lnSpc>
                <a:spcPct val="114000"/>
              </a:lnSpc>
              <a:spcBef>
                <a:spcPts val="600"/>
              </a:spcBef>
              <a:spcAft>
                <a:spcPts val="600"/>
              </a:spcAft>
              <a:buClr>
                <a:srgbClr val="7DBD71"/>
              </a:buClr>
              <a:buFont typeface="Arial" panose="020B0604020202020204" pitchFamily="34" charset="0"/>
              <a:buChar char="•"/>
            </a:pPr>
            <a:r>
              <a:rPr lang="it-IT" sz="1200" b="1" i="1" cap="small" dirty="0" err="1">
                <a:solidFill>
                  <a:srgbClr val="103676"/>
                </a:solidFill>
                <a:latin typeface="Calibri"/>
                <a:cs typeface="Calibri"/>
              </a:rPr>
              <a:t>rsu</a:t>
            </a:r>
            <a:r>
              <a:rPr lang="it-IT" sz="1200" b="1" i="1" cap="small" dirty="0">
                <a:solidFill>
                  <a:srgbClr val="103676"/>
                </a:solidFill>
                <a:latin typeface="Calibri"/>
                <a:cs typeface="Calibri"/>
              </a:rPr>
              <a:t> o </a:t>
            </a:r>
            <a:r>
              <a:rPr lang="it-IT" sz="1200" b="1" i="1" cap="small" dirty="0" err="1">
                <a:solidFill>
                  <a:srgbClr val="103676"/>
                </a:solidFill>
                <a:latin typeface="Calibri"/>
                <a:cs typeface="Calibri"/>
              </a:rPr>
              <a:t>rsa</a:t>
            </a:r>
            <a:r>
              <a:rPr lang="it-IT" sz="1200" b="1" i="1" cap="small" dirty="0">
                <a:solidFill>
                  <a:srgbClr val="103676"/>
                </a:solidFill>
                <a:latin typeface="Calibri"/>
                <a:cs typeface="Calibri"/>
              </a:rPr>
              <a:t> </a:t>
            </a:r>
          </a:p>
          <a:p>
            <a:pPr marL="644525" indent="-198438" algn="just">
              <a:spcBef>
                <a:spcPts val="600"/>
              </a:spcBef>
              <a:buClr>
                <a:srgbClr val="7DBD71"/>
              </a:buClr>
              <a:buFont typeface="Arial" panose="020B0604020202020204" pitchFamily="34" charset="0"/>
              <a:buChar char="•"/>
            </a:pPr>
            <a:r>
              <a:rPr lang="it-IT" sz="1200" b="1" i="1" cap="small" dirty="0">
                <a:solidFill>
                  <a:srgbClr val="103676"/>
                </a:solidFill>
                <a:latin typeface="Calibri"/>
                <a:cs typeface="Calibri"/>
              </a:rPr>
              <a:t>associazioni sindacali comparativamente più rappresentative sul piano nazionale per imprese con unità produttive ubicate in diverse province della stessa regione o in più regioni</a:t>
            </a:r>
          </a:p>
          <a:p>
            <a:pPr marL="266700" algn="just"/>
            <a:endParaRPr lang="it-IT" sz="1200" b="1" i="1" cap="small" dirty="0">
              <a:solidFill>
                <a:srgbClr val="103676"/>
              </a:solidFill>
              <a:latin typeface="Calibri"/>
              <a:cs typeface="Calibri"/>
            </a:endParaRPr>
          </a:p>
          <a:p>
            <a:pPr marL="171450" indent="-171450" algn="just">
              <a:buClr>
                <a:srgbClr val="7DBD71"/>
              </a:buClr>
              <a:buFont typeface="Wingdings" panose="05000000000000000000" pitchFamily="2" charset="2"/>
              <a:buChar char="Ø"/>
            </a:pPr>
            <a:r>
              <a:rPr lang="it-IT" sz="1200" b="1" u="sng" cap="small" dirty="0">
                <a:solidFill>
                  <a:srgbClr val="103676"/>
                </a:solidFill>
                <a:latin typeface="Calibri"/>
                <a:cs typeface="Calibri"/>
              </a:rPr>
              <a:t>IN MANCANZA DI ACCORDO</a:t>
            </a:r>
            <a:r>
              <a:rPr lang="it-IT" sz="1200" b="1" cap="small" dirty="0">
                <a:solidFill>
                  <a:srgbClr val="103676"/>
                </a:solidFill>
                <a:latin typeface="Calibri"/>
                <a:cs typeface="Calibri"/>
              </a:rPr>
              <a:t>:</a:t>
            </a:r>
          </a:p>
          <a:p>
            <a:pPr marL="644525" indent="-198438" algn="just">
              <a:lnSpc>
                <a:spcPct val="114000"/>
              </a:lnSpc>
              <a:spcBef>
                <a:spcPts val="600"/>
              </a:spcBef>
              <a:buClr>
                <a:srgbClr val="7DBD71"/>
              </a:buClr>
              <a:buFont typeface="Arial" panose="020B0604020202020204" pitchFamily="34" charset="0"/>
              <a:buChar char="•"/>
            </a:pPr>
            <a:r>
              <a:rPr lang="it-IT" sz="1200" b="1" i="1" cap="small" dirty="0">
                <a:solidFill>
                  <a:srgbClr val="103676"/>
                </a:solidFill>
                <a:latin typeface="Calibri"/>
                <a:cs typeface="Calibri"/>
              </a:rPr>
              <a:t>previa autorizzazione della sede territoriale dell’</a:t>
            </a:r>
            <a:r>
              <a:rPr lang="it-IT" sz="1200" b="1" i="1" cap="small" dirty="0" err="1">
                <a:solidFill>
                  <a:srgbClr val="103676"/>
                </a:solidFill>
                <a:latin typeface="Calibri"/>
                <a:cs typeface="Calibri"/>
              </a:rPr>
              <a:t>inl</a:t>
            </a:r>
            <a:endParaRPr lang="it-IT" sz="1200" b="1" i="1" cap="small" dirty="0">
              <a:solidFill>
                <a:srgbClr val="103676"/>
              </a:solidFill>
              <a:latin typeface="Calibri"/>
              <a:cs typeface="Calibri"/>
            </a:endParaRPr>
          </a:p>
          <a:p>
            <a:pPr marL="644525" indent="-198438" algn="just">
              <a:spcBef>
                <a:spcPts val="0"/>
              </a:spcBef>
              <a:buClr>
                <a:srgbClr val="7DBD71"/>
              </a:buClr>
              <a:buFont typeface="Arial" panose="020B0604020202020204" pitchFamily="34" charset="0"/>
              <a:buChar char="•"/>
            </a:pPr>
            <a:endParaRPr lang="it-IT" sz="1200" b="1" i="1" cap="small" dirty="0">
              <a:solidFill>
                <a:srgbClr val="103676"/>
              </a:solidFill>
              <a:latin typeface="Calibri"/>
              <a:cs typeface="Calibri"/>
            </a:endParaRPr>
          </a:p>
          <a:p>
            <a:pPr marL="644525" indent="-198438" algn="just">
              <a:spcBef>
                <a:spcPts val="0"/>
              </a:spcBef>
              <a:buClr>
                <a:srgbClr val="7DBD71"/>
              </a:buClr>
              <a:buFont typeface="Arial" panose="020B0604020202020204" pitchFamily="34" charset="0"/>
              <a:buChar char="•"/>
            </a:pPr>
            <a:r>
              <a:rPr lang="it-IT" sz="1200" b="1" i="1" cap="small" dirty="0">
                <a:solidFill>
                  <a:srgbClr val="103676"/>
                </a:solidFill>
                <a:latin typeface="Calibri"/>
                <a:cs typeface="Calibri"/>
              </a:rPr>
              <a:t>previa autorizzazione della sede centrale dell’</a:t>
            </a:r>
            <a:r>
              <a:rPr lang="it-IT" sz="1200" b="1" i="1" cap="small" dirty="0" err="1">
                <a:solidFill>
                  <a:srgbClr val="103676"/>
                </a:solidFill>
                <a:latin typeface="Calibri"/>
                <a:cs typeface="Calibri"/>
              </a:rPr>
              <a:t>inl</a:t>
            </a:r>
            <a:r>
              <a:rPr lang="it-IT" sz="1200" b="1" i="1" cap="small" dirty="0">
                <a:solidFill>
                  <a:srgbClr val="103676"/>
                </a:solidFill>
                <a:latin typeface="Calibri"/>
                <a:cs typeface="Calibri"/>
              </a:rPr>
              <a:t> per imprese con unità produttive dislocate negli ambiti di competenza di più sedi territoriali</a:t>
            </a:r>
          </a:p>
        </p:txBody>
      </p:sp>
      <p:sp>
        <p:nvSpPr>
          <p:cNvPr id="9" name="CasellaDiTesto 8">
            <a:extLst>
              <a:ext uri="{FF2B5EF4-FFF2-40B4-BE49-F238E27FC236}">
                <a16:creationId xmlns:a16="http://schemas.microsoft.com/office/drawing/2014/main" id="{71B68389-0814-B0F2-BA20-940ADC4F89D7}"/>
              </a:ext>
            </a:extLst>
          </p:cNvPr>
          <p:cNvSpPr txBox="1"/>
          <p:nvPr/>
        </p:nvSpPr>
        <p:spPr>
          <a:xfrm>
            <a:off x="750861" y="4238124"/>
            <a:ext cx="7935939"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1400" b="1" cap="small" dirty="0">
                <a:solidFill>
                  <a:srgbClr val="103676"/>
                </a:solidFill>
                <a:cs typeface="Calibri"/>
              </a:rPr>
              <a:t>art. 4, comma 1 della l. n. 300/1970</a:t>
            </a:r>
          </a:p>
        </p:txBody>
      </p:sp>
    </p:spTree>
    <p:extLst>
      <p:ext uri="{BB962C8B-B14F-4D97-AF65-F5344CB8AC3E}">
        <p14:creationId xmlns:p14="http://schemas.microsoft.com/office/powerpoint/2010/main" val="100551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39DB-0870-1708-3F9A-37BEB845579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6E92BF4-D338-8CF6-EA2E-BC5F57019EFB}"/>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PROCEDURE</a:t>
            </a:r>
          </a:p>
        </p:txBody>
      </p:sp>
      <p:sp>
        <p:nvSpPr>
          <p:cNvPr id="3" name="Segnaposto numero diapositiva 2">
            <a:extLst>
              <a:ext uri="{FF2B5EF4-FFF2-40B4-BE49-F238E27FC236}">
                <a16:creationId xmlns:a16="http://schemas.microsoft.com/office/drawing/2014/main" id="{BCD64629-D134-DF09-9739-C16EDA3289A7}"/>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CEC60700-696F-E492-F905-A75F82A8362B}"/>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CB35900C-E7A3-5356-AC45-D7F603490336}"/>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78AD8C08-2587-4C55-F9FF-C0F3A12574B0}"/>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44C1CD7D-5795-CC4E-B53F-579AB8555308}"/>
              </a:ext>
            </a:extLst>
          </p:cNvPr>
          <p:cNvSpPr/>
          <p:nvPr/>
        </p:nvSpPr>
        <p:spPr>
          <a:xfrm>
            <a:off x="665018" y="819133"/>
            <a:ext cx="7239001" cy="586199"/>
          </a:xfrm>
          <a:prstGeom prst="rect">
            <a:avLst/>
          </a:prstGeom>
          <a:noFill/>
          <a:ln/>
        </p:spPr>
        <p:txBody>
          <a:bodyPr wrap="none" rtlCol="0" anchor="t"/>
          <a:lstStyle/>
          <a:p>
            <a:pPr marL="0" indent="0" algn="ctr">
              <a:lnSpc>
                <a:spcPts val="5468"/>
              </a:lnSpc>
              <a:buNone/>
            </a:pPr>
            <a:r>
              <a:rPr lang="en-US" sz="2400" b="1" u="sng" cap="small" dirty="0" err="1">
                <a:solidFill>
                  <a:srgbClr val="103676"/>
                </a:solidFill>
                <a:latin typeface="Calibri"/>
                <a:cs typeface="Calibri"/>
              </a:rPr>
              <a:t>impianti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audiovisivi</a:t>
            </a:r>
            <a:r>
              <a:rPr lang="en-US" sz="2400" b="1" u="sng" cap="small" dirty="0">
                <a:solidFill>
                  <a:srgbClr val="103676"/>
                </a:solidFill>
                <a:latin typeface="Calibri"/>
                <a:cs typeface="Calibri"/>
              </a:rPr>
              <a:t> e </a:t>
            </a:r>
            <a:r>
              <a:rPr lang="en-US" sz="2400" b="1" u="sng" cap="small" dirty="0" err="1">
                <a:solidFill>
                  <a:srgbClr val="103676"/>
                </a:solidFill>
                <a:latin typeface="Calibri"/>
                <a:cs typeface="Calibri"/>
              </a:rPr>
              <a:t>altri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sistemi</a:t>
            </a:r>
            <a:r>
              <a:rPr lang="en-US" sz="2400" b="1" u="sng" cap="small" dirty="0">
                <a:solidFill>
                  <a:srgbClr val="103676"/>
                </a:solidFill>
                <a:latin typeface="Calibri"/>
                <a:cs typeface="Calibri"/>
              </a:rPr>
              <a:t> di </a:t>
            </a:r>
            <a:r>
              <a:rPr lang="en-US" sz="2400" b="1" u="sng" cap="small" dirty="0" err="1">
                <a:solidFill>
                  <a:srgbClr val="103676"/>
                </a:solidFill>
                <a:latin typeface="Calibri"/>
                <a:cs typeface="Calibri"/>
              </a:rPr>
              <a:t>controllo</a:t>
            </a:r>
            <a:endParaRPr lang="en-US" sz="2400" b="1" u="sng" cap="small" dirty="0">
              <a:solidFill>
                <a:srgbClr val="103676"/>
              </a:solidFill>
              <a:latin typeface="Calibri"/>
              <a:cs typeface="Calibri"/>
            </a:endParaRPr>
          </a:p>
        </p:txBody>
      </p:sp>
      <p:sp>
        <p:nvSpPr>
          <p:cNvPr id="6" name="CasellaDiTesto 5">
            <a:extLst>
              <a:ext uri="{FF2B5EF4-FFF2-40B4-BE49-F238E27FC236}">
                <a16:creationId xmlns:a16="http://schemas.microsoft.com/office/drawing/2014/main" id="{82462F45-07BC-2F9B-0C1D-7000A89B93F9}"/>
              </a:ext>
            </a:extLst>
          </p:cNvPr>
          <p:cNvSpPr txBox="1"/>
          <p:nvPr/>
        </p:nvSpPr>
        <p:spPr>
          <a:xfrm>
            <a:off x="665018" y="1809222"/>
            <a:ext cx="7934325" cy="1384995"/>
          </a:xfrm>
          <a:prstGeom prst="rect">
            <a:avLst/>
          </a:prstGeom>
          <a:noFill/>
        </p:spPr>
        <p:txBody>
          <a:bodyPr wrap="square" rtlCol="0">
            <a:spAutoFit/>
          </a:bodyPr>
          <a:lstStyle/>
          <a:p>
            <a:pPr marL="266700" indent="-266700" algn="just">
              <a:buClr>
                <a:srgbClr val="7DBD71"/>
              </a:buClr>
              <a:buFont typeface="Wingdings" panose="05000000000000000000" pitchFamily="2" charset="2"/>
              <a:buChar char="Ø"/>
            </a:pPr>
            <a:r>
              <a:rPr lang="it-IT" sz="1200" b="1" cap="small" dirty="0">
                <a:solidFill>
                  <a:srgbClr val="103676"/>
                </a:solidFill>
                <a:latin typeface="Calibri"/>
                <a:cs typeface="Calibri"/>
              </a:rPr>
              <a:t>LA DISPOSIZIONE NON SI APPLICA AGLI STRUMENTI UTILIZZATI DAL LAVORATORE PER RENDERE LA PRESTAZIONE LAVORATIVA E AGLI STRUMENTI DI REGISTRAZIONE DEGLI ACCESSI E DELLE PRESENZE</a:t>
            </a:r>
          </a:p>
          <a:p>
            <a:pPr marL="266700" indent="-266700" algn="just">
              <a:buClr>
                <a:srgbClr val="7DBD71"/>
              </a:buClr>
            </a:pPr>
            <a:br>
              <a:rPr lang="it-IT" sz="1200" b="1" cap="small" dirty="0">
                <a:solidFill>
                  <a:srgbClr val="103676"/>
                </a:solidFill>
                <a:latin typeface="Calibri"/>
                <a:cs typeface="Calibri"/>
              </a:rPr>
            </a:br>
            <a:endParaRPr lang="it-IT" sz="1200" b="1" cap="small" dirty="0">
              <a:solidFill>
                <a:srgbClr val="103676"/>
              </a:solidFill>
              <a:latin typeface="Calibri"/>
              <a:cs typeface="Calibri"/>
            </a:endParaRPr>
          </a:p>
          <a:p>
            <a:pPr marL="266700" indent="-266700" algn="just">
              <a:buClr>
                <a:srgbClr val="7DBD71"/>
              </a:buClr>
              <a:buFont typeface="Wingdings" panose="05000000000000000000" pitchFamily="2" charset="2"/>
              <a:buChar char="Ø"/>
            </a:pPr>
            <a:r>
              <a:rPr lang="it-IT" sz="1200" b="1" cap="small" dirty="0">
                <a:solidFill>
                  <a:srgbClr val="103676"/>
                </a:solidFill>
                <a:latin typeface="Calibri"/>
                <a:cs typeface="Calibri"/>
              </a:rPr>
              <a:t>LE INFORMAZIONI RACCOLTE AI SENSI DEI COMMI 1 E 2 SONO UTILIZZABILI A TUTTI I FINI CONNESSI AL RAPPORTO DI LAVORO A CONDIZIONE CHE SIA DATA AL LAVORATORE ADEGUATA INFORMAZIONE DELLE MODALITÀ D'USO DEGLI STRUMENTI E DI EFFETTUAZIONE DEI CONTROLLI E NEL RISPETTO DI QUANTO DISPOSTO DAL D.LGS n. 196/2003</a:t>
            </a:r>
          </a:p>
        </p:txBody>
      </p:sp>
      <p:sp>
        <p:nvSpPr>
          <p:cNvPr id="4" name="CasellaDiTesto 3">
            <a:extLst>
              <a:ext uri="{FF2B5EF4-FFF2-40B4-BE49-F238E27FC236}">
                <a16:creationId xmlns:a16="http://schemas.microsoft.com/office/drawing/2014/main" id="{5BFB071A-72B3-6E87-2CF4-30DBFE0ECC4F}"/>
              </a:ext>
            </a:extLst>
          </p:cNvPr>
          <p:cNvSpPr txBox="1"/>
          <p:nvPr/>
        </p:nvSpPr>
        <p:spPr>
          <a:xfrm>
            <a:off x="788315" y="3894936"/>
            <a:ext cx="7715253"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1400" b="1" cap="small" dirty="0">
                <a:solidFill>
                  <a:srgbClr val="103676"/>
                </a:solidFill>
                <a:cs typeface="Calibri"/>
              </a:rPr>
              <a:t>art. 4, commi 2 e 3 della l. n. 300/1970</a:t>
            </a:r>
          </a:p>
        </p:txBody>
      </p:sp>
    </p:spTree>
    <p:extLst>
      <p:ext uri="{BB962C8B-B14F-4D97-AF65-F5344CB8AC3E}">
        <p14:creationId xmlns:p14="http://schemas.microsoft.com/office/powerpoint/2010/main" val="169816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BA4A1-C9E6-9A9D-FCF1-3EC8CFB26B9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EA39F35-C4FA-4ABA-12A3-840F4E4D2E3F}"/>
              </a:ext>
            </a:extLst>
          </p:cNvPr>
          <p:cNvSpPr>
            <a:spLocks noGrp="1"/>
          </p:cNvSpPr>
          <p:nvPr>
            <p:ph type="title"/>
          </p:nvPr>
        </p:nvSpPr>
        <p:spPr>
          <a:xfrm>
            <a:off x="914400" y="609126"/>
            <a:ext cx="6705600" cy="276999"/>
          </a:xfrm>
        </p:spPr>
        <p:txBody>
          <a:bodyPr/>
          <a:lstStyle/>
          <a:p>
            <a:r>
              <a:rPr lang="it-IT" sz="1800" u="sng" cap="small" dirty="0">
                <a:solidFill>
                  <a:schemeClr val="accent3"/>
                </a:solidFill>
              </a:rPr>
              <a:t>CCNL – STESURA TESTO COORDINATO</a:t>
            </a:r>
          </a:p>
        </p:txBody>
      </p:sp>
      <p:sp>
        <p:nvSpPr>
          <p:cNvPr id="3" name="Segnaposto numero diapositiva 2">
            <a:extLst>
              <a:ext uri="{FF2B5EF4-FFF2-40B4-BE49-F238E27FC236}">
                <a16:creationId xmlns:a16="http://schemas.microsoft.com/office/drawing/2014/main" id="{80857A3F-FA29-4128-B49B-C7C7C86F2EFC}"/>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57D4CE01-2F63-5031-C386-3838F53C5E46}"/>
              </a:ext>
            </a:extLst>
          </p:cNvPr>
          <p:cNvSpPr/>
          <p:nvPr/>
        </p:nvSpPr>
        <p:spPr>
          <a:xfrm>
            <a:off x="600075" y="661900"/>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15022A08-C8D4-32A3-A88F-9B5C3AC4EE2E}"/>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AEA7020C-DC67-0C1B-1664-865B7EEBC968}"/>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4" name="CasellaDiTesto 3">
            <a:extLst>
              <a:ext uri="{FF2B5EF4-FFF2-40B4-BE49-F238E27FC236}">
                <a16:creationId xmlns:a16="http://schemas.microsoft.com/office/drawing/2014/main" id="{43C32CDA-0469-8F6B-CD3F-D77E9ECC58B7}"/>
              </a:ext>
            </a:extLst>
          </p:cNvPr>
          <p:cNvSpPr txBox="1"/>
          <p:nvPr/>
        </p:nvSpPr>
        <p:spPr>
          <a:xfrm>
            <a:off x="600075" y="997997"/>
            <a:ext cx="8010525" cy="4001095"/>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r>
              <a:rPr kumimoji="0" lang="it-IT" sz="1200" b="1" i="0" u="none" strike="noStrike" kern="1200" cap="small" spc="0" normalizeH="0" baseline="0" noProof="0" dirty="0">
                <a:ln>
                  <a:noFill/>
                </a:ln>
                <a:solidFill>
                  <a:srgbClr val="103676"/>
                </a:solidFill>
                <a:effectLst/>
                <a:uLnTx/>
                <a:uFillTx/>
                <a:latin typeface="Calibri"/>
                <a:ea typeface="+mn-ea"/>
                <a:cs typeface="Calibri"/>
              </a:rPr>
              <a:t>IL </a:t>
            </a:r>
            <a:r>
              <a:rPr kumimoji="0" lang="it-IT" sz="1200" b="1" i="0" u="sng" strike="noStrike" kern="1200" cap="small" spc="0" normalizeH="0" baseline="0" noProof="0" dirty="0">
                <a:ln>
                  <a:noFill/>
                </a:ln>
                <a:solidFill>
                  <a:schemeClr val="accent3"/>
                </a:solidFill>
                <a:effectLst/>
                <a:uLnTx/>
                <a:uFillTx/>
                <a:latin typeface="Calibri"/>
                <a:ea typeface="+mn-ea"/>
                <a:cs typeface="Calibri"/>
              </a:rPr>
              <a:t>24 MARZO SCORSO </a:t>
            </a:r>
            <a:r>
              <a:rPr kumimoji="0" lang="it-IT" sz="1200" b="1" i="0" u="none" strike="noStrike" kern="1200" cap="small" spc="0" normalizeH="0" baseline="0" noProof="0" dirty="0">
                <a:ln>
                  <a:noFill/>
                </a:ln>
                <a:solidFill>
                  <a:srgbClr val="103676"/>
                </a:solidFill>
                <a:effectLst/>
                <a:uLnTx/>
                <a:uFillTx/>
                <a:latin typeface="Calibri"/>
                <a:ea typeface="+mn-ea"/>
                <a:cs typeface="Calibri"/>
              </a:rPr>
              <a:t>È STATO SOTTOSCRITTO DA ANCE</a:t>
            </a:r>
            <a:r>
              <a:rPr lang="it-IT" sz="1200" b="1" cap="small" dirty="0">
                <a:solidFill>
                  <a:srgbClr val="103676"/>
                </a:solidFill>
                <a:latin typeface="Calibri"/>
                <a:cs typeface="Calibri"/>
              </a:rPr>
              <a:t> CON</a:t>
            </a:r>
            <a:r>
              <a:rPr kumimoji="0" lang="it-IT" sz="1200" b="1" i="0" u="none" strike="noStrike" kern="1200" cap="small" spc="0" normalizeH="0" baseline="0" noProof="0" dirty="0">
                <a:ln>
                  <a:noFill/>
                </a:ln>
                <a:solidFill>
                  <a:srgbClr val="103676"/>
                </a:solidFill>
                <a:effectLst/>
                <a:uLnTx/>
                <a:uFillTx/>
                <a:latin typeface="Calibri"/>
                <a:ea typeface="+mn-ea"/>
                <a:cs typeface="Calibri"/>
              </a:rPr>
              <a:t> FENEAL-UIL, FILCA-CISL E FILLEA-CGIL L’ACCORDO RELATIVO ALLA REVISIONE E STESURA DEL TESTO COORDINATO DEL </a:t>
            </a:r>
            <a:r>
              <a:rPr kumimoji="0" lang="it-IT" sz="1200" b="1" i="0" u="sng" strike="noStrike" kern="1200" cap="small" spc="0" normalizeH="0" baseline="0" noProof="0" dirty="0">
                <a:ln>
                  <a:noFill/>
                </a:ln>
                <a:solidFill>
                  <a:srgbClr val="103676"/>
                </a:solidFill>
                <a:effectLst/>
                <a:uLnTx/>
                <a:uFillTx/>
                <a:latin typeface="Calibri"/>
                <a:ea typeface="+mn-ea"/>
                <a:cs typeface="Calibri"/>
              </a:rPr>
              <a:t>CCNL 21 FEBBRAIO 2025</a:t>
            </a:r>
            <a:r>
              <a:rPr lang="it-IT" sz="1200" b="1" u="sng" cap="small" dirty="0">
                <a:solidFill>
                  <a:srgbClr val="103676"/>
                </a:solidFill>
                <a:latin typeface="Calibri"/>
                <a:cs typeface="Calibri"/>
              </a:rPr>
              <a:t> </a:t>
            </a:r>
          </a:p>
          <a:p>
            <a:pPr marR="0" lvl="0" algn="ctr" defTabSz="457200" rtl="0" eaLnBrk="1" fontAlgn="auto" latinLnBrk="0" hangingPunct="1">
              <a:lnSpc>
                <a:spcPct val="100000"/>
              </a:lnSpc>
              <a:spcBef>
                <a:spcPts val="0"/>
              </a:spcBef>
              <a:spcAft>
                <a:spcPts val="0"/>
              </a:spcAft>
              <a:buClr>
                <a:srgbClr val="7DBD71"/>
              </a:buClr>
              <a:buSzTx/>
              <a:tabLst/>
              <a:defRPr/>
            </a:pPr>
            <a:r>
              <a:rPr lang="it-IT" sz="1200" b="1" i="1" cap="small" dirty="0">
                <a:solidFill>
                  <a:srgbClr val="103676"/>
                </a:solidFill>
                <a:latin typeface="Calibri"/>
                <a:cs typeface="Calibri"/>
              </a:rPr>
              <a:t>(</a:t>
            </a:r>
            <a:r>
              <a:rPr kumimoji="0" lang="it-IT" sz="1200" b="1" i="1" u="none" strike="noStrike" kern="1200" cap="small" spc="0" normalizeH="0" baseline="0" noProof="0" dirty="0">
                <a:ln>
                  <a:noFill/>
                </a:ln>
                <a:solidFill>
                  <a:srgbClr val="103676"/>
                </a:solidFill>
                <a:effectLst/>
                <a:uLnTx/>
                <a:uFillTx/>
                <a:latin typeface="Calibri"/>
                <a:ea typeface="+mn-ea"/>
                <a:cs typeface="Calibri"/>
              </a:rPr>
              <a:t>che sarà successivamente integrato con le disposizioni specifiche per le imprese cooperative edili)</a:t>
            </a: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r>
              <a:rPr kumimoji="0" lang="it-IT" sz="1200" b="1" i="0" u="none" strike="noStrike" kern="1200" cap="small" spc="0" normalizeH="0" baseline="0" noProof="0" dirty="0">
                <a:ln>
                  <a:noFill/>
                </a:ln>
                <a:solidFill>
                  <a:srgbClr val="103676"/>
                </a:solidFill>
                <a:effectLst/>
                <a:uLnTx/>
                <a:uFillTx/>
                <a:latin typeface="Calibri"/>
                <a:ea typeface="+mn-ea"/>
                <a:cs typeface="Calibri"/>
              </a:rPr>
              <a:t>IL TESTO, CHE ARMONIZZA LE DISPOSIZIONI DEL CCNL 19 APRILE 2010 CON QUELLE DEI SUCCESSIVI ACCORDI DI RINNOVO, </a:t>
            </a:r>
            <a:r>
              <a:rPr lang="it-IT" sz="1200" b="1" cap="small" dirty="0">
                <a:solidFill>
                  <a:srgbClr val="103676"/>
                </a:solidFill>
                <a:cs typeface="Calibri"/>
              </a:rPr>
              <a:t>È STATO SEMPLIFICATO E AGGIORNATO CON LE NOVITÀ NORMATIVE DEGLI ULTIMI ANNI, COME, AD ESEMPIO:</a:t>
            </a:r>
          </a:p>
          <a:p>
            <a:pPr marL="285750" indent="-285750" algn="just">
              <a:buClr>
                <a:srgbClr val="7DBD71"/>
              </a:buClr>
              <a:buFont typeface="Wingdings" panose="05000000000000000000" pitchFamily="2" charset="2"/>
              <a:buChar char="Ø"/>
              <a:defRPr/>
            </a:pPr>
            <a:endParaRPr lang="it-IT" sz="1200" b="1" cap="small" dirty="0">
              <a:solidFill>
                <a:srgbClr val="103676"/>
              </a:solidFill>
              <a:cs typeface="Calibri"/>
            </a:endParaRPr>
          </a:p>
          <a:p>
            <a:pPr marL="627063" indent="-180975" algn="just" defTabSz="627063">
              <a:buClr>
                <a:srgbClr val="7DBD71"/>
              </a:buClr>
              <a:buFont typeface="Arial" panose="020B0604020202020204" pitchFamily="34" charset="0"/>
              <a:buChar char="•"/>
              <a:defRPr/>
            </a:pPr>
            <a:r>
              <a:rPr lang="it-IT" sz="1200" b="1" i="1" cap="small" dirty="0">
                <a:solidFill>
                  <a:srgbClr val="103676"/>
                </a:solidFill>
                <a:cs typeface="Calibri"/>
              </a:rPr>
              <a:t>il c.d. “decreto trasparenza”, con riguardo agli obblighi di informazione che il datore di lavoro è tenuto ad assolvere in merito alle condizioni applicabili al rapporto di lavoro</a:t>
            </a:r>
          </a:p>
          <a:p>
            <a:pPr marL="617538" indent="-171450" algn="just" defTabSz="627063">
              <a:buClr>
                <a:srgbClr val="7DBD71"/>
              </a:buClr>
              <a:buFont typeface="Arial" panose="020B0604020202020204" pitchFamily="34" charset="0"/>
              <a:buChar char="•"/>
              <a:defRPr/>
            </a:pPr>
            <a:endParaRPr lang="it-IT" sz="1200" b="1" i="1" cap="small" dirty="0">
              <a:solidFill>
                <a:srgbClr val="103676"/>
              </a:solidFill>
              <a:cs typeface="Calibri"/>
            </a:endParaRPr>
          </a:p>
          <a:p>
            <a:pPr marL="627063" indent="-180975" algn="just" defTabSz="627063">
              <a:buClr>
                <a:srgbClr val="7DBD71"/>
              </a:buClr>
              <a:buFont typeface="Arial" panose="020B0604020202020204" pitchFamily="34" charset="0"/>
              <a:buChar char="•"/>
              <a:defRPr/>
            </a:pPr>
            <a:r>
              <a:rPr lang="it-IT" sz="1200" b="1" i="1" cap="small" dirty="0">
                <a:solidFill>
                  <a:srgbClr val="103676"/>
                </a:solidFill>
                <a:cs typeface="Calibri"/>
              </a:rPr>
              <a:t>il c.d. “decreto lavoro”, con riferimento alle causali dei contratti a termine individuate dalla contrattazione collettiva</a:t>
            </a:r>
          </a:p>
          <a:p>
            <a:pPr marL="285750" indent="-285750" algn="just">
              <a:buClr>
                <a:srgbClr val="7DBD71"/>
              </a:buClr>
              <a:buFont typeface="Wingdings" panose="05000000000000000000" pitchFamily="2" charset="2"/>
              <a:buChar char="Ø"/>
              <a:defRPr/>
            </a:pPr>
            <a:endParaRPr lang="it-IT" sz="1400" b="1" cap="small" dirty="0">
              <a:solidFill>
                <a:srgbClr val="103676"/>
              </a:solidFill>
              <a:cs typeface="Calibri"/>
            </a:endParaRPr>
          </a:p>
          <a:p>
            <a:pPr marL="171450" indent="-171450" fontAlgn="base">
              <a:buClr>
                <a:srgbClr val="92D050"/>
              </a:buClr>
              <a:buFont typeface="Wingdings" panose="05000000000000000000" pitchFamily="2" charset="2"/>
              <a:buChar char="Ø"/>
            </a:pPr>
            <a:r>
              <a:rPr lang="it-IT" sz="1200" b="1" cap="small" dirty="0">
                <a:solidFill>
                  <a:srgbClr val="103676"/>
                </a:solidFill>
                <a:cs typeface="Calibri"/>
              </a:rPr>
              <a:t>SI È PROCEDUTO, INOLTRE, ALL’ELIMINAZIONE DI DISPOSIZIONI DESUETE O TALI DA NON ESSERE PIÙ RISPONDENTI ALLA REALTÀ DELLE IMPRESE E DEL MERCATO (ES. RIFERIMENTI A DISCIPLINE SUPERATE, ECC.)</a:t>
            </a: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lang="it-IT" sz="1200" b="1" cap="small" dirty="0">
              <a:solidFill>
                <a:srgbClr val="103676"/>
              </a:solidFill>
              <a:latin typeface="Calibri"/>
              <a:cs typeface="Calibri"/>
            </a:endParaRP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p:txBody>
      </p:sp>
    </p:spTree>
    <p:extLst>
      <p:ext uri="{BB962C8B-B14F-4D97-AF65-F5344CB8AC3E}">
        <p14:creationId xmlns:p14="http://schemas.microsoft.com/office/powerpoint/2010/main" val="3771634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2771-AE14-FFCA-683A-5801F92EFED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2DA7CFB-4281-6BC7-5247-9B0AA5B4BAB1}"/>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PROCEDURE</a:t>
            </a:r>
          </a:p>
        </p:txBody>
      </p:sp>
      <p:sp>
        <p:nvSpPr>
          <p:cNvPr id="3" name="Segnaposto numero diapositiva 2">
            <a:extLst>
              <a:ext uri="{FF2B5EF4-FFF2-40B4-BE49-F238E27FC236}">
                <a16:creationId xmlns:a16="http://schemas.microsoft.com/office/drawing/2014/main" id="{6CE9F094-A269-1411-D69D-60EECC6CCFE9}"/>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F96CA61B-FF3C-708D-F0AC-CDC689FF931D}"/>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DD186FA5-031F-AF43-BBDA-DA342ABD2322}"/>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A4474F4C-C989-6320-1421-BF7723BE7092}"/>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78F12F2F-D9F8-EC7D-7158-F22A05B7533E}"/>
              </a:ext>
            </a:extLst>
          </p:cNvPr>
          <p:cNvSpPr/>
          <p:nvPr/>
        </p:nvSpPr>
        <p:spPr>
          <a:xfrm>
            <a:off x="647699" y="610493"/>
            <a:ext cx="7239001" cy="586199"/>
          </a:xfrm>
          <a:prstGeom prst="rect">
            <a:avLst/>
          </a:prstGeom>
          <a:noFill/>
          <a:ln/>
        </p:spPr>
        <p:txBody>
          <a:bodyPr wrap="none" rtlCol="0" anchor="t"/>
          <a:lstStyle/>
          <a:p>
            <a:pPr marL="0" indent="0" algn="ctr">
              <a:lnSpc>
                <a:spcPts val="5468"/>
              </a:lnSpc>
              <a:buNone/>
            </a:pPr>
            <a:r>
              <a:rPr lang="en-US" sz="2400" b="1" u="sng" cap="small" dirty="0" err="1">
                <a:solidFill>
                  <a:srgbClr val="103676"/>
                </a:solidFill>
                <a:latin typeface="Calibri"/>
                <a:cs typeface="Calibri"/>
              </a:rPr>
              <a:t>impianti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audiovisivi</a:t>
            </a:r>
            <a:r>
              <a:rPr lang="en-US" sz="2400" b="1" u="sng" cap="small" dirty="0">
                <a:solidFill>
                  <a:srgbClr val="103676"/>
                </a:solidFill>
                <a:latin typeface="Calibri"/>
                <a:cs typeface="Calibri"/>
              </a:rPr>
              <a:t> e </a:t>
            </a:r>
            <a:r>
              <a:rPr lang="en-US" sz="2400" b="1" u="sng" cap="small" dirty="0" err="1">
                <a:solidFill>
                  <a:srgbClr val="103676"/>
                </a:solidFill>
                <a:latin typeface="Calibri"/>
                <a:cs typeface="Calibri"/>
              </a:rPr>
              <a:t>altri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sistemi</a:t>
            </a:r>
            <a:r>
              <a:rPr lang="en-US" sz="2400" b="1" u="sng" cap="small" dirty="0">
                <a:solidFill>
                  <a:srgbClr val="103676"/>
                </a:solidFill>
                <a:latin typeface="Calibri"/>
                <a:cs typeface="Calibri"/>
              </a:rPr>
              <a:t> di </a:t>
            </a:r>
            <a:r>
              <a:rPr lang="en-US" sz="2400" b="1" u="sng" cap="small" dirty="0" err="1">
                <a:solidFill>
                  <a:srgbClr val="103676"/>
                </a:solidFill>
                <a:latin typeface="Calibri"/>
                <a:cs typeface="Calibri"/>
              </a:rPr>
              <a:t>controllo</a:t>
            </a:r>
            <a:endParaRPr lang="en-US" sz="2400" b="1" u="sng" cap="small" dirty="0">
              <a:solidFill>
                <a:srgbClr val="103676"/>
              </a:solidFill>
              <a:latin typeface="Calibri"/>
              <a:cs typeface="Calibri"/>
            </a:endParaRPr>
          </a:p>
        </p:txBody>
      </p:sp>
      <p:graphicFrame>
        <p:nvGraphicFramePr>
          <p:cNvPr id="4" name="Tabella 3">
            <a:extLst>
              <a:ext uri="{FF2B5EF4-FFF2-40B4-BE49-F238E27FC236}">
                <a16:creationId xmlns:a16="http://schemas.microsoft.com/office/drawing/2014/main" id="{3E5000FD-08D4-824F-F595-138FC93C64A4}"/>
              </a:ext>
            </a:extLst>
          </p:cNvPr>
          <p:cNvGraphicFramePr>
            <a:graphicFrameLocks noGrp="1"/>
          </p:cNvGraphicFramePr>
          <p:nvPr>
            <p:extLst>
              <p:ext uri="{D42A27DB-BD31-4B8C-83A1-F6EECF244321}">
                <p14:modId xmlns:p14="http://schemas.microsoft.com/office/powerpoint/2010/main" val="3247794129"/>
              </p:ext>
            </p:extLst>
          </p:nvPr>
        </p:nvGraphicFramePr>
        <p:xfrm>
          <a:off x="1219200" y="2076006"/>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0821375"/>
                    </a:ext>
                  </a:extLst>
                </a:gridCol>
                <a:gridCol w="3048000">
                  <a:extLst>
                    <a:ext uri="{9D8B030D-6E8A-4147-A177-3AD203B41FA5}">
                      <a16:colId xmlns:a16="http://schemas.microsoft.com/office/drawing/2014/main" val="2403047402"/>
                    </a:ext>
                  </a:extLst>
                </a:gridCol>
              </a:tblGrid>
              <a:tr h="370840">
                <a:tc>
                  <a:txBody>
                    <a:bodyPr/>
                    <a:lstStyle/>
                    <a:p>
                      <a:endParaRPr lang="it-IT" dirty="0"/>
                    </a:p>
                  </a:txBody>
                  <a:tcPr>
                    <a:solidFill>
                      <a:schemeClr val="bg1"/>
                    </a:solidFill>
                  </a:tcPr>
                </a:tc>
                <a:tc>
                  <a:txBody>
                    <a:bodyPr/>
                    <a:lstStyle/>
                    <a:p>
                      <a:endParaRPr lang="it-IT" dirty="0"/>
                    </a:p>
                  </a:txBody>
                  <a:tcPr>
                    <a:solidFill>
                      <a:schemeClr val="bg1"/>
                    </a:solidFill>
                  </a:tcPr>
                </a:tc>
                <a:extLst>
                  <a:ext uri="{0D108BD9-81ED-4DB2-BD59-A6C34878D82A}">
                    <a16:rowId xmlns:a16="http://schemas.microsoft.com/office/drawing/2014/main" val="2568039531"/>
                  </a:ext>
                </a:extLst>
              </a:tr>
            </a:tbl>
          </a:graphicData>
        </a:graphic>
      </p:graphicFrame>
      <p:pic>
        <p:nvPicPr>
          <p:cNvPr id="10" name="Immagine 9">
            <a:extLst>
              <a:ext uri="{FF2B5EF4-FFF2-40B4-BE49-F238E27FC236}">
                <a16:creationId xmlns:a16="http://schemas.microsoft.com/office/drawing/2014/main" id="{7FFC2F4F-12FA-5541-FC65-55425DE34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8728"/>
            <a:ext cx="4038599" cy="3276909"/>
          </a:xfrm>
          <a:prstGeom prst="rect">
            <a:avLst/>
          </a:prstGeom>
        </p:spPr>
      </p:pic>
      <p:pic>
        <p:nvPicPr>
          <p:cNvPr id="18" name="Immagine 17">
            <a:extLst>
              <a:ext uri="{FF2B5EF4-FFF2-40B4-BE49-F238E27FC236}">
                <a16:creationId xmlns:a16="http://schemas.microsoft.com/office/drawing/2014/main" id="{E5DC758B-4B0C-7BA0-992B-E1BFF31A8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89003"/>
            <a:ext cx="3471599" cy="3520607"/>
          </a:xfrm>
          <a:prstGeom prst="rect">
            <a:avLst/>
          </a:prstGeom>
        </p:spPr>
      </p:pic>
    </p:spTree>
    <p:extLst>
      <p:ext uri="{BB962C8B-B14F-4D97-AF65-F5344CB8AC3E}">
        <p14:creationId xmlns:p14="http://schemas.microsoft.com/office/powerpoint/2010/main" val="1973212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1B985-0C49-D1A5-D32F-B6369146B62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276263B-7C56-5799-A048-40888B698AB3}"/>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PROCEDURE</a:t>
            </a:r>
          </a:p>
        </p:txBody>
      </p:sp>
      <p:sp>
        <p:nvSpPr>
          <p:cNvPr id="3" name="Segnaposto numero diapositiva 2">
            <a:extLst>
              <a:ext uri="{FF2B5EF4-FFF2-40B4-BE49-F238E27FC236}">
                <a16:creationId xmlns:a16="http://schemas.microsoft.com/office/drawing/2014/main" id="{65E9AAF3-CBC9-EF90-5E96-7FA6A94FF890}"/>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520522A-FAD1-3ADB-FC7A-7EAC4AEE4FEF}"/>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3920AC44-B38D-7D20-96EE-A7CF94FBE19E}"/>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507F58BB-9FD2-E486-3D95-4B96D4402FE5}"/>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2" name="Text 1">
            <a:extLst>
              <a:ext uri="{FF2B5EF4-FFF2-40B4-BE49-F238E27FC236}">
                <a16:creationId xmlns:a16="http://schemas.microsoft.com/office/drawing/2014/main" id="{E085F87E-FE31-31EA-7E49-821967DD5AC3}"/>
              </a:ext>
            </a:extLst>
          </p:cNvPr>
          <p:cNvSpPr/>
          <p:nvPr/>
        </p:nvSpPr>
        <p:spPr>
          <a:xfrm>
            <a:off x="685800" y="616595"/>
            <a:ext cx="7239001" cy="586199"/>
          </a:xfrm>
          <a:prstGeom prst="rect">
            <a:avLst/>
          </a:prstGeom>
          <a:noFill/>
          <a:ln/>
        </p:spPr>
        <p:txBody>
          <a:bodyPr wrap="none" rtlCol="0" anchor="t"/>
          <a:lstStyle/>
          <a:p>
            <a:pPr marL="0" indent="0" algn="ctr">
              <a:lnSpc>
                <a:spcPts val="5468"/>
              </a:lnSpc>
              <a:buNone/>
            </a:pPr>
            <a:r>
              <a:rPr lang="en-US" sz="2400" b="1" u="sng" cap="small" dirty="0" err="1">
                <a:solidFill>
                  <a:srgbClr val="103676"/>
                </a:solidFill>
                <a:latin typeface="Calibri"/>
                <a:cs typeface="Calibri"/>
              </a:rPr>
              <a:t>impianti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audiovisivi</a:t>
            </a:r>
            <a:r>
              <a:rPr lang="en-US" sz="2400" b="1" u="sng" cap="small" dirty="0">
                <a:solidFill>
                  <a:srgbClr val="103676"/>
                </a:solidFill>
                <a:latin typeface="Calibri"/>
                <a:cs typeface="Calibri"/>
              </a:rPr>
              <a:t> e </a:t>
            </a:r>
            <a:r>
              <a:rPr lang="en-US" sz="2400" b="1" u="sng" cap="small" dirty="0" err="1">
                <a:solidFill>
                  <a:srgbClr val="103676"/>
                </a:solidFill>
                <a:latin typeface="Calibri"/>
                <a:cs typeface="Calibri"/>
              </a:rPr>
              <a:t>altri</a:t>
            </a:r>
            <a:r>
              <a:rPr lang="en-US" sz="2400" b="1" u="sng" cap="small" dirty="0">
                <a:solidFill>
                  <a:srgbClr val="103676"/>
                </a:solidFill>
                <a:latin typeface="Calibri"/>
                <a:cs typeface="Calibri"/>
              </a:rPr>
              <a:t> </a:t>
            </a:r>
            <a:r>
              <a:rPr lang="en-US" sz="2400" b="1" u="sng" cap="small" dirty="0" err="1">
                <a:solidFill>
                  <a:srgbClr val="103676"/>
                </a:solidFill>
                <a:latin typeface="Calibri"/>
                <a:cs typeface="Calibri"/>
              </a:rPr>
              <a:t>sistemi</a:t>
            </a:r>
            <a:r>
              <a:rPr lang="en-US" sz="2400" b="1" u="sng" cap="small" dirty="0">
                <a:solidFill>
                  <a:srgbClr val="103676"/>
                </a:solidFill>
                <a:latin typeface="Calibri"/>
                <a:cs typeface="Calibri"/>
              </a:rPr>
              <a:t> di </a:t>
            </a:r>
            <a:r>
              <a:rPr lang="en-US" sz="2400" b="1" u="sng" cap="small" dirty="0" err="1">
                <a:solidFill>
                  <a:srgbClr val="103676"/>
                </a:solidFill>
                <a:latin typeface="Calibri"/>
                <a:cs typeface="Calibri"/>
              </a:rPr>
              <a:t>controllo</a:t>
            </a:r>
            <a:endParaRPr lang="en-US" sz="2400" b="1" u="sng" cap="small" dirty="0">
              <a:solidFill>
                <a:srgbClr val="103676"/>
              </a:solidFill>
              <a:latin typeface="Calibri"/>
              <a:cs typeface="Calibri"/>
            </a:endParaRPr>
          </a:p>
        </p:txBody>
      </p:sp>
      <p:graphicFrame>
        <p:nvGraphicFramePr>
          <p:cNvPr id="4" name="Tabella 3">
            <a:extLst>
              <a:ext uri="{FF2B5EF4-FFF2-40B4-BE49-F238E27FC236}">
                <a16:creationId xmlns:a16="http://schemas.microsoft.com/office/drawing/2014/main" id="{84F69026-6231-DEC0-BD15-ECACE7D9097A}"/>
              </a:ext>
            </a:extLst>
          </p:cNvPr>
          <p:cNvGraphicFramePr>
            <a:graphicFrameLocks noGrp="1"/>
          </p:cNvGraphicFramePr>
          <p:nvPr>
            <p:extLst>
              <p:ext uri="{D42A27DB-BD31-4B8C-83A1-F6EECF244321}">
                <p14:modId xmlns:p14="http://schemas.microsoft.com/office/powerpoint/2010/main" val="2167431349"/>
              </p:ext>
            </p:extLst>
          </p:nvPr>
        </p:nvGraphicFramePr>
        <p:xfrm>
          <a:off x="3153905" y="1309418"/>
          <a:ext cx="5475866" cy="2834640"/>
        </p:xfrm>
        <a:graphic>
          <a:graphicData uri="http://schemas.openxmlformats.org/drawingml/2006/table">
            <a:tbl>
              <a:tblPr firstRow="1" bandRow="1">
                <a:tableStyleId>{5C22544A-7EE6-4342-B048-85BDC9FD1C3A}</a:tableStyleId>
              </a:tblPr>
              <a:tblGrid>
                <a:gridCol w="5475866">
                  <a:extLst>
                    <a:ext uri="{9D8B030D-6E8A-4147-A177-3AD203B41FA5}">
                      <a16:colId xmlns:a16="http://schemas.microsoft.com/office/drawing/2014/main" val="350821375"/>
                    </a:ext>
                  </a:extLst>
                </a:gridCol>
              </a:tblGrid>
              <a:tr h="2653517">
                <a:tc>
                  <a:txBody>
                    <a:bodyPr/>
                    <a:lstStyle/>
                    <a:p>
                      <a:pPr algn="just">
                        <a:tabLst>
                          <a:tab pos="2603500" algn="l"/>
                        </a:tabLst>
                      </a:pPr>
                      <a:r>
                        <a:rPr lang="it-IT" sz="1200" b="1" kern="1200" cap="small" dirty="0">
                          <a:solidFill>
                            <a:srgbClr val="103676"/>
                          </a:solidFill>
                          <a:latin typeface="Calibri"/>
                          <a:ea typeface="+mn-ea"/>
                          <a:cs typeface="Calibri"/>
                        </a:rPr>
                        <a:t>l’installazione di sistemi GPS sui veicoli adibiti al trasporto di rifiuti pericolosi, quando imposta dalla normativa speciale quale requisito per l’esercizio dell’attività, non integra una fattispecie di controllo a distanza ai sensi dell’art. 4 L. 300/1970 per 3 ragioni: </a:t>
                      </a:r>
                    </a:p>
                    <a:p>
                      <a:pPr algn="just">
                        <a:tabLst>
                          <a:tab pos="2603500" algn="l"/>
                        </a:tabLst>
                      </a:pPr>
                      <a:endParaRPr lang="it-IT" sz="1200" b="1" kern="1200" cap="small" dirty="0">
                        <a:solidFill>
                          <a:srgbClr val="103676"/>
                        </a:solidFill>
                        <a:latin typeface="Calibri"/>
                        <a:ea typeface="+mn-ea"/>
                        <a:cs typeface="Calibri"/>
                      </a:endParaRPr>
                    </a:p>
                    <a:p>
                      <a:pPr marL="357188" indent="-179388">
                        <a:buFont typeface="Arial" panose="020B0604020202020204" pitchFamily="34" charset="0"/>
                        <a:buChar char="•"/>
                      </a:pPr>
                      <a:r>
                        <a:rPr lang="it-IT" sz="1200" b="1" i="1" u="sng" kern="1200" cap="small" dirty="0">
                          <a:solidFill>
                            <a:srgbClr val="7DBD71"/>
                          </a:solidFill>
                          <a:latin typeface="Calibri"/>
                          <a:ea typeface="+mn-ea"/>
                          <a:cs typeface="Calibri"/>
                        </a:rPr>
                        <a:t>prevalenza della norma speciale</a:t>
                      </a:r>
                      <a:br>
                        <a:rPr lang="it-IT" sz="1200" b="1" kern="1200" cap="small" dirty="0">
                          <a:solidFill>
                            <a:srgbClr val="103676"/>
                          </a:solidFill>
                          <a:latin typeface="Calibri"/>
                          <a:ea typeface="+mn-ea"/>
                          <a:cs typeface="Calibri"/>
                        </a:rPr>
                      </a:br>
                      <a:r>
                        <a:rPr lang="it-IT" sz="1200" b="1" kern="1200" cap="small" dirty="0">
                          <a:solidFill>
                            <a:srgbClr val="103676"/>
                          </a:solidFill>
                          <a:latin typeface="Calibri"/>
                          <a:ea typeface="+mn-ea"/>
                          <a:cs typeface="Calibri"/>
                        </a:rPr>
                        <a:t>l’obbligo di tracciabilità deriva da una disciplina speciale (art. 188-bis </a:t>
                      </a:r>
                      <a:r>
                        <a:rPr lang="it-IT" sz="1200" b="1" kern="1200" cap="small" dirty="0" err="1">
                          <a:solidFill>
                            <a:srgbClr val="103676"/>
                          </a:solidFill>
                          <a:latin typeface="Calibri"/>
                          <a:ea typeface="+mn-ea"/>
                          <a:cs typeface="Calibri"/>
                        </a:rPr>
                        <a:t>D.Lgs.</a:t>
                      </a:r>
                      <a:r>
                        <a:rPr lang="it-IT" sz="1200" b="1" kern="1200" cap="small" dirty="0">
                          <a:solidFill>
                            <a:srgbClr val="103676"/>
                          </a:solidFill>
                          <a:latin typeface="Calibri"/>
                          <a:ea typeface="+mn-ea"/>
                          <a:cs typeface="Calibri"/>
                        </a:rPr>
                        <a:t> 152/2006)</a:t>
                      </a:r>
                    </a:p>
                    <a:p>
                      <a:pPr marL="357188" indent="-179388">
                        <a:buFont typeface="Arial" panose="020B0604020202020204" pitchFamily="34" charset="0"/>
                        <a:buChar char="•"/>
                      </a:pPr>
                      <a:r>
                        <a:rPr lang="it-IT" sz="1200" b="1" i="1" u="sng" kern="1200" cap="small" dirty="0">
                          <a:solidFill>
                            <a:srgbClr val="7DBD71"/>
                          </a:solidFill>
                          <a:latin typeface="Calibri"/>
                          <a:ea typeface="+mn-ea"/>
                          <a:cs typeface="Calibri"/>
                        </a:rPr>
                        <a:t>requisito tecnico per l’esercizio dell’attività</a:t>
                      </a:r>
                      <a:br>
                        <a:rPr lang="it-IT" sz="1200" b="1" kern="1200" cap="small" dirty="0">
                          <a:solidFill>
                            <a:srgbClr val="103676"/>
                          </a:solidFill>
                          <a:latin typeface="Calibri"/>
                          <a:ea typeface="+mn-ea"/>
                          <a:cs typeface="Calibri"/>
                        </a:rPr>
                      </a:br>
                      <a:r>
                        <a:rPr lang="it-IT" sz="1200" b="1" kern="1200" cap="small" dirty="0">
                          <a:solidFill>
                            <a:srgbClr val="103676"/>
                          </a:solidFill>
                          <a:latin typeface="Calibri"/>
                          <a:ea typeface="+mn-ea"/>
                          <a:cs typeface="Calibri"/>
                        </a:rPr>
                        <a:t>la geolocalizzazione è una condizione di idoneità tecnica necessaria per operare nel settore del trasporto di rifiuti pericolosi</a:t>
                      </a:r>
                    </a:p>
                    <a:p>
                      <a:pPr marL="357188" indent="-179388">
                        <a:buFont typeface="Arial" panose="020B0604020202020204" pitchFamily="34" charset="0"/>
                        <a:buChar char="•"/>
                      </a:pPr>
                      <a:r>
                        <a:rPr lang="it-IT" sz="1200" b="1" i="1" u="sng" kern="1200" cap="small" dirty="0">
                          <a:solidFill>
                            <a:srgbClr val="7DBD71"/>
                          </a:solidFill>
                          <a:latin typeface="Calibri"/>
                          <a:ea typeface="+mn-ea"/>
                          <a:cs typeface="Calibri"/>
                        </a:rPr>
                        <a:t>finalità ambientale e non disciplinare</a:t>
                      </a:r>
                      <a:br>
                        <a:rPr lang="it-IT" sz="1200" b="1" kern="1200" cap="small" dirty="0">
                          <a:solidFill>
                            <a:srgbClr val="103676"/>
                          </a:solidFill>
                          <a:latin typeface="Calibri"/>
                          <a:ea typeface="+mn-ea"/>
                          <a:cs typeface="Calibri"/>
                        </a:rPr>
                      </a:br>
                      <a:r>
                        <a:rPr lang="it-IT" sz="1200" b="1" kern="1200" cap="small" dirty="0">
                          <a:solidFill>
                            <a:srgbClr val="103676"/>
                          </a:solidFill>
                          <a:latin typeface="Calibri"/>
                          <a:ea typeface="+mn-ea"/>
                          <a:cs typeface="Calibri"/>
                        </a:rPr>
                        <a:t>il sistema non è installato per monitorare la prestazione lavorativa, ma per adempiere a un obbligo di legge in materia ambientale</a:t>
                      </a:r>
                    </a:p>
                    <a:p>
                      <a:pPr marL="171450" indent="-171450">
                        <a:buFont typeface="Arial" panose="020B0604020202020204" pitchFamily="34" charset="0"/>
                        <a:buChar char="•"/>
                      </a:pPr>
                      <a:endParaRPr lang="it-IT" sz="1200" b="1" kern="1200" cap="small" dirty="0">
                        <a:solidFill>
                          <a:srgbClr val="103676"/>
                        </a:solidFill>
                        <a:latin typeface="Calibri"/>
                        <a:ea typeface="+mn-ea"/>
                        <a:cs typeface="Calibri"/>
                      </a:endParaRPr>
                    </a:p>
                  </a:txBody>
                  <a:tcPr>
                    <a:solidFill>
                      <a:schemeClr val="bg1"/>
                    </a:solidFill>
                  </a:tcPr>
                </a:tc>
                <a:extLst>
                  <a:ext uri="{0D108BD9-81ED-4DB2-BD59-A6C34878D82A}">
                    <a16:rowId xmlns:a16="http://schemas.microsoft.com/office/drawing/2014/main" val="2568039531"/>
                  </a:ext>
                </a:extLst>
              </a:tr>
            </a:tbl>
          </a:graphicData>
        </a:graphic>
      </p:graphicFrame>
      <p:pic>
        <p:nvPicPr>
          <p:cNvPr id="17" name="Immagine 16">
            <a:extLst>
              <a:ext uri="{FF2B5EF4-FFF2-40B4-BE49-F238E27FC236}">
                <a16:creationId xmlns:a16="http://schemas.microsoft.com/office/drawing/2014/main" id="{549E64A1-87A4-5160-0379-F5CD7DC8A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5" y="1494385"/>
            <a:ext cx="2173619" cy="2735999"/>
          </a:xfrm>
          <a:prstGeom prst="rect">
            <a:avLst/>
          </a:prstGeom>
        </p:spPr>
      </p:pic>
      <p:sp>
        <p:nvSpPr>
          <p:cNvPr id="16" name="CasellaDiTesto 15">
            <a:extLst>
              <a:ext uri="{FF2B5EF4-FFF2-40B4-BE49-F238E27FC236}">
                <a16:creationId xmlns:a16="http://schemas.microsoft.com/office/drawing/2014/main" id="{D78DBCCC-A813-DE5C-EC3A-C10A8085F139}"/>
              </a:ext>
            </a:extLst>
          </p:cNvPr>
          <p:cNvSpPr txBox="1"/>
          <p:nvPr/>
        </p:nvSpPr>
        <p:spPr>
          <a:xfrm>
            <a:off x="3200401" y="4062611"/>
            <a:ext cx="541019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1200" b="1" cap="small" dirty="0">
                <a:solidFill>
                  <a:srgbClr val="103676"/>
                </a:solidFill>
                <a:cs typeface="Calibri"/>
              </a:rPr>
              <a:t>in tali circostanze non è pertanto richiesto l’accordo sindacale </a:t>
            </a:r>
          </a:p>
          <a:p>
            <a:pPr algn="ctr"/>
            <a:r>
              <a:rPr lang="it-IT" sz="1200" b="1" cap="small" dirty="0">
                <a:solidFill>
                  <a:srgbClr val="103676"/>
                </a:solidFill>
                <a:cs typeface="Calibri"/>
              </a:rPr>
              <a:t>né l’autorizzazione dell’ispettorato</a:t>
            </a:r>
          </a:p>
        </p:txBody>
      </p:sp>
    </p:spTree>
    <p:extLst>
      <p:ext uri="{BB962C8B-B14F-4D97-AF65-F5344CB8AC3E}">
        <p14:creationId xmlns:p14="http://schemas.microsoft.com/office/powerpoint/2010/main" val="3596679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759D8-8149-6776-EEF2-904ED8B9AF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745C908-DB32-681C-6C05-D3811C8E41EB}"/>
              </a:ext>
            </a:extLst>
          </p:cNvPr>
          <p:cNvSpPr>
            <a:spLocks noGrp="1"/>
          </p:cNvSpPr>
          <p:nvPr>
            <p:ph type="title"/>
          </p:nvPr>
        </p:nvSpPr>
        <p:spPr>
          <a:xfrm>
            <a:off x="914400" y="564311"/>
            <a:ext cx="6705600" cy="276999"/>
          </a:xfrm>
        </p:spPr>
        <p:txBody>
          <a:bodyPr/>
          <a:lstStyle/>
          <a:p>
            <a:r>
              <a:rPr lang="it-IT" sz="1800" u="sng" cap="small" dirty="0">
                <a:solidFill>
                  <a:schemeClr val="accent3"/>
                </a:solidFill>
              </a:rPr>
              <a:t>CONVENZIONI E SERVIZI ALLE IMPRESE E ALTRE ATTIVITÀ DI SISTEMA</a:t>
            </a:r>
          </a:p>
        </p:txBody>
      </p:sp>
      <p:sp>
        <p:nvSpPr>
          <p:cNvPr id="3" name="Segnaposto numero diapositiva 2">
            <a:extLst>
              <a:ext uri="{FF2B5EF4-FFF2-40B4-BE49-F238E27FC236}">
                <a16:creationId xmlns:a16="http://schemas.microsoft.com/office/drawing/2014/main" id="{704BD14C-E683-C361-754F-17DA175A45DA}"/>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02ED1005-1740-F7C9-D979-6AF3106F35CD}"/>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D50A635C-E5E4-FC69-BAB8-B5B75B37A620}"/>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7D04AF25-49D0-2172-C31B-7F46BFBEC539}"/>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graphicFrame>
        <p:nvGraphicFramePr>
          <p:cNvPr id="5" name="Diagramma 4">
            <a:extLst>
              <a:ext uri="{FF2B5EF4-FFF2-40B4-BE49-F238E27FC236}">
                <a16:creationId xmlns:a16="http://schemas.microsoft.com/office/drawing/2014/main" id="{40F651A7-31DF-08F6-ED30-863753E70A0D}"/>
              </a:ext>
            </a:extLst>
          </p:cNvPr>
          <p:cNvGraphicFramePr/>
          <p:nvPr>
            <p:extLst>
              <p:ext uri="{D42A27DB-BD31-4B8C-83A1-F6EECF244321}">
                <p14:modId xmlns:p14="http://schemas.microsoft.com/office/powerpoint/2010/main" val="3031569370"/>
              </p:ext>
            </p:extLst>
          </p:nvPr>
        </p:nvGraphicFramePr>
        <p:xfrm>
          <a:off x="631072" y="974725"/>
          <a:ext cx="7924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918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89D7-3FDB-36E8-0E8D-E5AC699F2E7A}"/>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2E20D3C-3D92-2B2C-AFA0-72E8D7BF9349}"/>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8" name="object 6">
            <a:extLst>
              <a:ext uri="{FF2B5EF4-FFF2-40B4-BE49-F238E27FC236}">
                <a16:creationId xmlns:a16="http://schemas.microsoft.com/office/drawing/2014/main" id="{E96BF6A9-E86A-026F-6971-7C8ADEB628F2}"/>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091836D2-59F1-26F2-50A6-735053419D92}"/>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6" name="Titolo 5">
            <a:extLst>
              <a:ext uri="{FF2B5EF4-FFF2-40B4-BE49-F238E27FC236}">
                <a16:creationId xmlns:a16="http://schemas.microsoft.com/office/drawing/2014/main" id="{C600C6DA-5068-9DDC-3E5A-24E08FCAB866}"/>
              </a:ext>
            </a:extLst>
          </p:cNvPr>
          <p:cNvSpPr>
            <a:spLocks noGrp="1"/>
          </p:cNvSpPr>
          <p:nvPr>
            <p:ph type="title"/>
          </p:nvPr>
        </p:nvSpPr>
        <p:spPr>
          <a:xfrm>
            <a:off x="851644" y="2168257"/>
            <a:ext cx="7745511" cy="815608"/>
          </a:xfrm>
        </p:spPr>
        <p:txBody>
          <a:bodyPr/>
          <a:lstStyle/>
          <a:p>
            <a:pPr algn="ctr"/>
            <a:r>
              <a:rPr lang="it-IT" sz="3200" dirty="0"/>
              <a:t>Grazie per l’attenzione</a:t>
            </a:r>
            <a:br>
              <a:rPr lang="it-IT" dirty="0"/>
            </a:br>
            <a:endParaRPr lang="it-IT" dirty="0"/>
          </a:p>
        </p:txBody>
      </p:sp>
    </p:spTree>
    <p:extLst>
      <p:ext uri="{BB962C8B-B14F-4D97-AF65-F5344CB8AC3E}">
        <p14:creationId xmlns:p14="http://schemas.microsoft.com/office/powerpoint/2010/main" val="338180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E6F0-CE25-0B89-249B-E3472549AC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939B092-99E9-21D2-527E-6FAD281EEB29}"/>
              </a:ext>
            </a:extLst>
          </p:cNvPr>
          <p:cNvSpPr>
            <a:spLocks noGrp="1"/>
          </p:cNvSpPr>
          <p:nvPr>
            <p:ph type="title"/>
          </p:nvPr>
        </p:nvSpPr>
        <p:spPr>
          <a:xfrm>
            <a:off x="914400" y="609126"/>
            <a:ext cx="6705600" cy="276999"/>
          </a:xfrm>
        </p:spPr>
        <p:txBody>
          <a:bodyPr/>
          <a:lstStyle/>
          <a:p>
            <a:r>
              <a:rPr lang="it-IT" sz="1800" u="sng" cap="small" dirty="0">
                <a:solidFill>
                  <a:schemeClr val="accent3"/>
                </a:solidFill>
              </a:rPr>
              <a:t>CCNL – STESURA TESTO COORDINATO</a:t>
            </a:r>
          </a:p>
        </p:txBody>
      </p:sp>
      <p:sp>
        <p:nvSpPr>
          <p:cNvPr id="3" name="Segnaposto numero diapositiva 2">
            <a:extLst>
              <a:ext uri="{FF2B5EF4-FFF2-40B4-BE49-F238E27FC236}">
                <a16:creationId xmlns:a16="http://schemas.microsoft.com/office/drawing/2014/main" id="{0E7B6432-D347-C9BC-E22D-D6A5B5CB64D7}"/>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9EBD1AE5-C7D0-0299-DD6E-CEF65504B3AE}"/>
              </a:ext>
            </a:extLst>
          </p:cNvPr>
          <p:cNvSpPr/>
          <p:nvPr/>
        </p:nvSpPr>
        <p:spPr>
          <a:xfrm>
            <a:off x="600075" y="661900"/>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6A537F03-C24E-0271-8E17-08D902E2DDFD}"/>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D8009F3E-AB57-33A2-7523-8BC191E5D4C7}"/>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4" name="CasellaDiTesto 3">
            <a:extLst>
              <a:ext uri="{FF2B5EF4-FFF2-40B4-BE49-F238E27FC236}">
                <a16:creationId xmlns:a16="http://schemas.microsoft.com/office/drawing/2014/main" id="{F415F5E5-7842-49A7-D0B6-72EFD4625325}"/>
              </a:ext>
            </a:extLst>
          </p:cNvPr>
          <p:cNvSpPr txBox="1"/>
          <p:nvPr/>
        </p:nvSpPr>
        <p:spPr>
          <a:xfrm>
            <a:off x="654803" y="1131040"/>
            <a:ext cx="8010525" cy="646331"/>
          </a:xfrm>
          <a:prstGeom prst="rect">
            <a:avLst/>
          </a:prstGeom>
          <a:noFill/>
        </p:spPr>
        <p:txBody>
          <a:bodyPr wrap="square" rtlCol="0">
            <a:spAutoFit/>
          </a:bodyPr>
          <a:lstStyle/>
          <a:p>
            <a:pPr marL="285750" indent="-285750" algn="just">
              <a:buClr>
                <a:srgbClr val="7DBD71"/>
              </a:buClr>
              <a:buFont typeface="Wingdings" panose="05000000000000000000" pitchFamily="2" charset="2"/>
              <a:buChar char="Ø"/>
              <a:defRPr/>
            </a:pPr>
            <a:r>
              <a:rPr lang="it-IT" sz="1200" b="1" cap="small" dirty="0">
                <a:solidFill>
                  <a:srgbClr val="103676"/>
                </a:solidFill>
                <a:cs typeface="Calibri"/>
              </a:rPr>
              <a:t>IL TESTO È STATO PREDISPOSTO IN MODALITÀ “NAVIGABILE”, CHE CONSENTE DI CLICCARE LE DIVERSE VOCI DELL’INDICE PER ACCEDERE DIRETTAMENTE AI CONTENUTI DI INTERESSE NONCHÉ DI CERCARE SPECIFICHE PAROLE CHIAVE CONTENUTE NEL TESTO</a:t>
            </a:r>
          </a:p>
        </p:txBody>
      </p:sp>
      <p:sp>
        <p:nvSpPr>
          <p:cNvPr id="5" name="CasellaDiTesto 4">
            <a:extLst>
              <a:ext uri="{FF2B5EF4-FFF2-40B4-BE49-F238E27FC236}">
                <a16:creationId xmlns:a16="http://schemas.microsoft.com/office/drawing/2014/main" id="{035C8128-20F7-E911-A228-E776C85C0B53}"/>
              </a:ext>
            </a:extLst>
          </p:cNvPr>
          <p:cNvSpPr txBox="1"/>
          <p:nvPr/>
        </p:nvSpPr>
        <p:spPr>
          <a:xfrm>
            <a:off x="4114800" y="2592000"/>
            <a:ext cx="914400" cy="914400"/>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3062E7A7-5105-D108-9751-A4201BA31528}"/>
              </a:ext>
            </a:extLst>
          </p:cNvPr>
          <p:cNvSpPr txBox="1"/>
          <p:nvPr/>
        </p:nvSpPr>
        <p:spPr>
          <a:xfrm>
            <a:off x="720671" y="4248165"/>
            <a:ext cx="7867650" cy="33855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r>
              <a:rPr lang="it-IT" sz="1100" b="1" cap="small" dirty="0">
                <a:solidFill>
                  <a:srgbClr val="103676"/>
                </a:solidFill>
                <a:cs typeface="Calibri"/>
              </a:rPr>
              <a:t>IL TESTO È STATO AGGIORNATO ANCHE A SEGUITO DEL LAVORO SVOLTO DA UN’APPOSITA COMMISSIONE PARITETICA</a:t>
            </a:r>
            <a:r>
              <a:rPr lang="it-IT" sz="1600" dirty="0"/>
              <a:t> </a:t>
            </a:r>
          </a:p>
        </p:txBody>
      </p:sp>
      <p:pic>
        <p:nvPicPr>
          <p:cNvPr id="17" name="Immagine 16">
            <a:extLst>
              <a:ext uri="{FF2B5EF4-FFF2-40B4-BE49-F238E27FC236}">
                <a16:creationId xmlns:a16="http://schemas.microsoft.com/office/drawing/2014/main" id="{37EBF781-6439-23CD-A7CD-DB0C5A9326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822977"/>
            <a:ext cx="4076695" cy="2301422"/>
          </a:xfrm>
          <a:prstGeom prst="rect">
            <a:avLst/>
          </a:prstGeom>
          <a:ln>
            <a:solidFill>
              <a:schemeClr val="accent3"/>
            </a:solidFill>
          </a:ln>
        </p:spPr>
      </p:pic>
    </p:spTree>
    <p:extLst>
      <p:ext uri="{BB962C8B-B14F-4D97-AF65-F5344CB8AC3E}">
        <p14:creationId xmlns:p14="http://schemas.microsoft.com/office/powerpoint/2010/main" val="2728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C13B-D624-D4E9-CFA6-F50787AA9C8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6C25295-1F42-7CAE-25DF-C565D607C777}"/>
              </a:ext>
            </a:extLst>
          </p:cNvPr>
          <p:cNvSpPr>
            <a:spLocks noGrp="1"/>
          </p:cNvSpPr>
          <p:nvPr>
            <p:ph type="title"/>
          </p:nvPr>
        </p:nvSpPr>
        <p:spPr>
          <a:xfrm>
            <a:off x="914400" y="609126"/>
            <a:ext cx="6705600" cy="276999"/>
          </a:xfrm>
        </p:spPr>
        <p:txBody>
          <a:bodyPr/>
          <a:lstStyle/>
          <a:p>
            <a:r>
              <a:rPr lang="it-IT" sz="1800" u="sng" cap="small" dirty="0">
                <a:solidFill>
                  <a:schemeClr val="accent3"/>
                </a:solidFill>
              </a:rPr>
              <a:t>CCNL – CLASSIFICAZIONE DEI LAVORATORI </a:t>
            </a:r>
            <a:r>
              <a:rPr lang="it-IT" sz="1800" cap="small" dirty="0">
                <a:solidFill>
                  <a:schemeClr val="accent3"/>
                </a:solidFill>
              </a:rPr>
              <a:t>(ART. 77)</a:t>
            </a:r>
          </a:p>
        </p:txBody>
      </p:sp>
      <p:sp>
        <p:nvSpPr>
          <p:cNvPr id="3" name="Segnaposto numero diapositiva 2">
            <a:extLst>
              <a:ext uri="{FF2B5EF4-FFF2-40B4-BE49-F238E27FC236}">
                <a16:creationId xmlns:a16="http://schemas.microsoft.com/office/drawing/2014/main" id="{F8896BDE-2E9B-4CD4-B86E-2609F970F1A0}"/>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6420ED78-857D-E21A-ADED-1EAEB0417E31}"/>
              </a:ext>
            </a:extLst>
          </p:cNvPr>
          <p:cNvSpPr/>
          <p:nvPr/>
        </p:nvSpPr>
        <p:spPr>
          <a:xfrm>
            <a:off x="600075" y="661900"/>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A9627A6A-6CC1-647F-B706-91A7B87CB567}"/>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032F20B5-ACFD-0F31-7521-F2DF7AC47564}"/>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4" name="CasellaDiTesto 3">
            <a:extLst>
              <a:ext uri="{FF2B5EF4-FFF2-40B4-BE49-F238E27FC236}">
                <a16:creationId xmlns:a16="http://schemas.microsoft.com/office/drawing/2014/main" id="{3E2C11DB-9E33-0BEB-E2F1-84A5D8E387C4}"/>
              </a:ext>
            </a:extLst>
          </p:cNvPr>
          <p:cNvSpPr txBox="1"/>
          <p:nvPr/>
        </p:nvSpPr>
        <p:spPr>
          <a:xfrm>
            <a:off x="600075" y="1125830"/>
            <a:ext cx="7705725" cy="646331"/>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lang="it-IT" sz="1200" b="1" cap="small" dirty="0">
              <a:solidFill>
                <a:srgbClr val="103676"/>
              </a:solidFill>
              <a:latin typeface="Calibri"/>
              <a:cs typeface="Calibri"/>
            </a:endParaRPr>
          </a:p>
          <a:p>
            <a:pPr marL="285750" lvl="0" indent="-285750" algn="just">
              <a:buClr>
                <a:srgbClr val="7DBD71"/>
              </a:buClr>
              <a:buFont typeface="Wingdings" panose="05000000000000000000" pitchFamily="2" charset="2"/>
              <a:buChar char="Ø"/>
              <a:defRPr/>
            </a:pPr>
            <a:r>
              <a:rPr kumimoji="0" lang="it-IT" sz="1200" b="1" i="0" u="none" strike="noStrike" kern="1200" cap="small" spc="0" normalizeH="0" baseline="0" noProof="0" dirty="0">
                <a:ln>
                  <a:noFill/>
                </a:ln>
                <a:solidFill>
                  <a:srgbClr val="103676"/>
                </a:solidFill>
                <a:effectLst/>
                <a:uLnTx/>
                <a:uFillTx/>
                <a:latin typeface="Calibri"/>
                <a:ea typeface="+mn-ea"/>
                <a:cs typeface="Calibri"/>
              </a:rPr>
              <a:t>NEL TESTO COORDINATO SONO PRESENTI ANCHE LE MODIFICHE APPORTATE DALLE PARTI ALL’ART. 77 DEL CCNL, IN MATERIA DI </a:t>
            </a:r>
            <a:r>
              <a:rPr kumimoji="0" lang="it-IT" sz="1200" b="1" i="1" u="none" strike="noStrike" kern="1200" cap="small" spc="0" normalizeH="0" baseline="0" noProof="0" dirty="0">
                <a:ln>
                  <a:noFill/>
                </a:ln>
                <a:solidFill>
                  <a:srgbClr val="103676"/>
                </a:solidFill>
                <a:effectLst/>
                <a:uLnTx/>
                <a:uFillTx/>
                <a:latin typeface="Calibri"/>
                <a:ea typeface="+mn-ea"/>
                <a:cs typeface="Calibri"/>
              </a:rPr>
              <a:t>“CLASSIFICAZIONE DEI LAVORATORI”. </a:t>
            </a:r>
            <a:r>
              <a:rPr lang="it-IT" sz="1200" b="1" cap="small" dirty="0">
                <a:solidFill>
                  <a:srgbClr val="103676"/>
                </a:solidFill>
                <a:cs typeface="Calibri"/>
              </a:rPr>
              <a:t>IN PARTICOLARE:</a:t>
            </a:r>
            <a:endParaRPr kumimoji="0" lang="it-IT" sz="1200" b="1" u="none" strike="noStrike" kern="1200" cap="small" spc="0" normalizeH="0" baseline="0" noProof="0" dirty="0">
              <a:ln>
                <a:noFill/>
              </a:ln>
              <a:solidFill>
                <a:srgbClr val="103676"/>
              </a:solidFill>
              <a:effectLst/>
              <a:uLnTx/>
              <a:uFillTx/>
              <a:latin typeface="Calibri"/>
              <a:ea typeface="+mn-ea"/>
              <a:cs typeface="Calibri"/>
            </a:endParaRPr>
          </a:p>
        </p:txBody>
      </p:sp>
      <p:sp>
        <p:nvSpPr>
          <p:cNvPr id="5" name="CasellaDiTesto 4">
            <a:extLst>
              <a:ext uri="{FF2B5EF4-FFF2-40B4-BE49-F238E27FC236}">
                <a16:creationId xmlns:a16="http://schemas.microsoft.com/office/drawing/2014/main" id="{85D3FBB4-1B53-B496-C343-C7C86A08B4FE}"/>
              </a:ext>
            </a:extLst>
          </p:cNvPr>
          <p:cNvSpPr txBox="1"/>
          <p:nvPr/>
        </p:nvSpPr>
        <p:spPr>
          <a:xfrm>
            <a:off x="4279200" y="2617204"/>
            <a:ext cx="914400" cy="914400"/>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6FCEDAE4-4FF1-4154-A0F9-FD3783D4A0AA}"/>
              </a:ext>
            </a:extLst>
          </p:cNvPr>
          <p:cNvSpPr txBox="1"/>
          <p:nvPr/>
        </p:nvSpPr>
        <p:spPr>
          <a:xfrm>
            <a:off x="685800" y="3996018"/>
            <a:ext cx="7867650" cy="5078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r>
              <a:rPr lang="it-IT" sz="1100" b="1" cap="small" dirty="0">
                <a:solidFill>
                  <a:srgbClr val="103676"/>
                </a:solidFill>
                <a:cs typeface="Calibri"/>
              </a:rPr>
              <a:t>IL TESTO È STATO AGGIORNATO SULLA BASE DEI LAVORI SVOLTI DALL’APPOSITA COMMISSIONE PARITETICA</a:t>
            </a:r>
            <a:r>
              <a:rPr lang="it-IT" sz="1600" dirty="0"/>
              <a:t> </a:t>
            </a:r>
            <a:r>
              <a:rPr lang="it-IT" sz="1100" b="1" cap="small" dirty="0">
                <a:solidFill>
                  <a:srgbClr val="103676"/>
                </a:solidFill>
                <a:cs typeface="Calibri"/>
              </a:rPr>
              <a:t>«CLASSIFICAZIONE» (istituita con l’ultimo accordo di rinnovo del </a:t>
            </a:r>
            <a:r>
              <a:rPr lang="it-IT" sz="1100" b="1" cap="small" dirty="0" err="1">
                <a:solidFill>
                  <a:srgbClr val="103676"/>
                </a:solidFill>
                <a:cs typeface="Calibri"/>
              </a:rPr>
              <a:t>ccnl</a:t>
            </a:r>
            <a:r>
              <a:rPr lang="it-IT" sz="1100" b="1" cap="small" dirty="0">
                <a:solidFill>
                  <a:srgbClr val="103676"/>
                </a:solidFill>
                <a:cs typeface="Calibri"/>
              </a:rPr>
              <a:t> e i cui lavori proseguiranno fino al </a:t>
            </a:r>
            <a:r>
              <a:rPr lang="it-IT" sz="1100" b="1" u="sng" cap="small" dirty="0">
                <a:solidFill>
                  <a:srgbClr val="103676"/>
                </a:solidFill>
                <a:cs typeface="Calibri"/>
              </a:rPr>
              <a:t>30.04.2026</a:t>
            </a:r>
            <a:r>
              <a:rPr lang="it-IT" sz="1100" b="1" cap="small" dirty="0">
                <a:solidFill>
                  <a:srgbClr val="103676"/>
                </a:solidFill>
                <a:cs typeface="Calibri"/>
              </a:rPr>
              <a:t>)</a:t>
            </a:r>
          </a:p>
        </p:txBody>
      </p:sp>
      <p:sp>
        <p:nvSpPr>
          <p:cNvPr id="9" name="Freccia in giù 8">
            <a:extLst>
              <a:ext uri="{FF2B5EF4-FFF2-40B4-BE49-F238E27FC236}">
                <a16:creationId xmlns:a16="http://schemas.microsoft.com/office/drawing/2014/main" id="{73156321-0672-C8AC-ED98-D63AFFE90C6C}"/>
              </a:ext>
            </a:extLst>
          </p:cNvPr>
          <p:cNvSpPr/>
          <p:nvPr/>
        </p:nvSpPr>
        <p:spPr>
          <a:xfrm>
            <a:off x="4130453" y="1887236"/>
            <a:ext cx="304800" cy="320976"/>
          </a:xfrm>
          <a:prstGeom prst="downArrow">
            <a:avLst/>
          </a:prstGeom>
          <a:solidFill>
            <a:srgbClr val="92D050">
              <a:alpha val="25000"/>
            </a:srgbClr>
          </a:solidFill>
          <a:ln>
            <a:solidFill>
              <a:schemeClr val="accent3"/>
            </a:solidFill>
          </a:ln>
        </p:spPr>
        <p:txBody>
          <a:bodyPr wrap="square" lIns="0" tIns="0" rIns="0" bIns="0" rtlCol="0" anchor="ctr"/>
          <a:lstStyle/>
          <a:p>
            <a:pPr algn="ctr"/>
            <a:endParaRPr lang="it-IT" dirty="0"/>
          </a:p>
        </p:txBody>
      </p:sp>
      <p:sp>
        <p:nvSpPr>
          <p:cNvPr id="11" name="CasellaDiTesto 10">
            <a:extLst>
              <a:ext uri="{FF2B5EF4-FFF2-40B4-BE49-F238E27FC236}">
                <a16:creationId xmlns:a16="http://schemas.microsoft.com/office/drawing/2014/main" id="{238B59E6-2F21-96C8-31FF-6EB5A84A8303}"/>
              </a:ext>
            </a:extLst>
          </p:cNvPr>
          <p:cNvSpPr txBox="1"/>
          <p:nvPr/>
        </p:nvSpPr>
        <p:spPr>
          <a:xfrm>
            <a:off x="1720500" y="2341275"/>
            <a:ext cx="5486400" cy="461665"/>
          </a:xfrm>
          <a:prstGeom prst="rect">
            <a:avLst/>
          </a:prstGeom>
          <a:noFill/>
        </p:spPr>
        <p:txBody>
          <a:bodyPr wrap="square">
            <a:spAutoFit/>
          </a:bodyPr>
          <a:lstStyle/>
          <a:p>
            <a:pPr algn="ctr">
              <a:buClr>
                <a:srgbClr val="7DBD71"/>
              </a:buClr>
            </a:pPr>
            <a:r>
              <a:rPr lang="it-IT" sz="1200" b="1" cap="small" dirty="0">
                <a:solidFill>
                  <a:srgbClr val="103676"/>
                </a:solidFill>
                <a:cs typeface="Calibri"/>
              </a:rPr>
              <a:t>È STATO PREVISTO L’INSERIMENTO DELLE </a:t>
            </a:r>
          </a:p>
          <a:p>
            <a:pPr algn="ctr">
              <a:buClr>
                <a:srgbClr val="7DBD71"/>
              </a:buClr>
            </a:pPr>
            <a:r>
              <a:rPr lang="it-IT" sz="1200" b="1" cap="small" dirty="0">
                <a:solidFill>
                  <a:srgbClr val="103676"/>
                </a:solidFill>
                <a:cs typeface="Calibri"/>
              </a:rPr>
              <a:t>SPECIFICHE FIGURE PROFESSIONALI DEL RESTAURO</a:t>
            </a:r>
          </a:p>
        </p:txBody>
      </p:sp>
      <p:sp>
        <p:nvSpPr>
          <p:cNvPr id="14" name="Freccia in giù 13">
            <a:extLst>
              <a:ext uri="{FF2B5EF4-FFF2-40B4-BE49-F238E27FC236}">
                <a16:creationId xmlns:a16="http://schemas.microsoft.com/office/drawing/2014/main" id="{35E7237C-A9C7-7246-EC74-50FE84237311}"/>
              </a:ext>
            </a:extLst>
          </p:cNvPr>
          <p:cNvSpPr/>
          <p:nvPr/>
        </p:nvSpPr>
        <p:spPr>
          <a:xfrm>
            <a:off x="4158900" y="2824869"/>
            <a:ext cx="304800" cy="320976"/>
          </a:xfrm>
          <a:prstGeom prst="downArrow">
            <a:avLst/>
          </a:prstGeom>
          <a:solidFill>
            <a:srgbClr val="92D050">
              <a:alpha val="25000"/>
            </a:srgbClr>
          </a:solidFill>
          <a:ln>
            <a:solidFill>
              <a:schemeClr val="accent3"/>
            </a:solidFill>
          </a:ln>
        </p:spPr>
        <p:txBody>
          <a:bodyPr wrap="square" lIns="0" tIns="0" rIns="0" bIns="0" rtlCol="0" anchor="ctr"/>
          <a:lstStyle/>
          <a:p>
            <a:pPr algn="ctr"/>
            <a:endParaRPr lang="it-IT"/>
          </a:p>
        </p:txBody>
      </p:sp>
      <p:sp>
        <p:nvSpPr>
          <p:cNvPr id="16" name="CasellaDiTesto 15">
            <a:extLst>
              <a:ext uri="{FF2B5EF4-FFF2-40B4-BE49-F238E27FC236}">
                <a16:creationId xmlns:a16="http://schemas.microsoft.com/office/drawing/2014/main" id="{0DB21067-9FA3-85F0-14AD-D7C593E50C87}"/>
              </a:ext>
            </a:extLst>
          </p:cNvPr>
          <p:cNvSpPr txBox="1"/>
          <p:nvPr/>
        </p:nvSpPr>
        <p:spPr>
          <a:xfrm>
            <a:off x="1981200" y="3220119"/>
            <a:ext cx="4788600" cy="461665"/>
          </a:xfrm>
          <a:prstGeom prst="rect">
            <a:avLst/>
          </a:prstGeom>
          <a:noFill/>
        </p:spPr>
        <p:txBody>
          <a:bodyPr wrap="square">
            <a:spAutoFit/>
          </a:bodyPr>
          <a:lstStyle/>
          <a:p>
            <a:pPr algn="ctr">
              <a:buClr>
                <a:srgbClr val="7DBD71"/>
              </a:buClr>
            </a:pPr>
            <a:r>
              <a:rPr lang="it-IT" sz="1200" b="1" cap="small" dirty="0">
                <a:solidFill>
                  <a:srgbClr val="103676"/>
                </a:solidFill>
                <a:cs typeface="Calibri"/>
              </a:rPr>
              <a:t>È STATO AGGIORNATO, IN TAL SENSO, ANCHE L’AMBITO DI APPLICAZIONE DEL CCNL</a:t>
            </a:r>
          </a:p>
        </p:txBody>
      </p:sp>
    </p:spTree>
    <p:extLst>
      <p:ext uri="{BB962C8B-B14F-4D97-AF65-F5344CB8AC3E}">
        <p14:creationId xmlns:p14="http://schemas.microsoft.com/office/powerpoint/2010/main" val="149980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56351"/>
            <a:ext cx="6705600" cy="276999"/>
          </a:xfrm>
        </p:spPr>
        <p:txBody>
          <a:bodyPr/>
          <a:lstStyle/>
          <a:p>
            <a:r>
              <a:rPr lang="it-IT" sz="1800" u="sng" cap="small" dirty="0">
                <a:solidFill>
                  <a:schemeClr val="accent3"/>
                </a:solidFill>
              </a:rPr>
              <a:t>LA CONTRATTAZIONE COLLETTIVA IN EDILIZIA</a:t>
            </a:r>
          </a:p>
        </p:txBody>
      </p:sp>
      <p:sp>
        <p:nvSpPr>
          <p:cNvPr id="3" name="Segnaposto numero diapositiva 2"/>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3134E762-9667-1115-E0C8-18373AB36129}"/>
              </a:ext>
            </a:extLst>
          </p:cNvPr>
          <p:cNvSpPr txBox="1"/>
          <p:nvPr/>
        </p:nvSpPr>
        <p:spPr>
          <a:xfrm>
            <a:off x="600075" y="1139822"/>
            <a:ext cx="8010525" cy="1877437"/>
          </a:xfrm>
          <a:prstGeom prst="rect">
            <a:avLst/>
          </a:prstGeom>
          <a:noFill/>
        </p:spPr>
        <p:txBody>
          <a:bodyPr wrap="square">
            <a:spAutoFit/>
          </a:bodyPr>
          <a:lstStyle/>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r>
              <a:rPr lang="it-IT" sz="1200" b="1" cap="small" dirty="0">
                <a:solidFill>
                  <a:srgbClr val="103676"/>
                </a:solidFill>
                <a:latin typeface="Calibri"/>
                <a:cs typeface="Calibri"/>
              </a:rPr>
              <a:t>È UNO DEI 3 CCNL CHE VIENE INDICATO TRA I CONTRATTI COLLETTIVI NAZIONALI DEL SETTORE DELL’EDILIZIA SOTTOSCRITTI DALLE ORGANIZZAZIONI SINDACALI E DATORIALI </a:t>
            </a:r>
            <a:r>
              <a:rPr lang="it-IT" sz="1200" b="1" i="1" u="sng" cap="small" dirty="0">
                <a:solidFill>
                  <a:srgbClr val="103676"/>
                </a:solidFill>
                <a:latin typeface="Calibri"/>
                <a:cs typeface="Calibri"/>
              </a:rPr>
              <a:t>COMPARATIVAMENTE PIÙ RAPPRESENTATIVE SUL PIANO NAZIONALE</a:t>
            </a:r>
            <a:r>
              <a:rPr lang="it-IT" sz="1200" b="1" cap="small" dirty="0">
                <a:solidFill>
                  <a:srgbClr val="103676"/>
                </a:solidFill>
                <a:latin typeface="Calibri"/>
                <a:cs typeface="Calibri"/>
              </a:rPr>
              <a:t>:</a:t>
            </a:r>
          </a:p>
          <a:p>
            <a:pPr marL="542925" indent="-277813" algn="just" fontAlgn="base">
              <a:buFontTx/>
              <a:buChar char="-"/>
            </a:pPr>
            <a:endParaRPr lang="it-IT" sz="1600" b="1" i="1" u="sng" cap="small" dirty="0">
              <a:solidFill>
                <a:srgbClr val="000099"/>
              </a:solidFill>
              <a:latin typeface="Calibri" panose="020F0502020204030204"/>
            </a:endParaRPr>
          </a:p>
          <a:p>
            <a:pPr marL="542925" indent="-277813" algn="just" fontAlgn="base">
              <a:buFontTx/>
              <a:buChar char="-"/>
            </a:pPr>
            <a:endParaRPr lang="it-IT" sz="1600" b="1" i="1" u="sng" cap="small" dirty="0">
              <a:solidFill>
                <a:srgbClr val="000099"/>
              </a:solidFill>
              <a:latin typeface="Calibri" panose="020F0502020204030204"/>
            </a:endParaRPr>
          </a:p>
          <a:p>
            <a:pPr marL="271463" algn="ctr" fontAlgn="base"/>
            <a:r>
              <a:rPr lang="it-IT" sz="1200" b="1" cap="small" dirty="0">
                <a:solidFill>
                  <a:srgbClr val="103676"/>
                </a:solidFill>
                <a:latin typeface="Calibri"/>
                <a:cs typeface="Calibri"/>
              </a:rPr>
              <a:t>AI FINI DELLA CORRETTA APPLICAZIONE DEL CCNL DI RIFERIMENTO, IL CRITERIO DELLA RAPPRESENTATIVITÀ IN TERMINI COMPARATIVI È STATO RIPRESO SIA NELL’AMBITO DEI CONTRATTI PUBBLICI (ART. 11, CO.1 DEL DLGS N. 36/2023) CHE NELL’AMBITO DEGLI APPALTI PRIVATI (ART. 29, CO. 1-BIS DEL DLGS N. 276/2003)</a:t>
            </a:r>
          </a:p>
        </p:txBody>
      </p:sp>
      <p:sp>
        <p:nvSpPr>
          <p:cNvPr id="19" name="Freccia in giù 18">
            <a:extLst>
              <a:ext uri="{FF2B5EF4-FFF2-40B4-BE49-F238E27FC236}">
                <a16:creationId xmlns:a16="http://schemas.microsoft.com/office/drawing/2014/main" id="{6BEB7E7A-3A68-ACA6-8707-D6A4AAEAA000}"/>
              </a:ext>
            </a:extLst>
          </p:cNvPr>
          <p:cNvSpPr/>
          <p:nvPr/>
        </p:nvSpPr>
        <p:spPr>
          <a:xfrm>
            <a:off x="4267200" y="1867814"/>
            <a:ext cx="304800" cy="421451"/>
          </a:xfrm>
          <a:prstGeom prst="downArrow">
            <a:avLst/>
          </a:prstGeom>
          <a:solidFill>
            <a:srgbClr val="92D050">
              <a:alpha val="25000"/>
            </a:srgbClr>
          </a:solidFill>
          <a:ln>
            <a:solidFill>
              <a:schemeClr val="accent3"/>
            </a:solidFill>
          </a:ln>
        </p:spPr>
        <p:txBody>
          <a:bodyPr wrap="square" lIns="0" tIns="0" rIns="0" bIns="0" rtlCol="0" anchor="ctr"/>
          <a:lstStyle/>
          <a:p>
            <a:pPr algn="ctr"/>
            <a:endParaRPr lang="it-IT"/>
          </a:p>
        </p:txBody>
      </p:sp>
      <p:sp>
        <p:nvSpPr>
          <p:cNvPr id="20" name="CasellaDiTesto 19">
            <a:extLst>
              <a:ext uri="{FF2B5EF4-FFF2-40B4-BE49-F238E27FC236}">
                <a16:creationId xmlns:a16="http://schemas.microsoft.com/office/drawing/2014/main" id="{C882EE24-870D-467D-55B1-6F943EF7BBAA}"/>
              </a:ext>
            </a:extLst>
          </p:cNvPr>
          <p:cNvSpPr txBox="1"/>
          <p:nvPr/>
        </p:nvSpPr>
        <p:spPr>
          <a:xfrm>
            <a:off x="685799" y="3744713"/>
            <a:ext cx="7881937" cy="67710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7800" algn="ctr">
              <a:buClr>
                <a:srgbClr val="7DBD71"/>
              </a:buClr>
              <a:defRPr/>
            </a:pPr>
            <a:r>
              <a:rPr lang="it-IT" sz="1200" b="1" cap="small" dirty="0">
                <a:solidFill>
                  <a:srgbClr val="103676"/>
                </a:solidFill>
                <a:cs typeface="Calibri"/>
              </a:rPr>
              <a:t>L’ARTICOLO 3, COMMA 2, DELL’ALLEGATO 1.01 DEL CODICE APPALTI STABILISCE CHE </a:t>
            </a:r>
            <a:r>
              <a:rPr lang="it-IT" sz="1200" b="1" i="1" cap="small" dirty="0">
                <a:solidFill>
                  <a:srgbClr val="103676"/>
                </a:solidFill>
                <a:cs typeface="Calibri"/>
              </a:rPr>
              <a:t>«SI CONSIDERANO EQUIVALENTI, NEI LIMITI DI QUANTO PREVISTO DAL COMMA I CONTRATTI COLLETTIVI NAZIONALI DI LAVORO CLASSIFICATI MEDIANTE CODICE UNICO ALFANUMERICO </a:t>
            </a:r>
            <a:r>
              <a:rPr lang="it-IT" sz="1400" b="1" cap="small" dirty="0">
                <a:solidFill>
                  <a:srgbClr val="7DBD71"/>
                </a:solidFill>
                <a:cs typeface="Calibri"/>
              </a:rPr>
              <a:t>CNEL/INPS </a:t>
            </a:r>
            <a:r>
              <a:rPr lang="it-IT" sz="1400" b="1" i="1" u="sng" cap="small" dirty="0">
                <a:solidFill>
                  <a:srgbClr val="7DBD71"/>
                </a:solidFill>
                <a:cs typeface="Calibri"/>
              </a:rPr>
              <a:t>F012, F015, F018</a:t>
            </a:r>
            <a:r>
              <a:rPr lang="it-IT" sz="1200" b="1" i="1" cap="small" dirty="0">
                <a:solidFill>
                  <a:srgbClr val="103676"/>
                </a:solidFill>
                <a:cs typeface="Calibri"/>
              </a:rPr>
              <a:t>»;</a:t>
            </a:r>
          </a:p>
        </p:txBody>
      </p:sp>
      <p:sp>
        <p:nvSpPr>
          <p:cNvPr id="21" name="Freccia in giù 20">
            <a:extLst>
              <a:ext uri="{FF2B5EF4-FFF2-40B4-BE49-F238E27FC236}">
                <a16:creationId xmlns:a16="http://schemas.microsoft.com/office/drawing/2014/main" id="{84CDB2AB-2600-A42B-2672-308411CFDC9D}"/>
              </a:ext>
            </a:extLst>
          </p:cNvPr>
          <p:cNvSpPr/>
          <p:nvPr/>
        </p:nvSpPr>
        <p:spPr>
          <a:xfrm>
            <a:off x="4267200" y="3147303"/>
            <a:ext cx="304800" cy="445948"/>
          </a:xfrm>
          <a:prstGeom prst="downArrow">
            <a:avLst/>
          </a:prstGeom>
          <a:solidFill>
            <a:srgbClr val="92D050">
              <a:alpha val="25000"/>
            </a:srgbClr>
          </a:solidFill>
          <a:ln>
            <a:solidFill>
              <a:schemeClr val="accent3"/>
            </a:solidFill>
          </a:ln>
        </p:spPr>
        <p:txBody>
          <a:bodyPr wrap="square" lIns="0" tIns="0" rIns="0" bIns="0" rtlCol="0" anchor="ctr"/>
          <a:lstStyle/>
          <a:p>
            <a:pPr algn="ctr"/>
            <a:endParaRPr lang="it-IT"/>
          </a:p>
        </p:txBody>
      </p:sp>
    </p:spTree>
    <p:extLst>
      <p:ext uri="{BB962C8B-B14F-4D97-AF65-F5344CB8AC3E}">
        <p14:creationId xmlns:p14="http://schemas.microsoft.com/office/powerpoint/2010/main" val="377061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8AE03-23B5-9BD7-D166-1B89DD4B85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AC56836-09EA-BBA4-1341-58ECA97524C0}"/>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LE ATTIVITÀ A TUTELA DEL CCNL</a:t>
            </a:r>
          </a:p>
        </p:txBody>
      </p:sp>
      <p:sp>
        <p:nvSpPr>
          <p:cNvPr id="3" name="Segnaposto numero diapositiva 2">
            <a:extLst>
              <a:ext uri="{FF2B5EF4-FFF2-40B4-BE49-F238E27FC236}">
                <a16:creationId xmlns:a16="http://schemas.microsoft.com/office/drawing/2014/main" id="{708021E1-4D4F-B8EB-E9BD-3713D64D850F}"/>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E78C486F-227B-10EC-0652-9DFB41FC68F3}"/>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B0E7AE3C-C22C-194C-0EAA-FD5F46697310}"/>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CB5BCCDC-77BE-4A38-3291-4177B6441600}"/>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5" name="CasellaDiTesto 4">
            <a:extLst>
              <a:ext uri="{FF2B5EF4-FFF2-40B4-BE49-F238E27FC236}">
                <a16:creationId xmlns:a16="http://schemas.microsoft.com/office/drawing/2014/main" id="{DE4DD754-3647-13C7-5398-D9462AC4285A}"/>
              </a:ext>
            </a:extLst>
          </p:cNvPr>
          <p:cNvSpPr txBox="1"/>
          <p:nvPr/>
        </p:nvSpPr>
        <p:spPr>
          <a:xfrm>
            <a:off x="600075" y="1112233"/>
            <a:ext cx="7934325" cy="3477875"/>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r>
              <a:rPr kumimoji="0" lang="it-IT" sz="1200" b="1" i="0" u="none" strike="noStrike" kern="1200" cap="small" spc="0" normalizeH="0" baseline="0" noProof="0" dirty="0">
                <a:ln>
                  <a:noFill/>
                </a:ln>
                <a:solidFill>
                  <a:srgbClr val="103676"/>
                </a:solidFill>
                <a:effectLst/>
                <a:uLnTx/>
                <a:uFillTx/>
                <a:latin typeface="Calibri"/>
                <a:ea typeface="+mn-ea"/>
                <a:cs typeface="Calibri"/>
              </a:rPr>
              <a:t>AZIONE DI SUPERVISIONE DEI BANDI DI GARA PER LA CORRETTA INDIVIDUAZIONE DEL CCNL, ANCHE PER IL TRAMITE DI SEGNALAZIONI DIRETTE ALLE STAZIONI APPALTANTI, ALL’ANAC E AL CNEL</a:t>
            </a: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2857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r>
              <a:rPr kumimoji="0" lang="it-IT" sz="1200" b="1" i="0" u="none" strike="noStrike" kern="1200" cap="small" spc="0" normalizeH="0" baseline="0" noProof="0" dirty="0">
                <a:ln>
                  <a:noFill/>
                </a:ln>
                <a:solidFill>
                  <a:srgbClr val="103676"/>
                </a:solidFill>
                <a:effectLst/>
                <a:uLnTx/>
                <a:uFillTx/>
                <a:latin typeface="Calibri"/>
                <a:ea typeface="+mn-ea"/>
                <a:cs typeface="Calibri"/>
              </a:rPr>
              <a:t>EMANATO DALL’ANAC, ANCHE A SEGUITO DELLE NUMEROSE SEGNALAZIONI </a:t>
            </a:r>
            <a:r>
              <a:rPr lang="it-IT" sz="1200" b="1" cap="small" dirty="0">
                <a:solidFill>
                  <a:srgbClr val="103676"/>
                </a:solidFill>
                <a:latin typeface="Calibri"/>
                <a:cs typeface="Calibri"/>
              </a:rPr>
              <a:t>DE</a:t>
            </a:r>
            <a:r>
              <a:rPr kumimoji="0" lang="it-IT" sz="1200" b="1" i="0" u="none" strike="noStrike" kern="1200" cap="small" spc="0" normalizeH="0" baseline="0" noProof="0" dirty="0">
                <a:ln>
                  <a:noFill/>
                </a:ln>
                <a:solidFill>
                  <a:srgbClr val="103676"/>
                </a:solidFill>
                <a:effectLst/>
                <a:uLnTx/>
                <a:uFillTx/>
                <a:latin typeface="Calibri"/>
                <a:ea typeface="+mn-ea"/>
                <a:cs typeface="Calibri"/>
              </a:rPr>
              <a:t>LLE PARTI SOCIALI, UN COMUNICATO CON CUI VENGONO FORNITE INDICAZIONI ALLE STAZIONI APPALTANTI IN MERITO ALLA CORRETTA IDENTIFICAZIONE DEL CCNL. IN PARTICOLARE, </a:t>
            </a:r>
            <a:r>
              <a:rPr kumimoji="0" lang="it-IT" sz="1200" b="1" i="0" u="sng" strike="noStrike" kern="1200" cap="small" spc="0" normalizeH="0" baseline="0" noProof="0" dirty="0">
                <a:ln>
                  <a:noFill/>
                </a:ln>
                <a:solidFill>
                  <a:srgbClr val="103676"/>
                </a:solidFill>
                <a:effectLst/>
                <a:uLnTx/>
                <a:uFillTx/>
                <a:latin typeface="Calibri"/>
                <a:ea typeface="+mn-ea"/>
                <a:cs typeface="Calibri"/>
              </a:rPr>
              <a:t>RELATIVAMENTE AL SETTORE EDILE</a:t>
            </a:r>
            <a:r>
              <a:rPr kumimoji="0" lang="it-IT" sz="1200" b="1" i="0" u="none" strike="noStrike" kern="1200" cap="small" spc="0" normalizeH="0" baseline="0" noProof="0" dirty="0">
                <a:ln>
                  <a:noFill/>
                </a:ln>
                <a:solidFill>
                  <a:srgbClr val="103676"/>
                </a:solidFill>
                <a:effectLst/>
                <a:uLnTx/>
                <a:uFillTx/>
                <a:latin typeface="Calibri"/>
                <a:ea typeface="+mn-ea"/>
                <a:cs typeface="Calibri"/>
              </a:rPr>
              <a:t>, L’ANAC HA CHIARITO CHE:</a:t>
            </a:r>
          </a:p>
          <a:p>
            <a:pPr marL="806450" indent="-285750" algn="just">
              <a:buClr>
                <a:srgbClr val="7DBD71"/>
              </a:buClr>
              <a:buFont typeface="Wingdings" panose="05000000000000000000" pitchFamily="2" charset="2"/>
              <a:buChar char="Ø"/>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627063" indent="-180975" algn="just">
              <a:buClr>
                <a:srgbClr val="7DBD71"/>
              </a:buClr>
              <a:buFont typeface="Wingdings" panose="05000000000000000000" pitchFamily="2" charset="2"/>
              <a:buChar char="§"/>
              <a:defRPr/>
            </a:pPr>
            <a:r>
              <a:rPr lang="it-IT" sz="1100" b="1" cap="small" dirty="0">
                <a:solidFill>
                  <a:srgbClr val="103676"/>
                </a:solidFill>
                <a:cs typeface="Calibri"/>
              </a:rPr>
              <a:t>l’articolo 3, comma 2, dell’allegato 1.01 del codice appalti stabilisce che </a:t>
            </a:r>
            <a:r>
              <a:rPr lang="it-IT" sz="1100" b="1" i="1" cap="small" dirty="0">
                <a:solidFill>
                  <a:srgbClr val="103676"/>
                </a:solidFill>
                <a:cs typeface="Calibri"/>
              </a:rPr>
              <a:t>«si considerano equivalenti, nei limiti di quanto previsto dal comma 1, i contratti collettivi nazionali di lavoro classificati mediante codice unico alfanumerico CNEL/INPS F012, F015, F018»</a:t>
            </a:r>
          </a:p>
          <a:p>
            <a:pPr marL="627063" indent="-180975" algn="just">
              <a:buClr>
                <a:srgbClr val="7DBD71"/>
              </a:buClr>
              <a:buFont typeface="Wingdings" panose="05000000000000000000" pitchFamily="2" charset="2"/>
              <a:buChar char="§"/>
              <a:defRPr/>
            </a:pPr>
            <a:endParaRPr lang="it-IT" sz="1100" b="1" cap="small" dirty="0">
              <a:solidFill>
                <a:srgbClr val="103676"/>
              </a:solidFill>
              <a:cs typeface="Calibri"/>
            </a:endParaRPr>
          </a:p>
          <a:p>
            <a:pPr marL="627063" marR="0" lvl="0" indent="-180975"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
              <a:tabLst/>
              <a:defRPr/>
            </a:pPr>
            <a:r>
              <a:rPr lang="it-IT" sz="1100" b="1" cap="small" dirty="0">
                <a:solidFill>
                  <a:srgbClr val="103676"/>
                </a:solidFill>
                <a:cs typeface="Calibri"/>
              </a:rPr>
              <a:t>è il </a:t>
            </a:r>
            <a:r>
              <a:rPr kumimoji="0" lang="it-IT" sz="1100" b="1" i="0" u="none" strike="noStrike" kern="1200" cap="small" spc="0" normalizeH="0" baseline="0" noProof="0" dirty="0">
                <a:ln>
                  <a:noFill/>
                </a:ln>
                <a:solidFill>
                  <a:srgbClr val="103676"/>
                </a:solidFill>
                <a:effectLst/>
                <a:uLnTx/>
                <a:uFillTx/>
                <a:latin typeface="Calibri"/>
                <a:ea typeface="+mn-ea"/>
                <a:cs typeface="Calibri"/>
              </a:rPr>
              <a:t>legislatore che individua direttamente i </a:t>
            </a:r>
            <a:r>
              <a:rPr kumimoji="0" lang="it-IT" sz="1100" b="1" i="0" u="none" strike="noStrike" kern="1200" cap="small" spc="0" normalizeH="0" baseline="0" noProof="0" dirty="0" err="1">
                <a:ln>
                  <a:noFill/>
                </a:ln>
                <a:solidFill>
                  <a:srgbClr val="103676"/>
                </a:solidFill>
                <a:effectLst/>
                <a:uLnTx/>
                <a:uFillTx/>
                <a:latin typeface="Calibri"/>
                <a:ea typeface="+mn-ea"/>
                <a:cs typeface="Calibri"/>
              </a:rPr>
              <a:t>ccnl</a:t>
            </a:r>
            <a:r>
              <a:rPr kumimoji="0" lang="it-IT" sz="1100" b="1" i="0" u="none" strike="noStrike" kern="1200" cap="small" spc="0" normalizeH="0" baseline="0" noProof="0" dirty="0">
                <a:ln>
                  <a:noFill/>
                </a:ln>
                <a:solidFill>
                  <a:srgbClr val="103676"/>
                </a:solidFill>
                <a:effectLst/>
                <a:uLnTx/>
                <a:uFillTx/>
                <a:latin typeface="Calibri"/>
                <a:ea typeface="+mn-ea"/>
                <a:cs typeface="Calibri"/>
              </a:rPr>
              <a:t> da ritenersi applicabili ed equivalenti. ciò in ragione del fatto che si tratta dei </a:t>
            </a:r>
            <a:r>
              <a:rPr kumimoji="0" lang="it-IT" sz="1100" b="1" i="1" u="sng" strike="noStrike" kern="1200" cap="small" spc="0" normalizeH="0" baseline="0" noProof="0" dirty="0" err="1">
                <a:ln>
                  <a:noFill/>
                </a:ln>
                <a:solidFill>
                  <a:srgbClr val="103676"/>
                </a:solidFill>
                <a:effectLst/>
                <a:uLnTx/>
                <a:uFillTx/>
                <a:latin typeface="Calibri"/>
                <a:ea typeface="+mn-ea"/>
                <a:cs typeface="Calibri"/>
              </a:rPr>
              <a:t>ccnl</a:t>
            </a:r>
            <a:r>
              <a:rPr kumimoji="0" lang="it-IT" sz="1100" b="1" i="1" u="sng" strike="noStrike" kern="1200" cap="small" spc="0" normalizeH="0" baseline="0" noProof="0" dirty="0">
                <a:ln>
                  <a:noFill/>
                </a:ln>
                <a:solidFill>
                  <a:srgbClr val="103676"/>
                </a:solidFill>
                <a:effectLst/>
                <a:uLnTx/>
                <a:uFillTx/>
                <a:latin typeface="Calibri"/>
                <a:ea typeface="+mn-ea"/>
                <a:cs typeface="Calibri"/>
              </a:rPr>
              <a:t> sottoscritti da organizzazioni dei datori di lavoro e dei lavoratori comparativamente più rappresentative sul piano nazionale</a:t>
            </a:r>
            <a:r>
              <a:rPr kumimoji="0" lang="it-IT" sz="1100" b="1" i="0" u="none" strike="noStrike" kern="1200" cap="small" spc="0" normalizeH="0" baseline="0" noProof="0" dirty="0">
                <a:ln>
                  <a:noFill/>
                </a:ln>
                <a:solidFill>
                  <a:srgbClr val="103676"/>
                </a:solidFill>
                <a:effectLst/>
                <a:uLnTx/>
                <a:uFillTx/>
                <a:latin typeface="Calibri"/>
                <a:ea typeface="+mn-ea"/>
                <a:cs typeface="Calibri"/>
              </a:rPr>
              <a:t>, che si differenziano solo in ragione della dimensione o tipologia di impresa (industria, piccola impresa, impresa artigiana, impresa cooperativa)</a:t>
            </a:r>
          </a:p>
          <a:p>
            <a:pPr marL="806450" marR="0" lvl="0" indent="-285750" algn="just" defTabSz="457200" rtl="0" eaLnBrk="1" fontAlgn="auto" latinLnBrk="0" hangingPunct="1">
              <a:lnSpc>
                <a:spcPct val="100000"/>
              </a:lnSpc>
              <a:spcBef>
                <a:spcPts val="0"/>
              </a:spcBef>
              <a:spcAft>
                <a:spcPts val="0"/>
              </a:spcAft>
              <a:buClr>
                <a:srgbClr val="7DBD71"/>
              </a:buClr>
              <a:buSzTx/>
              <a:buFont typeface="Wingdings" panose="05000000000000000000" pitchFamily="2" charset="2"/>
              <a:buChar char="Ø"/>
              <a:tabLst/>
              <a:defRPr/>
            </a:pPr>
            <a:endParaRPr kumimoji="0" lang="it-IT" sz="1200" b="1" i="0" u="none" strike="noStrike" kern="1200" cap="small" spc="0" normalizeH="0" baseline="0" noProof="0" dirty="0">
              <a:ln>
                <a:noFill/>
              </a:ln>
              <a:solidFill>
                <a:srgbClr val="103676"/>
              </a:solidFill>
              <a:effectLst/>
              <a:uLnTx/>
              <a:uFillTx/>
              <a:latin typeface="Calibri"/>
              <a:ea typeface="+mn-ea"/>
              <a:cs typeface="Calibri"/>
            </a:endParaRPr>
          </a:p>
          <a:p>
            <a:pPr marL="285750" indent="-285750" algn="just">
              <a:buClr>
                <a:srgbClr val="7DBD71"/>
              </a:buClr>
              <a:buFont typeface="Wingdings" panose="05000000000000000000" pitchFamily="2" charset="2"/>
              <a:buChar char="Ø"/>
              <a:defRPr/>
            </a:pPr>
            <a:r>
              <a:rPr lang="it-IT" sz="1200" b="1" cap="small" dirty="0">
                <a:solidFill>
                  <a:srgbClr val="103676"/>
                </a:solidFill>
                <a:latin typeface="Calibri"/>
                <a:cs typeface="Calibri"/>
              </a:rPr>
              <a:t>EMANATO DALL’ANAC, SU RICHIESTA DELLE PARTI SOCIALI, UN COMUNICATO VOLTO A SENSIBILIZZARE LE AMMINISTRAZIONI SULL’IMPORTANZA DELL’ISTITUTO DELLA CONGRUITÀ DELLA MANODOPERA NEGLI APPALTI PUBBLICI DEI LAVORI NEL SETTORE EDILE</a:t>
            </a:r>
            <a:endParaRPr kumimoji="0" lang="it-IT" sz="1400" b="1" i="0" u="none" strike="noStrike" kern="1200" cap="small" spc="0" normalizeH="0" baseline="0" noProof="0" dirty="0">
              <a:ln>
                <a:noFill/>
              </a:ln>
              <a:solidFill>
                <a:srgbClr val="103676"/>
              </a:solidFill>
              <a:effectLst/>
              <a:uLnTx/>
              <a:uFillTx/>
              <a:latin typeface="Calibri"/>
              <a:ea typeface="+mn-ea"/>
              <a:cs typeface="Calibri"/>
            </a:endParaRPr>
          </a:p>
        </p:txBody>
      </p:sp>
    </p:spTree>
    <p:extLst>
      <p:ext uri="{BB962C8B-B14F-4D97-AF65-F5344CB8AC3E}">
        <p14:creationId xmlns:p14="http://schemas.microsoft.com/office/powerpoint/2010/main" val="360049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4C031-1F9E-6597-B972-D98E86E3565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B26E3F-91FF-D7B0-3CDA-E6E3FD6C0901}"/>
              </a:ext>
            </a:extLst>
          </p:cNvPr>
          <p:cNvSpPr>
            <a:spLocks noGrp="1"/>
          </p:cNvSpPr>
          <p:nvPr>
            <p:ph type="title"/>
          </p:nvPr>
        </p:nvSpPr>
        <p:spPr>
          <a:xfrm>
            <a:off x="914400" y="556351"/>
            <a:ext cx="6705600" cy="276999"/>
          </a:xfrm>
        </p:spPr>
        <p:txBody>
          <a:bodyPr/>
          <a:lstStyle/>
          <a:p>
            <a:r>
              <a:rPr lang="it-IT" sz="1800" u="sng" cap="small" dirty="0">
                <a:solidFill>
                  <a:schemeClr val="accent3"/>
                </a:solidFill>
              </a:rPr>
              <a:t>LA CONTRATTAZIONE COLLETTIVA IN EDILIZIA</a:t>
            </a:r>
          </a:p>
        </p:txBody>
      </p:sp>
      <p:sp>
        <p:nvSpPr>
          <p:cNvPr id="3" name="Segnaposto numero diapositiva 2">
            <a:extLst>
              <a:ext uri="{FF2B5EF4-FFF2-40B4-BE49-F238E27FC236}">
                <a16:creationId xmlns:a16="http://schemas.microsoft.com/office/drawing/2014/main" id="{9150D4E9-2E2D-B7B2-B718-255D8A8D0755}"/>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300" b="0" i="0" u="none" strike="noStrike" kern="1200" cap="none" spc="0" normalizeH="0" baseline="0" noProof="0" smtClean="0">
                <a:ln>
                  <a:noFill/>
                </a:ln>
                <a:solidFill>
                  <a:srgbClr val="10367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it-IT" sz="1300" b="0" i="0" u="none" strike="noStrike" kern="1200" cap="none" spc="0" normalizeH="0" baseline="0" noProof="0" dirty="0">
              <a:ln>
                <a:noFill/>
              </a:ln>
              <a:solidFill>
                <a:srgbClr val="103676"/>
              </a:solidFill>
              <a:effectLst/>
              <a:uLnTx/>
              <a:uFillTx/>
              <a:latin typeface="Calibri"/>
              <a:ea typeface="+mn-ea"/>
              <a:cs typeface="+mn-cs"/>
            </a:endParaRPr>
          </a:p>
        </p:txBody>
      </p:sp>
      <p:sp>
        <p:nvSpPr>
          <p:cNvPr id="7" name="bg object 16">
            <a:extLst>
              <a:ext uri="{FF2B5EF4-FFF2-40B4-BE49-F238E27FC236}">
                <a16:creationId xmlns:a16="http://schemas.microsoft.com/office/drawing/2014/main" id="{65B309B8-AAE6-7911-C1D7-EEB6DCCE3A18}"/>
              </a:ext>
            </a:extLst>
          </p:cNvPr>
          <p:cNvSpPr/>
          <p:nvPr/>
        </p:nvSpPr>
        <p:spPr>
          <a:xfrm>
            <a:off x="600075" y="629403"/>
            <a:ext cx="171450" cy="171450"/>
          </a:xfrm>
          <a:custGeom>
            <a:avLst/>
            <a:gdLst/>
            <a:ahLst/>
            <a:cxnLst/>
            <a:rect l="l" t="t" r="r" b="b"/>
            <a:pathLst>
              <a:path w="171450" h="171450">
                <a:moveTo>
                  <a:pt x="171119" y="0"/>
                </a:moveTo>
                <a:lnTo>
                  <a:pt x="0" y="0"/>
                </a:lnTo>
                <a:lnTo>
                  <a:pt x="0" y="171132"/>
                </a:lnTo>
                <a:lnTo>
                  <a:pt x="171119" y="171132"/>
                </a:lnTo>
                <a:lnTo>
                  <a:pt x="171119" y="0"/>
                </a:lnTo>
                <a:close/>
              </a:path>
            </a:pathLst>
          </a:custGeom>
          <a:solidFill>
            <a:srgbClr val="939598">
              <a:alpha val="79998"/>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6">
            <a:extLst>
              <a:ext uri="{FF2B5EF4-FFF2-40B4-BE49-F238E27FC236}">
                <a16:creationId xmlns:a16="http://schemas.microsoft.com/office/drawing/2014/main" id="{F4E60B99-7B7B-386C-712F-B8C75AB7FB2C}"/>
              </a:ext>
            </a:extLst>
          </p:cNvPr>
          <p:cNvSpPr/>
          <p:nvPr/>
        </p:nvSpPr>
        <p:spPr>
          <a:xfrm>
            <a:off x="187963" y="0"/>
            <a:ext cx="6079490" cy="350520"/>
          </a:xfrm>
          <a:custGeom>
            <a:avLst/>
            <a:gdLst/>
            <a:ahLst/>
            <a:cxnLst/>
            <a:rect l="l" t="t" r="r" b="b"/>
            <a:pathLst>
              <a:path w="6079490" h="350520">
                <a:moveTo>
                  <a:pt x="0" y="0"/>
                </a:moveTo>
                <a:lnTo>
                  <a:pt x="111569" y="350062"/>
                </a:lnTo>
                <a:lnTo>
                  <a:pt x="6079337" y="349681"/>
                </a:lnTo>
                <a:lnTo>
                  <a:pt x="5960427" y="800"/>
                </a:lnTo>
                <a:lnTo>
                  <a:pt x="0" y="0"/>
                </a:lnTo>
                <a:close/>
              </a:path>
            </a:pathLst>
          </a:custGeom>
          <a:solidFill>
            <a:srgbClr val="7DBD7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B21062C2-5F5A-7CC0-0436-78D6E6ABED74}"/>
              </a:ext>
            </a:extLst>
          </p:cNvPr>
          <p:cNvSpPr txBox="1">
            <a:spLocks noGrp="1"/>
          </p:cNvSpPr>
          <p:nvPr>
            <p:ph type="body" sz="quarter" idx="11"/>
          </p:nvPr>
        </p:nvSpPr>
        <p:spPr>
          <a:xfrm>
            <a:off x="685800" y="4632325"/>
            <a:ext cx="4038600" cy="364202"/>
          </a:xfrm>
          <a:prstGeom prst="rect">
            <a:avLst/>
          </a:prstGeom>
        </p:spPr>
        <p:txBody>
          <a:bodyPr vert="horz" wrap="square" lIns="0" tIns="12700" rIns="0" bIns="0" rtlCol="0">
            <a:spAutoFit/>
          </a:bodyPr>
          <a:lstStyle/>
          <a:p>
            <a:pPr marL="12700">
              <a:lnSpc>
                <a:spcPct val="100000"/>
              </a:lnSpc>
              <a:spcBef>
                <a:spcPts val="100"/>
              </a:spcBef>
            </a:pPr>
            <a:endParaRPr lang="it-IT" b="1" dirty="0">
              <a:solidFill>
                <a:srgbClr val="7DBD71"/>
              </a:solidFill>
              <a:cs typeface="Tahoma"/>
            </a:endParaRPr>
          </a:p>
          <a:p>
            <a:pPr marL="12700">
              <a:lnSpc>
                <a:spcPct val="100000"/>
              </a:lnSpc>
              <a:spcBef>
                <a:spcPts val="100"/>
              </a:spcBef>
            </a:pPr>
            <a:r>
              <a:rPr lang="it-IT" b="1" dirty="0">
                <a:solidFill>
                  <a:srgbClr val="7DBD71"/>
                </a:solidFill>
                <a:cs typeface="Tahoma"/>
              </a:rPr>
              <a:t>Direzione Relazioni Industriali e Affari Sociali</a:t>
            </a:r>
          </a:p>
        </p:txBody>
      </p:sp>
      <p:sp>
        <p:nvSpPr>
          <p:cNvPr id="18" name="CasellaDiTesto 17">
            <a:extLst>
              <a:ext uri="{FF2B5EF4-FFF2-40B4-BE49-F238E27FC236}">
                <a16:creationId xmlns:a16="http://schemas.microsoft.com/office/drawing/2014/main" id="{D5B497DC-E8EC-74C1-FA69-DF3814D6ECF3}"/>
              </a:ext>
            </a:extLst>
          </p:cNvPr>
          <p:cNvSpPr txBox="1"/>
          <p:nvPr/>
        </p:nvSpPr>
        <p:spPr>
          <a:xfrm>
            <a:off x="611699" y="1206833"/>
            <a:ext cx="8010525" cy="2723823"/>
          </a:xfrm>
          <a:prstGeom prst="rect">
            <a:avLst/>
          </a:prstGeom>
          <a:noFill/>
        </p:spPr>
        <p:txBody>
          <a:bodyPr wrap="square">
            <a:spAutoFit/>
          </a:bodyPr>
          <a:lstStyle/>
          <a:p>
            <a:pPr algn="ctr" fontAlgn="base">
              <a:lnSpc>
                <a:spcPct val="150000"/>
              </a:lnSpc>
              <a:buClr>
                <a:srgbClr val="7DBD71"/>
              </a:buClr>
              <a:defRPr/>
            </a:pPr>
            <a:r>
              <a:rPr lang="it-IT" sz="1200" b="1" cap="small" dirty="0">
                <a:solidFill>
                  <a:srgbClr val="103676"/>
                </a:solidFill>
                <a:latin typeface="Calibri"/>
                <a:cs typeface="Calibri"/>
              </a:rPr>
              <a:t>IL CONTRATTO COLLETTIVO SI ARTICOLA SU DUE LIVELLI DI CONTRATTAZIONE: </a:t>
            </a:r>
          </a:p>
          <a:p>
            <a:pPr algn="ctr" fontAlgn="base">
              <a:lnSpc>
                <a:spcPct val="150000"/>
              </a:lnSpc>
              <a:buClr>
                <a:srgbClr val="7DBD71"/>
              </a:buClr>
              <a:defRPr/>
            </a:pPr>
            <a:r>
              <a:rPr lang="it-IT" sz="1400" b="1" u="sng" cap="small" dirty="0">
                <a:solidFill>
                  <a:srgbClr val="103676"/>
                </a:solidFill>
                <a:latin typeface="Calibri"/>
                <a:cs typeface="Calibri"/>
              </a:rPr>
              <a:t>NAZIONALE</a:t>
            </a:r>
            <a:r>
              <a:rPr lang="it-IT" sz="1400" b="1" cap="small" dirty="0">
                <a:solidFill>
                  <a:srgbClr val="103676"/>
                </a:solidFill>
                <a:latin typeface="Calibri"/>
                <a:cs typeface="Calibri"/>
              </a:rPr>
              <a:t> E </a:t>
            </a:r>
            <a:r>
              <a:rPr lang="it-IT" sz="1400" b="1" u="sng" cap="small" dirty="0">
                <a:solidFill>
                  <a:srgbClr val="103676"/>
                </a:solidFill>
                <a:latin typeface="Calibri"/>
                <a:cs typeface="Calibri"/>
              </a:rPr>
              <a:t>TERRITORIALE</a:t>
            </a:r>
          </a:p>
          <a:p>
            <a:pPr algn="ctr" fontAlgn="base">
              <a:lnSpc>
                <a:spcPct val="150000"/>
              </a:lnSpc>
              <a:buClr>
                <a:srgbClr val="7DBD71"/>
              </a:buClr>
              <a:defRPr/>
            </a:pPr>
            <a:endParaRPr lang="it-IT" sz="1200" b="1" u="sng" cap="small" dirty="0">
              <a:solidFill>
                <a:srgbClr val="103676"/>
              </a:solidFill>
              <a:latin typeface="Calibri"/>
              <a:cs typeface="Calibri"/>
            </a:endParaRPr>
          </a:p>
          <a:p>
            <a:pPr algn="ctr" fontAlgn="base">
              <a:lnSpc>
                <a:spcPct val="150000"/>
              </a:lnSpc>
              <a:buClr>
                <a:srgbClr val="7DBD71"/>
              </a:buClr>
              <a:defRPr/>
            </a:pPr>
            <a:endParaRPr lang="it-IT" sz="1200" b="1" u="sng"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a:p>
            <a:pPr marL="285750" indent="-285750" algn="just" fontAlgn="base">
              <a:buClr>
                <a:srgbClr val="7DBD71"/>
              </a:buClr>
              <a:buFont typeface="Wingdings" panose="05000000000000000000" pitchFamily="2" charset="2"/>
              <a:buChar char="Ø"/>
              <a:defRPr/>
            </a:pPr>
            <a:endParaRPr lang="it-IT" sz="1200" b="1" cap="small" dirty="0">
              <a:solidFill>
                <a:srgbClr val="103676"/>
              </a:solidFill>
              <a:latin typeface="Calibri"/>
              <a:cs typeface="Calibri"/>
            </a:endParaRPr>
          </a:p>
        </p:txBody>
      </p:sp>
      <p:cxnSp>
        <p:nvCxnSpPr>
          <p:cNvPr id="6" name="Connettore 2 5">
            <a:extLst>
              <a:ext uri="{FF2B5EF4-FFF2-40B4-BE49-F238E27FC236}">
                <a16:creationId xmlns:a16="http://schemas.microsoft.com/office/drawing/2014/main" id="{0F9E58E8-EC18-EADB-9B42-642805C67779}"/>
              </a:ext>
            </a:extLst>
          </p:cNvPr>
          <p:cNvCxnSpPr/>
          <p:nvPr/>
        </p:nvCxnSpPr>
        <p:spPr>
          <a:xfrm flipH="1">
            <a:off x="3352800" y="1889125"/>
            <a:ext cx="533400" cy="381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Connettore 2 9">
            <a:extLst>
              <a:ext uri="{FF2B5EF4-FFF2-40B4-BE49-F238E27FC236}">
                <a16:creationId xmlns:a16="http://schemas.microsoft.com/office/drawing/2014/main" id="{BE18BFC4-9D36-BD7D-733A-8BC47DF81B30}"/>
              </a:ext>
            </a:extLst>
          </p:cNvPr>
          <p:cNvCxnSpPr/>
          <p:nvPr/>
        </p:nvCxnSpPr>
        <p:spPr>
          <a:xfrm>
            <a:off x="5029200" y="1889125"/>
            <a:ext cx="533400" cy="381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1" name="CasellaDiTesto 10">
            <a:extLst>
              <a:ext uri="{FF2B5EF4-FFF2-40B4-BE49-F238E27FC236}">
                <a16:creationId xmlns:a16="http://schemas.microsoft.com/office/drawing/2014/main" id="{29854B77-8C9C-E206-6244-899BD66A1FE0}"/>
              </a:ext>
            </a:extLst>
          </p:cNvPr>
          <p:cNvSpPr txBox="1"/>
          <p:nvPr/>
        </p:nvSpPr>
        <p:spPr>
          <a:xfrm>
            <a:off x="4572000" y="2349431"/>
            <a:ext cx="388620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85725" algn="just" fontAlgn="base">
              <a:buClr>
                <a:srgbClr val="7DBD71"/>
              </a:buClr>
              <a:defRPr/>
            </a:pPr>
            <a:r>
              <a:rPr lang="it-IT" sz="1200" b="1" cap="small" dirty="0">
                <a:solidFill>
                  <a:srgbClr val="103676"/>
                </a:solidFill>
                <a:cs typeface="Calibri"/>
              </a:rPr>
              <a:t>il contratto collettivo territoriale disciplina voci retributive che costituiscono parte integrante del trattamento economico obbligatorio spettante al lavoratore (art. 38 </a:t>
            </a:r>
            <a:r>
              <a:rPr lang="it-IT" sz="1200" b="1" cap="small" dirty="0" err="1">
                <a:solidFill>
                  <a:srgbClr val="103676"/>
                </a:solidFill>
                <a:cs typeface="Calibri"/>
              </a:rPr>
              <a:t>ccnl</a:t>
            </a:r>
            <a:r>
              <a:rPr lang="it-IT" sz="1200" b="1" cap="small" dirty="0">
                <a:solidFill>
                  <a:srgbClr val="103676"/>
                </a:solidFill>
                <a:cs typeface="Calibri"/>
              </a:rPr>
              <a:t>)</a:t>
            </a:r>
          </a:p>
        </p:txBody>
      </p:sp>
      <p:sp>
        <p:nvSpPr>
          <p:cNvPr id="12" name="CasellaDiTesto 11">
            <a:extLst>
              <a:ext uri="{FF2B5EF4-FFF2-40B4-BE49-F238E27FC236}">
                <a16:creationId xmlns:a16="http://schemas.microsoft.com/office/drawing/2014/main" id="{D36CB474-9658-A89A-C871-DC8ACDFCBEF4}"/>
              </a:ext>
            </a:extLst>
          </p:cNvPr>
          <p:cNvSpPr txBox="1"/>
          <p:nvPr/>
        </p:nvSpPr>
        <p:spPr>
          <a:xfrm>
            <a:off x="685800" y="2345180"/>
            <a:ext cx="3673098"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85725" algn="just" fontAlgn="base">
              <a:buClr>
                <a:srgbClr val="7DBD71"/>
              </a:buClr>
              <a:defRPr/>
            </a:pPr>
            <a:r>
              <a:rPr lang="it-IT" sz="1200" b="1" cap="small" dirty="0">
                <a:solidFill>
                  <a:srgbClr val="103676"/>
                </a:solidFill>
                <a:cs typeface="Calibri"/>
              </a:rPr>
              <a:t>il contratto collettivo nazionale disciplina voci retributive c.d. «di base» </a:t>
            </a:r>
          </a:p>
        </p:txBody>
      </p:sp>
      <p:sp>
        <p:nvSpPr>
          <p:cNvPr id="5" name="CasellaDiTesto 4">
            <a:extLst>
              <a:ext uri="{FF2B5EF4-FFF2-40B4-BE49-F238E27FC236}">
                <a16:creationId xmlns:a16="http://schemas.microsoft.com/office/drawing/2014/main" id="{57A2D404-6829-28C0-731F-CB913812FFEC}"/>
              </a:ext>
            </a:extLst>
          </p:cNvPr>
          <p:cNvSpPr txBox="1"/>
          <p:nvPr/>
        </p:nvSpPr>
        <p:spPr>
          <a:xfrm>
            <a:off x="664648" y="3781783"/>
            <a:ext cx="7867653"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Clr>
                <a:srgbClr val="7DBD71"/>
              </a:buClr>
            </a:pPr>
            <a:r>
              <a:rPr lang="it-IT" sz="1400" b="1" cap="small" dirty="0">
                <a:solidFill>
                  <a:srgbClr val="103676"/>
                </a:solidFill>
                <a:latin typeface="Calibri"/>
                <a:cs typeface="Calibri"/>
              </a:rPr>
              <a:t>il </a:t>
            </a:r>
            <a:r>
              <a:rPr lang="it-IT" sz="1400" b="1" cap="small" dirty="0">
                <a:solidFill>
                  <a:srgbClr val="103676"/>
                </a:solidFill>
                <a:cs typeface="Calibri"/>
              </a:rPr>
              <a:t>secondo livello </a:t>
            </a:r>
            <a:r>
              <a:rPr lang="it-IT" sz="1400" b="1" cap="small" dirty="0">
                <a:solidFill>
                  <a:srgbClr val="103676"/>
                </a:solidFill>
                <a:latin typeface="Calibri"/>
                <a:cs typeface="Calibri"/>
              </a:rPr>
              <a:t>di contrattazione collettiva </a:t>
            </a:r>
            <a:r>
              <a:rPr lang="it-IT" sz="1400" b="1" u="sng" cap="small" dirty="0">
                <a:solidFill>
                  <a:srgbClr val="103676"/>
                </a:solidFill>
                <a:latin typeface="Calibri"/>
                <a:cs typeface="Calibri"/>
              </a:rPr>
              <a:t>territoriale</a:t>
            </a:r>
            <a:r>
              <a:rPr lang="it-IT" sz="1400" b="1" cap="small" dirty="0">
                <a:solidFill>
                  <a:srgbClr val="103676"/>
                </a:solidFill>
                <a:latin typeface="Calibri"/>
                <a:cs typeface="Calibri"/>
              </a:rPr>
              <a:t> consente una più efficace gestione delle problematiche localmente diffuse che sarebbero state di difficile risoluzione </a:t>
            </a:r>
          </a:p>
          <a:p>
            <a:pPr algn="ctr">
              <a:buClr>
                <a:srgbClr val="7DBD71"/>
              </a:buClr>
            </a:pPr>
            <a:r>
              <a:rPr lang="it-IT" sz="1400" b="1" cap="small" dirty="0">
                <a:solidFill>
                  <a:srgbClr val="103676"/>
                </a:solidFill>
                <a:latin typeface="Calibri"/>
                <a:cs typeface="Calibri"/>
              </a:rPr>
              <a:t>con un sistema centralizzato o decentrato al livello aziendale</a:t>
            </a:r>
          </a:p>
        </p:txBody>
      </p:sp>
    </p:spTree>
    <p:extLst>
      <p:ext uri="{BB962C8B-B14F-4D97-AF65-F5344CB8AC3E}">
        <p14:creationId xmlns:p14="http://schemas.microsoft.com/office/powerpoint/2010/main" val="1629388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498A">
            <a:alpha val="25000"/>
          </a:srgbClr>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55A8F3EE535D24FB10C858FBE9189DC" ma:contentTypeVersion="13" ma:contentTypeDescription="Creare un nuovo documento." ma:contentTypeScope="" ma:versionID="43507954eab43f5bee15e89350d646eb">
  <xsd:schema xmlns:xsd="http://www.w3.org/2001/XMLSchema" xmlns:xs="http://www.w3.org/2001/XMLSchema" xmlns:p="http://schemas.microsoft.com/office/2006/metadata/properties" xmlns:ns3="a8d5073f-140b-469b-bf4c-98ea06e5feb2" xmlns:ns4="bd6f2e07-2f4a-4fdc-928e-3e91e3aba6ef" targetNamespace="http://schemas.microsoft.com/office/2006/metadata/properties" ma:root="true" ma:fieldsID="bfd5a177922193e1e6a24ae93f70a0fa" ns3:_="" ns4:_="">
    <xsd:import namespace="a8d5073f-140b-469b-bf4c-98ea06e5feb2"/>
    <xsd:import namespace="bd6f2e07-2f4a-4fdc-928e-3e91e3aba6ef"/>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5073f-140b-469b-bf4c-98ea06e5fe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6f2e07-2f4a-4fdc-928e-3e91e3aba6ef"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SharingHintHash" ma:index="13"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8d5073f-140b-469b-bf4c-98ea06e5feb2" xsi:nil="true"/>
  </documentManagement>
</p:properties>
</file>

<file path=customXml/itemProps1.xml><?xml version="1.0" encoding="utf-8"?>
<ds:datastoreItem xmlns:ds="http://schemas.openxmlformats.org/officeDocument/2006/customXml" ds:itemID="{9FA40E07-56FB-4C3A-82AC-79B2BB6DDEA9}">
  <ds:schemaRefs>
    <ds:schemaRef ds:uri="http://schemas.microsoft.com/sharepoint/v3/contenttype/forms"/>
  </ds:schemaRefs>
</ds:datastoreItem>
</file>

<file path=customXml/itemProps2.xml><?xml version="1.0" encoding="utf-8"?>
<ds:datastoreItem xmlns:ds="http://schemas.openxmlformats.org/officeDocument/2006/customXml" ds:itemID="{8201F042-EC7D-48EC-B635-97F19D476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d5073f-140b-469b-bf4c-98ea06e5feb2"/>
    <ds:schemaRef ds:uri="bd6f2e07-2f4a-4fdc-928e-3e91e3aba6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59D03C-1EB1-4CE7-8D11-153A44011F30}">
  <ds:schemaRefs>
    <ds:schemaRef ds:uri="http://purl.org/dc/terms/"/>
    <ds:schemaRef ds:uri="http://schemas.openxmlformats.org/package/2006/metadata/core-properties"/>
    <ds:schemaRef ds:uri="a8d5073f-140b-469b-bf4c-98ea06e5feb2"/>
    <ds:schemaRef ds:uri="http://schemas.microsoft.com/office/2006/documentManagement/types"/>
    <ds:schemaRef ds:uri="http://schemas.microsoft.com/office/infopath/2007/PartnerControls"/>
    <ds:schemaRef ds:uri="http://purl.org/dc/elements/1.1/"/>
    <ds:schemaRef ds:uri="http://schemas.microsoft.com/office/2006/metadata/properties"/>
    <ds:schemaRef ds:uri="bd6f2e07-2f4a-4fdc-928e-3e91e3aba6e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14749</TotalTime>
  <Words>4846</Words>
  <Application>Microsoft Office PowerPoint</Application>
  <PresentationFormat>Personalizzato</PresentationFormat>
  <Paragraphs>493</Paragraphs>
  <Slides>43</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43</vt:i4>
      </vt:variant>
    </vt:vector>
  </HeadingPairs>
  <TitlesOfParts>
    <vt:vector size="51" baseType="lpstr">
      <vt:lpstr>Arial</vt:lpstr>
      <vt:lpstr>Calibri</vt:lpstr>
      <vt:lpstr>Cambria</vt:lpstr>
      <vt:lpstr>Symbol</vt:lpstr>
      <vt:lpstr>Tahoma</vt:lpstr>
      <vt:lpstr>Times New Roman</vt:lpstr>
      <vt:lpstr>Wingdings</vt:lpstr>
      <vt:lpstr>Office Theme</vt:lpstr>
      <vt:lpstr>   «la contrattazione collettiva e la bilateralità» </vt:lpstr>
      <vt:lpstr>L’ANCE</vt:lpstr>
      <vt:lpstr>LA CONTRATTAZIONE COLLETTIVA IN EDILIZIA</vt:lpstr>
      <vt:lpstr>CCNL – STESURA TESTO COORDINATO</vt:lpstr>
      <vt:lpstr>CCNL – STESURA TESTO COORDINATO</vt:lpstr>
      <vt:lpstr>CCNL – CLASSIFICAZIONE DEI LAVORATORI (ART. 77)</vt:lpstr>
      <vt:lpstr>LA CONTRATTAZIONE COLLETTIVA IN EDILIZIA</vt:lpstr>
      <vt:lpstr>LE ATTIVITÀ A TUTELA DEL CCNL</vt:lpstr>
      <vt:lpstr>LA CONTRATTAZIONE COLLETTIVA IN EDILIZIA</vt:lpstr>
      <vt:lpstr>LA CONTRATTAZIONE COLLETTIVA IN EDILIZIA</vt:lpstr>
      <vt:lpstr>LA BILATERALITÀ IN EDILIZIA</vt:lpstr>
      <vt:lpstr>LA BILATERALITÀ IN EDILIZIA</vt:lpstr>
      <vt:lpstr>LA BILATERALITÀ IN EDILIZIA</vt:lpstr>
      <vt:lpstr>LA BILATERALITÀ IN EDILIZIA</vt:lpstr>
      <vt:lpstr>RUOLO E FUNZIONI DEGLI ENTI BILATERALI NAZIONALI</vt:lpstr>
      <vt:lpstr>RUOLO E FUNZIONI DEGLI ENTI BILATERALI NAZIONALI</vt:lpstr>
      <vt:lpstr>RUOLO E FUNZIONI DEGLI ENTI BILATERALI NAZIONALI</vt:lpstr>
      <vt:lpstr>RUOLO E FUNZIONI DEGLI ENTI BILATERALI NAZIONALI </vt:lpstr>
      <vt:lpstr>RUOLO E FUNZIONI DEGLI ENTI BILATERALI NAZIONALI </vt:lpstr>
      <vt:lpstr>RUOLO E FUNZIONI DEGLI ENTI BILATERALI NAZIONALI </vt:lpstr>
      <vt:lpstr>RUOLO E FUNZIONI DEGLI ENTI BILATERALI NAZIONALI </vt:lpstr>
      <vt:lpstr>RUOLO E FUNZIONI DEGLI ENTI BILATERALI NAZIONALI</vt:lpstr>
      <vt:lpstr>RUOLO E FUNZIONI DEGLI ENTI BILATERALI NAZIONALI</vt:lpstr>
      <vt:lpstr>RUOLO E FUNZIONI DEGLI ENTI BILATERALI NAZIONALI </vt:lpstr>
      <vt:lpstr>RUOLO E FUNZIONI DEGLI ENTI BILATERALI NAZIONALI</vt:lpstr>
      <vt:lpstr>RUOLO E FUNZIONI DEGLI ENTI BILATERALI NAZIONALI </vt:lpstr>
      <vt:lpstr>RUOLO E FUNZIONI DEGLI ENTI BILATERALI NAZIONALI </vt:lpstr>
      <vt:lpstr>RUOLO E FUNZIONI DEGLI ENTI BILATERALI NAZIONALI </vt:lpstr>
      <vt:lpstr>RUOLO E FUNZIONI DEGLI ENTI BILATERALI NAZIONALI </vt:lpstr>
      <vt:lpstr>RUOLO E FUNZIONI DEGLI ENTI BILATERALI NAZIONALI </vt:lpstr>
      <vt:lpstr>RUOLO E FUNZIONI DEGLI ENTI BILATERALI NAZIONALI </vt:lpstr>
      <vt:lpstr>RUOLO E FUNZIONI DEGLI ENTI BILATERALI NAZIONALI</vt:lpstr>
      <vt:lpstr>RUOLO E FUNZIONI DEGLI ENTI BILATERALI NAZIONALI</vt:lpstr>
      <vt:lpstr>RUOLO E FUNZIONI DEGLI ENTI BILATERALI NAZIONALI</vt:lpstr>
      <vt:lpstr>RUOLO E FUNZIONI DEGLI ENTI BILATERALI NAZIONALI</vt:lpstr>
      <vt:lpstr>RUOLO E FUNZIONI DEGLI ENTI BILATERALI NAZIONALI</vt:lpstr>
      <vt:lpstr>PROCEDURE</vt:lpstr>
      <vt:lpstr>PROCEDURE</vt:lpstr>
      <vt:lpstr>PROCEDURE</vt:lpstr>
      <vt:lpstr>PROCEDURE</vt:lpstr>
      <vt:lpstr>PROCEDURE</vt:lpstr>
      <vt:lpstr>CONVENZIONI E SERVIZI ALLE IMPRESE E ALTRE ATTIVITÀ DI SISTEMA</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 slide 16_9</dc:title>
  <dc:creator>Andretta Valeria</dc:creator>
  <cp:lastModifiedBy>Andretta Valeria</cp:lastModifiedBy>
  <cp:revision>789</cp:revision>
  <cp:lastPrinted>2026-04-16T15:14:39Z</cp:lastPrinted>
  <dcterms:created xsi:type="dcterms:W3CDTF">2021-06-12T16:13:07Z</dcterms:created>
  <dcterms:modified xsi:type="dcterms:W3CDTF">2026-04-19T15:31:57Z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2021-06-09T00:00:00Z</vt:filetime>
  </property>
  <property fmtid="{D5CDD505-2E9C-101B-9397-08002B2CF9AE}" pid="3" name="Creator">
    <vt:lpwstr>Adobe Illustrator CS5</vt:lpwstr>
  </property>
  <property fmtid="{D5CDD505-2E9C-101B-9397-08002B2CF9AE}" pid="4" name="LastSaved">
    <vt:filetime>2021-06-12T00:00:00Z</vt:filetime>
  </property>
  <property fmtid="{D5CDD505-2E9C-101B-9397-08002B2CF9AE}" pid="5" name="ContentTypeId">
    <vt:lpwstr>0x010100155A8F3EE535D24FB10C858FBE9189DC</vt:lpwstr>
  </property>
</Properties>
</file>