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4"/>
  </p:sldMasterIdLst>
  <p:notesMasterIdLst>
    <p:notesMasterId r:id="rId35"/>
  </p:notesMasterIdLst>
  <p:sldIdLst>
    <p:sldId id="397" r:id="rId5"/>
    <p:sldId id="423" r:id="rId6"/>
    <p:sldId id="363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05" r:id="rId15"/>
    <p:sldId id="406" r:id="rId16"/>
    <p:sldId id="407" r:id="rId17"/>
    <p:sldId id="408" r:id="rId18"/>
    <p:sldId id="417" r:id="rId19"/>
    <p:sldId id="418" r:id="rId20"/>
    <p:sldId id="419" r:id="rId21"/>
    <p:sldId id="420" r:id="rId22"/>
    <p:sldId id="421" r:id="rId23"/>
    <p:sldId id="271" r:id="rId24"/>
    <p:sldId id="409" r:id="rId25"/>
    <p:sldId id="410" r:id="rId26"/>
    <p:sldId id="411" r:id="rId27"/>
    <p:sldId id="413" r:id="rId28"/>
    <p:sldId id="412" r:id="rId29"/>
    <p:sldId id="414" r:id="rId30"/>
    <p:sldId id="415" r:id="rId31"/>
    <p:sldId id="416" r:id="rId32"/>
    <p:sldId id="425" r:id="rId33"/>
    <p:sldId id="424" r:id="rId34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1A08E070-D823-465F-A357-4E58E72BAC54}">
          <p14:sldIdLst>
            <p14:sldId id="397"/>
            <p14:sldId id="423"/>
            <p14:sldId id="363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17"/>
            <p14:sldId id="418"/>
            <p14:sldId id="419"/>
            <p14:sldId id="420"/>
            <p14:sldId id="421"/>
            <p14:sldId id="271"/>
            <p14:sldId id="409"/>
            <p14:sldId id="410"/>
            <p14:sldId id="411"/>
            <p14:sldId id="413"/>
            <p14:sldId id="412"/>
            <p14:sldId id="414"/>
            <p14:sldId id="415"/>
            <p14:sldId id="416"/>
            <p14:sldId id="425"/>
            <p14:sldId id="4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75D"/>
    <a:srgbClr val="C7D2DF"/>
    <a:srgbClr val="EAEEF3"/>
    <a:srgbClr val="FEF2E5"/>
    <a:srgbClr val="FEEEDC"/>
    <a:srgbClr val="215F9A"/>
    <a:srgbClr val="FB8500"/>
    <a:srgbClr val="EC7D02"/>
    <a:srgbClr val="EAB200"/>
    <a:srgbClr val="F6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po SPADA" userId="50e87a45-630e-4b4d-840b-b36c2a48ad14" providerId="ADAL" clId="{E9D1DEFD-013D-418F-9335-FC8DA3DF7F50}"/>
    <pc:docChg chg="modSld">
      <pc:chgData name="Filippo SPADA" userId="50e87a45-630e-4b4d-840b-b36c2a48ad14" providerId="ADAL" clId="{E9D1DEFD-013D-418F-9335-FC8DA3DF7F50}" dt="2026-09-17T10:43:11.293" v="18" actId="20577"/>
      <pc:docMkLst>
        <pc:docMk/>
      </pc:docMkLst>
      <pc:sldChg chg="modSp mod">
        <pc:chgData name="Filippo SPADA" userId="50e87a45-630e-4b4d-840b-b36c2a48ad14" providerId="ADAL" clId="{E9D1DEFD-013D-418F-9335-FC8DA3DF7F50}" dt="2026-09-17T10:43:11.293" v="18" actId="20577"/>
        <pc:sldMkLst>
          <pc:docMk/>
          <pc:sldMk cId="3576736372" sldId="397"/>
        </pc:sldMkLst>
        <pc:spChg chg="mod">
          <ac:chgData name="Filippo SPADA" userId="50e87a45-630e-4b4d-840b-b36c2a48ad14" providerId="ADAL" clId="{E9D1DEFD-013D-418F-9335-FC8DA3DF7F50}" dt="2026-09-17T10:43:11.293" v="18" actId="20577"/>
          <ac:spMkLst>
            <pc:docMk/>
            <pc:sldMk cId="3576736372" sldId="397"/>
            <ac:spMk id="6" creationId="{09992751-1477-9475-F9D7-4103299876CB}"/>
          </ac:spMkLst>
        </pc:spChg>
      </pc:sldChg>
      <pc:sldChg chg="modSp">
        <pc:chgData name="Filippo SPADA" userId="50e87a45-630e-4b4d-840b-b36c2a48ad14" providerId="ADAL" clId="{E9D1DEFD-013D-418F-9335-FC8DA3DF7F50}" dt="2026-09-03T07:24:58.528" v="0" actId="20578"/>
        <pc:sldMkLst>
          <pc:docMk/>
          <pc:sldMk cId="2947574833" sldId="425"/>
        </pc:sldMkLst>
        <pc:spChg chg="mod">
          <ac:chgData name="Filippo SPADA" userId="50e87a45-630e-4b4d-840b-b36c2a48ad14" providerId="ADAL" clId="{E9D1DEFD-013D-418F-9335-FC8DA3DF7F50}" dt="2026-09-03T07:24:58.528" v="0" actId="20578"/>
          <ac:spMkLst>
            <pc:docMk/>
            <pc:sldMk cId="2947574833" sldId="425"/>
            <ac:spMk id="23" creationId="{3F530615-F105-D625-A16A-BC2686039A4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69F3B-9CB7-4660-B06E-92593BA69B85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ED3F7-7613-41ED-AFD9-4FE539D201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7968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ED3F7-7613-41ED-AFD9-4FE539D20197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343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29BD73-AE8F-BE2D-323B-A3085DB2F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268BAC8-7A9D-98C5-F117-CBD239609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E0B845-6D18-B1F2-270F-556644FA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4F96-1FEF-4A78-AF94-F5DEE54B7655}" type="datetime1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C98ECA-83C5-52D5-7856-02DF59356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AFAD72-FCA4-07E3-4FBF-CF9BF4C49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6011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19B178-B609-A034-7878-756DEF95E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7AF05F-CE7F-938F-F059-EE544E67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3268EF-074E-07C2-1A61-6592A525B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5403-198B-4841-BF8F-668CF1A422CB}" type="datetime1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CDD071-002F-2D34-74FB-F82447AF3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7E3153-B116-B9C7-101C-B42EEFBEA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5920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AF4152-8C5E-B4AE-49A0-2635ED2F1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BB1AAF9-685F-2067-E5C1-D3FE0A3C1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ED7CDE-B49A-9D6E-97BF-3833C79EF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5BB0-A405-41FE-8541-97F580CF8392}" type="datetime1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30DBB5-FA6B-F505-443A-D79388FDB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782BB5D-87DB-B735-9F3B-4B024EBE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805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2C880B-C30D-29F0-59E4-583F6C901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EC6E85-8044-9775-9C83-A2B969E34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43F96E6-728E-054B-CF28-A3F268744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0568A15-8F77-16CC-49E1-93EA175F1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9BA9-24AA-4BAD-940D-8A6C1A059547}" type="datetime1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F847C01-3AA9-7659-8923-00574F30E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278482-4423-DA69-46E5-85B53F83C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9285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88EE8B-B1D0-B66C-DDDD-102FCD001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7F30CAF-A32D-345E-D795-CEC200ADA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FA32F9-4997-4CBE-9D0D-822AE9016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6D7F7AF-E57E-8104-16ED-B9FA7F2DF6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22A334E-E581-A44C-BC2C-D18E50ADA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613B00C-0D56-7A86-030A-CB4EA130E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E463-1295-49EE-9BF5-39DB9A452634}" type="datetime1">
              <a:rPr lang="it-IT" smtClean="0"/>
              <a:t>17/09/2026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1DEF076-D08C-8185-3A22-0AC47DC5B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B98713-B199-B32B-6E95-893AFA23D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6745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AFE655-088D-6386-CE97-9280A1E96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D121302-CDBE-8A86-E129-967DF2B6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46DE-7F7D-4897-8ABB-E496C0CA7FC1}" type="datetime1">
              <a:rPr lang="it-IT" smtClean="0"/>
              <a:t>17/09/2026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C8B7EDE-9CAC-71DE-A917-A8436860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348963C-4869-003E-8F96-DA6203F89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0402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83741E5-A078-A50A-665D-5F4563E97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10D9D-AAB6-4E8B-93C4-ECF223BE6240}" type="datetime1">
              <a:rPr lang="it-IT" smtClean="0"/>
              <a:t>17/09/2026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47BAB55-1D66-6803-9F4D-1A20B1B19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94A0B9D-0911-A778-6C26-AD2941CE5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291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D0DD9-2F25-1E16-026C-CC7D1550E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C13155-4B90-9E92-FFD8-74D5FC43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625E78B-6F9E-05A7-8BC1-3585AA810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BD33C16-6015-ABEF-F631-E5468F0A9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CD383-8002-4A49-AAFF-B9B38FDBC45E}" type="datetime1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162E27B-D291-E33F-FD62-F99B5F3AB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8D1E1D-142E-2E46-BD1F-A3ECBC13A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94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AF27A3-B935-CD7E-253C-8F2A8F72C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1B823DA-C4B3-02C4-D2ED-512E3D1B83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64BAC8-50D0-B41B-81A7-878E34B00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44583DA-02D5-8D87-B966-608FCEE03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3D8BF-D7DC-4F83-B4EF-38AAB08C2626}" type="datetime1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F92543A-9811-5356-EB27-24BB733C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8E2F30-BC59-CC1F-EA2B-CEFC0B974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933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FD9F3A-DDE7-E8F6-4143-20354602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037EEB8-EAC5-E548-0640-AFEB45DA8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9DFA5C-65D2-57E4-484B-89B6329B6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2E3-9EB4-4E75-83FE-51E228744C2C}" type="datetime1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B48839-9947-B353-5AE0-67CA8EF3D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25FFBA-A6A6-6B48-2C47-93871A88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45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3321F2C-0D31-CACC-1EBB-9214C7791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6231022-7DD1-E75F-F755-B9561340B3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D4136D-239D-2F4F-2902-C070BD533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E73F5-B5D2-4DEC-89F4-7A16810B4753}" type="datetime1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908E34-8B51-20B0-AB41-1D0426131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ABFB45-E77F-B07D-48F4-1F00EEAAE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6573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327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252C87A-304D-2A49-54D4-880073390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E14A8C-B366-0653-9E94-D2544D0FC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C241F7-F595-C80F-4DBB-C3E59704F3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09163A-A9A6-4D1E-8FEA-794AB943D559}" type="datetime1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F31D7F-7A60-8326-20C8-5BFA391A1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485D964-BEF0-587A-1362-B5183A944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618CF1-DC5B-42FA-988E-0D28B17818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225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onsilium.europa.eu/it/council-eu/configurations/fac/" TargetMode="Externa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29B8FFB3-36F7-F355-2159-F01AD974C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684AAF-0E96-2199-9977-2A6B788F6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E618CF1-DC5B-42FA-988E-0D28B178189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9992751-1477-9475-F9D7-4103299876CB}"/>
              </a:ext>
            </a:extLst>
          </p:cNvPr>
          <p:cNvSpPr txBox="1"/>
          <p:nvPr/>
        </p:nvSpPr>
        <p:spPr>
          <a:xfrm>
            <a:off x="2796358" y="1453808"/>
            <a:ext cx="70676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5400" b="1" cap="all" spc="-65" dirty="0">
                <a:solidFill>
                  <a:schemeClr val="bg1"/>
                </a:solidFill>
              </a:rPr>
              <a:t>Le ISTITUZIONI EUROPEE E L’AZIONE ANCE A BRUXELLES</a:t>
            </a:r>
          </a:p>
          <a:p>
            <a:r>
              <a:rPr lang="it-IT" sz="3600" b="1" cap="all" spc="-65" dirty="0">
                <a:solidFill>
                  <a:schemeClr val="bg1">
                    <a:lumMod val="65000"/>
                  </a:schemeClr>
                </a:solidFill>
              </a:rPr>
              <a:t>ANCE TOSCANA</a:t>
            </a:r>
          </a:p>
          <a:p>
            <a:r>
              <a:rPr lang="it-IT" sz="3600" b="1" cap="all" spc="-65">
                <a:solidFill>
                  <a:schemeClr val="bg1">
                    <a:lumMod val="65000"/>
                  </a:schemeClr>
                </a:solidFill>
              </a:rPr>
              <a:t>FIRENZE, </a:t>
            </a:r>
            <a:r>
              <a:rPr lang="it-IT" sz="3600" b="1" cap="all" spc="-65" dirty="0">
                <a:solidFill>
                  <a:schemeClr val="bg1">
                    <a:lumMod val="65000"/>
                  </a:schemeClr>
                </a:solidFill>
              </a:rPr>
              <a:t>21 settembre 2026</a:t>
            </a:r>
            <a:endParaRPr lang="it-IT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7D746E2-2068-C7F2-AA7E-792400A77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035" y="6007258"/>
            <a:ext cx="2158171" cy="57917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FEFB178-484F-9C83-23A6-4D450AB0F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9958" y="6075797"/>
            <a:ext cx="1542422" cy="609653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16ABED1E-1B43-0449-A943-9DC5D39D5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4766" y="6075797"/>
            <a:ext cx="1548518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3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7B89A-586A-8C00-0D12-38640A63E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3A7563B-B32B-3C5E-4280-24CF332209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7B47754-4599-C14E-37CA-56AA9D82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7139CE4-CE3E-C399-2377-AA684FC9CBCC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Indice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7030FB51-4F8E-FA92-067C-D0F6CE6F1CDB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B971B49-5B29-90AF-3080-2E8FF838290E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67351A49-7EBD-86FA-3DC7-C5BDAEE0AC51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ACF896B-DBD6-6C5E-7973-5D21618660FE}"/>
              </a:ext>
            </a:extLst>
          </p:cNvPr>
          <p:cNvSpPr/>
          <p:nvPr/>
        </p:nvSpPr>
        <p:spPr>
          <a:xfrm>
            <a:off x="876555" y="4274350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29CAAE84-40B3-953C-4858-A89C5014FB79}"/>
              </a:ext>
            </a:extLst>
          </p:cNvPr>
          <p:cNvSpPr txBox="1"/>
          <p:nvPr/>
        </p:nvSpPr>
        <p:spPr>
          <a:xfrm>
            <a:off x="728847" y="2866882"/>
            <a:ext cx="106297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it-IT" sz="3200" b="1" dirty="0">
                <a:solidFill>
                  <a:srgbClr val="002060"/>
                </a:solidFill>
                <a:ea typeface="Calibri" panose="020F0502020204030204" pitchFamily="34" charset="0"/>
              </a:rPr>
              <a:t>Le attività dell’ANCE a Bruxelles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AB765640-3FF5-A458-8CA1-73C68A3D43AB}"/>
              </a:ext>
            </a:extLst>
          </p:cNvPr>
          <p:cNvSpPr/>
          <p:nvPr/>
        </p:nvSpPr>
        <p:spPr>
          <a:xfrm>
            <a:off x="334345" y="1007559"/>
            <a:ext cx="11743512" cy="749781"/>
          </a:xfrm>
          <a:prstGeom prst="rect">
            <a:avLst/>
          </a:prstGeom>
          <a:solidFill>
            <a:schemeClr val="accent1">
              <a:alpha val="13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82E7E685-1E16-2271-2D86-F7806A2CC29D}"/>
              </a:ext>
            </a:extLst>
          </p:cNvPr>
          <p:cNvSpPr/>
          <p:nvPr/>
        </p:nvSpPr>
        <p:spPr>
          <a:xfrm>
            <a:off x="334345" y="1889955"/>
            <a:ext cx="11734257" cy="740049"/>
          </a:xfrm>
          <a:prstGeom prst="rect">
            <a:avLst/>
          </a:prstGeom>
          <a:solidFill>
            <a:schemeClr val="accent1">
              <a:alpha val="13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22" name="Rettangolo 14">
            <a:extLst>
              <a:ext uri="{FF2B5EF4-FFF2-40B4-BE49-F238E27FC236}">
                <a16:creationId xmlns:a16="http://schemas.microsoft.com/office/drawing/2014/main" id="{70762FF7-9207-83E9-25AB-776F78BE239D}"/>
              </a:ext>
            </a:extLst>
          </p:cNvPr>
          <p:cNvSpPr/>
          <p:nvPr/>
        </p:nvSpPr>
        <p:spPr>
          <a:xfrm>
            <a:off x="876555" y="130837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A42A134B-CCEA-784B-F703-0DE81DF660E7}"/>
              </a:ext>
            </a:extLst>
          </p:cNvPr>
          <p:cNvSpPr txBox="1"/>
          <p:nvPr/>
        </p:nvSpPr>
        <p:spPr>
          <a:xfrm>
            <a:off x="728847" y="1075046"/>
            <a:ext cx="10586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3200" b="1" dirty="0">
                <a:solidFill>
                  <a:srgbClr val="002060"/>
                </a:solidFill>
                <a:ea typeface="Calibri" panose="020F0502020204030204" pitchFamily="34" charset="0"/>
              </a:rPr>
              <a:t>Istituzioni e organi UE</a:t>
            </a:r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id="{5AF79F1E-E1A8-4A76-5701-784FE9EFB1DA}"/>
              </a:ext>
            </a:extLst>
          </p:cNvPr>
          <p:cNvSpPr txBox="1"/>
          <p:nvPr/>
        </p:nvSpPr>
        <p:spPr>
          <a:xfrm>
            <a:off x="728847" y="1947460"/>
            <a:ext cx="10586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3200" b="1" dirty="0">
                <a:solidFill>
                  <a:srgbClr val="002060"/>
                </a:solidFill>
                <a:ea typeface="Calibri" panose="020F0502020204030204" pitchFamily="34" charset="0"/>
              </a:rPr>
              <a:t>La procedura legislativa europea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C50B2EB-50F6-93D9-A872-0A68CC4FF831}"/>
              </a:ext>
            </a:extLst>
          </p:cNvPr>
          <p:cNvSpPr/>
          <p:nvPr/>
        </p:nvSpPr>
        <p:spPr>
          <a:xfrm>
            <a:off x="343600" y="2758499"/>
            <a:ext cx="11734257" cy="843332"/>
          </a:xfrm>
          <a:prstGeom prst="rect">
            <a:avLst/>
          </a:prstGeom>
          <a:solidFill>
            <a:schemeClr val="accent1">
              <a:alpha val="13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61446594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EF423D-D1F1-F164-2AC2-FC3D25E89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B7D24FD-2BB3-D19B-A131-1F0EBC614A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0EBC289-AAF0-FCFE-281D-21178E7B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E2E3053-5FB9-17A6-0D1C-F472B21C1D6A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Le istituzioni e gli organi dell’UE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BC50F468-695C-532E-35B8-DD34C24BD68F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8F1329C4-3F4A-1CE1-A4FF-5F63AB23C92C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1AF1FC53-A281-DEFD-754A-433E84DAB3B1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grpSp>
        <p:nvGrpSpPr>
          <p:cNvPr id="33" name="Group 9">
            <a:extLst>
              <a:ext uri="{FF2B5EF4-FFF2-40B4-BE49-F238E27FC236}">
                <a16:creationId xmlns:a16="http://schemas.microsoft.com/office/drawing/2014/main" id="{75BCC79C-344A-679A-C237-37D281B9DA8D}"/>
              </a:ext>
            </a:extLst>
          </p:cNvPr>
          <p:cNvGrpSpPr/>
          <p:nvPr/>
        </p:nvGrpSpPr>
        <p:grpSpPr>
          <a:xfrm>
            <a:off x="454024" y="792007"/>
            <a:ext cx="11041423" cy="5273986"/>
            <a:chOff x="454025" y="1422401"/>
            <a:chExt cx="7869238" cy="3859212"/>
          </a:xfrm>
        </p:grpSpPr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id="{812DA8A4-59EE-9617-2AC1-8C46D719CBE9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855663" y="2843213"/>
              <a:ext cx="2286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it-IT" sz="120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Parlamento europeo</a:t>
              </a:r>
            </a:p>
          </p:txBody>
        </p:sp>
        <p:sp>
          <p:nvSpPr>
            <p:cNvPr id="35" name="Rectangle 5">
              <a:extLst>
                <a:ext uri="{FF2B5EF4-FFF2-40B4-BE49-F238E27FC236}">
                  <a16:creationId xmlns:a16="http://schemas.microsoft.com/office/drawing/2014/main" id="{C4E3EA8E-DA14-8503-28A5-F5A1D7D52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663" y="3757613"/>
              <a:ext cx="9906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Corte di giustizia</a:t>
              </a:r>
            </a:p>
          </p:txBody>
        </p:sp>
        <p:sp>
          <p:nvSpPr>
            <p:cNvPr id="36" name="Rectangle 6">
              <a:extLst>
                <a:ext uri="{FF2B5EF4-FFF2-40B4-BE49-F238E27FC236}">
                  <a16:creationId xmlns:a16="http://schemas.microsoft.com/office/drawing/2014/main" id="{A97204FF-5A1F-3AEF-92F2-5F9F66465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063" y="3757613"/>
              <a:ext cx="9906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Corte dei conti</a:t>
              </a:r>
            </a:p>
          </p:txBody>
        </p:sp>
        <p:sp>
          <p:nvSpPr>
            <p:cNvPr id="37" name="Rectangle 7">
              <a:extLst>
                <a:ext uri="{FF2B5EF4-FFF2-40B4-BE49-F238E27FC236}">
                  <a16:creationId xmlns:a16="http://schemas.microsoft.com/office/drawing/2014/main" id="{47FFF378-AD02-4B0A-0868-15DE6C9FA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6463" y="3757613"/>
              <a:ext cx="2286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Comitato economico e sociale europeo</a:t>
              </a:r>
            </a:p>
          </p:txBody>
        </p:sp>
        <p:sp>
          <p:nvSpPr>
            <p:cNvPr id="38" name="Rectangle 8">
              <a:extLst>
                <a:ext uri="{FF2B5EF4-FFF2-40B4-BE49-F238E27FC236}">
                  <a16:creationId xmlns:a16="http://schemas.microsoft.com/office/drawing/2014/main" id="{FE07A024-62CF-09B5-0915-96EDF8FF7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7263" y="3757613"/>
              <a:ext cx="2286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Comitato delle regioni</a:t>
              </a:r>
            </a:p>
          </p:txBody>
        </p:sp>
        <p:sp>
          <p:nvSpPr>
            <p:cNvPr id="39" name="Rectangle 9">
              <a:extLst>
                <a:ext uri="{FF2B5EF4-FFF2-40B4-BE49-F238E27FC236}">
                  <a16:creationId xmlns:a16="http://schemas.microsoft.com/office/drawing/2014/main" id="{4893DE23-4CC3-7333-5B1D-786FCFA94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6463" y="2843213"/>
              <a:ext cx="2286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Consiglio dei ministri</a:t>
              </a:r>
            </a:p>
            <a:p>
              <a:pPr algn="ctr" eaLnBrk="1" fontAlgn="auto" hangingPunct="1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(il Consiglio)</a:t>
              </a:r>
            </a:p>
          </p:txBody>
        </p:sp>
        <p:sp>
          <p:nvSpPr>
            <p:cNvPr id="40" name="Rectangle 10">
              <a:extLst>
                <a:ext uri="{FF2B5EF4-FFF2-40B4-BE49-F238E27FC236}">
                  <a16:creationId xmlns:a16="http://schemas.microsoft.com/office/drawing/2014/main" id="{E2EF2DA4-A33C-6EC1-D49B-24408E444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7263" y="2843213"/>
              <a:ext cx="2286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Commissione europea</a:t>
              </a:r>
            </a:p>
          </p:txBody>
        </p:sp>
        <p:sp>
          <p:nvSpPr>
            <p:cNvPr id="41" name="Rectangle 11">
              <a:extLst>
                <a:ext uri="{FF2B5EF4-FFF2-40B4-BE49-F238E27FC236}">
                  <a16:creationId xmlns:a16="http://schemas.microsoft.com/office/drawing/2014/main" id="{6BC7F04A-228B-2FF4-B84F-D25A0A1EA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050" y="4611688"/>
              <a:ext cx="2286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Banca europea per gli investimenti</a:t>
              </a:r>
            </a:p>
          </p:txBody>
        </p:sp>
        <p:sp>
          <p:nvSpPr>
            <p:cNvPr id="42" name="Rectangle 12">
              <a:extLst>
                <a:ext uri="{FF2B5EF4-FFF2-40B4-BE49-F238E27FC236}">
                  <a16:creationId xmlns:a16="http://schemas.microsoft.com/office/drawing/2014/main" id="{D07BEDD8-C71C-5AE5-CE9C-D7E750FA8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7263" y="4672013"/>
              <a:ext cx="2286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Banca centrale europea</a:t>
              </a:r>
            </a:p>
          </p:txBody>
        </p:sp>
        <p:sp>
          <p:nvSpPr>
            <p:cNvPr id="43" name="Oval 13">
              <a:extLst>
                <a:ext uri="{FF2B5EF4-FFF2-40B4-BE49-F238E27FC236}">
                  <a16:creationId xmlns:a16="http://schemas.microsoft.com/office/drawing/2014/main" id="{732D0A64-6CC6-A045-E9C5-6D1A46ED1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1263" y="4595813"/>
              <a:ext cx="1752600" cy="6858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12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1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nl-BE" altLang="nl-BE" b="0" dirty="0" err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Agenzie</a:t>
              </a:r>
              <a:endParaRPr lang="nl-BE" altLang="nl-BE" b="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44" name="Rectangle 23">
              <a:extLst>
                <a:ext uri="{FF2B5EF4-FFF2-40B4-BE49-F238E27FC236}">
                  <a16:creationId xmlns:a16="http://schemas.microsoft.com/office/drawing/2014/main" id="{9D45F57B-6BCF-6803-A1B8-6C6BE31FB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6463" y="1928813"/>
              <a:ext cx="2286000" cy="5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t-IT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</a:rPr>
                <a:t>Consiglio europeo (vertice)</a:t>
              </a:r>
            </a:p>
          </p:txBody>
        </p:sp>
        <p:pic>
          <p:nvPicPr>
            <p:cNvPr id="45" name="Picture 1">
              <a:extLst>
                <a:ext uri="{FF2B5EF4-FFF2-40B4-BE49-F238E27FC236}">
                  <a16:creationId xmlns:a16="http://schemas.microsoft.com/office/drawing/2014/main" id="{4E4A8895-A44A-F0F2-252E-A97182FB9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563" y="2587625"/>
              <a:ext cx="781050" cy="42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25">
              <a:extLst>
                <a:ext uri="{FF2B5EF4-FFF2-40B4-BE49-F238E27FC236}">
                  <a16:creationId xmlns:a16="http://schemas.microsoft.com/office/drawing/2014/main" id="{D51D61A8-BC26-BA51-E0DE-7BF9534F7E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2463" y="2632075"/>
              <a:ext cx="568325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12">
              <a:extLst>
                <a:ext uri="{FF2B5EF4-FFF2-40B4-BE49-F238E27FC236}">
                  <a16:creationId xmlns:a16="http://schemas.microsoft.com/office/drawing/2014/main" id="{E6640381-F629-6DAA-4892-F91C72CD34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025" y="3421063"/>
              <a:ext cx="498475" cy="498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1">
              <a:extLst>
                <a:ext uri="{FF2B5EF4-FFF2-40B4-BE49-F238E27FC236}">
                  <a16:creationId xmlns:a16="http://schemas.microsoft.com/office/drawing/2014/main" id="{3346B6E3-87C5-6B5E-868A-7F3E19AE3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9793" y="1422401"/>
              <a:ext cx="585788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19">
              <a:extLst>
                <a:ext uri="{FF2B5EF4-FFF2-40B4-BE49-F238E27FC236}">
                  <a16:creationId xmlns:a16="http://schemas.microsoft.com/office/drawing/2014/main" id="{543138C1-B7B4-C72B-6FE7-44A633016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1825" y="2533650"/>
              <a:ext cx="549275" cy="566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2">
              <a:extLst>
                <a:ext uri="{FF2B5EF4-FFF2-40B4-BE49-F238E27FC236}">
                  <a16:creationId xmlns:a16="http://schemas.microsoft.com/office/drawing/2014/main" id="{C97342B6-A28C-8D91-9DB6-1C889D6A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025" y="4300538"/>
              <a:ext cx="468313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4">
              <a:extLst>
                <a:ext uri="{FF2B5EF4-FFF2-40B4-BE49-F238E27FC236}">
                  <a16:creationId xmlns:a16="http://schemas.microsoft.com/office/drawing/2014/main" id="{FFC65595-E4A3-FC2A-C74A-A59B7AAD1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900" y="3581400"/>
              <a:ext cx="376238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15">
              <a:extLst>
                <a:ext uri="{FF2B5EF4-FFF2-40B4-BE49-F238E27FC236}">
                  <a16:creationId xmlns:a16="http://schemas.microsoft.com/office/drawing/2014/main" id="{25F01D7C-8B2A-1467-2D1D-EED7D3EC9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219" r="56476" b="-732"/>
            <a:stretch>
              <a:fillRect/>
            </a:stretch>
          </p:blipFill>
          <p:spPr bwMode="auto">
            <a:xfrm>
              <a:off x="1846263" y="3457575"/>
              <a:ext cx="46355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20">
              <a:extLst>
                <a:ext uri="{FF2B5EF4-FFF2-40B4-BE49-F238E27FC236}">
                  <a16:creationId xmlns:a16="http://schemas.microsoft.com/office/drawing/2014/main" id="{8786246B-69F1-9299-ECC9-778A83EB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6288" y="3500438"/>
              <a:ext cx="4953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21">
              <a:extLst>
                <a:ext uri="{FF2B5EF4-FFF2-40B4-BE49-F238E27FC236}">
                  <a16:creationId xmlns:a16="http://schemas.microsoft.com/office/drawing/2014/main" id="{5ED57445-A408-80E0-0EB4-E60F6686E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5975" y="4500563"/>
              <a:ext cx="4048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478513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C1F52-60D3-F2D0-0EB7-AEEC4926D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FE3155D-2D7C-1064-7DE4-3BA5182C41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F524282-E476-ABEA-9CB0-955933041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FA7B195-0B8D-C206-CE87-57091A557E29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Tre vertici principali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B3CBA8B7-BFDD-A1E0-FAC3-54E01499040D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852730C-803D-E502-2135-06F8691A01C2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59ED2CD6-F9B1-6940-770C-39D0C59A1551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2" name="Segnaposto testo 2">
            <a:extLst>
              <a:ext uri="{FF2B5EF4-FFF2-40B4-BE49-F238E27FC236}">
                <a16:creationId xmlns:a16="http://schemas.microsoft.com/office/drawing/2014/main" id="{CEA7B210-DE66-FAC6-588D-89368AEFA3CA}"/>
              </a:ext>
            </a:extLst>
          </p:cNvPr>
          <p:cNvSpPr txBox="1">
            <a:spLocks/>
          </p:cNvSpPr>
          <p:nvPr/>
        </p:nvSpPr>
        <p:spPr>
          <a:xfrm>
            <a:off x="801541" y="933266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8E3856B-CB64-81B9-1CDE-FEC68DAA8DE0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80DED83-7526-FCA9-79F7-1E3B25B91E83}"/>
              </a:ext>
            </a:extLst>
          </p:cNvPr>
          <p:cNvSpPr txBox="1">
            <a:spLocks/>
          </p:cNvSpPr>
          <p:nvPr/>
        </p:nvSpPr>
        <p:spPr>
          <a:xfrm>
            <a:off x="3614593" y="1301519"/>
            <a:ext cx="4618183" cy="13583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Il Parlamento europeo</a:t>
            </a:r>
            <a:b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- la voce del popolo</a:t>
            </a:r>
            <a:b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b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Presidente del Parlamento europeo: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Roberta Metsola</a:t>
            </a:r>
            <a:endParaRPr lang="nl-B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07B25CC-CC80-D707-A387-886B8A646F34}"/>
              </a:ext>
            </a:extLst>
          </p:cNvPr>
          <p:cNvSpPr txBox="1">
            <a:spLocks/>
          </p:cNvSpPr>
          <p:nvPr/>
        </p:nvSpPr>
        <p:spPr>
          <a:xfrm>
            <a:off x="4819070" y="2773949"/>
            <a:ext cx="4167508" cy="19365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Il Consiglio europeo e il consiglio dei ministri </a:t>
            </a:r>
          </a:p>
          <a:p>
            <a:pPr>
              <a:lnSpc>
                <a:spcPct val="100000"/>
              </a:lnSpc>
              <a:buFontTx/>
              <a:buChar char="-"/>
              <a:defRPr/>
            </a:pP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la voce degli Stati membri</a:t>
            </a:r>
          </a:p>
          <a:p>
            <a:pPr>
              <a:lnSpc>
                <a:spcPct val="100000"/>
              </a:lnSpc>
              <a:buFontTx/>
              <a:buChar char="-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Presidente del Consiglio europeo: Antonio Costa</a:t>
            </a:r>
          </a:p>
          <a:p>
            <a:pPr>
              <a:lnSpc>
                <a:spcPct val="100000"/>
              </a:lnSpc>
              <a:buFontTx/>
              <a:buChar char="-"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Presidente del Consiglio dell’Ue: a rotazione</a:t>
            </a:r>
          </a:p>
          <a:p>
            <a:pPr>
              <a:lnSpc>
                <a:spcPct val="100000"/>
              </a:lnSpc>
              <a:buFontTx/>
              <a:buChar char="-"/>
              <a:defRPr/>
            </a:pPr>
            <a:endParaRPr lang="nl-B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E8F9EBE-D30C-DC68-8F93-AC178BDD70D3}"/>
              </a:ext>
            </a:extLst>
          </p:cNvPr>
          <p:cNvSpPr txBox="1">
            <a:spLocks/>
          </p:cNvSpPr>
          <p:nvPr/>
        </p:nvSpPr>
        <p:spPr>
          <a:xfrm>
            <a:off x="3614593" y="4912002"/>
            <a:ext cx="3786912" cy="1547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La Commissione europea</a:t>
            </a:r>
            <a:b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- l’interesse comune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Presidente della Commissione europea: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Ursula von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der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Leyen</a:t>
            </a:r>
            <a:endParaRPr lang="nl-B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36415D90-1D69-8C6A-DEA1-B51C612CF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706" y="4357515"/>
            <a:ext cx="1869256" cy="210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>
            <a:extLst>
              <a:ext uri="{FF2B5EF4-FFF2-40B4-BE49-F238E27FC236}">
                <a16:creationId xmlns:a16="http://schemas.microsoft.com/office/drawing/2014/main" id="{F9CDE1E0-89F7-1D53-4D50-FAAF179D0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706" y="844307"/>
            <a:ext cx="1871102" cy="2291071"/>
          </a:xfrm>
          <a:prstGeom prst="rect">
            <a:avLst/>
          </a:prstGeom>
        </p:spPr>
      </p:pic>
      <p:pic>
        <p:nvPicPr>
          <p:cNvPr id="13" name="Picture 10" descr="A person in a suit and tie">
            <a:extLst>
              <a:ext uri="{FF2B5EF4-FFF2-40B4-BE49-F238E27FC236}">
                <a16:creationId xmlns:a16="http://schemas.microsoft.com/office/drawing/2014/main" id="{32A7B330-359A-6D39-13C7-63ECCB4670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625" r="41683" b="30443"/>
          <a:stretch/>
        </p:blipFill>
        <p:spPr>
          <a:xfrm>
            <a:off x="8986578" y="2520816"/>
            <a:ext cx="1871102" cy="237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176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250AA-B977-4A60-A3C1-B93A60612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056CBB3-3011-916D-0EF0-7A6447B118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3BD6216-464E-C139-3F19-98F33D517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8BE5AD-E16A-51B9-2993-0CD9FA34110A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La Commissione europea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D53C0C07-6DC7-7E13-E273-25CE40A5EA01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5EB6EF4-4DF2-7742-4EC4-3D7F49108E2D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D2F00E51-24AC-C680-7189-E9D0BB880EEF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2" name="Segnaposto testo 2">
            <a:extLst>
              <a:ext uri="{FF2B5EF4-FFF2-40B4-BE49-F238E27FC236}">
                <a16:creationId xmlns:a16="http://schemas.microsoft.com/office/drawing/2014/main" id="{B8F6465F-5303-0B2B-4C4A-6CF619F21AD7}"/>
              </a:ext>
            </a:extLst>
          </p:cNvPr>
          <p:cNvSpPr txBox="1">
            <a:spLocks/>
          </p:cNvSpPr>
          <p:nvPr/>
        </p:nvSpPr>
        <p:spPr>
          <a:xfrm>
            <a:off x="801541" y="933266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6502F48-2A2F-5C1C-E2BA-F61B142A3189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9F19BFE8-2E42-1FBC-289C-B27DF46E2FFD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934D904F-5FDF-63A8-2B77-D6AD1D7AF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541" y="2103965"/>
            <a:ext cx="3194957" cy="47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0" hangingPunct="0">
              <a:spcBef>
                <a:spcPct val="20000"/>
              </a:spcBef>
              <a:buFont typeface="Arial" charset="0"/>
              <a:defRPr/>
            </a:pPr>
            <a:r>
              <a:rPr lang="it-IT" sz="2000" dirty="0">
                <a:latin typeface="+mn-lt"/>
              </a:rPr>
              <a:t>27 commissari, uno per paese</a:t>
            </a:r>
            <a:br>
              <a:rPr lang="it-IT" sz="2000" dirty="0">
                <a:latin typeface="+mn-lt"/>
              </a:rPr>
            </a:br>
            <a:endParaRPr lang="it-IT" sz="2000" dirty="0">
              <a:latin typeface="+mn-lt"/>
            </a:endParaRPr>
          </a:p>
          <a:p>
            <a:pPr marL="285750" indent="-28575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it-IT" sz="2000" dirty="0">
                <a:latin typeface="+mn-lt"/>
              </a:rPr>
              <a:t>Propone la nuova legislazione </a:t>
            </a:r>
          </a:p>
          <a:p>
            <a:pPr marL="285750" indent="-28575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it-IT" sz="2000" dirty="0">
                <a:latin typeface="+mn-lt"/>
              </a:rPr>
              <a:t>Organo “esecutivo” </a:t>
            </a:r>
          </a:p>
          <a:p>
            <a:pPr marL="285750" indent="-28575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it-IT" sz="2000" dirty="0">
                <a:latin typeface="+mn-lt"/>
              </a:rPr>
              <a:t>Guardiana dei trattati</a:t>
            </a:r>
          </a:p>
          <a:p>
            <a:pPr marL="285750" indent="-28575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it-IT" sz="2000" dirty="0">
                <a:latin typeface="+mn-lt"/>
              </a:rPr>
              <a:t>Rappresenta l’UE sulla scena internazionale</a:t>
            </a:r>
            <a:endParaRPr lang="it-IT" sz="2000" b="1" i="1" dirty="0">
              <a:latin typeface="+mn-lt"/>
            </a:endParaRPr>
          </a:p>
        </p:txBody>
      </p:sp>
      <p:pic>
        <p:nvPicPr>
          <p:cNvPr id="10" name="Content Placeholder 4" descr="A group of people in a circle&#10;&#10;Description automatically generated">
            <a:extLst>
              <a:ext uri="{FF2B5EF4-FFF2-40B4-BE49-F238E27FC236}">
                <a16:creationId xmlns:a16="http://schemas.microsoft.com/office/drawing/2014/main" id="{42221196-5214-D354-706F-74B8CC1252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79" t="7594" b="7356"/>
          <a:stretch/>
        </p:blipFill>
        <p:spPr>
          <a:xfrm>
            <a:off x="5117431" y="799986"/>
            <a:ext cx="6378015" cy="5528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693219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7DCDE-0E0A-0B83-900F-385D4367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E9BA9FA-1CCD-DD8C-6B2D-41CBE9C0C7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FF2EA37-4CA1-CDCD-6D86-DDB65B016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FBA540A-5F5D-FE38-E034-8C0F86BD82AE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Direzioni Generali (DG)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4B4B7A8E-6392-333A-4875-2A83840D31C7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8FA20179-1C96-2302-AED5-AB9B4CF95632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FCACD30A-B319-EB56-4C91-04BD5060BCD3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41F303-40CA-F96C-48A2-A82E8FCD7B62}"/>
              </a:ext>
            </a:extLst>
          </p:cNvPr>
          <p:cNvSpPr txBox="1"/>
          <p:nvPr/>
        </p:nvSpPr>
        <p:spPr>
          <a:xfrm>
            <a:off x="864866" y="754982"/>
            <a:ext cx="4400469" cy="638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b="1" dirty="0"/>
              <a:t>Affari economici e finanziari (ECFIN)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Affari marittimi e pesca (MARE)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Agricoltura e sviluppo rurale (AGRI) 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b="1" dirty="0"/>
              <a:t>Ambiente (ENV)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Azione per il clima (CLIMA)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Bilancio (BUDG)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Centro comune di ricerca (JRC)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b="1" dirty="0"/>
              <a:t>Commercio (TRADE)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Comunicazione (COMM) 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b="1" dirty="0"/>
              <a:t>Concorrenza (COMP)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Partenariati internazionali (INTPA)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b="1" dirty="0"/>
              <a:t>Energia (ENER)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b="1" dirty="0"/>
              <a:t>Fiscalità e unione doganale (TAXUD) 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Giustizia e consumatori (JUST)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Industria della difesa e spazio (DEFIS)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Servizi digitali (DIGIT)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Istituto statistico - Eurostat (ESTAT)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700" dirty="0"/>
              <a:t>Istruzione e cultura (EAC) 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b="1" dirty="0">
                <a:solidFill>
                  <a:prstClr val="black"/>
                </a:solidFill>
                <a:latin typeface="Calibri"/>
              </a:rPr>
              <a:t>Mercato interno, industria, imprenditoria e PMI (GROW)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Migrazione e affari interni (HOME)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Preparazione e risposta alle emergenze sanitarie (HERA)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it-IT" sz="1800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D4AF40E-B6B4-A91E-2341-F6CE6AE51CD9}"/>
              </a:ext>
            </a:extLst>
          </p:cNvPr>
          <p:cNvSpPr/>
          <p:nvPr/>
        </p:nvSpPr>
        <p:spPr>
          <a:xfrm>
            <a:off x="5826598" y="699582"/>
            <a:ext cx="5668849" cy="590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b="1" dirty="0">
                <a:solidFill>
                  <a:prstClr val="black"/>
                </a:solidFill>
                <a:latin typeface="Calibri"/>
              </a:rPr>
              <a:t>Mobilità e trasporti (MOVE) 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b="1" dirty="0">
                <a:solidFill>
                  <a:prstClr val="black"/>
                </a:solidFill>
                <a:latin typeface="Calibri"/>
              </a:rPr>
              <a:t>Occupazione, affari sociali e inclusione (EMPL)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b="1" dirty="0">
                <a:solidFill>
                  <a:prstClr val="black"/>
                </a:solidFill>
                <a:latin typeface="Calibri"/>
              </a:rPr>
              <a:t>Allargamento e vicinato orientale (ENEST) 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Medio Oriente, Nord Africa e Golfo (MENA)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b="1" dirty="0">
                <a:solidFill>
                  <a:prstClr val="black"/>
                </a:solidFill>
                <a:latin typeface="Calibri"/>
              </a:rPr>
              <a:t>Politica regionale e urbana (REGIO)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Protezione civile e operazioni di aiuto umanitario europee (ECHO)  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Reti di comunicazione, contenuti e tecnologie (CNECT) 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Ricerca e innovazione (RTD) 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Risorse umane e sicurezza (HR)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Salute e sicurezza alimentare (SANTE)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b="1" dirty="0">
                <a:solidFill>
                  <a:prstClr val="black"/>
                </a:solidFill>
                <a:latin typeface="Calibri"/>
              </a:rPr>
              <a:t>Stabilità finanziaria, servizi finanziari e Unione dei mercati dei capitali (FISMA) </a:t>
            </a:r>
          </a:p>
          <a:p>
            <a: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/>
              <a:t>Interpretazione (SCIC) e </a:t>
            </a:r>
            <a:r>
              <a:rPr lang="it-IT" sz="1700" dirty="0">
                <a:solidFill>
                  <a:prstClr val="black"/>
                </a:solidFill>
                <a:latin typeface="Calibri"/>
              </a:rPr>
              <a:t>Traduzione (DGT) 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Segretariato generale (SG)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Servizio Giuridico (SJ)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Ufficio europeo per la lotta antifrode (OLAF)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Eurostat - Statistiche europee</a:t>
            </a:r>
          </a:p>
          <a:p>
            <a:pPr marL="285750" lvl="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it-IT" sz="1700" dirty="0">
                <a:solidFill>
                  <a:prstClr val="black"/>
                </a:solidFill>
                <a:latin typeface="Calibri"/>
              </a:rPr>
              <a:t>IDEA - 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Inspire, Debate, Engage and Accelerate Action</a:t>
            </a:r>
            <a:endParaRPr lang="it-IT" sz="17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647520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888D7-429A-2EAA-EA94-97E9AB111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2E95664-A12C-682D-5DFC-8ED62E0807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3BCCA43-05DE-F5CF-FD85-E03854F2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52455CD-C3FD-2149-0BCB-766D3068EEF1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Parlamento europeo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FB680BEC-337B-FF0F-EBA5-8679C071F42B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B142053-3DB4-D7CF-5451-9D74014B0330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82585C16-F943-8101-FF7F-49C6F856EAA9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D115D295-990F-2C91-798A-7074A989A90C}"/>
              </a:ext>
            </a:extLst>
          </p:cNvPr>
          <p:cNvSpPr txBox="1">
            <a:spLocks/>
          </p:cNvSpPr>
          <p:nvPr/>
        </p:nvSpPr>
        <p:spPr>
          <a:xfrm>
            <a:off x="801541" y="933266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A7C1A33-FE8B-13AE-96BF-22008E85F1D6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486E7B7-B5DD-4735-8A4B-2A18D5E366CF}"/>
              </a:ext>
            </a:extLst>
          </p:cNvPr>
          <p:cNvSpPr txBox="1">
            <a:spLocks/>
          </p:cNvSpPr>
          <p:nvPr/>
        </p:nvSpPr>
        <p:spPr>
          <a:xfrm>
            <a:off x="974332" y="1265074"/>
            <a:ext cx="4493780" cy="26368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98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Font typeface="Arial" panose="020B0604020202020204" pitchFamily="34" charset="0"/>
              <a:buNone/>
            </a:pPr>
            <a:r>
              <a:rPr lang="en-GB" sz="2100" dirty="0">
                <a:latin typeface="+mj-lt"/>
              </a:rPr>
              <a:t>Il </a:t>
            </a:r>
            <a:r>
              <a:rPr lang="en-GB" sz="2100" b="1" dirty="0" err="1">
                <a:latin typeface="+mj-lt"/>
              </a:rPr>
              <a:t>Parlamento</a:t>
            </a:r>
            <a:r>
              <a:rPr lang="en-GB" sz="2100" b="1" dirty="0">
                <a:latin typeface="+mj-lt"/>
              </a:rPr>
              <a:t> </a:t>
            </a:r>
            <a:r>
              <a:rPr lang="en-GB" sz="2100" b="1" dirty="0" err="1">
                <a:latin typeface="+mj-lt"/>
              </a:rPr>
              <a:t>europeo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rappresenta</a:t>
            </a:r>
            <a:r>
              <a:rPr lang="en-GB" sz="2100" dirty="0">
                <a:latin typeface="+mj-lt"/>
              </a:rPr>
              <a:t> tutti </a:t>
            </a:r>
            <a:r>
              <a:rPr lang="en-GB" sz="2100" dirty="0" err="1">
                <a:latin typeface="+mj-lt"/>
              </a:rPr>
              <a:t>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cittadini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dell'UE</a:t>
            </a:r>
            <a:r>
              <a:rPr lang="en-GB" sz="2100" dirty="0">
                <a:latin typeface="+mj-lt"/>
              </a:rPr>
              <a:t>. </a:t>
            </a:r>
            <a:endParaRPr lang="it-IT" sz="2100" dirty="0">
              <a:latin typeface="+mj-lt"/>
            </a:endParaRPr>
          </a:p>
          <a:p>
            <a:pPr marL="0" indent="0" algn="l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sz="2100" dirty="0">
                <a:latin typeface="+mj-lt"/>
              </a:rPr>
              <a:t>I </a:t>
            </a:r>
            <a:r>
              <a:rPr lang="en-GB" sz="2100" dirty="0" err="1">
                <a:latin typeface="+mj-lt"/>
              </a:rPr>
              <a:t>suoi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membri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sono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eletti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ogni</a:t>
            </a:r>
            <a:r>
              <a:rPr lang="en-GB" sz="2100" dirty="0">
                <a:latin typeface="+mj-lt"/>
              </a:rPr>
              <a:t> cinque anni </a:t>
            </a:r>
            <a:r>
              <a:rPr lang="en-GB" sz="2100" dirty="0" err="1">
                <a:latin typeface="+mj-lt"/>
              </a:rPr>
              <a:t>nel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corso</a:t>
            </a:r>
            <a:r>
              <a:rPr lang="en-GB" sz="2100" dirty="0">
                <a:latin typeface="+mj-lt"/>
              </a:rPr>
              <a:t> di </a:t>
            </a:r>
            <a:r>
              <a:rPr lang="en-GB" sz="2100" dirty="0" err="1">
                <a:latin typeface="+mj-lt"/>
              </a:rPr>
              <a:t>una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consultazione</a:t>
            </a:r>
            <a:r>
              <a:rPr lang="en-GB" sz="2100" dirty="0">
                <a:latin typeface="+mj-lt"/>
              </a:rPr>
              <a:t> a cui tutti </a:t>
            </a:r>
            <a:r>
              <a:rPr lang="en-GB" sz="2100" dirty="0" err="1">
                <a:latin typeface="+mj-lt"/>
              </a:rPr>
              <a:t>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cittadini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maggiorenni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dell'UE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hanno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diritto</a:t>
            </a:r>
            <a:r>
              <a:rPr lang="en-GB" sz="2100" dirty="0">
                <a:latin typeface="+mj-lt"/>
              </a:rPr>
              <a:t> di </a:t>
            </a:r>
            <a:r>
              <a:rPr lang="en-GB" sz="2100" dirty="0" err="1">
                <a:latin typeface="+mj-lt"/>
              </a:rPr>
              <a:t>partecipare</a:t>
            </a:r>
            <a:r>
              <a:rPr lang="en-GB" sz="2100" dirty="0">
                <a:latin typeface="+mj-lt"/>
              </a:rPr>
              <a:t>.</a:t>
            </a:r>
          </a:p>
          <a:p>
            <a:pPr marL="0" indent="0" algn="l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sz="2100" dirty="0">
                <a:latin typeface="+mj-lt"/>
              </a:rPr>
              <a:t>Le </a:t>
            </a:r>
            <a:r>
              <a:rPr lang="en-GB" sz="2100" dirty="0" err="1">
                <a:latin typeface="+mj-lt"/>
              </a:rPr>
              <a:t>scorse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elezioni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si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sono</a:t>
            </a:r>
            <a:r>
              <a:rPr lang="en-GB" sz="2100" dirty="0">
                <a:latin typeface="+mj-lt"/>
              </a:rPr>
              <a:t> </a:t>
            </a:r>
            <a:r>
              <a:rPr lang="en-GB" sz="2100" dirty="0" err="1">
                <a:latin typeface="+mj-lt"/>
              </a:rPr>
              <a:t>svolte</a:t>
            </a:r>
            <a:r>
              <a:rPr lang="en-GB" sz="2100" dirty="0">
                <a:latin typeface="+mj-lt"/>
              </a:rPr>
              <a:t> dal 6 al 9 </a:t>
            </a:r>
            <a:r>
              <a:rPr lang="en-GB" sz="2100" dirty="0" err="1">
                <a:latin typeface="+mj-lt"/>
              </a:rPr>
              <a:t>giugno</a:t>
            </a:r>
            <a:r>
              <a:rPr lang="en-GB" sz="2100" dirty="0">
                <a:latin typeface="+mj-lt"/>
              </a:rPr>
              <a:t> 2024 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4B206DB6-23CE-7CE5-F654-F47BD7E2E9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256"/>
          <a:stretch>
            <a:fillRect/>
          </a:stretch>
        </p:blipFill>
        <p:spPr>
          <a:xfrm>
            <a:off x="5979103" y="941776"/>
            <a:ext cx="5516344" cy="330036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3BCAAF72-9EE2-00B7-6ADB-EB941089FF21}"/>
              </a:ext>
            </a:extLst>
          </p:cNvPr>
          <p:cNvSpPr txBox="1"/>
          <p:nvPr/>
        </p:nvSpPr>
        <p:spPr>
          <a:xfrm>
            <a:off x="838796" y="4810166"/>
            <a:ext cx="8448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altLang="nl-BE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Decide le leggi e il bilancio dell’Unione europea insieme al Consiglio dei ministri ed esercita il controllo democratico su tutto il lavoro dell’UE</a:t>
            </a:r>
            <a:r>
              <a:rPr lang="fr-BE" altLang="nl-BE" sz="1800" dirty="0">
                <a:solidFill>
                  <a:schemeClr val="tx2">
                    <a:lumMod val="90000"/>
                    <a:lumOff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it-IT" altLang="nl-BE" sz="1800" dirty="0">
              <a:solidFill>
                <a:schemeClr val="tx2">
                  <a:lumMod val="90000"/>
                  <a:lumOff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0950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FDB39-F5DD-071C-DB3A-B10624AFF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31EC401-E20B-CF43-6EDE-88E30891EE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079B4B9-D7BB-202F-2F3A-2F343BA9F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CD997D-A98C-D6BA-B010-5F92A3899FEC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 partiti politici europei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BA731B78-A4D4-565E-653F-4A039C430242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C4F3A43E-E233-D32C-04CF-F494B2DC0D6C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5763EF92-5F3B-85B9-130F-07F7CC0348B8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49D8C0A0-750B-38D5-BFCD-B29008CA4F1D}"/>
              </a:ext>
            </a:extLst>
          </p:cNvPr>
          <p:cNvSpPr txBox="1">
            <a:spLocks/>
          </p:cNvSpPr>
          <p:nvPr/>
        </p:nvSpPr>
        <p:spPr>
          <a:xfrm>
            <a:off x="801541" y="933266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71B7500-7F5E-421B-7574-D8155F47A009}"/>
              </a:ext>
            </a:extLst>
          </p:cNvPr>
          <p:cNvSpPr/>
          <p:nvPr/>
        </p:nvSpPr>
        <p:spPr>
          <a:xfrm>
            <a:off x="1195204" y="5127518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4" descr="A colorful dots in a circle&#10;&#10;Description automatically generated with medium confidence">
            <a:extLst>
              <a:ext uri="{FF2B5EF4-FFF2-40B4-BE49-F238E27FC236}">
                <a16:creationId xmlns:a16="http://schemas.microsoft.com/office/drawing/2014/main" id="{D010CE5C-5A28-F9EA-B0A1-50ACACA27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58" y="795657"/>
            <a:ext cx="5340815" cy="3427810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E51E5C0A-C474-6B6C-8828-0428E5CC8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668" y="3081555"/>
            <a:ext cx="192771" cy="38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96D080EA-C646-D76F-4FAD-13AA15E85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5901" y="3237302"/>
            <a:ext cx="127260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baseline="0" dirty="0" err="1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Renew</a:t>
            </a:r>
            <a:r>
              <a:rPr lang="it-IT" sz="11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 Europe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E8539257-0F7B-8695-4726-58CCD7A1B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9143" y="1946395"/>
            <a:ext cx="136802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S&amp;</a:t>
            </a:r>
            <a:r>
              <a:rPr lang="it-IT" sz="11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D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6D47C7F9-FFFE-94C5-5931-D40F44162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9143" y="2779565"/>
            <a:ext cx="703295" cy="26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ECR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" name="Text Box 2">
            <a:extLst>
              <a:ext uri="{FF2B5EF4-FFF2-40B4-BE49-F238E27FC236}">
                <a16:creationId xmlns:a16="http://schemas.microsoft.com/office/drawing/2014/main" id="{26A54568-ACCB-63B6-4A56-3AA01C2CE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3316" y="2358549"/>
            <a:ext cx="501344" cy="259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baseline="0" dirty="0" err="1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PfE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1D8C590D-A9F6-E167-85DD-03B1975DB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1259" y="1479443"/>
            <a:ext cx="150055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PPE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4" name="Text Box 2">
            <a:extLst>
              <a:ext uri="{FF2B5EF4-FFF2-40B4-BE49-F238E27FC236}">
                <a16:creationId xmlns:a16="http://schemas.microsoft.com/office/drawing/2014/main" id="{A19918BB-C7DF-29D2-EFF0-2D0FDF742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6175" y="5262448"/>
            <a:ext cx="127260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Non Iscritti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6" name="Rettangolo 18">
            <a:extLst>
              <a:ext uri="{FF2B5EF4-FFF2-40B4-BE49-F238E27FC236}">
                <a16:creationId xmlns:a16="http://schemas.microsoft.com/office/drawing/2014/main" id="{5C7C8FD7-A6A5-09AA-62C4-F0653B8A4F10}"/>
              </a:ext>
            </a:extLst>
          </p:cNvPr>
          <p:cNvSpPr/>
          <p:nvPr/>
        </p:nvSpPr>
        <p:spPr>
          <a:xfrm>
            <a:off x="7097057" y="1042447"/>
            <a:ext cx="2146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1400" b="1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‘2</a:t>
            </a:r>
            <a:r>
              <a:rPr lang="it-IT" sz="1400" b="1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4-’29</a:t>
            </a:r>
          </a:p>
        </p:txBody>
      </p:sp>
      <p:sp>
        <p:nvSpPr>
          <p:cNvPr id="28" name="Rettangolo 20">
            <a:extLst>
              <a:ext uri="{FF2B5EF4-FFF2-40B4-BE49-F238E27FC236}">
                <a16:creationId xmlns:a16="http://schemas.microsoft.com/office/drawing/2014/main" id="{CD43CD17-FBB8-163B-6EE1-6D595386E1D4}"/>
              </a:ext>
            </a:extLst>
          </p:cNvPr>
          <p:cNvSpPr/>
          <p:nvPr/>
        </p:nvSpPr>
        <p:spPr>
          <a:xfrm>
            <a:off x="8390218" y="1027785"/>
            <a:ext cx="2146575" cy="309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‘19-’24 </a:t>
            </a:r>
            <a:endParaRPr lang="it-IT" sz="1400" b="1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33" name="Rettangolo 21">
            <a:extLst>
              <a:ext uri="{FF2B5EF4-FFF2-40B4-BE49-F238E27FC236}">
                <a16:creationId xmlns:a16="http://schemas.microsoft.com/office/drawing/2014/main" id="{737AE073-F489-9B20-CA69-38216DDFC394}"/>
              </a:ext>
            </a:extLst>
          </p:cNvPr>
          <p:cNvSpPr/>
          <p:nvPr/>
        </p:nvSpPr>
        <p:spPr>
          <a:xfrm>
            <a:off x="7956665" y="3212559"/>
            <a:ext cx="9036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FF0000"/>
                </a:solidFill>
                <a:latin typeface="Lucida Sans" pitchFamily="34" charset="0"/>
                <a:ea typeface="ＭＳ Ｐゴシック"/>
                <a:cs typeface="ＭＳ Ｐゴシック"/>
              </a:rPr>
              <a:t>77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35" name="Rettangolo 23">
            <a:extLst>
              <a:ext uri="{FF2B5EF4-FFF2-40B4-BE49-F238E27FC236}">
                <a16:creationId xmlns:a16="http://schemas.microsoft.com/office/drawing/2014/main" id="{03B16F82-23BF-95F4-1BBE-983E6AA9254D}"/>
              </a:ext>
            </a:extLst>
          </p:cNvPr>
          <p:cNvSpPr/>
          <p:nvPr/>
        </p:nvSpPr>
        <p:spPr>
          <a:xfrm>
            <a:off x="9104220" y="3230178"/>
            <a:ext cx="1226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  <a:latin typeface="Lucida Sans" pitchFamily="34" charset="0"/>
                <a:ea typeface="ＭＳ Ｐゴシック"/>
                <a:cs typeface="ＭＳ Ｐゴシック"/>
              </a:rPr>
              <a:t>102</a:t>
            </a:r>
            <a:endParaRPr lang="it-IT" sz="1400" baseline="0" dirty="0">
              <a:solidFill>
                <a:srgbClr val="FF00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37" name="Rettangolo 24">
            <a:extLst>
              <a:ext uri="{FF2B5EF4-FFF2-40B4-BE49-F238E27FC236}">
                <a16:creationId xmlns:a16="http://schemas.microsoft.com/office/drawing/2014/main" id="{F2945575-0632-3BE8-5BFB-FB0295EE8E62}"/>
              </a:ext>
            </a:extLst>
          </p:cNvPr>
          <p:cNvSpPr/>
          <p:nvPr/>
        </p:nvSpPr>
        <p:spPr>
          <a:xfrm>
            <a:off x="7898779" y="1880126"/>
            <a:ext cx="105621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  <a:latin typeface="Lucida Sans" pitchFamily="34" charset="0"/>
                <a:ea typeface="ＭＳ Ｐゴシック"/>
                <a:cs typeface="ＭＳ Ｐゴシック"/>
              </a:rPr>
              <a:t>136</a:t>
            </a:r>
            <a:endParaRPr lang="it-IT" sz="1400" baseline="0" dirty="0">
              <a:solidFill>
                <a:srgbClr val="FF00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39" name="Rettangolo 26">
            <a:extLst>
              <a:ext uri="{FF2B5EF4-FFF2-40B4-BE49-F238E27FC236}">
                <a16:creationId xmlns:a16="http://schemas.microsoft.com/office/drawing/2014/main" id="{C9456062-9BA6-5288-035B-E55D4D0B4B9E}"/>
              </a:ext>
            </a:extLst>
          </p:cNvPr>
          <p:cNvSpPr/>
          <p:nvPr/>
        </p:nvSpPr>
        <p:spPr>
          <a:xfrm>
            <a:off x="9116610" y="1904224"/>
            <a:ext cx="116431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  <a:latin typeface="Lucida Sans" pitchFamily="34" charset="0"/>
                <a:ea typeface="ＭＳ Ｐゴシック"/>
                <a:cs typeface="ＭＳ Ｐゴシック"/>
              </a:rPr>
              <a:t>139</a:t>
            </a:r>
            <a:endParaRPr lang="it-IT" sz="1400" baseline="0" dirty="0">
              <a:solidFill>
                <a:srgbClr val="FF00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41" name="Rettangolo 27">
            <a:extLst>
              <a:ext uri="{FF2B5EF4-FFF2-40B4-BE49-F238E27FC236}">
                <a16:creationId xmlns:a16="http://schemas.microsoft.com/office/drawing/2014/main" id="{DCFD9ED4-F927-A616-A7E4-97B819419BC3}"/>
              </a:ext>
            </a:extLst>
          </p:cNvPr>
          <p:cNvSpPr/>
          <p:nvPr/>
        </p:nvSpPr>
        <p:spPr>
          <a:xfrm>
            <a:off x="7945713" y="2740369"/>
            <a:ext cx="9036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78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43" name="Rettangolo 29">
            <a:extLst>
              <a:ext uri="{FF2B5EF4-FFF2-40B4-BE49-F238E27FC236}">
                <a16:creationId xmlns:a16="http://schemas.microsoft.com/office/drawing/2014/main" id="{D6211CA1-2349-7C05-F809-D48987437837}"/>
              </a:ext>
            </a:extLst>
          </p:cNvPr>
          <p:cNvSpPr/>
          <p:nvPr/>
        </p:nvSpPr>
        <p:spPr>
          <a:xfrm>
            <a:off x="9172543" y="2731506"/>
            <a:ext cx="7450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69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45" name="Rettangolo 30">
            <a:extLst>
              <a:ext uri="{FF2B5EF4-FFF2-40B4-BE49-F238E27FC236}">
                <a16:creationId xmlns:a16="http://schemas.microsoft.com/office/drawing/2014/main" id="{162D32EE-863D-1787-E3E0-EEB47918982E}"/>
              </a:ext>
            </a:extLst>
          </p:cNvPr>
          <p:cNvSpPr/>
          <p:nvPr/>
        </p:nvSpPr>
        <p:spPr>
          <a:xfrm>
            <a:off x="7950332" y="2344999"/>
            <a:ext cx="8797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</a:rPr>
              <a:t>83</a:t>
            </a:r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47" name="Rettangolo 33">
            <a:extLst>
              <a:ext uri="{FF2B5EF4-FFF2-40B4-BE49-F238E27FC236}">
                <a16:creationId xmlns:a16="http://schemas.microsoft.com/office/drawing/2014/main" id="{C20CD51C-E61A-4E5C-B3A3-FC165178FD64}"/>
              </a:ext>
            </a:extLst>
          </p:cNvPr>
          <p:cNvSpPr/>
          <p:nvPr/>
        </p:nvSpPr>
        <p:spPr>
          <a:xfrm>
            <a:off x="7895541" y="1485305"/>
            <a:ext cx="10913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FF0000"/>
                </a:solidFill>
                <a:latin typeface="Lucida Sans" pitchFamily="34" charset="0"/>
                <a:ea typeface="ＭＳ Ｐゴシック"/>
                <a:cs typeface="ＭＳ Ｐゴシック"/>
              </a:rPr>
              <a:t>188</a:t>
            </a:r>
          </a:p>
        </p:txBody>
      </p:sp>
      <p:sp>
        <p:nvSpPr>
          <p:cNvPr id="49" name="Rettangolo 35">
            <a:extLst>
              <a:ext uri="{FF2B5EF4-FFF2-40B4-BE49-F238E27FC236}">
                <a16:creationId xmlns:a16="http://schemas.microsoft.com/office/drawing/2014/main" id="{E6D5CE6A-D366-2D84-20F7-0B0271927D96}"/>
              </a:ext>
            </a:extLst>
          </p:cNvPr>
          <p:cNvSpPr/>
          <p:nvPr/>
        </p:nvSpPr>
        <p:spPr>
          <a:xfrm>
            <a:off x="9116610" y="1496570"/>
            <a:ext cx="122142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  <a:latin typeface="Lucida Sans" pitchFamily="34" charset="0"/>
                <a:ea typeface="ＭＳ Ｐゴシック"/>
                <a:cs typeface="ＭＳ Ｐゴシック"/>
              </a:rPr>
              <a:t>176</a:t>
            </a:r>
            <a:endParaRPr lang="it-IT" sz="1400" baseline="0" dirty="0">
              <a:solidFill>
                <a:srgbClr val="FF00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51" name="Rettangolo 36">
            <a:extLst>
              <a:ext uri="{FF2B5EF4-FFF2-40B4-BE49-F238E27FC236}">
                <a16:creationId xmlns:a16="http://schemas.microsoft.com/office/drawing/2014/main" id="{9BCD7F6B-E834-D347-DFB1-B2480F54D615}"/>
              </a:ext>
            </a:extLst>
          </p:cNvPr>
          <p:cNvSpPr/>
          <p:nvPr/>
        </p:nvSpPr>
        <p:spPr>
          <a:xfrm>
            <a:off x="7952147" y="5203457"/>
            <a:ext cx="8322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</a:rPr>
              <a:t>33</a:t>
            </a:r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53" name="Rettangolo 38">
            <a:extLst>
              <a:ext uri="{FF2B5EF4-FFF2-40B4-BE49-F238E27FC236}">
                <a16:creationId xmlns:a16="http://schemas.microsoft.com/office/drawing/2014/main" id="{5C2B2FFB-AD56-4C44-C9EB-BAAFA0AB5BDD}"/>
              </a:ext>
            </a:extLst>
          </p:cNvPr>
          <p:cNvSpPr/>
          <p:nvPr/>
        </p:nvSpPr>
        <p:spPr>
          <a:xfrm>
            <a:off x="9173640" y="5210129"/>
            <a:ext cx="7804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62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55" name="Rettangolo 40">
            <a:extLst>
              <a:ext uri="{FF2B5EF4-FFF2-40B4-BE49-F238E27FC236}">
                <a16:creationId xmlns:a16="http://schemas.microsoft.com/office/drawing/2014/main" id="{757F1AD5-08C3-41E8-35A2-46D1258850B8}"/>
              </a:ext>
            </a:extLst>
          </p:cNvPr>
          <p:cNvSpPr/>
          <p:nvPr/>
        </p:nvSpPr>
        <p:spPr>
          <a:xfrm>
            <a:off x="10417040" y="3211658"/>
            <a:ext cx="85894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-</a:t>
            </a:r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25</a:t>
            </a: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57" name="Rettangolo 41">
            <a:extLst>
              <a:ext uri="{FF2B5EF4-FFF2-40B4-BE49-F238E27FC236}">
                <a16:creationId xmlns:a16="http://schemas.microsoft.com/office/drawing/2014/main" id="{0FEE80AE-774B-F267-1D85-97F9D9B3482D}"/>
              </a:ext>
            </a:extLst>
          </p:cNvPr>
          <p:cNvSpPr/>
          <p:nvPr/>
        </p:nvSpPr>
        <p:spPr>
          <a:xfrm>
            <a:off x="10462179" y="1882245"/>
            <a:ext cx="7450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-</a:t>
            </a:r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3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59" name="Rettangolo 42">
            <a:extLst>
              <a:ext uri="{FF2B5EF4-FFF2-40B4-BE49-F238E27FC236}">
                <a16:creationId xmlns:a16="http://schemas.microsoft.com/office/drawing/2014/main" id="{E7C7FB06-55FF-108F-DDF1-37DF89CDED4F}"/>
              </a:ext>
            </a:extLst>
          </p:cNvPr>
          <p:cNvSpPr/>
          <p:nvPr/>
        </p:nvSpPr>
        <p:spPr>
          <a:xfrm>
            <a:off x="10357831" y="2333569"/>
            <a:ext cx="6390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+35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61" name="Rettangolo 43">
            <a:extLst>
              <a:ext uri="{FF2B5EF4-FFF2-40B4-BE49-F238E27FC236}">
                <a16:creationId xmlns:a16="http://schemas.microsoft.com/office/drawing/2014/main" id="{A40586CD-6A20-D8F4-F3F7-FA6BD91DBE57}"/>
              </a:ext>
            </a:extLst>
          </p:cNvPr>
          <p:cNvSpPr/>
          <p:nvPr/>
        </p:nvSpPr>
        <p:spPr>
          <a:xfrm>
            <a:off x="10446480" y="2734883"/>
            <a:ext cx="7450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+9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63" name="Rettangolo 44">
            <a:extLst>
              <a:ext uri="{FF2B5EF4-FFF2-40B4-BE49-F238E27FC236}">
                <a16:creationId xmlns:a16="http://schemas.microsoft.com/office/drawing/2014/main" id="{C4E0E9E0-A577-FA00-C487-8B1AE3A1793E}"/>
              </a:ext>
            </a:extLst>
          </p:cNvPr>
          <p:cNvSpPr/>
          <p:nvPr/>
        </p:nvSpPr>
        <p:spPr>
          <a:xfrm>
            <a:off x="10389086" y="1422866"/>
            <a:ext cx="9649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+12</a:t>
            </a:r>
          </a:p>
        </p:txBody>
      </p:sp>
      <p:sp>
        <p:nvSpPr>
          <p:cNvPr id="65" name="Rettangolo 45">
            <a:extLst>
              <a:ext uri="{FF2B5EF4-FFF2-40B4-BE49-F238E27FC236}">
                <a16:creationId xmlns:a16="http://schemas.microsoft.com/office/drawing/2014/main" id="{42E706F9-3A16-30D0-C723-8B2BC83C6423}"/>
              </a:ext>
            </a:extLst>
          </p:cNvPr>
          <p:cNvSpPr/>
          <p:nvPr/>
        </p:nvSpPr>
        <p:spPr>
          <a:xfrm>
            <a:off x="10834966" y="5730511"/>
            <a:ext cx="5251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67" name="Text Box 2">
            <a:extLst>
              <a:ext uri="{FF2B5EF4-FFF2-40B4-BE49-F238E27FC236}">
                <a16:creationId xmlns:a16="http://schemas.microsoft.com/office/drawing/2014/main" id="{748E5828-9B37-93DA-C26A-C8A93A48D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950" y="3735797"/>
            <a:ext cx="1068112" cy="2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Verdi/ALE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69" name="Rettangolo 33">
            <a:extLst>
              <a:ext uri="{FF2B5EF4-FFF2-40B4-BE49-F238E27FC236}">
                <a16:creationId xmlns:a16="http://schemas.microsoft.com/office/drawing/2014/main" id="{0CDF699B-E963-6A30-065D-FEF351CAB8E5}"/>
              </a:ext>
            </a:extLst>
          </p:cNvPr>
          <p:cNvSpPr/>
          <p:nvPr/>
        </p:nvSpPr>
        <p:spPr>
          <a:xfrm>
            <a:off x="7956665" y="3710188"/>
            <a:ext cx="8527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53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1" name="Rettangolo 35">
            <a:extLst>
              <a:ext uri="{FF2B5EF4-FFF2-40B4-BE49-F238E27FC236}">
                <a16:creationId xmlns:a16="http://schemas.microsoft.com/office/drawing/2014/main" id="{74BF88D2-CB26-3BE1-AF14-B89CAE5311F1}"/>
              </a:ext>
            </a:extLst>
          </p:cNvPr>
          <p:cNvSpPr/>
          <p:nvPr/>
        </p:nvSpPr>
        <p:spPr>
          <a:xfrm>
            <a:off x="9175036" y="3711276"/>
            <a:ext cx="9036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71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73" name="Rettangolo 44">
            <a:extLst>
              <a:ext uri="{FF2B5EF4-FFF2-40B4-BE49-F238E27FC236}">
                <a16:creationId xmlns:a16="http://schemas.microsoft.com/office/drawing/2014/main" id="{91C25ADB-8BE9-F41D-BA3D-600C423FF6EC}"/>
              </a:ext>
            </a:extLst>
          </p:cNvPr>
          <p:cNvSpPr/>
          <p:nvPr/>
        </p:nvSpPr>
        <p:spPr>
          <a:xfrm>
            <a:off x="10387651" y="3703520"/>
            <a:ext cx="745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-18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5" name="Text Box 2">
            <a:extLst>
              <a:ext uri="{FF2B5EF4-FFF2-40B4-BE49-F238E27FC236}">
                <a16:creationId xmlns:a16="http://schemas.microsoft.com/office/drawing/2014/main" id="{A53BBBA5-1238-4082-7881-5729887DB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529" y="4224072"/>
            <a:ext cx="1119533" cy="2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The Left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77" name="Rettangolo 33">
            <a:extLst>
              <a:ext uri="{FF2B5EF4-FFF2-40B4-BE49-F238E27FC236}">
                <a16:creationId xmlns:a16="http://schemas.microsoft.com/office/drawing/2014/main" id="{E758F650-78F1-C6D7-5178-F1D42F65E9CC}"/>
              </a:ext>
            </a:extLst>
          </p:cNvPr>
          <p:cNvSpPr/>
          <p:nvPr/>
        </p:nvSpPr>
        <p:spPr>
          <a:xfrm>
            <a:off x="7952147" y="4199361"/>
            <a:ext cx="9036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46</a:t>
            </a:r>
          </a:p>
        </p:txBody>
      </p:sp>
      <p:sp>
        <p:nvSpPr>
          <p:cNvPr id="79" name="Rettangolo 35">
            <a:extLst>
              <a:ext uri="{FF2B5EF4-FFF2-40B4-BE49-F238E27FC236}">
                <a16:creationId xmlns:a16="http://schemas.microsoft.com/office/drawing/2014/main" id="{77C71A43-11F5-EDEC-5376-A73DF4A11389}"/>
              </a:ext>
            </a:extLst>
          </p:cNvPr>
          <p:cNvSpPr/>
          <p:nvPr/>
        </p:nvSpPr>
        <p:spPr>
          <a:xfrm>
            <a:off x="9154813" y="4203719"/>
            <a:ext cx="78048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37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81" name="Rettangolo 44">
            <a:extLst>
              <a:ext uri="{FF2B5EF4-FFF2-40B4-BE49-F238E27FC236}">
                <a16:creationId xmlns:a16="http://schemas.microsoft.com/office/drawing/2014/main" id="{6A96095A-9889-C49F-FE62-D40CDE3E2F9D}"/>
              </a:ext>
            </a:extLst>
          </p:cNvPr>
          <p:cNvSpPr/>
          <p:nvPr/>
        </p:nvSpPr>
        <p:spPr>
          <a:xfrm>
            <a:off x="10445248" y="4156275"/>
            <a:ext cx="745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+9</a:t>
            </a:r>
          </a:p>
        </p:txBody>
      </p:sp>
      <p:sp>
        <p:nvSpPr>
          <p:cNvPr id="83" name="TextBox 105">
            <a:extLst>
              <a:ext uri="{FF2B5EF4-FFF2-40B4-BE49-F238E27FC236}">
                <a16:creationId xmlns:a16="http://schemas.microsoft.com/office/drawing/2014/main" id="{80024BE3-FED0-133F-A853-7CEE2563A028}"/>
              </a:ext>
            </a:extLst>
          </p:cNvPr>
          <p:cNvSpPr txBox="1"/>
          <p:nvPr/>
        </p:nvSpPr>
        <p:spPr>
          <a:xfrm>
            <a:off x="9175036" y="2329459"/>
            <a:ext cx="879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</a:rPr>
              <a:t>49</a:t>
            </a:r>
            <a:endParaRPr lang="en-BE" sz="1400" dirty="0">
              <a:solidFill>
                <a:srgbClr val="004080"/>
              </a:solidFill>
              <a:latin typeface="Lucida Sans" pitchFamily="34" charset="0"/>
              <a:ea typeface="ＭＳ Ｐゴシック"/>
            </a:endParaRPr>
          </a:p>
        </p:txBody>
      </p:sp>
      <p:sp>
        <p:nvSpPr>
          <p:cNvPr id="85" name="Text Box 2">
            <a:extLst>
              <a:ext uri="{FF2B5EF4-FFF2-40B4-BE49-F238E27FC236}">
                <a16:creationId xmlns:a16="http://schemas.microsoft.com/office/drawing/2014/main" id="{A6720E6F-F9EB-E43C-30A3-BC2AA658E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0985" y="4750304"/>
            <a:ext cx="62001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1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ESN</a:t>
            </a:r>
            <a:endParaRPr lang="it-IT" sz="11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87" name="TextBox 107">
            <a:extLst>
              <a:ext uri="{FF2B5EF4-FFF2-40B4-BE49-F238E27FC236}">
                <a16:creationId xmlns:a16="http://schemas.microsoft.com/office/drawing/2014/main" id="{D48BE544-13A6-DAC3-22A1-0AA1077921A9}"/>
              </a:ext>
            </a:extLst>
          </p:cNvPr>
          <p:cNvSpPr txBox="1"/>
          <p:nvPr/>
        </p:nvSpPr>
        <p:spPr>
          <a:xfrm>
            <a:off x="7956665" y="4709979"/>
            <a:ext cx="832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26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en-BE" sz="1400" dirty="0"/>
          </a:p>
        </p:txBody>
      </p:sp>
      <p:sp>
        <p:nvSpPr>
          <p:cNvPr id="89" name="TextBox 108">
            <a:extLst>
              <a:ext uri="{FF2B5EF4-FFF2-40B4-BE49-F238E27FC236}">
                <a16:creationId xmlns:a16="http://schemas.microsoft.com/office/drawing/2014/main" id="{B9E6B169-F500-F213-8133-1C2CC50198A2}"/>
              </a:ext>
            </a:extLst>
          </p:cNvPr>
          <p:cNvSpPr txBox="1"/>
          <p:nvPr/>
        </p:nvSpPr>
        <p:spPr>
          <a:xfrm>
            <a:off x="9217536" y="4712862"/>
            <a:ext cx="832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</a:rPr>
              <a:t>0</a:t>
            </a:r>
            <a:endParaRPr lang="en-BE" sz="1400" dirty="0"/>
          </a:p>
        </p:txBody>
      </p:sp>
      <p:pic>
        <p:nvPicPr>
          <p:cNvPr id="91" name="Picture 2" descr="undefined">
            <a:extLst>
              <a:ext uri="{FF2B5EF4-FFF2-40B4-BE49-F238E27FC236}">
                <a16:creationId xmlns:a16="http://schemas.microsoft.com/office/drawing/2014/main" id="{D38EB373-0C55-CB13-C2CD-3437E20C0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129" y="1898926"/>
            <a:ext cx="376316" cy="37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Logo of the European People's Party">
            <a:extLst>
              <a:ext uri="{FF2B5EF4-FFF2-40B4-BE49-F238E27FC236}">
                <a16:creationId xmlns:a16="http://schemas.microsoft.com/office/drawing/2014/main" id="{D882C11A-E34F-493B-45D2-0DFE08BFF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529" y="1533318"/>
            <a:ext cx="515516" cy="24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6" descr="undefined">
            <a:extLst>
              <a:ext uri="{FF2B5EF4-FFF2-40B4-BE49-F238E27FC236}">
                <a16:creationId xmlns:a16="http://schemas.microsoft.com/office/drawing/2014/main" id="{01D4C886-8F7D-3E33-C4A7-3E886920D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567" y="2344999"/>
            <a:ext cx="549635" cy="33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8" descr="undefined">
            <a:extLst>
              <a:ext uri="{FF2B5EF4-FFF2-40B4-BE49-F238E27FC236}">
                <a16:creationId xmlns:a16="http://schemas.microsoft.com/office/drawing/2014/main" id="{2B6E44AA-FDF0-3227-B921-F061313F27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5" b="742"/>
          <a:stretch/>
        </p:blipFill>
        <p:spPr bwMode="auto">
          <a:xfrm>
            <a:off x="6172125" y="2752849"/>
            <a:ext cx="347320" cy="34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0" descr="Logo of the Renew Europe group in the European Parliament">
            <a:extLst>
              <a:ext uri="{FF2B5EF4-FFF2-40B4-BE49-F238E27FC236}">
                <a16:creationId xmlns:a16="http://schemas.microsoft.com/office/drawing/2014/main" id="{A7CA1707-FED2-F1BC-535C-4DB937510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526" y="3265565"/>
            <a:ext cx="551967" cy="26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2" descr="undefined">
            <a:extLst>
              <a:ext uri="{FF2B5EF4-FFF2-40B4-BE49-F238E27FC236}">
                <a16:creationId xmlns:a16="http://schemas.microsoft.com/office/drawing/2014/main" id="{2593247E-2EAC-396E-0D8B-AA8B1E450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498" y="3645179"/>
            <a:ext cx="518884" cy="38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4" descr="undefined">
            <a:extLst>
              <a:ext uri="{FF2B5EF4-FFF2-40B4-BE49-F238E27FC236}">
                <a16:creationId xmlns:a16="http://schemas.microsoft.com/office/drawing/2014/main" id="{2BBEE259-CEEF-F038-4256-4E4B1876A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16" b="-4535"/>
          <a:stretch/>
        </p:blipFill>
        <p:spPr bwMode="auto">
          <a:xfrm>
            <a:off x="6162666" y="4208081"/>
            <a:ext cx="366237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16" descr="undefined">
            <a:extLst>
              <a:ext uri="{FF2B5EF4-FFF2-40B4-BE49-F238E27FC236}">
                <a16:creationId xmlns:a16="http://schemas.microsoft.com/office/drawing/2014/main" id="{7D7C9F02-6E0D-E569-1E3B-004653D7C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129" y="4655772"/>
            <a:ext cx="474221" cy="39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18" descr="O&#10;&#10;Il contenuto generato dall'IA potrebbe non essere corretto.">
            <a:extLst>
              <a:ext uri="{FF2B5EF4-FFF2-40B4-BE49-F238E27FC236}">
                <a16:creationId xmlns:a16="http://schemas.microsoft.com/office/drawing/2014/main" id="{44C5DABE-492B-7A22-B125-BA10ECD7D2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02"/>
          <a:stretch/>
        </p:blipFill>
        <p:spPr bwMode="auto">
          <a:xfrm>
            <a:off x="6094596" y="5190413"/>
            <a:ext cx="470427" cy="38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Rettangolo 44">
            <a:extLst>
              <a:ext uri="{FF2B5EF4-FFF2-40B4-BE49-F238E27FC236}">
                <a16:creationId xmlns:a16="http://schemas.microsoft.com/office/drawing/2014/main" id="{D34AAEEB-B337-CD9E-8BC2-B5C03ED844E5}"/>
              </a:ext>
            </a:extLst>
          </p:cNvPr>
          <p:cNvSpPr/>
          <p:nvPr/>
        </p:nvSpPr>
        <p:spPr>
          <a:xfrm>
            <a:off x="10387650" y="5204096"/>
            <a:ext cx="745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-29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11" name="Rettangolo 44">
            <a:extLst>
              <a:ext uri="{FF2B5EF4-FFF2-40B4-BE49-F238E27FC236}">
                <a16:creationId xmlns:a16="http://schemas.microsoft.com/office/drawing/2014/main" id="{C1A1EB4E-1A5E-AD72-EB1C-A133C1D0EF0B}"/>
              </a:ext>
            </a:extLst>
          </p:cNvPr>
          <p:cNvSpPr/>
          <p:nvPr/>
        </p:nvSpPr>
        <p:spPr>
          <a:xfrm>
            <a:off x="10370346" y="4697771"/>
            <a:ext cx="745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</a:t>
            </a:r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25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13" name="Rettangolo 45">
            <a:extLst>
              <a:ext uri="{FF2B5EF4-FFF2-40B4-BE49-F238E27FC236}">
                <a16:creationId xmlns:a16="http://schemas.microsoft.com/office/drawing/2014/main" id="{EA0DA863-470A-B857-D297-5B3E23D4FE7D}"/>
              </a:ext>
            </a:extLst>
          </p:cNvPr>
          <p:cNvSpPr/>
          <p:nvPr/>
        </p:nvSpPr>
        <p:spPr>
          <a:xfrm>
            <a:off x="8179694" y="5633376"/>
            <a:ext cx="5251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pic>
        <p:nvPicPr>
          <p:cNvPr id="115" name="Picture 2" descr="undefined">
            <a:extLst>
              <a:ext uri="{FF2B5EF4-FFF2-40B4-BE49-F238E27FC236}">
                <a16:creationId xmlns:a16="http://schemas.microsoft.com/office/drawing/2014/main" id="{B96D798B-1EC1-61EF-B240-087004CFF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19" y="5419705"/>
            <a:ext cx="525120" cy="52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4" descr="Logo of the European People's Party">
            <a:extLst>
              <a:ext uri="{FF2B5EF4-FFF2-40B4-BE49-F238E27FC236}">
                <a16:creationId xmlns:a16="http://schemas.microsoft.com/office/drawing/2014/main" id="{8C70C5D4-F5FF-BB81-8CC0-5DE0D1BA8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676" y="4783076"/>
            <a:ext cx="895880" cy="42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10" descr="Logo of the Renew Europe group in the European Parliament">
            <a:extLst>
              <a:ext uri="{FF2B5EF4-FFF2-40B4-BE49-F238E27FC236}">
                <a16:creationId xmlns:a16="http://schemas.microsoft.com/office/drawing/2014/main" id="{E80D0F0B-33AB-BE13-C8B5-525380DFC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290" y="5450536"/>
            <a:ext cx="1010442" cy="47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Text Box 2">
            <a:extLst>
              <a:ext uri="{FF2B5EF4-FFF2-40B4-BE49-F238E27FC236}">
                <a16:creationId xmlns:a16="http://schemas.microsoft.com/office/drawing/2014/main" id="{11CFBC00-84EC-04DC-7FD0-864B3339B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665" y="4988014"/>
            <a:ext cx="16633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Maggioranza</a:t>
            </a:r>
            <a:r>
              <a:rPr lang="it-IT" sz="14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 ‘24-’29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23" name="Rettangolo 36">
            <a:extLst>
              <a:ext uri="{FF2B5EF4-FFF2-40B4-BE49-F238E27FC236}">
                <a16:creationId xmlns:a16="http://schemas.microsoft.com/office/drawing/2014/main" id="{3379A52B-C36E-9C9B-2D43-AFF06F52BF96}"/>
              </a:ext>
            </a:extLst>
          </p:cNvPr>
          <p:cNvSpPr/>
          <p:nvPr/>
        </p:nvSpPr>
        <p:spPr>
          <a:xfrm>
            <a:off x="2821557" y="5521311"/>
            <a:ext cx="1261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  <a:latin typeface="Lucida Sans" pitchFamily="34" charset="0"/>
                <a:ea typeface="ＭＳ Ｐゴシック"/>
              </a:rPr>
              <a:t>401/720</a:t>
            </a:r>
            <a:endParaRPr lang="fr-BE" sz="1400" dirty="0">
              <a:solidFill>
                <a:srgbClr val="FF0000"/>
              </a:solidFill>
            </a:endParaRPr>
          </a:p>
        </p:txBody>
      </p:sp>
      <p:sp>
        <p:nvSpPr>
          <p:cNvPr id="125" name="Rettangolo 36">
            <a:extLst>
              <a:ext uri="{FF2B5EF4-FFF2-40B4-BE49-F238E27FC236}">
                <a16:creationId xmlns:a16="http://schemas.microsoft.com/office/drawing/2014/main" id="{7396ABBA-5547-B5BC-FF87-45D6BD9AC7B9}"/>
              </a:ext>
            </a:extLst>
          </p:cNvPr>
          <p:cNvSpPr/>
          <p:nvPr/>
        </p:nvSpPr>
        <p:spPr>
          <a:xfrm>
            <a:off x="4233090" y="5522688"/>
            <a:ext cx="12616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  <a:latin typeface="Lucida Sans" pitchFamily="34" charset="0"/>
                <a:ea typeface="ＭＳ Ｐゴシック"/>
              </a:rPr>
              <a:t>417/705</a:t>
            </a:r>
            <a:endParaRPr lang="fr-BE" sz="1400" dirty="0">
              <a:solidFill>
                <a:srgbClr val="FF0000"/>
              </a:solidFill>
            </a:endParaRPr>
          </a:p>
        </p:txBody>
      </p:sp>
      <p:sp>
        <p:nvSpPr>
          <p:cNvPr id="127" name="Text Box 2">
            <a:extLst>
              <a:ext uri="{FF2B5EF4-FFF2-40B4-BE49-F238E27FC236}">
                <a16:creationId xmlns:a16="http://schemas.microsoft.com/office/drawing/2014/main" id="{456D3A20-0C76-3760-D99A-E8DAB3C7A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984" y="4985301"/>
            <a:ext cx="16633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Maggioranza</a:t>
            </a:r>
            <a:r>
              <a:rPr lang="it-IT" sz="14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 ‘19-’24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8016201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54803-A3A8-9CC2-F924-0D2393D6F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77B13EB-E1CE-A595-4CA2-D50C659D99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5F9DDFB-0A7E-456C-370C-D58028C7C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D11AF1C-041F-187C-3A1D-25C2C9313690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Eurodeputati italiani nei vari gruppi politici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AA0CE2C9-C1B3-4577-10C6-1BFFCBBB39A8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68D4724C-11B3-5648-E37A-2EE898C6578E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FA4EB291-0025-E52E-543F-67236FD9A929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CasellaDiTesto 8">
            <a:extLst>
              <a:ext uri="{FF2B5EF4-FFF2-40B4-BE49-F238E27FC236}">
                <a16:creationId xmlns:a16="http://schemas.microsoft.com/office/drawing/2014/main" id="{08ACF9DF-F9E4-2E87-15B4-25E4A90D94E6}"/>
              </a:ext>
            </a:extLst>
          </p:cNvPr>
          <p:cNvSpPr txBox="1"/>
          <p:nvPr/>
        </p:nvSpPr>
        <p:spPr>
          <a:xfrm>
            <a:off x="793668" y="6056771"/>
            <a:ext cx="3324359" cy="707886"/>
          </a:xfrm>
          <a:prstGeom prst="rect">
            <a:avLst/>
          </a:prstGeom>
          <a:solidFill>
            <a:srgbClr val="C7D2DF"/>
          </a:solidFill>
          <a:effectLst>
            <a:softEdge rad="254000"/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17706">
              <a:defRPr/>
            </a:pPr>
            <a:endParaRPr lang="en-US" sz="2000" b="1" kern="0" dirty="0">
              <a:solidFill>
                <a:prstClr val="white"/>
              </a:solidFill>
              <a:latin typeface="Helvetica" pitchFamily="2" charset="0"/>
              <a:cs typeface="Calibri"/>
            </a:endParaRPr>
          </a:p>
          <a:p>
            <a:pPr lvl="0" defTabSz="1217706">
              <a:defRPr/>
            </a:pPr>
            <a:endParaRPr lang="en-US" sz="2000" b="1" kern="0" dirty="0">
              <a:solidFill>
                <a:prstClr val="white"/>
              </a:solidFill>
              <a:latin typeface="Helvetica" pitchFamily="2" charset="0"/>
              <a:cs typeface="Calibri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490F5F2-C965-1317-E6F4-307862F1F9A6}"/>
              </a:ext>
            </a:extLst>
          </p:cNvPr>
          <p:cNvSpPr/>
          <p:nvPr/>
        </p:nvSpPr>
        <p:spPr>
          <a:xfrm>
            <a:off x="693459" y="4794913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799023A6-9C2C-7806-BDCD-5154FD8FDAFD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6E151B78-8975-8DAA-05B7-2C3F0F8F2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681" y="3594572"/>
            <a:ext cx="78308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Lega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(</a:t>
            </a:r>
            <a:r>
              <a:rPr lang="it-IT" sz="1200" b="1" baseline="0" dirty="0" err="1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PfE</a:t>
            </a: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F89A7FB9-026A-A40B-6241-3ECD0543C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593" y="1909964"/>
            <a:ext cx="78308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Partito Democratico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(S&amp;D)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4C7CE128-D2E8-E834-ECD4-48C9A926F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593" y="2474431"/>
            <a:ext cx="78308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Movimento 5 Stelle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(</a:t>
            </a:r>
            <a:r>
              <a:rPr lang="it-IT" sz="12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The Left</a:t>
            </a: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CF02D50F-2291-BCF1-435C-3F6DCB08E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681" y="3044341"/>
            <a:ext cx="78308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Forza Italia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(EPP)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0" name="Text Box 2">
            <a:extLst>
              <a:ext uri="{FF2B5EF4-FFF2-40B4-BE49-F238E27FC236}">
                <a16:creationId xmlns:a16="http://schemas.microsoft.com/office/drawing/2014/main" id="{E8B4DB7A-638F-0981-6BD1-9AED64EA2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593" y="1359293"/>
            <a:ext cx="73448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Fratelli d’Italia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(ECR)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66F9E69B-7150-9B11-BBBF-E6E6017EF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681" y="5160720"/>
            <a:ext cx="78308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SVP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(PPE)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pic>
        <p:nvPicPr>
          <p:cNvPr id="24" name="Immagine 1">
            <a:extLst>
              <a:ext uri="{FF2B5EF4-FFF2-40B4-BE49-F238E27FC236}">
                <a16:creationId xmlns:a16="http://schemas.microsoft.com/office/drawing/2014/main" id="{4E79518D-9489-25F3-2805-2D4710F80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29" y="3605904"/>
            <a:ext cx="466364" cy="466364"/>
          </a:xfrm>
          <a:prstGeom prst="rect">
            <a:avLst/>
          </a:prstGeom>
        </p:spPr>
      </p:pic>
      <p:pic>
        <p:nvPicPr>
          <p:cNvPr id="26" name="Immagine 2">
            <a:extLst>
              <a:ext uri="{FF2B5EF4-FFF2-40B4-BE49-F238E27FC236}">
                <a16:creationId xmlns:a16="http://schemas.microsoft.com/office/drawing/2014/main" id="{44C0EE70-C655-32E0-A5A5-53CA5C372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95" y="1920871"/>
            <a:ext cx="466364" cy="415415"/>
          </a:xfrm>
          <a:prstGeom prst="rect">
            <a:avLst/>
          </a:prstGeom>
        </p:spPr>
      </p:pic>
      <p:pic>
        <p:nvPicPr>
          <p:cNvPr id="28" name="Immagine 14">
            <a:extLst>
              <a:ext uri="{FF2B5EF4-FFF2-40B4-BE49-F238E27FC236}">
                <a16:creationId xmlns:a16="http://schemas.microsoft.com/office/drawing/2014/main" id="{FD205D48-2383-8B33-D2D1-CF562DDE02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94" y="2460502"/>
            <a:ext cx="461665" cy="461665"/>
          </a:xfrm>
          <a:prstGeom prst="rect">
            <a:avLst/>
          </a:prstGeom>
        </p:spPr>
      </p:pic>
      <p:pic>
        <p:nvPicPr>
          <p:cNvPr id="33" name="Immagine 15">
            <a:extLst>
              <a:ext uri="{FF2B5EF4-FFF2-40B4-BE49-F238E27FC236}">
                <a16:creationId xmlns:a16="http://schemas.microsoft.com/office/drawing/2014/main" id="{1E7BCCBA-6F3B-8BEC-B83A-024ED4B56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506" y="3010649"/>
            <a:ext cx="494175" cy="523644"/>
          </a:xfrm>
          <a:prstGeom prst="rect">
            <a:avLst/>
          </a:prstGeom>
        </p:spPr>
      </p:pic>
      <p:pic>
        <p:nvPicPr>
          <p:cNvPr id="35" name="Immagine 16">
            <a:extLst>
              <a:ext uri="{FF2B5EF4-FFF2-40B4-BE49-F238E27FC236}">
                <a16:creationId xmlns:a16="http://schemas.microsoft.com/office/drawing/2014/main" id="{33B9E669-7A69-EA0D-F23D-6FEAA11B6C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428" y="1321255"/>
            <a:ext cx="466364" cy="489788"/>
          </a:xfrm>
          <a:prstGeom prst="rect">
            <a:avLst/>
          </a:prstGeom>
        </p:spPr>
      </p:pic>
      <p:pic>
        <p:nvPicPr>
          <p:cNvPr id="37" name="Immagine 17">
            <a:extLst>
              <a:ext uri="{FF2B5EF4-FFF2-40B4-BE49-F238E27FC236}">
                <a16:creationId xmlns:a16="http://schemas.microsoft.com/office/drawing/2014/main" id="{8D8BE0D5-DEDD-FE86-B8AE-7048352622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231" y="5207995"/>
            <a:ext cx="445165" cy="445165"/>
          </a:xfrm>
          <a:prstGeom prst="rect">
            <a:avLst/>
          </a:prstGeom>
        </p:spPr>
      </p:pic>
      <p:sp>
        <p:nvSpPr>
          <p:cNvPr id="39" name="Rettangolo 18">
            <a:extLst>
              <a:ext uri="{FF2B5EF4-FFF2-40B4-BE49-F238E27FC236}">
                <a16:creationId xmlns:a16="http://schemas.microsoft.com/office/drawing/2014/main" id="{A33F9A1A-616C-E0EB-07C6-078291A549A2}"/>
              </a:ext>
            </a:extLst>
          </p:cNvPr>
          <p:cNvSpPr/>
          <p:nvPr/>
        </p:nvSpPr>
        <p:spPr>
          <a:xfrm>
            <a:off x="2700605" y="1004500"/>
            <a:ext cx="10534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Nuovo PE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6098152B-A06F-8B02-FC33-7CA98E0DFC2F}"/>
              </a:ext>
            </a:extLst>
          </p:cNvPr>
          <p:cNvSpPr/>
          <p:nvPr/>
        </p:nvSpPr>
        <p:spPr>
          <a:xfrm>
            <a:off x="3985988" y="1013478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2019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98AEE264-5D3F-B014-600F-387213C93682}"/>
              </a:ext>
            </a:extLst>
          </p:cNvPr>
          <p:cNvSpPr/>
          <p:nvPr/>
        </p:nvSpPr>
        <p:spPr>
          <a:xfrm>
            <a:off x="2934078" y="3653659"/>
            <a:ext cx="4344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7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45" name="Rettangolo 23">
            <a:extLst>
              <a:ext uri="{FF2B5EF4-FFF2-40B4-BE49-F238E27FC236}">
                <a16:creationId xmlns:a16="http://schemas.microsoft.com/office/drawing/2014/main" id="{827DBA98-4E87-ABB6-2AC8-2616FA76085A}"/>
              </a:ext>
            </a:extLst>
          </p:cNvPr>
          <p:cNvSpPr/>
          <p:nvPr/>
        </p:nvSpPr>
        <p:spPr>
          <a:xfrm>
            <a:off x="4058138" y="3605968"/>
            <a:ext cx="4122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28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47" name="Rettangolo 24">
            <a:extLst>
              <a:ext uri="{FF2B5EF4-FFF2-40B4-BE49-F238E27FC236}">
                <a16:creationId xmlns:a16="http://schemas.microsoft.com/office/drawing/2014/main" id="{EFBFF9D4-9D7B-4A58-D55B-33800D6EA175}"/>
              </a:ext>
            </a:extLst>
          </p:cNvPr>
          <p:cNvSpPr/>
          <p:nvPr/>
        </p:nvSpPr>
        <p:spPr>
          <a:xfrm>
            <a:off x="2928248" y="1954261"/>
            <a:ext cx="4122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21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49" name="Rettangolo 26">
            <a:extLst>
              <a:ext uri="{FF2B5EF4-FFF2-40B4-BE49-F238E27FC236}">
                <a16:creationId xmlns:a16="http://schemas.microsoft.com/office/drawing/2014/main" id="{D60C205C-DAD9-925B-7C3F-CD990900591A}"/>
              </a:ext>
            </a:extLst>
          </p:cNvPr>
          <p:cNvSpPr/>
          <p:nvPr/>
        </p:nvSpPr>
        <p:spPr>
          <a:xfrm>
            <a:off x="4095728" y="1952099"/>
            <a:ext cx="4122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19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51" name="Rettangolo 27">
            <a:extLst>
              <a:ext uri="{FF2B5EF4-FFF2-40B4-BE49-F238E27FC236}">
                <a16:creationId xmlns:a16="http://schemas.microsoft.com/office/drawing/2014/main" id="{E82330F6-53E2-C536-6EB2-F90D75C95842}"/>
              </a:ext>
            </a:extLst>
          </p:cNvPr>
          <p:cNvSpPr/>
          <p:nvPr/>
        </p:nvSpPr>
        <p:spPr>
          <a:xfrm>
            <a:off x="2953170" y="2546682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8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53" name="Rettangolo 29">
            <a:extLst>
              <a:ext uri="{FF2B5EF4-FFF2-40B4-BE49-F238E27FC236}">
                <a16:creationId xmlns:a16="http://schemas.microsoft.com/office/drawing/2014/main" id="{768F1E27-618A-B1E9-53CF-7B4D7AEFACF7}"/>
              </a:ext>
            </a:extLst>
          </p:cNvPr>
          <p:cNvSpPr/>
          <p:nvPr/>
        </p:nvSpPr>
        <p:spPr>
          <a:xfrm>
            <a:off x="4073143" y="2523633"/>
            <a:ext cx="4122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14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55" name="Rettangolo 30">
            <a:extLst>
              <a:ext uri="{FF2B5EF4-FFF2-40B4-BE49-F238E27FC236}">
                <a16:creationId xmlns:a16="http://schemas.microsoft.com/office/drawing/2014/main" id="{DDDB0E16-823F-3B1C-48D1-8E43B99E6237}"/>
              </a:ext>
            </a:extLst>
          </p:cNvPr>
          <p:cNvSpPr/>
          <p:nvPr/>
        </p:nvSpPr>
        <p:spPr>
          <a:xfrm>
            <a:off x="2950973" y="3117268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8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57" name="Rettangolo 32">
            <a:extLst>
              <a:ext uri="{FF2B5EF4-FFF2-40B4-BE49-F238E27FC236}">
                <a16:creationId xmlns:a16="http://schemas.microsoft.com/office/drawing/2014/main" id="{35EDA73F-2063-6D01-8578-CEB2A2B72A89}"/>
              </a:ext>
            </a:extLst>
          </p:cNvPr>
          <p:cNvSpPr/>
          <p:nvPr/>
        </p:nvSpPr>
        <p:spPr>
          <a:xfrm>
            <a:off x="4139667" y="3118835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7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59" name="Rettangolo 33">
            <a:extLst>
              <a:ext uri="{FF2B5EF4-FFF2-40B4-BE49-F238E27FC236}">
                <a16:creationId xmlns:a16="http://schemas.microsoft.com/office/drawing/2014/main" id="{3517354C-19D2-9261-845B-E5DBD9DA1178}"/>
              </a:ext>
            </a:extLst>
          </p:cNvPr>
          <p:cNvSpPr/>
          <p:nvPr/>
        </p:nvSpPr>
        <p:spPr>
          <a:xfrm>
            <a:off x="2941555" y="1432056"/>
            <a:ext cx="546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24</a:t>
            </a:r>
          </a:p>
        </p:txBody>
      </p:sp>
      <p:sp>
        <p:nvSpPr>
          <p:cNvPr id="61" name="Rettangolo 35">
            <a:extLst>
              <a:ext uri="{FF2B5EF4-FFF2-40B4-BE49-F238E27FC236}">
                <a16:creationId xmlns:a16="http://schemas.microsoft.com/office/drawing/2014/main" id="{22C71C46-1BFA-47DB-9540-5C29166D0A4C}"/>
              </a:ext>
            </a:extLst>
          </p:cNvPr>
          <p:cNvSpPr/>
          <p:nvPr/>
        </p:nvSpPr>
        <p:spPr>
          <a:xfrm>
            <a:off x="4158279" y="1425657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6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63" name="Rettangolo 36">
            <a:extLst>
              <a:ext uri="{FF2B5EF4-FFF2-40B4-BE49-F238E27FC236}">
                <a16:creationId xmlns:a16="http://schemas.microsoft.com/office/drawing/2014/main" id="{5876DA88-BB44-983C-20AA-03679F303C63}"/>
              </a:ext>
            </a:extLst>
          </p:cNvPr>
          <p:cNvSpPr/>
          <p:nvPr/>
        </p:nvSpPr>
        <p:spPr>
          <a:xfrm>
            <a:off x="2952634" y="5215074"/>
            <a:ext cx="2984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1</a:t>
            </a:r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65" name="Rettangolo 38">
            <a:extLst>
              <a:ext uri="{FF2B5EF4-FFF2-40B4-BE49-F238E27FC236}">
                <a16:creationId xmlns:a16="http://schemas.microsoft.com/office/drawing/2014/main" id="{C220A831-5B03-A8F4-8793-E50017E11C85}"/>
              </a:ext>
            </a:extLst>
          </p:cNvPr>
          <p:cNvSpPr/>
          <p:nvPr/>
        </p:nvSpPr>
        <p:spPr>
          <a:xfrm>
            <a:off x="4158279" y="5233017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1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67" name="Rettangolo 40">
            <a:extLst>
              <a:ext uri="{FF2B5EF4-FFF2-40B4-BE49-F238E27FC236}">
                <a16:creationId xmlns:a16="http://schemas.microsoft.com/office/drawing/2014/main" id="{BE6AA3A9-690E-F9B3-5752-177263443296}"/>
              </a:ext>
            </a:extLst>
          </p:cNvPr>
          <p:cNvSpPr/>
          <p:nvPr/>
        </p:nvSpPr>
        <p:spPr>
          <a:xfrm>
            <a:off x="4894179" y="3651711"/>
            <a:ext cx="4700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-</a:t>
            </a:r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21</a:t>
            </a: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69" name="Rettangolo 41">
            <a:extLst>
              <a:ext uri="{FF2B5EF4-FFF2-40B4-BE49-F238E27FC236}">
                <a16:creationId xmlns:a16="http://schemas.microsoft.com/office/drawing/2014/main" id="{26E43EA9-6AA9-D7AF-D1E3-7DECF357713B}"/>
              </a:ext>
            </a:extLst>
          </p:cNvPr>
          <p:cNvSpPr/>
          <p:nvPr/>
        </p:nvSpPr>
        <p:spPr>
          <a:xfrm>
            <a:off x="4931769" y="2010307"/>
            <a:ext cx="4122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</a:t>
            </a:r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2</a:t>
            </a: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71" name="Rettangolo 42">
            <a:extLst>
              <a:ext uri="{FF2B5EF4-FFF2-40B4-BE49-F238E27FC236}">
                <a16:creationId xmlns:a16="http://schemas.microsoft.com/office/drawing/2014/main" id="{188242B2-D14C-7AE0-826F-52AB02C0EBA9}"/>
              </a:ext>
            </a:extLst>
          </p:cNvPr>
          <p:cNvSpPr/>
          <p:nvPr/>
        </p:nvSpPr>
        <p:spPr>
          <a:xfrm>
            <a:off x="4963091" y="2580503"/>
            <a:ext cx="3561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-6</a:t>
            </a: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73" name="Rettangolo 43">
            <a:extLst>
              <a:ext uri="{FF2B5EF4-FFF2-40B4-BE49-F238E27FC236}">
                <a16:creationId xmlns:a16="http://schemas.microsoft.com/office/drawing/2014/main" id="{09A3498C-81D4-E3C2-F510-1236996E20BF}"/>
              </a:ext>
            </a:extLst>
          </p:cNvPr>
          <p:cNvSpPr/>
          <p:nvPr/>
        </p:nvSpPr>
        <p:spPr>
          <a:xfrm>
            <a:off x="4946749" y="3164578"/>
            <a:ext cx="4122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+1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75" name="Rettangolo 44">
            <a:extLst>
              <a:ext uri="{FF2B5EF4-FFF2-40B4-BE49-F238E27FC236}">
                <a16:creationId xmlns:a16="http://schemas.microsoft.com/office/drawing/2014/main" id="{DCEF57DC-04B7-F742-7458-F806B1BE1049}"/>
              </a:ext>
            </a:extLst>
          </p:cNvPr>
          <p:cNvSpPr/>
          <p:nvPr/>
        </p:nvSpPr>
        <p:spPr>
          <a:xfrm>
            <a:off x="4858675" y="1432056"/>
            <a:ext cx="5261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+18</a:t>
            </a:r>
          </a:p>
        </p:txBody>
      </p:sp>
      <p:sp>
        <p:nvSpPr>
          <p:cNvPr id="77" name="Rettangolo 45">
            <a:extLst>
              <a:ext uri="{FF2B5EF4-FFF2-40B4-BE49-F238E27FC236}">
                <a16:creationId xmlns:a16="http://schemas.microsoft.com/office/drawing/2014/main" id="{5EFB690A-87C6-CA69-FC39-6B92FEAFB16A}"/>
              </a:ext>
            </a:extLst>
          </p:cNvPr>
          <p:cNvSpPr/>
          <p:nvPr/>
        </p:nvSpPr>
        <p:spPr>
          <a:xfrm>
            <a:off x="5011582" y="5230937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=</a:t>
            </a: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sp>
        <p:nvSpPr>
          <p:cNvPr id="79" name="Text Box 2">
            <a:extLst>
              <a:ext uri="{FF2B5EF4-FFF2-40B4-BE49-F238E27FC236}">
                <a16:creationId xmlns:a16="http://schemas.microsoft.com/office/drawing/2014/main" id="{B52AC6D3-60EF-90E5-57D7-329D7DE48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681" y="4144533"/>
            <a:ext cx="73448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Europa Verde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(Verdi)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81" name="Rettangolo 33">
            <a:extLst>
              <a:ext uri="{FF2B5EF4-FFF2-40B4-BE49-F238E27FC236}">
                <a16:creationId xmlns:a16="http://schemas.microsoft.com/office/drawing/2014/main" id="{5159C09D-299C-0C68-1311-73BAC83FA74C}"/>
              </a:ext>
            </a:extLst>
          </p:cNvPr>
          <p:cNvSpPr/>
          <p:nvPr/>
        </p:nvSpPr>
        <p:spPr>
          <a:xfrm>
            <a:off x="2941555" y="4223831"/>
            <a:ext cx="4195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4</a:t>
            </a:r>
            <a:endParaRPr lang="it-IT" sz="14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83" name="Rettangolo 35">
            <a:extLst>
              <a:ext uri="{FF2B5EF4-FFF2-40B4-BE49-F238E27FC236}">
                <a16:creationId xmlns:a16="http://schemas.microsoft.com/office/drawing/2014/main" id="{059EAD4F-F0CA-4F65-42B0-80619CBC661D}"/>
              </a:ext>
            </a:extLst>
          </p:cNvPr>
          <p:cNvSpPr/>
          <p:nvPr/>
        </p:nvSpPr>
        <p:spPr>
          <a:xfrm>
            <a:off x="4158279" y="4198481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0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85" name="Rettangolo 44">
            <a:extLst>
              <a:ext uri="{FF2B5EF4-FFF2-40B4-BE49-F238E27FC236}">
                <a16:creationId xmlns:a16="http://schemas.microsoft.com/office/drawing/2014/main" id="{A8070CD4-57C3-169E-2447-9AF4BF4E5D85}"/>
              </a:ext>
            </a:extLst>
          </p:cNvPr>
          <p:cNvSpPr/>
          <p:nvPr/>
        </p:nvSpPr>
        <p:spPr>
          <a:xfrm>
            <a:off x="4911104" y="4270703"/>
            <a:ext cx="412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</a:t>
            </a:r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4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87" name="Text Box 2">
            <a:extLst>
              <a:ext uri="{FF2B5EF4-FFF2-40B4-BE49-F238E27FC236}">
                <a16:creationId xmlns:a16="http://schemas.microsoft.com/office/drawing/2014/main" id="{466CD419-BA0E-2D01-7F75-A18F0896E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681" y="4685468"/>
            <a:ext cx="73448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Sinistra Italiana</a:t>
            </a: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(The Left)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89" name="Rettangolo 33">
            <a:extLst>
              <a:ext uri="{FF2B5EF4-FFF2-40B4-BE49-F238E27FC236}">
                <a16:creationId xmlns:a16="http://schemas.microsoft.com/office/drawing/2014/main" id="{D494910B-A44B-73BD-C293-1AC6D9712AA0}"/>
              </a:ext>
            </a:extLst>
          </p:cNvPr>
          <p:cNvSpPr/>
          <p:nvPr/>
        </p:nvSpPr>
        <p:spPr>
          <a:xfrm>
            <a:off x="2953170" y="4703886"/>
            <a:ext cx="546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2</a:t>
            </a:r>
          </a:p>
        </p:txBody>
      </p:sp>
      <p:sp>
        <p:nvSpPr>
          <p:cNvPr id="91" name="Rettangolo 35">
            <a:extLst>
              <a:ext uri="{FF2B5EF4-FFF2-40B4-BE49-F238E27FC236}">
                <a16:creationId xmlns:a16="http://schemas.microsoft.com/office/drawing/2014/main" id="{BF37DE11-1729-27F5-84FE-81BDC29BAB88}"/>
              </a:ext>
            </a:extLst>
          </p:cNvPr>
          <p:cNvSpPr/>
          <p:nvPr/>
        </p:nvSpPr>
        <p:spPr>
          <a:xfrm>
            <a:off x="4163455" y="4670490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0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93" name="Rettangolo 44">
            <a:extLst>
              <a:ext uri="{FF2B5EF4-FFF2-40B4-BE49-F238E27FC236}">
                <a16:creationId xmlns:a16="http://schemas.microsoft.com/office/drawing/2014/main" id="{B11185A1-9753-5E42-A949-9CA018498536}"/>
              </a:ext>
            </a:extLst>
          </p:cNvPr>
          <p:cNvSpPr/>
          <p:nvPr/>
        </p:nvSpPr>
        <p:spPr>
          <a:xfrm>
            <a:off x="4914838" y="4760124"/>
            <a:ext cx="412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</a:t>
            </a:r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2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pic>
        <p:nvPicPr>
          <p:cNvPr id="95" name="Picture 48">
            <a:extLst>
              <a:ext uri="{FF2B5EF4-FFF2-40B4-BE49-F238E27FC236}">
                <a16:creationId xmlns:a16="http://schemas.microsoft.com/office/drawing/2014/main" id="{4E440BA5-E625-A25E-8544-C96A59AD30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559" y="4130164"/>
            <a:ext cx="474470" cy="474470"/>
          </a:xfrm>
          <a:prstGeom prst="rect">
            <a:avLst/>
          </a:prstGeom>
        </p:spPr>
      </p:pic>
      <p:pic>
        <p:nvPicPr>
          <p:cNvPr id="97" name="Picture 49">
            <a:extLst>
              <a:ext uri="{FF2B5EF4-FFF2-40B4-BE49-F238E27FC236}">
                <a16:creationId xmlns:a16="http://schemas.microsoft.com/office/drawing/2014/main" id="{37504DBC-E961-CCF3-2FA2-D442272F63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461" y="4668339"/>
            <a:ext cx="474470" cy="474470"/>
          </a:xfrm>
          <a:prstGeom prst="rect">
            <a:avLst/>
          </a:prstGeom>
        </p:spPr>
      </p:pic>
      <p:sp>
        <p:nvSpPr>
          <p:cNvPr id="99" name="TextBox 4">
            <a:extLst>
              <a:ext uri="{FF2B5EF4-FFF2-40B4-BE49-F238E27FC236}">
                <a16:creationId xmlns:a16="http://schemas.microsoft.com/office/drawing/2014/main" id="{148CE3EF-6DB2-DC91-DBDB-38FB0911E8D8}"/>
              </a:ext>
            </a:extLst>
          </p:cNvPr>
          <p:cNvSpPr txBox="1"/>
          <p:nvPr/>
        </p:nvSpPr>
        <p:spPr>
          <a:xfrm>
            <a:off x="1014881" y="6232223"/>
            <a:ext cx="2236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solidFill>
                  <a:srgbClr val="FF6600"/>
                </a:solidFill>
                <a:latin typeface="Lucida Sans" pitchFamily="34" charset="0"/>
                <a:ea typeface="ＭＳ Ｐゴシック"/>
              </a:rPr>
              <a:t>Totale</a:t>
            </a:r>
            <a:endParaRPr lang="en-BE" sz="2400" dirty="0"/>
          </a:p>
        </p:txBody>
      </p:sp>
      <p:sp>
        <p:nvSpPr>
          <p:cNvPr id="101" name="Rettangolo 36">
            <a:extLst>
              <a:ext uri="{FF2B5EF4-FFF2-40B4-BE49-F238E27FC236}">
                <a16:creationId xmlns:a16="http://schemas.microsoft.com/office/drawing/2014/main" id="{BC94C59E-31AE-06C9-07FA-450A786E2E00}"/>
              </a:ext>
            </a:extLst>
          </p:cNvPr>
          <p:cNvSpPr/>
          <p:nvPr/>
        </p:nvSpPr>
        <p:spPr>
          <a:xfrm>
            <a:off x="2896188" y="6221132"/>
            <a:ext cx="4443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>
                <a:solidFill>
                  <a:srgbClr val="004080"/>
                </a:solidFill>
                <a:latin typeface="Lucida Sans" pitchFamily="34" charset="0"/>
                <a:ea typeface="ＭＳ Ｐゴシック"/>
              </a:rPr>
              <a:t>76</a:t>
            </a:r>
            <a:endParaRPr lang="fr-BE" sz="1400" dirty="0">
              <a:solidFill>
                <a:srgbClr val="000000"/>
              </a:solidFill>
            </a:endParaRPr>
          </a:p>
        </p:txBody>
      </p:sp>
      <p:pic>
        <p:nvPicPr>
          <p:cNvPr id="103" name="Picture 53">
            <a:extLst>
              <a:ext uri="{FF2B5EF4-FFF2-40B4-BE49-F238E27FC236}">
                <a16:creationId xmlns:a16="http://schemas.microsoft.com/office/drawing/2014/main" id="{39FB45D7-E5FE-FE2B-2E70-0CC276370E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29258" y="740954"/>
            <a:ext cx="5846343" cy="5939007"/>
          </a:xfrm>
          <a:prstGeom prst="rect">
            <a:avLst/>
          </a:prstGeom>
        </p:spPr>
      </p:pic>
      <p:sp>
        <p:nvSpPr>
          <p:cNvPr id="105" name="Text Box 2">
            <a:extLst>
              <a:ext uri="{FF2B5EF4-FFF2-40B4-BE49-F238E27FC236}">
                <a16:creationId xmlns:a16="http://schemas.microsoft.com/office/drawing/2014/main" id="{0128D729-AF30-25FC-4DF4-BB562EB6C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334" y="5757350"/>
            <a:ext cx="78308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b="1" baseline="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Futuro Nazionale (ESN)</a:t>
            </a:r>
            <a:endParaRPr lang="it-IT" sz="1200" baseline="0" dirty="0">
              <a:solidFill>
                <a:srgbClr val="004080"/>
              </a:solidFill>
              <a:latin typeface="Lucida San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07" name="Rettangolo 36">
            <a:extLst>
              <a:ext uri="{FF2B5EF4-FFF2-40B4-BE49-F238E27FC236}">
                <a16:creationId xmlns:a16="http://schemas.microsoft.com/office/drawing/2014/main" id="{1F2C9A8A-02C7-9880-3D70-6EDD683214D0}"/>
              </a:ext>
            </a:extLst>
          </p:cNvPr>
          <p:cNvSpPr/>
          <p:nvPr/>
        </p:nvSpPr>
        <p:spPr>
          <a:xfrm>
            <a:off x="2925545" y="5756009"/>
            <a:ext cx="2984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1</a:t>
            </a:r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109" name="Rettangolo 38">
            <a:extLst>
              <a:ext uri="{FF2B5EF4-FFF2-40B4-BE49-F238E27FC236}">
                <a16:creationId xmlns:a16="http://schemas.microsoft.com/office/drawing/2014/main" id="{A9471DBB-0D07-7665-CF32-BE51A423CFB1}"/>
              </a:ext>
            </a:extLst>
          </p:cNvPr>
          <p:cNvSpPr/>
          <p:nvPr/>
        </p:nvSpPr>
        <p:spPr>
          <a:xfrm>
            <a:off x="4131190" y="5773952"/>
            <a:ext cx="29848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aseline="0" dirty="0">
                <a:solidFill>
                  <a:srgbClr val="004080"/>
                </a:solidFill>
                <a:latin typeface="Lucida Sans" pitchFamily="34" charset="0"/>
                <a:ea typeface="ＭＳ Ｐゴシック"/>
                <a:cs typeface="ＭＳ Ｐゴシック"/>
              </a:rPr>
              <a:t>0</a:t>
            </a:r>
          </a:p>
          <a:p>
            <a:endParaRPr lang="fr-BE" sz="1200" dirty="0">
              <a:solidFill>
                <a:srgbClr val="000000"/>
              </a:solidFill>
            </a:endParaRPr>
          </a:p>
        </p:txBody>
      </p:sp>
      <p:sp>
        <p:nvSpPr>
          <p:cNvPr id="111" name="Rettangolo 45">
            <a:extLst>
              <a:ext uri="{FF2B5EF4-FFF2-40B4-BE49-F238E27FC236}">
                <a16:creationId xmlns:a16="http://schemas.microsoft.com/office/drawing/2014/main" id="{C7DDBF2A-854A-AD37-F35F-36FC373BE764}"/>
              </a:ext>
            </a:extLst>
          </p:cNvPr>
          <p:cNvSpPr/>
          <p:nvPr/>
        </p:nvSpPr>
        <p:spPr>
          <a:xfrm>
            <a:off x="4984493" y="5734928"/>
            <a:ext cx="4122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rgbClr val="FF6600"/>
                </a:solidFill>
                <a:latin typeface="Lucida Sans" pitchFamily="34" charset="0"/>
                <a:ea typeface="ＭＳ Ｐゴシック"/>
                <a:cs typeface="ＭＳ Ｐゴシック"/>
              </a:rPr>
              <a:t>+1</a:t>
            </a:r>
            <a:endParaRPr lang="it-IT" sz="1400" baseline="0" dirty="0">
              <a:solidFill>
                <a:srgbClr val="FF6600"/>
              </a:solidFill>
              <a:latin typeface="Lucida Sans" pitchFamily="34" charset="0"/>
              <a:ea typeface="ＭＳ Ｐゴシック"/>
              <a:cs typeface="ＭＳ Ｐゴシック"/>
            </a:endParaRPr>
          </a:p>
          <a:p>
            <a:endParaRPr lang="fr-BE" sz="1200" dirty="0">
              <a:solidFill>
                <a:srgbClr val="FF6600"/>
              </a:solidFill>
            </a:endParaRPr>
          </a:p>
        </p:txBody>
      </p:sp>
      <p:pic>
        <p:nvPicPr>
          <p:cNvPr id="113" name="Immagine 112" descr="FUTURO NAZIONALE VANNACCI&#10;&#10;Il contenuto generato dall'IA potrebbe non essere corretto.">
            <a:extLst>
              <a:ext uri="{FF2B5EF4-FFF2-40B4-BE49-F238E27FC236}">
                <a16:creationId xmlns:a16="http://schemas.microsoft.com/office/drawing/2014/main" id="{07D9DED7-744E-F3A0-4BDC-A10BDB91F9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5894" y="5683489"/>
            <a:ext cx="474470" cy="47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886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AA15C-F6E9-22C1-DC13-7E6B71D87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FAFE054-01F2-2DA6-A01E-EBE5D8CDBD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8A456E0-DCA7-AFFE-2895-9F8A634DA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EA983F-19FE-2DDB-AEED-B15A3B65BB6D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Commissioni permanenti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C58C5E5F-2173-71AC-B3DE-1D8481EC42E5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59CC4B9-7825-ED5F-3B42-45054584D188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BB5F5B2C-C9E6-E9E7-7582-7B8500BC9D86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21A725C9-711C-3164-DEBD-194228931054}"/>
              </a:ext>
            </a:extLst>
          </p:cNvPr>
          <p:cNvSpPr txBox="1">
            <a:spLocks/>
          </p:cNvSpPr>
          <p:nvPr/>
        </p:nvSpPr>
        <p:spPr>
          <a:xfrm>
            <a:off x="801541" y="933266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8B30544-BD10-C8A9-4E85-E72882F0ACDE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6CDBBE7E-772D-341F-CC8E-B4B91DBFFA10}"/>
              </a:ext>
            </a:extLst>
          </p:cNvPr>
          <p:cNvSpPr/>
          <p:nvPr/>
        </p:nvSpPr>
        <p:spPr>
          <a:xfrm>
            <a:off x="865709" y="970760"/>
            <a:ext cx="5489371" cy="718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Affari esteri (</a:t>
            </a:r>
            <a:r>
              <a:rPr lang="it-IT" cap="all" dirty="0">
                <a:solidFill>
                  <a:prstClr val="black"/>
                </a:solidFill>
                <a:latin typeface="Calibri"/>
              </a:rPr>
              <a:t>AFET)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sottocommissione per i diritti dell'uomo (</a:t>
            </a:r>
            <a:r>
              <a:rPr lang="it-IT" cap="all" dirty="0">
                <a:solidFill>
                  <a:prstClr val="black"/>
                </a:solidFill>
                <a:latin typeface="Calibri"/>
              </a:rPr>
              <a:t>DROI)</a:t>
            </a:r>
            <a:endParaRPr lang="it-IT" dirty="0">
              <a:solidFill>
                <a:prstClr val="black"/>
              </a:solidFill>
              <a:latin typeface="Calibri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Sicurezza e difesa (</a:t>
            </a:r>
            <a:r>
              <a:rPr lang="it-IT" cap="all" dirty="0">
                <a:solidFill>
                  <a:prstClr val="black"/>
                </a:solidFill>
                <a:latin typeface="Calibri"/>
              </a:rPr>
              <a:t>SEDE) </a:t>
            </a:r>
            <a:r>
              <a:rPr lang="it-IT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Sviluppo (</a:t>
            </a:r>
            <a:r>
              <a:rPr lang="it-IT" cap="all" dirty="0">
                <a:solidFill>
                  <a:prstClr val="black"/>
                </a:solidFill>
                <a:latin typeface="Calibri"/>
              </a:rPr>
              <a:t>DEVE) </a:t>
            </a:r>
            <a:endParaRPr lang="it-IT" dirty="0">
              <a:solidFill>
                <a:prstClr val="black"/>
              </a:solidFill>
              <a:latin typeface="Calibri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Commercio  internazionale (</a:t>
            </a:r>
            <a:r>
              <a:rPr lang="it-IT" b="1" cap="all" dirty="0">
                <a:solidFill>
                  <a:prstClr val="black"/>
                </a:solidFill>
                <a:latin typeface="Calibri"/>
              </a:rPr>
              <a:t>INTA) </a:t>
            </a:r>
            <a:r>
              <a:rPr lang="it-IT" b="1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Bilanci (</a:t>
            </a:r>
            <a:r>
              <a:rPr lang="it-IT" cap="all" dirty="0">
                <a:solidFill>
                  <a:prstClr val="black"/>
                </a:solidFill>
                <a:latin typeface="Calibri"/>
              </a:rPr>
              <a:t>BUDG) </a:t>
            </a:r>
            <a:endParaRPr lang="it-IT" dirty="0">
              <a:solidFill>
                <a:prstClr val="black"/>
              </a:solidFill>
              <a:latin typeface="Calibri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Controllo dei bilanci (</a:t>
            </a:r>
            <a:r>
              <a:rPr lang="it-IT" cap="all" dirty="0">
                <a:solidFill>
                  <a:prstClr val="black"/>
                </a:solidFill>
                <a:latin typeface="Calibri"/>
              </a:rPr>
              <a:t>CONT) </a:t>
            </a:r>
            <a:endParaRPr lang="it-IT" dirty="0">
              <a:solidFill>
                <a:prstClr val="black"/>
              </a:solidFill>
              <a:latin typeface="Calibri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Problemi economici e monetari (</a:t>
            </a:r>
            <a:r>
              <a:rPr lang="it-IT" b="1" cap="all" dirty="0">
                <a:solidFill>
                  <a:prstClr val="black"/>
                </a:solidFill>
                <a:latin typeface="Calibri"/>
              </a:rPr>
              <a:t>ECON)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sottocommissione agli affari fiscali (FISC) </a:t>
            </a:r>
            <a:r>
              <a:rPr lang="it-IT" dirty="0">
                <a:solidFill>
                  <a:srgbClr val="C00000"/>
                </a:solidFill>
                <a:latin typeface="Calibri"/>
              </a:rPr>
              <a:t>presidente Pasquale Tridico (M5S)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Occupazione e affari sociali (</a:t>
            </a:r>
            <a:r>
              <a:rPr lang="it-IT" b="1" cap="all" dirty="0">
                <a:solidFill>
                  <a:prstClr val="black"/>
                </a:solidFill>
                <a:latin typeface="Calibri"/>
              </a:rPr>
              <a:t>EMPL) </a:t>
            </a:r>
            <a:endParaRPr lang="it-IT" b="1" dirty="0">
              <a:solidFill>
                <a:prstClr val="black"/>
              </a:solidFill>
              <a:latin typeface="Calibri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Ambiente, sanità pubblica e sicurezza alimentare (</a:t>
            </a:r>
            <a:r>
              <a:rPr lang="it-IT" b="1" cap="all" dirty="0">
                <a:solidFill>
                  <a:prstClr val="black"/>
                </a:solidFill>
                <a:latin typeface="Calibri"/>
              </a:rPr>
              <a:t>ENVI) </a:t>
            </a:r>
            <a:r>
              <a:rPr lang="it-IT" dirty="0">
                <a:solidFill>
                  <a:srgbClr val="C00000"/>
                </a:solidFill>
                <a:latin typeface="Calibri"/>
              </a:rPr>
              <a:t>presidente Pierfrancesco Maran (PD)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Industria, ricerca e energia (</a:t>
            </a:r>
            <a:r>
              <a:rPr lang="it-IT" b="1" cap="all" dirty="0">
                <a:solidFill>
                  <a:prstClr val="black"/>
                </a:solidFill>
                <a:latin typeface="Calibri"/>
              </a:rPr>
              <a:t>ITRE)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Mercato interno e protezione dei consumatori (</a:t>
            </a:r>
            <a:r>
              <a:rPr lang="it-IT" b="1" cap="all" dirty="0">
                <a:solidFill>
                  <a:prstClr val="black"/>
                </a:solidFill>
                <a:latin typeface="Calibri"/>
              </a:rPr>
              <a:t>IMCO) </a:t>
            </a:r>
            <a:endParaRPr lang="it-IT" b="1" dirty="0">
              <a:solidFill>
                <a:prstClr val="black"/>
              </a:solidFill>
              <a:latin typeface="Calibri"/>
            </a:endParaRPr>
          </a:p>
          <a:p>
            <a:r>
              <a:rPr lang="it-IT" cap="all" dirty="0">
                <a:solidFill>
                  <a:prstClr val="black"/>
                </a:solidFill>
                <a:latin typeface="Calibri"/>
              </a:rPr>
              <a:t> </a:t>
            </a:r>
            <a:br>
              <a:rPr lang="it-IT" dirty="0">
                <a:solidFill>
                  <a:prstClr val="black"/>
                </a:solidFill>
                <a:latin typeface="Calibri"/>
              </a:rPr>
            </a:br>
            <a:br>
              <a:rPr lang="it-IT" b="1" dirty="0">
                <a:solidFill>
                  <a:prstClr val="black"/>
                </a:solidFill>
                <a:latin typeface="Calibri"/>
              </a:rPr>
            </a:br>
            <a:br>
              <a:rPr lang="it-IT" b="1" dirty="0">
                <a:solidFill>
                  <a:prstClr val="black"/>
                </a:solidFill>
                <a:latin typeface="Calibri"/>
              </a:rPr>
            </a:br>
            <a:br>
              <a:rPr lang="it-IT" b="1" dirty="0">
                <a:solidFill>
                  <a:prstClr val="black"/>
                </a:solidFill>
                <a:latin typeface="Calibri"/>
              </a:rPr>
            </a:br>
            <a:br>
              <a:rPr lang="it-IT" b="1" dirty="0">
                <a:solidFill>
                  <a:prstClr val="black"/>
                </a:solidFill>
                <a:latin typeface="Calibri"/>
              </a:rPr>
            </a:br>
            <a:br>
              <a:rPr lang="it-IT" b="1" dirty="0">
                <a:solidFill>
                  <a:prstClr val="black"/>
                </a:solidFill>
                <a:latin typeface="Calibri"/>
              </a:rPr>
            </a:br>
            <a:endParaRPr lang="fr-BE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004CB8E3-574E-3F06-CF3F-3C1BBB278903}"/>
              </a:ext>
            </a:extLst>
          </p:cNvPr>
          <p:cNvSpPr/>
          <p:nvPr/>
        </p:nvSpPr>
        <p:spPr>
          <a:xfrm>
            <a:off x="6639571" y="933266"/>
            <a:ext cx="480715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Trasporti e turismo (</a:t>
            </a:r>
            <a:r>
              <a:rPr lang="it-IT" b="1" cap="all" dirty="0">
                <a:solidFill>
                  <a:prstClr val="black"/>
                </a:solidFill>
                <a:latin typeface="Calibri"/>
              </a:rPr>
              <a:t>TRAN) </a:t>
            </a:r>
            <a:endParaRPr lang="it-IT" b="1" dirty="0">
              <a:solidFill>
                <a:prstClr val="black"/>
              </a:solidFill>
              <a:latin typeface="Calibri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Sviluppo regionale (</a:t>
            </a:r>
            <a:r>
              <a:rPr lang="it-IT" b="1" cap="all" dirty="0">
                <a:solidFill>
                  <a:prstClr val="black"/>
                </a:solidFill>
                <a:latin typeface="Calibri"/>
              </a:rPr>
              <a:t>REGI) </a:t>
            </a:r>
            <a:endParaRPr lang="it-IT" b="1" dirty="0">
              <a:solidFill>
                <a:prstClr val="black"/>
              </a:solidFill>
              <a:latin typeface="Calibri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Agricoltura e sviluppo rurale (</a:t>
            </a:r>
            <a:r>
              <a:rPr lang="it-IT" cap="all" dirty="0">
                <a:solidFill>
                  <a:prstClr val="black"/>
                </a:solidFill>
                <a:latin typeface="Calibri"/>
              </a:rPr>
              <a:t>AGRI) </a:t>
            </a:r>
            <a:endParaRPr lang="it-IT" dirty="0">
              <a:solidFill>
                <a:prstClr val="black"/>
              </a:solidFill>
              <a:latin typeface="Calibri"/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Pesca (PECH)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Cultura e istruzione (CULT)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Giuridica (JURI)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Libertà civili, giustizia e affari interni (LIBE)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Affari costituzionali (AFCO)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Diritti della donna e uguaglianza di genere (FEMM)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dirty="0">
                <a:solidFill>
                  <a:prstClr val="black"/>
                </a:solidFill>
                <a:latin typeface="Calibri"/>
              </a:rPr>
              <a:t>Petizioni (PETI)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it-IT" b="1" dirty="0">
                <a:solidFill>
                  <a:prstClr val="black"/>
                </a:solidFill>
                <a:latin typeface="Calibri"/>
              </a:rPr>
              <a:t>Commissione speciale per l’Housing (HOUS) </a:t>
            </a:r>
            <a:r>
              <a:rPr lang="it-IT" dirty="0">
                <a:solidFill>
                  <a:srgbClr val="C00000"/>
                </a:solidFill>
                <a:latin typeface="Calibri"/>
              </a:rPr>
              <a:t>presidente Irene Tinagli (PD)</a:t>
            </a:r>
            <a:br>
              <a:rPr lang="it-IT" b="1" dirty="0">
                <a:solidFill>
                  <a:prstClr val="black"/>
                </a:solidFill>
                <a:latin typeface="Calibri"/>
              </a:rPr>
            </a:br>
            <a:br>
              <a:rPr lang="it-IT" b="1" dirty="0">
                <a:solidFill>
                  <a:prstClr val="black"/>
                </a:solidFill>
                <a:latin typeface="Calibri"/>
              </a:rPr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0534803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C9FB0-59C5-9FE2-74E7-87477A16A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6DEAE43-BF8B-1DB5-5C83-4BA0EAD386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0650D6F-5FAA-B77E-41D4-563D0C122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626E35-CAB9-2E3C-CE1E-E6B298BA976B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Consiglio europeo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437F1735-2416-05B5-ACE6-4FA7388F91C5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3AA741A9-C389-354A-C047-A5749EE9ABE7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69863EE0-ACAE-5DEE-1602-2324A1D80282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FD46CD2-666F-D606-12D8-68A0A88EC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123" y="980635"/>
            <a:ext cx="7299115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it-IT" altLang="en-US" b="1" dirty="0">
                <a:solidFill>
                  <a:schemeClr val="tx2">
                    <a:lumMod val="90000"/>
                    <a:lumOff val="10000"/>
                  </a:schemeClr>
                </a:solidFill>
                <a:latin typeface="Verdana" pitchFamily="34" charset="0"/>
              </a:rPr>
              <a:t>Vertice dei capi di Stato e di governo di tutti i paesi UE </a:t>
            </a:r>
            <a:br>
              <a:rPr lang="it-IT" altLang="en-US" b="1" dirty="0">
                <a:solidFill>
                  <a:schemeClr val="tx2">
                    <a:lumMod val="90000"/>
                    <a:lumOff val="10000"/>
                  </a:schemeClr>
                </a:solidFill>
                <a:latin typeface="Verdana" pitchFamily="34" charset="0"/>
              </a:rPr>
            </a:br>
            <a:endParaRPr lang="it-IT" altLang="en-US" b="1" dirty="0">
              <a:solidFill>
                <a:schemeClr val="tx2">
                  <a:lumMod val="90000"/>
                  <a:lumOff val="10000"/>
                </a:schemeClr>
              </a:solidFill>
              <a:latin typeface="Verdana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36EF0F0-FEA9-A639-75B6-73C2D1891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332" y="1421420"/>
            <a:ext cx="69119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171450" indent="-171450" eaLnBrk="1" hangingPunct="1">
              <a:lnSpc>
                <a:spcPct val="150000"/>
              </a:lnSpc>
              <a:buFontTx/>
              <a:buChar char="•"/>
            </a:pPr>
            <a:r>
              <a:rPr lang="it-IT" altLang="en-US" sz="1500" dirty="0">
                <a:solidFill>
                  <a:srgbClr val="595959"/>
                </a:solidFill>
                <a:latin typeface="Verdana" pitchFamily="34" charset="0"/>
              </a:rPr>
              <a:t>Si tiene almeno 4 volte l’anno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•"/>
            </a:pPr>
            <a:r>
              <a:rPr lang="it-IT" altLang="en-US" sz="1500" dirty="0">
                <a:solidFill>
                  <a:srgbClr val="595959"/>
                </a:solidFill>
                <a:latin typeface="Verdana" pitchFamily="34" charset="0"/>
              </a:rPr>
              <a:t>Definisce le linee generali delle politiche dell’Unione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•"/>
            </a:pPr>
            <a:r>
              <a:rPr lang="it-IT" altLang="en-US" sz="1500" dirty="0">
                <a:solidFill>
                  <a:srgbClr val="595959"/>
                </a:solidFill>
                <a:latin typeface="Verdana" pitchFamily="34" charset="0"/>
              </a:rPr>
              <a:t>Presidente</a:t>
            </a:r>
            <a:r>
              <a:rPr lang="fr-BE" altLang="en-US" sz="1500" dirty="0">
                <a:solidFill>
                  <a:srgbClr val="595959"/>
                </a:solidFill>
                <a:latin typeface="Verdana" pitchFamily="34" charset="0"/>
              </a:rPr>
              <a:t>: </a:t>
            </a:r>
            <a:r>
              <a:rPr lang="it-IT" altLang="en-US" sz="1500" dirty="0">
                <a:solidFill>
                  <a:srgbClr val="595959"/>
                </a:solidFill>
                <a:latin typeface="Verdana" pitchFamily="34" charset="0"/>
              </a:rPr>
              <a:t>Antonio Costa</a:t>
            </a:r>
            <a:endParaRPr lang="en-US" altLang="en-US" sz="1500" dirty="0">
              <a:solidFill>
                <a:srgbClr val="595959"/>
              </a:solidFill>
              <a:latin typeface="Verdana" pitchFamily="34" charset="0"/>
            </a:endParaRPr>
          </a:p>
        </p:txBody>
      </p:sp>
      <p:pic>
        <p:nvPicPr>
          <p:cNvPr id="10" name="Picture 6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EE110CC8-F0B6-05E1-5C09-774C9196C6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37" t="31525" r="25548" b="25653"/>
          <a:stretch/>
        </p:blipFill>
        <p:spPr bwMode="auto">
          <a:xfrm>
            <a:off x="974332" y="2664713"/>
            <a:ext cx="7541130" cy="36458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080053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A7E8A-7641-21B5-1E19-A798C470A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98F0967-6C9F-1733-8757-1543BB9405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5FA90E8-D05F-6D50-0E72-ECC55206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E6B9D4C-A91B-01D7-7EF8-2102C5319651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Consiglio dell’UE – la voce degli Stati membri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E8943A54-9400-C1A9-6B45-7AD65AC3FE09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2678DDCA-F453-525B-5993-77C843149C02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A88EB911-5B21-9FA8-31AC-B928B2AB6B5D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632A1D2-FC4A-7749-1C29-669989518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709" y="957561"/>
            <a:ext cx="5847919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 eaLnBrk="1" hangingPunct="1">
              <a:lnSpc>
                <a:spcPct val="150000"/>
              </a:lnSpc>
              <a:buFontTx/>
              <a:buChar char="•"/>
            </a:pPr>
            <a:r>
              <a:rPr lang="it-IT" altLang="nl-BE" sz="1500" dirty="0">
                <a:solidFill>
                  <a:srgbClr val="595959"/>
                </a:solidFill>
                <a:latin typeface="Verdana" pitchFamily="34" charset="0"/>
              </a:rPr>
              <a:t>Un ministro per ciascun paese dell’UE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•"/>
            </a:pPr>
            <a:r>
              <a:rPr lang="it-IT" altLang="nl-BE" sz="1500" dirty="0">
                <a:solidFill>
                  <a:srgbClr val="595959"/>
                </a:solidFill>
                <a:latin typeface="Verdana" pitchFamily="34" charset="0"/>
              </a:rPr>
              <a:t>Presidenza: a rotazione ogni sei mesi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•"/>
            </a:pPr>
            <a:r>
              <a:rPr lang="it-IT" altLang="nl-BE" sz="1500" dirty="0">
                <a:solidFill>
                  <a:srgbClr val="595959"/>
                </a:solidFill>
                <a:latin typeface="Verdana" pitchFamily="34" charset="0"/>
              </a:rPr>
              <a:t>Vota le leggi dell’UE e il bilancio, insieme al Parlamento </a:t>
            </a:r>
          </a:p>
          <a:p>
            <a:pPr marL="171450" indent="-171450" eaLnBrk="1" hangingPunct="1">
              <a:lnSpc>
                <a:spcPct val="150000"/>
              </a:lnSpc>
              <a:buFontTx/>
              <a:buChar char="•"/>
            </a:pPr>
            <a:r>
              <a:rPr lang="it-IT" altLang="nl-BE" sz="1500" dirty="0">
                <a:solidFill>
                  <a:srgbClr val="595959"/>
                </a:solidFill>
                <a:latin typeface="Verdana" pitchFamily="34" charset="0"/>
              </a:rPr>
              <a:t>Gestisce la Politica estera e di sicurezza comune</a:t>
            </a:r>
          </a:p>
          <a:p>
            <a:pPr marL="171450" indent="-171450" eaLnBrk="1" hangingPunct="1">
              <a:buFontTx/>
              <a:buChar char="•"/>
            </a:pPr>
            <a:endParaRPr lang="en-US" altLang="en-US" sz="1500" dirty="0">
              <a:solidFill>
                <a:srgbClr val="595959"/>
              </a:solidFill>
              <a:latin typeface="Verdana" pitchFamily="34" charset="0"/>
            </a:endParaRPr>
          </a:p>
        </p:txBody>
      </p:sp>
      <p:pic>
        <p:nvPicPr>
          <p:cNvPr id="8" name="Picture 2" descr="Consiglio europeo e Recovery Fund: come funziona il fondo UE per la ripresa">
            <a:extLst>
              <a:ext uri="{FF2B5EF4-FFF2-40B4-BE49-F238E27FC236}">
                <a16:creationId xmlns:a16="http://schemas.microsoft.com/office/drawing/2014/main" id="{0EF50567-56D1-8A13-B096-00C8E1002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650" y="769281"/>
            <a:ext cx="4615797" cy="2596386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4D67228-966D-DD93-D594-B4748A1780C3}"/>
              </a:ext>
            </a:extLst>
          </p:cNvPr>
          <p:cNvSpPr txBox="1">
            <a:spLocks/>
          </p:cNvSpPr>
          <p:nvPr/>
        </p:nvSpPr>
        <p:spPr>
          <a:xfrm>
            <a:off x="6833710" y="3498730"/>
            <a:ext cx="4541328" cy="3001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it-IT" sz="1800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decisioni del Consiglio vengono votate a «</a:t>
            </a:r>
            <a:r>
              <a:rPr lang="it-IT" sz="18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doppia</a:t>
            </a:r>
            <a:r>
              <a:rPr lang="it-IT" sz="1800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18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maggioranza</a:t>
            </a:r>
            <a:r>
              <a:rPr lang="it-IT" sz="1800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». </a:t>
            </a:r>
          </a:p>
          <a:p>
            <a:pPr marL="0" indent="0">
              <a:buFont typeface="Arial" charset="0"/>
              <a:buNone/>
              <a:defRPr/>
            </a:pPr>
            <a:r>
              <a:rPr lang="en-GB" sz="1800" dirty="0">
                <a:solidFill>
                  <a:srgbClr val="3399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en-GB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it-IT" sz="1500" dirty="0">
                <a:solidFill>
                  <a:srgbClr val="595959"/>
                </a:solidFill>
                <a:latin typeface="Verdana" panose="020B0604030504040204" pitchFamily="34" charset="0"/>
              </a:rPr>
              <a:t>Una decisione deve avere il supporto di almeno:</a:t>
            </a:r>
          </a:p>
          <a:p>
            <a:pPr>
              <a:defRPr/>
            </a:pPr>
            <a:r>
              <a:rPr lang="it-IT" sz="1500" dirty="0">
                <a:solidFill>
                  <a:srgbClr val="595959"/>
                </a:solidFill>
                <a:latin typeface="Verdana" panose="020B0604030504040204" pitchFamily="34" charset="0"/>
              </a:rPr>
              <a:t> Il 55 % degli Stati membri (16 paesi)</a:t>
            </a:r>
          </a:p>
          <a:p>
            <a:pPr>
              <a:defRPr/>
            </a:pPr>
            <a:r>
              <a:rPr lang="it-IT" sz="1500" dirty="0">
                <a:solidFill>
                  <a:srgbClr val="595959"/>
                </a:solidFill>
                <a:latin typeface="Verdana" panose="020B0604030504040204" pitchFamily="34" charset="0"/>
              </a:rPr>
              <a:t> Stati membri che rappresentino il 65 % della popolazione dell’UE</a:t>
            </a:r>
          </a:p>
          <a:p>
            <a:pPr>
              <a:defRPr/>
            </a:pPr>
            <a:endParaRPr lang="" sz="180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" sz="1800" b="1" dirty="0">
                <a:solidFill>
                  <a:srgbClr val="359AC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 per alcune materie necessaria l’unanimità</a:t>
            </a:r>
            <a:endParaRPr lang="en-GB" sz="1800" b="1" dirty="0">
              <a:solidFill>
                <a:srgbClr val="359AC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EC1D1A0B-23B8-3C93-6B51-DC8FFA14D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709" y="2373308"/>
            <a:ext cx="5618218" cy="423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sz="1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Open Sans"/>
              <a:cs typeface="Arial" pitchFamily="34" charset="0"/>
              <a:hlinkClick r:id="rId5"/>
            </a:endParaRPr>
          </a:p>
          <a:p>
            <a:pPr defTabSz="914400"/>
            <a:r>
              <a:rPr lang="it-IT" altLang="nl-BE" sz="2000" b="1" dirty="0">
                <a:solidFill>
                  <a:srgbClr val="FF0000"/>
                </a:solidFill>
                <a:latin typeface="Verdana" pitchFamily="34" charset="0"/>
              </a:rPr>
              <a:t>10 Formazioni del Consiglio</a:t>
            </a:r>
            <a:endParaRPr kumimoji="0" lang="it-IT" sz="1600" b="0" i="0" u="none" strike="noStrike" cap="none" normalizeH="0" baseline="0" dirty="0">
              <a:ln>
                <a:noFill/>
              </a:ln>
              <a:effectLst/>
              <a:latin typeface="Verdana "/>
              <a:cs typeface="Arial" pitchFamily="34" charset="0"/>
              <a:hlinkClick r:id="rId5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effectLst/>
                <a:latin typeface="Verdana "/>
                <a:cs typeface="Arial" pitchFamily="34" charset="0"/>
              </a:rPr>
              <a:t>Affari esteri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effectLst/>
                <a:latin typeface="Verdana "/>
                <a:cs typeface="Arial" pitchFamily="34" charset="0"/>
              </a:rPr>
              <a:t>Affari generali</a:t>
            </a:r>
          </a:p>
          <a:p>
            <a:pPr lvl="0" defTabSz="914400" eaLnBrk="0" hangingPunct="0">
              <a:buFontTx/>
              <a:buChar char="•"/>
            </a:pPr>
            <a:r>
              <a:rPr lang="it-IT" sz="1600" dirty="0">
                <a:latin typeface="Verdana "/>
                <a:cs typeface="Arial" pitchFamily="34" charset="0"/>
              </a:rPr>
              <a:t>Giustizia e affari interni</a:t>
            </a:r>
          </a:p>
          <a:p>
            <a:pPr lvl="0" defTabSz="914400" eaLnBrk="0" hangingPunct="0">
              <a:buFontTx/>
              <a:buChar char="•"/>
            </a:pPr>
            <a:r>
              <a:rPr lang="it-IT" sz="1600" b="1" dirty="0">
                <a:latin typeface="Verdana "/>
                <a:cs typeface="Arial" pitchFamily="34" charset="0"/>
              </a:rPr>
              <a:t>Economia e finanza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effectLst/>
                <a:latin typeface="Verdana "/>
                <a:cs typeface="Arial" pitchFamily="34" charset="0"/>
              </a:rPr>
              <a:t>Agricoltura e pesca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1" i="0" u="none" strike="noStrike" cap="none" normalizeH="0" baseline="0" dirty="0">
                <a:ln>
                  <a:noFill/>
                </a:ln>
                <a:effectLst/>
                <a:latin typeface="Verdana "/>
                <a:cs typeface="Arial" pitchFamily="34" charset="0"/>
              </a:rPr>
              <a:t>Ambiente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1" i="0" u="none" strike="noStrike" cap="none" normalizeH="0" baseline="0" dirty="0">
                <a:ln>
                  <a:noFill/>
                </a:ln>
                <a:effectLst/>
                <a:latin typeface="Verdana "/>
                <a:cs typeface="Arial" pitchFamily="34" charset="0"/>
              </a:rPr>
              <a:t>Competitività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strike="noStrike" cap="none" normalizeH="0" baseline="0" dirty="0">
                <a:ln>
                  <a:noFill/>
                </a:ln>
                <a:effectLst/>
                <a:latin typeface="Verdana "/>
                <a:cs typeface="Arial" pitchFamily="34" charset="0"/>
              </a:rPr>
              <a:t>Istruzione, gioventù, cultura e sport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1" i="0" u="none" strike="noStrike" cap="none" normalizeH="0" baseline="0" dirty="0">
                <a:ln>
                  <a:noFill/>
                </a:ln>
                <a:effectLst/>
                <a:latin typeface="Verdana "/>
                <a:cs typeface="Arial" pitchFamily="34" charset="0"/>
              </a:rPr>
              <a:t>Occupazione, politica sociale, salute e consumatori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1" i="0" u="none" strike="noStrike" cap="none" normalizeH="0" baseline="0" dirty="0">
                <a:ln>
                  <a:noFill/>
                </a:ln>
                <a:effectLst/>
                <a:latin typeface="Verdana "/>
                <a:cs typeface="Arial" pitchFamily="34" charset="0"/>
              </a:rPr>
              <a:t>Trasporti, telecomunicazioni e energia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" sz="1600" dirty="0">
              <a:latin typeface="Verdana 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 "/>
                <a:cs typeface="Arial" pitchFamily="34" charset="0"/>
              </a:rPr>
              <a:t>Eurogruppo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 "/>
                <a:cs typeface="Arial" pitchFamily="34" charset="0"/>
              </a:rPr>
              <a:t> </a:t>
            </a:r>
            <a:endParaRPr lang="it-IT" sz="1600" dirty="0">
              <a:solidFill>
                <a:srgbClr val="FF0000"/>
              </a:solidFill>
              <a:latin typeface="Verdana 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 "/>
                <a:cs typeface="Arial" pitchFamily="34" charset="0"/>
              </a:rPr>
              <a:t>COREPER I e II (Comitato dei Rappresentanti Permanenti)</a:t>
            </a:r>
          </a:p>
        </p:txBody>
      </p:sp>
    </p:spTree>
    <p:extLst>
      <p:ext uri="{BB962C8B-B14F-4D97-AF65-F5344CB8AC3E}">
        <p14:creationId xmlns:p14="http://schemas.microsoft.com/office/powerpoint/2010/main" val="249264484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332B0-E710-5439-7703-025B9F022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4935CD0-8BC6-1956-E16B-5133CE5DF49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AAE1FE8-FBE2-16CE-3082-3ABE0E72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9EEA83B-D972-0FF9-0AC9-90BEDA9B5533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processo legislativo nell’UE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F1070CE2-3B17-7CE9-EB55-64176751DCBB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793C3925-D9B9-4216-2C13-37A2939FDFD7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62109DB3-3532-B5CA-7B05-D11590719F41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E4570561-DA15-E6C5-433E-46CBF291B5DE}"/>
              </a:ext>
            </a:extLst>
          </p:cNvPr>
          <p:cNvSpPr/>
          <p:nvPr/>
        </p:nvSpPr>
        <p:spPr>
          <a:xfrm>
            <a:off x="474358" y="986446"/>
            <a:ext cx="6886943" cy="979996"/>
          </a:xfrm>
          <a:prstGeom prst="rect">
            <a:avLst/>
          </a:prstGeom>
          <a:solidFill>
            <a:srgbClr val="E0D2D7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018740F-62AD-A4EB-5EAD-87CC4AF1EC7D}"/>
              </a:ext>
            </a:extLst>
          </p:cNvPr>
          <p:cNvSpPr/>
          <p:nvPr/>
        </p:nvSpPr>
        <p:spPr>
          <a:xfrm>
            <a:off x="773539" y="557215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743FE936-9BA4-378D-2A92-7C1246E024DA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3746A76D-6B59-8F21-66F4-C85F0AAD9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942307"/>
            <a:ext cx="5866003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Commissione: presenta una proposta formale 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93A67BCA-320A-0845-D045-0A4F972A3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2441" y="3753519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Parlamento europeo e Consiglio dei ministri: decidono insieme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584BA3-6390-D92B-5D68-2797C3672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616" y="4591719"/>
            <a:ext cx="585012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Autorità nazionali e locali: attuano la legislazione</a:t>
            </a: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FD5C7FBE-AE48-4022-DBD8-B041E6C7E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491" y="5423569"/>
            <a:ext cx="5995988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 e Corte di giustizia: controllano l'attuazione</a:t>
            </a:r>
          </a:p>
        </p:txBody>
      </p:sp>
      <p:sp>
        <p:nvSpPr>
          <p:cNvPr id="20" name="Down Arrow 1">
            <a:extLst>
              <a:ext uri="{FF2B5EF4-FFF2-40B4-BE49-F238E27FC236}">
                <a16:creationId xmlns:a16="http://schemas.microsoft.com/office/drawing/2014/main" id="{26456103-DC0E-8F49-C370-E67FE49AF14E}"/>
              </a:ext>
            </a:extLst>
          </p:cNvPr>
          <p:cNvSpPr/>
          <p:nvPr/>
        </p:nvSpPr>
        <p:spPr>
          <a:xfrm>
            <a:off x="4038029" y="268195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C6B25AA5-4948-1580-EA06-F7AC46813E19}"/>
              </a:ext>
            </a:extLst>
          </p:cNvPr>
          <p:cNvSpPr/>
          <p:nvPr/>
        </p:nvSpPr>
        <p:spPr>
          <a:xfrm>
            <a:off x="4036441" y="3486819"/>
            <a:ext cx="107950" cy="188913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4" name="Down Arrow 22">
            <a:extLst>
              <a:ext uri="{FF2B5EF4-FFF2-40B4-BE49-F238E27FC236}">
                <a16:creationId xmlns:a16="http://schemas.microsoft.com/office/drawing/2014/main" id="{F89203FE-7391-51AC-D14A-EB86CAC7DAE7}"/>
              </a:ext>
            </a:extLst>
          </p:cNvPr>
          <p:cNvSpPr/>
          <p:nvPr/>
        </p:nvSpPr>
        <p:spPr>
          <a:xfrm>
            <a:off x="4034854" y="432660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6" name="Down Arrow 23">
            <a:extLst>
              <a:ext uri="{FF2B5EF4-FFF2-40B4-BE49-F238E27FC236}">
                <a16:creationId xmlns:a16="http://schemas.microsoft.com/office/drawing/2014/main" id="{C19CDB08-488C-9DD8-D06B-9FCB434A35AA}"/>
              </a:ext>
            </a:extLst>
          </p:cNvPr>
          <p:cNvSpPr/>
          <p:nvPr/>
        </p:nvSpPr>
        <p:spPr>
          <a:xfrm>
            <a:off x="4033266" y="5148932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B85F117A-AC25-0AE0-921D-3080AD5D0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48" y="3721174"/>
            <a:ext cx="881063" cy="533996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>
            <a:extLst>
              <a:ext uri="{FF2B5EF4-FFF2-40B4-BE49-F238E27FC236}">
                <a16:creationId xmlns:a16="http://schemas.microsoft.com/office/drawing/2014/main" id="{83DCF00E-6C8D-B662-3198-62B183837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171" y="5244182"/>
            <a:ext cx="690562" cy="6921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5" name="Picture 17">
            <a:extLst>
              <a:ext uri="{FF2B5EF4-FFF2-40B4-BE49-F238E27FC236}">
                <a16:creationId xmlns:a16="http://schemas.microsoft.com/office/drawing/2014/main" id="{B65C420D-6378-6972-2E7F-84C714254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8" y="2924570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7" name="Picture 17">
            <a:extLst>
              <a:ext uri="{FF2B5EF4-FFF2-40B4-BE49-F238E27FC236}">
                <a16:creationId xmlns:a16="http://schemas.microsoft.com/office/drawing/2014/main" id="{019C2AEF-1C5E-DA70-199F-478731F62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91" y="5407694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9" name="Rectangle 18">
            <a:extLst>
              <a:ext uri="{FF2B5EF4-FFF2-40B4-BE49-F238E27FC236}">
                <a16:creationId xmlns:a16="http://schemas.microsoft.com/office/drawing/2014/main" id="{33DC566C-2A56-B0D0-BAA6-D912798E1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139032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a</a:t>
            </a:r>
            <a:r>
              <a:rPr lang="it-IT" sz="1200" kern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vvio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 dibattito e consultazione di cittadini</a:t>
            </a: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, gruppi d’interesse, esperti</a:t>
            </a:r>
          </a:p>
        </p:txBody>
      </p:sp>
      <p:pic>
        <p:nvPicPr>
          <p:cNvPr id="41" name="Picture 2" descr="Membri del Consiglio europeo - Consilium">
            <a:extLst>
              <a:ext uri="{FF2B5EF4-FFF2-40B4-BE49-F238E27FC236}">
                <a16:creationId xmlns:a16="http://schemas.microsoft.com/office/drawing/2014/main" id="{A3D0218A-365E-53E6-776C-A90EFCFAD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739" y="3683273"/>
            <a:ext cx="763511" cy="571897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>
            <a:extLst>
              <a:ext uri="{FF2B5EF4-FFF2-40B4-BE49-F238E27FC236}">
                <a16:creationId xmlns:a16="http://schemas.microsoft.com/office/drawing/2014/main" id="{7AF2F3EC-311D-17F9-2E7A-1722BD6CDF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2116428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5" name="Down Arrow 1">
            <a:extLst>
              <a:ext uri="{FF2B5EF4-FFF2-40B4-BE49-F238E27FC236}">
                <a16:creationId xmlns:a16="http://schemas.microsoft.com/office/drawing/2014/main" id="{1F735BCD-A4F0-9D30-762A-BEDAB84FEE01}"/>
              </a:ext>
            </a:extLst>
          </p:cNvPr>
          <p:cNvSpPr/>
          <p:nvPr/>
        </p:nvSpPr>
        <p:spPr>
          <a:xfrm>
            <a:off x="4022547" y="1775730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7" name="Rectangle 22">
            <a:extLst>
              <a:ext uri="{FF2B5EF4-FFF2-40B4-BE49-F238E27FC236}">
                <a16:creationId xmlns:a16="http://schemas.microsoft.com/office/drawing/2014/main" id="{EB873337-0F8C-3E0F-8C67-BD70AA619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1263834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pubblicazione del Programma di lavoro annuale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+mn-ea"/>
            </a:endParaRPr>
          </a:p>
        </p:txBody>
      </p:sp>
      <p:pic>
        <p:nvPicPr>
          <p:cNvPr id="49" name="Picture 23">
            <a:extLst>
              <a:ext uri="{FF2B5EF4-FFF2-40B4-BE49-F238E27FC236}">
                <a16:creationId xmlns:a16="http://schemas.microsoft.com/office/drawing/2014/main" id="{37EE1968-8D39-D6EB-C082-FF3D2EFB4A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1244594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51" name="Rectangle 28">
            <a:extLst>
              <a:ext uri="{FF2B5EF4-FFF2-40B4-BE49-F238E27FC236}">
                <a16:creationId xmlns:a16="http://schemas.microsoft.com/office/drawing/2014/main" id="{1653078A-FAFE-E1D1-EDDF-A3DADD2526BD}"/>
              </a:ext>
            </a:extLst>
          </p:cNvPr>
          <p:cNvSpPr/>
          <p:nvPr/>
        </p:nvSpPr>
        <p:spPr>
          <a:xfrm>
            <a:off x="7669245" y="858239"/>
            <a:ext cx="4031010" cy="2645310"/>
          </a:xfrm>
          <a:prstGeom prst="rect">
            <a:avLst/>
          </a:prstGeom>
          <a:solidFill>
            <a:srgbClr val="E0D2D7"/>
          </a:solidFill>
          <a:ln>
            <a:solidFill>
              <a:schemeClr val="accent1">
                <a:shade val="15000"/>
              </a:schemeClr>
            </a:solidFill>
          </a:ln>
          <a:effectLst>
            <a:softEdge rad="292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53" name="TextBox 29">
            <a:extLst>
              <a:ext uri="{FF2B5EF4-FFF2-40B4-BE49-F238E27FC236}">
                <a16:creationId xmlns:a16="http://schemas.microsoft.com/office/drawing/2014/main" id="{7C8B13C5-22B6-4968-C2F0-5520FC6A9262}"/>
              </a:ext>
            </a:extLst>
          </p:cNvPr>
          <p:cNvSpPr txBox="1"/>
          <p:nvPr/>
        </p:nvSpPr>
        <p:spPr>
          <a:xfrm>
            <a:off x="8263183" y="1400368"/>
            <a:ext cx="28431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Delineamento</a:t>
            </a:r>
            <a:r>
              <a:rPr lang="fr-BE" dirty="0"/>
              <a:t> dei dossier da </a:t>
            </a:r>
            <a:r>
              <a:rPr lang="fr-BE" dirty="0" err="1"/>
              <a:t>seguire</a:t>
            </a:r>
            <a:r>
              <a:rPr lang="fr-BE" dirty="0"/>
              <a:t> e su </a:t>
            </a:r>
            <a:r>
              <a:rPr lang="fr-BE" dirty="0" err="1"/>
              <a:t>cui</a:t>
            </a:r>
            <a:r>
              <a:rPr lang="fr-BE" dirty="0"/>
              <a:t> </a:t>
            </a:r>
            <a:r>
              <a:rPr lang="fr-BE" dirty="0" err="1"/>
              <a:t>iniziare</a:t>
            </a:r>
            <a:r>
              <a:rPr lang="fr-BE" dirty="0"/>
              <a:t> un </a:t>
            </a:r>
            <a:r>
              <a:rPr lang="fr-BE" dirty="0" err="1"/>
              <a:t>attività</a:t>
            </a:r>
            <a:r>
              <a:rPr lang="fr-BE" dirty="0"/>
              <a:t> di </a:t>
            </a:r>
            <a:r>
              <a:rPr lang="fr-BE" dirty="0" err="1"/>
              <a:t>rappresentanza</a:t>
            </a:r>
            <a:r>
              <a:rPr lang="fr-BE" dirty="0"/>
              <a:t> </a:t>
            </a:r>
            <a:r>
              <a:rPr lang="fr-BE" dirty="0" err="1"/>
              <a:t>degli</a:t>
            </a:r>
            <a:r>
              <a:rPr lang="fr-BE" dirty="0"/>
              <a:t> </a:t>
            </a:r>
            <a:r>
              <a:rPr lang="fr-BE" dirty="0" err="1"/>
              <a:t>interessi</a:t>
            </a:r>
            <a:r>
              <a:rPr lang="fr-BE" dirty="0"/>
              <a:t> 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5836704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EFE92-D38F-2449-24F8-988F5A1DE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54E8702-9389-FDEE-9A88-1B73440F9B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DB6D367-0986-3290-E1F5-7BB449DFB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3A5CD6F-D419-ACB6-1C78-73865BEAE549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processo legislativo nell’UE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3A2538A9-83BB-1D32-DBBC-DA70F016EAC5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9D48F0AB-2E3F-9A17-F251-52901AABC9C0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1BC9609B-19E9-5CF9-C63F-7D408D25E0AA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5010BBF6-C8F4-E9DC-943A-52F51B030F20}"/>
              </a:ext>
            </a:extLst>
          </p:cNvPr>
          <p:cNvSpPr/>
          <p:nvPr/>
        </p:nvSpPr>
        <p:spPr>
          <a:xfrm>
            <a:off x="501790" y="1861994"/>
            <a:ext cx="6886943" cy="979996"/>
          </a:xfrm>
          <a:prstGeom prst="rect">
            <a:avLst/>
          </a:prstGeom>
          <a:solidFill>
            <a:srgbClr val="E0D2D7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FDF2D52-356D-DCAC-0DBB-51A71A7249DE}"/>
              </a:ext>
            </a:extLst>
          </p:cNvPr>
          <p:cNvSpPr/>
          <p:nvPr/>
        </p:nvSpPr>
        <p:spPr>
          <a:xfrm>
            <a:off x="773539" y="557215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C8FA95EE-CEA0-52D0-1650-3C393E75E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942307"/>
            <a:ext cx="5866003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Commissione: presenta una proposta formale 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5B172695-FD0A-E75F-1CF6-4A9D216A6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2441" y="3753519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Parlamento europeo e Consiglio dei ministri: decidono insieme 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C3519913-68D1-4544-BE25-C7C1BAD2F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616" y="4591719"/>
            <a:ext cx="585012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Autorità nazionali e locali: attuano la legislazione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BB54DC-AD0F-CB26-D9A5-DF799A4E3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491" y="5423569"/>
            <a:ext cx="5995988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 e Corte di giustizia: controllano l'attuazione</a:t>
            </a:r>
          </a:p>
        </p:txBody>
      </p:sp>
      <p:sp>
        <p:nvSpPr>
          <p:cNvPr id="18" name="Down Arrow 1">
            <a:extLst>
              <a:ext uri="{FF2B5EF4-FFF2-40B4-BE49-F238E27FC236}">
                <a16:creationId xmlns:a16="http://schemas.microsoft.com/office/drawing/2014/main" id="{E90D921F-AE05-5261-34C9-061B45CDF5B4}"/>
              </a:ext>
            </a:extLst>
          </p:cNvPr>
          <p:cNvSpPr/>
          <p:nvPr/>
        </p:nvSpPr>
        <p:spPr>
          <a:xfrm>
            <a:off x="4038029" y="268195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0" name="Down Arrow 21">
            <a:extLst>
              <a:ext uri="{FF2B5EF4-FFF2-40B4-BE49-F238E27FC236}">
                <a16:creationId xmlns:a16="http://schemas.microsoft.com/office/drawing/2014/main" id="{E1F4A8E3-1FD8-A215-E2AA-E6819FD8A2D5}"/>
              </a:ext>
            </a:extLst>
          </p:cNvPr>
          <p:cNvSpPr/>
          <p:nvPr/>
        </p:nvSpPr>
        <p:spPr>
          <a:xfrm>
            <a:off x="4036441" y="3486819"/>
            <a:ext cx="107950" cy="188913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2" name="Down Arrow 22">
            <a:extLst>
              <a:ext uri="{FF2B5EF4-FFF2-40B4-BE49-F238E27FC236}">
                <a16:creationId xmlns:a16="http://schemas.microsoft.com/office/drawing/2014/main" id="{E1FFF0E2-2652-EFA0-358C-29E8875B2C2F}"/>
              </a:ext>
            </a:extLst>
          </p:cNvPr>
          <p:cNvSpPr/>
          <p:nvPr/>
        </p:nvSpPr>
        <p:spPr>
          <a:xfrm>
            <a:off x="4034854" y="432660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2CE65F54-57D0-023A-72DA-69C53074AF9E}"/>
              </a:ext>
            </a:extLst>
          </p:cNvPr>
          <p:cNvSpPr/>
          <p:nvPr/>
        </p:nvSpPr>
        <p:spPr>
          <a:xfrm>
            <a:off x="4033266" y="5148932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1B7D0A9B-B665-887D-EB33-296DBBAFB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48" y="3721174"/>
            <a:ext cx="881063" cy="533996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>
            <a:extLst>
              <a:ext uri="{FF2B5EF4-FFF2-40B4-BE49-F238E27FC236}">
                <a16:creationId xmlns:a16="http://schemas.microsoft.com/office/drawing/2014/main" id="{4482C23F-778D-FDCE-6592-B94B60A5F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171" y="5244182"/>
            <a:ext cx="690562" cy="6921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3" name="Picture 17">
            <a:extLst>
              <a:ext uri="{FF2B5EF4-FFF2-40B4-BE49-F238E27FC236}">
                <a16:creationId xmlns:a16="http://schemas.microsoft.com/office/drawing/2014/main" id="{6DCC2C1D-C17F-8A8E-5D8A-7CAFFF3EB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8" y="2924570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5" name="Picture 17">
            <a:extLst>
              <a:ext uri="{FF2B5EF4-FFF2-40B4-BE49-F238E27FC236}">
                <a16:creationId xmlns:a16="http://schemas.microsoft.com/office/drawing/2014/main" id="{D20356E1-0784-CBC6-8507-C22163006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91" y="5407694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7" name="Rectangle 18">
            <a:extLst>
              <a:ext uri="{FF2B5EF4-FFF2-40B4-BE49-F238E27FC236}">
                <a16:creationId xmlns:a16="http://schemas.microsoft.com/office/drawing/2014/main" id="{5F5367FF-7EB1-282B-10A9-AE280A498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139032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a</a:t>
            </a:r>
            <a:r>
              <a:rPr lang="it-IT" sz="1200" kern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vvio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 dibattito e consultazione di cittadini</a:t>
            </a: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, gruppi d’interesse, esperti</a:t>
            </a:r>
          </a:p>
        </p:txBody>
      </p:sp>
      <p:pic>
        <p:nvPicPr>
          <p:cNvPr id="39" name="Picture 2" descr="Membri del Consiglio europeo - Consilium">
            <a:extLst>
              <a:ext uri="{FF2B5EF4-FFF2-40B4-BE49-F238E27FC236}">
                <a16:creationId xmlns:a16="http://schemas.microsoft.com/office/drawing/2014/main" id="{495A0132-A1F3-9F37-F472-2A5E44468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739" y="3683273"/>
            <a:ext cx="763511" cy="571897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0">
            <a:extLst>
              <a:ext uri="{FF2B5EF4-FFF2-40B4-BE49-F238E27FC236}">
                <a16:creationId xmlns:a16="http://schemas.microsoft.com/office/drawing/2014/main" id="{C36B8C41-2301-90BB-807C-97843D757F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2116428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3" name="Down Arrow 1">
            <a:extLst>
              <a:ext uri="{FF2B5EF4-FFF2-40B4-BE49-F238E27FC236}">
                <a16:creationId xmlns:a16="http://schemas.microsoft.com/office/drawing/2014/main" id="{09E0D800-4386-201B-941A-292F78868D94}"/>
              </a:ext>
            </a:extLst>
          </p:cNvPr>
          <p:cNvSpPr/>
          <p:nvPr/>
        </p:nvSpPr>
        <p:spPr>
          <a:xfrm>
            <a:off x="4022547" y="1775730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5" name="Rectangle 22">
            <a:extLst>
              <a:ext uri="{FF2B5EF4-FFF2-40B4-BE49-F238E27FC236}">
                <a16:creationId xmlns:a16="http://schemas.microsoft.com/office/drawing/2014/main" id="{8F498C9B-7F61-0365-7CF0-72D639DB9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1263834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pubblicazione del Programma di lavoro annuale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+mn-ea"/>
            </a:endParaRPr>
          </a:p>
        </p:txBody>
      </p:sp>
      <p:pic>
        <p:nvPicPr>
          <p:cNvPr id="47" name="Picture 23">
            <a:extLst>
              <a:ext uri="{FF2B5EF4-FFF2-40B4-BE49-F238E27FC236}">
                <a16:creationId xmlns:a16="http://schemas.microsoft.com/office/drawing/2014/main" id="{F6D7CF3F-3357-5926-42F2-D994113780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1244594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9" name="Rectangle 3">
            <a:extLst>
              <a:ext uri="{FF2B5EF4-FFF2-40B4-BE49-F238E27FC236}">
                <a16:creationId xmlns:a16="http://schemas.microsoft.com/office/drawing/2014/main" id="{27C191AB-4F36-65E1-B13E-F2E97569ED6F}"/>
              </a:ext>
            </a:extLst>
          </p:cNvPr>
          <p:cNvSpPr/>
          <p:nvPr/>
        </p:nvSpPr>
        <p:spPr>
          <a:xfrm>
            <a:off x="7651254" y="1396713"/>
            <a:ext cx="4031010" cy="2626648"/>
          </a:xfrm>
          <a:prstGeom prst="rect">
            <a:avLst/>
          </a:prstGeom>
          <a:solidFill>
            <a:srgbClr val="E0D2D7"/>
          </a:solidFill>
          <a:ln>
            <a:solidFill>
              <a:schemeClr val="accent1">
                <a:shade val="15000"/>
              </a:schemeClr>
            </a:solidFill>
          </a:ln>
          <a:effectLst>
            <a:softEdge rad="292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B54F82D3-A577-2C08-630A-9A82AD0DEA33}"/>
              </a:ext>
            </a:extLst>
          </p:cNvPr>
          <p:cNvSpPr txBox="1"/>
          <p:nvPr/>
        </p:nvSpPr>
        <p:spPr>
          <a:xfrm>
            <a:off x="8245192" y="1842205"/>
            <a:ext cx="30730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Coordinamento</a:t>
            </a:r>
            <a:r>
              <a:rPr lang="fr-BE" dirty="0"/>
              <a:t> con </a:t>
            </a:r>
            <a:r>
              <a:rPr lang="fr-BE" dirty="0" err="1"/>
              <a:t>gli</a:t>
            </a:r>
            <a:r>
              <a:rPr lang="fr-BE" dirty="0"/>
              <a:t> </a:t>
            </a:r>
            <a:r>
              <a:rPr lang="fr-BE" dirty="0" err="1"/>
              <a:t>uffici</a:t>
            </a:r>
            <a:r>
              <a:rPr lang="fr-BE" dirty="0"/>
              <a:t> ANCE per </a:t>
            </a:r>
            <a:r>
              <a:rPr lang="fr-BE" dirty="0" err="1"/>
              <a:t>partecipare</a:t>
            </a:r>
            <a:r>
              <a:rPr lang="fr-BE" dirty="0"/>
              <a:t> </a:t>
            </a:r>
            <a:r>
              <a:rPr lang="fr-BE" dirty="0" err="1"/>
              <a:t>alle</a:t>
            </a:r>
            <a:r>
              <a:rPr lang="fr-BE" dirty="0"/>
              <a:t> </a:t>
            </a:r>
            <a:r>
              <a:rPr lang="fr-BE" dirty="0" err="1"/>
              <a:t>consultazioni</a:t>
            </a:r>
            <a:r>
              <a:rPr lang="fr-BE" dirty="0"/>
              <a:t> in modo </a:t>
            </a:r>
            <a:r>
              <a:rPr lang="fr-BE" dirty="0" err="1"/>
              <a:t>autonomo</a:t>
            </a:r>
            <a:r>
              <a:rPr lang="fr-BE" dirty="0"/>
              <a:t> o in </a:t>
            </a:r>
            <a:r>
              <a:rPr lang="fr-BE" dirty="0" err="1"/>
              <a:t>coordinamento</a:t>
            </a:r>
            <a:r>
              <a:rPr lang="fr-BE" dirty="0"/>
              <a:t> con FIEC</a:t>
            </a:r>
          </a:p>
        </p:txBody>
      </p:sp>
    </p:spTree>
    <p:extLst>
      <p:ext uri="{BB962C8B-B14F-4D97-AF65-F5344CB8AC3E}">
        <p14:creationId xmlns:p14="http://schemas.microsoft.com/office/powerpoint/2010/main" val="32108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D3A78-16E4-3B2F-A592-87B6FF02E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FACFE7C-16F7-13BE-0C0F-F64F0681D2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0AB051B-ECAA-AAE7-41A9-6D91D70AE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56D406D-46E4-2D42-DF03-721F67FDDC3C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processo legislativo nell’UE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429792EF-B81E-7158-86B7-F7A00786F1F3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B61FFD56-5D22-435D-B57E-97EEFAE47E37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F9BCC586-5BC0-31E3-B2E0-FC197A36BD58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6C739D6F-3BB0-B0A6-56BF-0FF5DC5DB083}"/>
              </a:ext>
            </a:extLst>
          </p:cNvPr>
          <p:cNvSpPr/>
          <p:nvPr/>
        </p:nvSpPr>
        <p:spPr>
          <a:xfrm>
            <a:off x="501790" y="2685615"/>
            <a:ext cx="6886943" cy="979996"/>
          </a:xfrm>
          <a:prstGeom prst="rect">
            <a:avLst/>
          </a:prstGeom>
          <a:solidFill>
            <a:srgbClr val="E0D2D7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054F92-F3F4-5620-2412-8BF4F3CC8E80}"/>
              </a:ext>
            </a:extLst>
          </p:cNvPr>
          <p:cNvSpPr/>
          <p:nvPr/>
        </p:nvSpPr>
        <p:spPr>
          <a:xfrm>
            <a:off x="773539" y="557215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2E8560A2-774C-7F00-E7E1-9BC9BD66FB3E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33E9642C-021A-388C-2649-EA752D874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942307"/>
            <a:ext cx="5866003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Commissione: presenta una proposta formale 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2D65512B-0D3E-A4EF-5353-C7E0DF24C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2441" y="3753519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Parlamento europeo e Consiglio dei ministri: decidono insieme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F3D708-7CBB-AE0A-B0C6-B372BF572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616" y="4591719"/>
            <a:ext cx="585012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Autorità nazionali e locali: attuano la legislazione</a:t>
            </a: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3705EB11-C65D-A848-2D77-BFBDAD983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491" y="5423569"/>
            <a:ext cx="5995988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 e Corte di giustizia: controllano l'attuazione</a:t>
            </a:r>
          </a:p>
        </p:txBody>
      </p:sp>
      <p:sp>
        <p:nvSpPr>
          <p:cNvPr id="20" name="Down Arrow 1">
            <a:extLst>
              <a:ext uri="{FF2B5EF4-FFF2-40B4-BE49-F238E27FC236}">
                <a16:creationId xmlns:a16="http://schemas.microsoft.com/office/drawing/2014/main" id="{F0E1E737-3223-79BE-FC4A-7BC0D05030CB}"/>
              </a:ext>
            </a:extLst>
          </p:cNvPr>
          <p:cNvSpPr/>
          <p:nvPr/>
        </p:nvSpPr>
        <p:spPr>
          <a:xfrm>
            <a:off x="4038029" y="268195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A12E814E-37A5-FF80-0A37-7D9DFFA23CD7}"/>
              </a:ext>
            </a:extLst>
          </p:cNvPr>
          <p:cNvSpPr/>
          <p:nvPr/>
        </p:nvSpPr>
        <p:spPr>
          <a:xfrm>
            <a:off x="4036441" y="3486819"/>
            <a:ext cx="107950" cy="188913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4" name="Down Arrow 22">
            <a:extLst>
              <a:ext uri="{FF2B5EF4-FFF2-40B4-BE49-F238E27FC236}">
                <a16:creationId xmlns:a16="http://schemas.microsoft.com/office/drawing/2014/main" id="{42522286-4EF0-AE00-82D7-4D283E332B7B}"/>
              </a:ext>
            </a:extLst>
          </p:cNvPr>
          <p:cNvSpPr/>
          <p:nvPr/>
        </p:nvSpPr>
        <p:spPr>
          <a:xfrm>
            <a:off x="4034854" y="432660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6" name="Down Arrow 23">
            <a:extLst>
              <a:ext uri="{FF2B5EF4-FFF2-40B4-BE49-F238E27FC236}">
                <a16:creationId xmlns:a16="http://schemas.microsoft.com/office/drawing/2014/main" id="{A1E3E883-FD4D-D0BB-F1EE-9C07F14519A3}"/>
              </a:ext>
            </a:extLst>
          </p:cNvPr>
          <p:cNvSpPr/>
          <p:nvPr/>
        </p:nvSpPr>
        <p:spPr>
          <a:xfrm>
            <a:off x="4033266" y="5148932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FA92C198-F3F9-8925-D15F-93772176A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48" y="3721174"/>
            <a:ext cx="881063" cy="533996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>
            <a:extLst>
              <a:ext uri="{FF2B5EF4-FFF2-40B4-BE49-F238E27FC236}">
                <a16:creationId xmlns:a16="http://schemas.microsoft.com/office/drawing/2014/main" id="{B9AF6C51-D516-29D1-0649-9EC92981D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171" y="5244182"/>
            <a:ext cx="690562" cy="6921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5" name="Picture 17">
            <a:extLst>
              <a:ext uri="{FF2B5EF4-FFF2-40B4-BE49-F238E27FC236}">
                <a16:creationId xmlns:a16="http://schemas.microsoft.com/office/drawing/2014/main" id="{15674745-5947-EA62-26FE-AC3AFF80A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8" y="2924570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7" name="Picture 17">
            <a:extLst>
              <a:ext uri="{FF2B5EF4-FFF2-40B4-BE49-F238E27FC236}">
                <a16:creationId xmlns:a16="http://schemas.microsoft.com/office/drawing/2014/main" id="{19AD1D0F-BFE3-08AA-13BA-48BA71055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91" y="5407694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9" name="Rectangle 18">
            <a:extLst>
              <a:ext uri="{FF2B5EF4-FFF2-40B4-BE49-F238E27FC236}">
                <a16:creationId xmlns:a16="http://schemas.microsoft.com/office/drawing/2014/main" id="{704C0D61-1FB5-14FF-8308-EB08C6AC1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139032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a</a:t>
            </a:r>
            <a:r>
              <a:rPr lang="it-IT" sz="1200" kern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vvio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 dibattito e consultazione di cittadini</a:t>
            </a: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, gruppi d’interesse, esperti</a:t>
            </a:r>
          </a:p>
        </p:txBody>
      </p:sp>
      <p:pic>
        <p:nvPicPr>
          <p:cNvPr id="41" name="Picture 2" descr="Membri del Consiglio europeo - Consilium">
            <a:extLst>
              <a:ext uri="{FF2B5EF4-FFF2-40B4-BE49-F238E27FC236}">
                <a16:creationId xmlns:a16="http://schemas.microsoft.com/office/drawing/2014/main" id="{36E66243-3218-E2B6-AAF7-3E6D641ED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739" y="3683273"/>
            <a:ext cx="763511" cy="571897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0">
            <a:extLst>
              <a:ext uri="{FF2B5EF4-FFF2-40B4-BE49-F238E27FC236}">
                <a16:creationId xmlns:a16="http://schemas.microsoft.com/office/drawing/2014/main" id="{D2AA91C5-CB93-E61B-5166-F68C1ABF61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2116428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5" name="Down Arrow 1">
            <a:extLst>
              <a:ext uri="{FF2B5EF4-FFF2-40B4-BE49-F238E27FC236}">
                <a16:creationId xmlns:a16="http://schemas.microsoft.com/office/drawing/2014/main" id="{95228588-682C-58CF-95A7-3A4782B42DD1}"/>
              </a:ext>
            </a:extLst>
          </p:cNvPr>
          <p:cNvSpPr/>
          <p:nvPr/>
        </p:nvSpPr>
        <p:spPr>
          <a:xfrm>
            <a:off x="4022547" y="1775730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7" name="Rectangle 22">
            <a:extLst>
              <a:ext uri="{FF2B5EF4-FFF2-40B4-BE49-F238E27FC236}">
                <a16:creationId xmlns:a16="http://schemas.microsoft.com/office/drawing/2014/main" id="{2348AFB2-C601-73E3-44E7-C54EE1138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1263834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pubblicazione del Programma di lavoro annuale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+mn-ea"/>
            </a:endParaRPr>
          </a:p>
        </p:txBody>
      </p:sp>
      <p:pic>
        <p:nvPicPr>
          <p:cNvPr id="49" name="Picture 23">
            <a:extLst>
              <a:ext uri="{FF2B5EF4-FFF2-40B4-BE49-F238E27FC236}">
                <a16:creationId xmlns:a16="http://schemas.microsoft.com/office/drawing/2014/main" id="{493D7F1D-5EBA-8732-786B-57AF5A34B9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1244594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51" name="Rectangle 3">
            <a:extLst>
              <a:ext uri="{FF2B5EF4-FFF2-40B4-BE49-F238E27FC236}">
                <a16:creationId xmlns:a16="http://schemas.microsoft.com/office/drawing/2014/main" id="{953611F5-72F0-DF82-8A71-0373ED64B807}"/>
              </a:ext>
            </a:extLst>
          </p:cNvPr>
          <p:cNvSpPr/>
          <p:nvPr/>
        </p:nvSpPr>
        <p:spPr>
          <a:xfrm>
            <a:off x="7651254" y="1832644"/>
            <a:ext cx="4031010" cy="3205163"/>
          </a:xfrm>
          <a:prstGeom prst="rect">
            <a:avLst/>
          </a:prstGeom>
          <a:solidFill>
            <a:srgbClr val="E0D2D7"/>
          </a:solidFill>
          <a:ln>
            <a:solidFill>
              <a:schemeClr val="accent1">
                <a:shade val="15000"/>
              </a:schemeClr>
            </a:solidFill>
          </a:ln>
          <a:effectLst>
            <a:softEdge rad="292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53" name="TextBox 24">
            <a:extLst>
              <a:ext uri="{FF2B5EF4-FFF2-40B4-BE49-F238E27FC236}">
                <a16:creationId xmlns:a16="http://schemas.microsoft.com/office/drawing/2014/main" id="{FA1F1C8C-BF55-1732-599E-92F07B8BFB55}"/>
              </a:ext>
            </a:extLst>
          </p:cNvPr>
          <p:cNvSpPr txBox="1"/>
          <p:nvPr/>
        </p:nvSpPr>
        <p:spPr>
          <a:xfrm>
            <a:off x="8091055" y="2283395"/>
            <a:ext cx="32271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Analisi</a:t>
            </a:r>
            <a:r>
              <a:rPr lang="fr-BE" dirty="0"/>
              <a:t> </a:t>
            </a:r>
            <a:r>
              <a:rPr lang="fr-BE" dirty="0" err="1"/>
              <a:t>della</a:t>
            </a:r>
            <a:r>
              <a:rPr lang="fr-BE" dirty="0"/>
              <a:t> </a:t>
            </a:r>
            <a:r>
              <a:rPr lang="fr-BE" dirty="0" err="1"/>
              <a:t>proposta</a:t>
            </a:r>
            <a:r>
              <a:rPr lang="fr-BE" dirty="0"/>
              <a:t> con il </a:t>
            </a:r>
            <a:r>
              <a:rPr lang="fr-BE" dirty="0" err="1"/>
              <a:t>supporto</a:t>
            </a:r>
            <a:r>
              <a:rPr lang="fr-BE" dirty="0"/>
              <a:t> </a:t>
            </a:r>
            <a:r>
              <a:rPr lang="fr-BE" dirty="0" err="1"/>
              <a:t>degli</a:t>
            </a:r>
            <a:r>
              <a:rPr lang="fr-BE" dirty="0"/>
              <a:t> </a:t>
            </a:r>
            <a:r>
              <a:rPr lang="fr-BE" dirty="0" err="1"/>
              <a:t>uffici</a:t>
            </a:r>
            <a:r>
              <a:rPr lang="fr-BE" dirty="0"/>
              <a:t> di Roma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Partecipazione</a:t>
            </a:r>
            <a:r>
              <a:rPr lang="fr-BE" dirty="0"/>
              <a:t> ai </a:t>
            </a:r>
            <a:r>
              <a:rPr lang="fr-BE" dirty="0" err="1"/>
              <a:t>gruppi</a:t>
            </a:r>
            <a:r>
              <a:rPr lang="fr-BE" dirty="0"/>
              <a:t> di </a:t>
            </a:r>
            <a:r>
              <a:rPr lang="fr-BE" dirty="0" err="1"/>
              <a:t>lavoro</a:t>
            </a:r>
            <a:r>
              <a:rPr lang="fr-BE" dirty="0"/>
              <a:t> FIEC per </a:t>
            </a:r>
            <a:r>
              <a:rPr lang="fr-BE" dirty="0" err="1"/>
              <a:t>delineare</a:t>
            </a:r>
            <a:r>
              <a:rPr lang="fr-BE" dirty="0"/>
              <a:t> </a:t>
            </a:r>
            <a:r>
              <a:rPr lang="fr-BE" dirty="0" err="1"/>
              <a:t>priorità</a:t>
            </a:r>
            <a:r>
              <a:rPr lang="fr-BE" dirty="0"/>
              <a:t> e </a:t>
            </a:r>
            <a:r>
              <a:rPr lang="fr-BE" dirty="0" err="1"/>
              <a:t>posizioni</a:t>
            </a:r>
            <a:r>
              <a:rPr lang="fr-BE" dirty="0"/>
              <a:t> </a:t>
            </a:r>
            <a:r>
              <a:rPr lang="fr-BE" dirty="0" err="1"/>
              <a:t>comuni</a:t>
            </a:r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Individuazione</a:t>
            </a:r>
            <a:r>
              <a:rPr lang="fr-BE" dirty="0"/>
              <a:t> dei MEP di </a:t>
            </a:r>
            <a:r>
              <a:rPr lang="fr-BE" dirty="0" err="1"/>
              <a:t>rierimento</a:t>
            </a:r>
            <a:r>
              <a:rPr lang="fr-BE" dirty="0"/>
              <a:t> per il dossier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08104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F6450-44CC-4B75-28CF-97690F366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95447D5D-B7FE-B3D0-73EB-A9D08E4706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C297522-E3DE-0D94-5921-828F7EF6E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07EC747-DDA0-BF8A-3EEE-D1270C0B8B51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processo legislativo nell’UE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8F7615F8-2337-886F-860E-5E86BCCA311B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38CE2AE-72F9-CF3D-A812-DC63758F8FC5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8DCA5BDD-893B-5E65-641C-DA6D6C7FBE28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48F05C83-96A1-EBF3-3F21-8045DE972E72}"/>
              </a:ext>
            </a:extLst>
          </p:cNvPr>
          <p:cNvSpPr/>
          <p:nvPr/>
        </p:nvSpPr>
        <p:spPr>
          <a:xfrm>
            <a:off x="865709" y="650748"/>
            <a:ext cx="6886943" cy="979996"/>
          </a:xfrm>
          <a:prstGeom prst="rect">
            <a:avLst/>
          </a:prstGeom>
          <a:solidFill>
            <a:srgbClr val="E0D2D7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16C1CD-DEB7-F6F0-F64F-AF5DBED13A7F}"/>
              </a:ext>
            </a:extLst>
          </p:cNvPr>
          <p:cNvSpPr/>
          <p:nvPr/>
        </p:nvSpPr>
        <p:spPr>
          <a:xfrm>
            <a:off x="773539" y="557215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65CD9023-9161-6E13-0A15-A630BA7C3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8880" y="928835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Parlamento europeo e Consiglio dei ministri: decidono insieme 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073F0F4-6967-5E7C-702E-E6E730A6F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87" y="896490"/>
            <a:ext cx="881063" cy="533996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Membri del Consiglio europeo - Consilium">
            <a:extLst>
              <a:ext uri="{FF2B5EF4-FFF2-40B4-BE49-F238E27FC236}">
                <a16:creationId xmlns:a16="http://schemas.microsoft.com/office/drawing/2014/main" id="{1A6BD69F-1D48-A768-D8D8-673657E34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599" y="858589"/>
            <a:ext cx="763511" cy="571897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magine">
            <a:extLst>
              <a:ext uri="{FF2B5EF4-FFF2-40B4-BE49-F238E27FC236}">
                <a16:creationId xmlns:a16="http://schemas.microsoft.com/office/drawing/2014/main" id="{9119AE5B-77A3-9E53-4B69-6BC3C0CB8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57" y="1534802"/>
            <a:ext cx="4091566" cy="519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>
            <a:extLst>
              <a:ext uri="{FF2B5EF4-FFF2-40B4-BE49-F238E27FC236}">
                <a16:creationId xmlns:a16="http://schemas.microsoft.com/office/drawing/2014/main" id="{80D9C59F-0687-EF70-0A9B-B62E55620FFA}"/>
              </a:ext>
            </a:extLst>
          </p:cNvPr>
          <p:cNvSpPr/>
          <p:nvPr/>
        </p:nvSpPr>
        <p:spPr>
          <a:xfrm>
            <a:off x="5627884" y="1587780"/>
            <a:ext cx="5364591" cy="4960801"/>
          </a:xfrm>
          <a:prstGeom prst="rect">
            <a:avLst/>
          </a:prstGeom>
          <a:solidFill>
            <a:srgbClr val="E0D2D7"/>
          </a:solidFill>
          <a:ln>
            <a:solidFill>
              <a:schemeClr val="accent1">
                <a:shade val="15000"/>
              </a:schemeClr>
            </a:solidFill>
          </a:ln>
          <a:effectLst>
            <a:softEdge rad="292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CAF352CF-964A-D804-89CA-499347390B76}"/>
              </a:ext>
            </a:extLst>
          </p:cNvPr>
          <p:cNvSpPr txBox="1"/>
          <p:nvPr/>
        </p:nvSpPr>
        <p:spPr>
          <a:xfrm>
            <a:off x="6180578" y="2146698"/>
            <a:ext cx="44597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Monitoraggio</a:t>
            </a:r>
            <a:r>
              <a:rPr lang="fr-BE" dirty="0"/>
              <a:t> </a:t>
            </a:r>
            <a:r>
              <a:rPr lang="fr-BE" dirty="0" err="1"/>
              <a:t>del</a:t>
            </a:r>
            <a:r>
              <a:rPr lang="fr-BE" dirty="0"/>
              <a:t> </a:t>
            </a:r>
            <a:r>
              <a:rPr lang="fr-BE" dirty="0" err="1"/>
              <a:t>progredire</a:t>
            </a:r>
            <a:r>
              <a:rPr lang="fr-BE" dirty="0"/>
              <a:t> </a:t>
            </a:r>
            <a:r>
              <a:rPr lang="fr-BE" dirty="0" err="1"/>
              <a:t>del</a:t>
            </a:r>
            <a:r>
              <a:rPr lang="fr-BE" dirty="0"/>
              <a:t> dossier in </a:t>
            </a:r>
            <a:r>
              <a:rPr lang="fr-BE" dirty="0" err="1"/>
              <a:t>commissione</a:t>
            </a:r>
            <a:r>
              <a:rPr lang="fr-BE" dirty="0"/>
              <a:t> </a:t>
            </a:r>
            <a:r>
              <a:rPr lang="fr-BE" dirty="0" err="1"/>
              <a:t>parlamentare</a:t>
            </a:r>
            <a:r>
              <a:rPr lang="fr-BE" dirty="0"/>
              <a:t> e </a:t>
            </a:r>
            <a:r>
              <a:rPr lang="fr-BE" dirty="0" err="1"/>
              <a:t>successivamente</a:t>
            </a:r>
            <a:r>
              <a:rPr lang="fr-BE" dirty="0"/>
              <a:t> in </a:t>
            </a:r>
            <a:r>
              <a:rPr lang="fr-BE" dirty="0" err="1"/>
              <a:t>plenaria</a:t>
            </a:r>
            <a:r>
              <a:rPr lang="fr-B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Coordinamento</a:t>
            </a:r>
            <a:r>
              <a:rPr lang="fr-BE" dirty="0"/>
              <a:t> con FIEC su </a:t>
            </a:r>
            <a:r>
              <a:rPr lang="fr-BE" dirty="0" err="1"/>
              <a:t>un’eventuale</a:t>
            </a:r>
            <a:r>
              <a:rPr lang="fr-BE" dirty="0"/>
              <a:t> </a:t>
            </a:r>
            <a:r>
              <a:rPr lang="fr-BE" dirty="0" err="1"/>
              <a:t>azione</a:t>
            </a:r>
            <a:r>
              <a:rPr lang="fr-BE" dirty="0"/>
              <a:t> di lobby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Presentazione</a:t>
            </a:r>
            <a:r>
              <a:rPr lang="fr-BE" dirty="0"/>
              <a:t> di </a:t>
            </a:r>
            <a:r>
              <a:rPr lang="fr-BE" dirty="0" err="1"/>
              <a:t>emendamenti</a:t>
            </a:r>
            <a:r>
              <a:rPr lang="fr-BE" dirty="0"/>
              <a:t> ANCE o FIEC ai MEP </a:t>
            </a:r>
            <a:r>
              <a:rPr lang="fr-BE" dirty="0" err="1"/>
              <a:t>italiani</a:t>
            </a:r>
            <a:r>
              <a:rPr lang="fr-BE" dirty="0"/>
              <a:t>, in </a:t>
            </a:r>
            <a:r>
              <a:rPr lang="fr-BE" dirty="0" err="1"/>
              <a:t>commissione</a:t>
            </a:r>
            <a:r>
              <a:rPr lang="fr-BE" dirty="0"/>
              <a:t> </a:t>
            </a:r>
            <a:r>
              <a:rPr lang="fr-BE" dirty="0" err="1"/>
              <a:t>parlamentare</a:t>
            </a:r>
            <a:r>
              <a:rPr lang="fr-BE" dirty="0"/>
              <a:t> o in </a:t>
            </a:r>
            <a:r>
              <a:rPr lang="fr-BE" dirty="0" err="1"/>
              <a:t>plenaria</a:t>
            </a:r>
            <a:r>
              <a:rPr lang="fr-BE" dirty="0"/>
              <a:t> 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81E34892-6619-C81D-EFF1-C03775E5C0DD}"/>
              </a:ext>
            </a:extLst>
          </p:cNvPr>
          <p:cNvSpPr txBox="1"/>
          <p:nvPr/>
        </p:nvSpPr>
        <p:spPr>
          <a:xfrm>
            <a:off x="6180578" y="4427843"/>
            <a:ext cx="4339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Monitoraggio del dossier in Consiglio UE e coordinamento con gli uffici di Roma per l’interlocuzione con Ministeri e Rappresentanza UE, finalizzata a influenzare i lavori dei gruppi di lavoro del Consiglio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14988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C3B9A-639A-5C6F-294B-C30A4B111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ED107C7-67F5-B40B-47DB-B4EB163A92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3A83A98-B638-AC80-6920-B738E626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CDDDCE0-2F77-A009-5531-0D44264E64DC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processo legislativo nell’UE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264F5425-9FB8-81BD-3C93-F9BDF2D5330C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F3C9CF55-C539-CEDE-FEED-55335EC071E0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D93E8A44-ECF9-E789-9435-CB3B06167E64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5C5DC04F-2D78-518B-0D30-144FC86836E8}"/>
              </a:ext>
            </a:extLst>
          </p:cNvPr>
          <p:cNvSpPr/>
          <p:nvPr/>
        </p:nvSpPr>
        <p:spPr>
          <a:xfrm>
            <a:off x="865709" y="650748"/>
            <a:ext cx="6886943" cy="979996"/>
          </a:xfrm>
          <a:prstGeom prst="rect">
            <a:avLst/>
          </a:prstGeom>
          <a:solidFill>
            <a:srgbClr val="E0D2D7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04FA77F-26FC-256B-405B-4090C844B44E}"/>
              </a:ext>
            </a:extLst>
          </p:cNvPr>
          <p:cNvSpPr/>
          <p:nvPr/>
        </p:nvSpPr>
        <p:spPr>
          <a:xfrm>
            <a:off x="773539" y="557215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B6FF35A4-5CCC-6196-3A0C-47DEF5F8C90B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80D0D9A3-F488-DD24-08BC-850457239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8880" y="928835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Parlamento europeo e Consiglio dei ministri: decidono insieme 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17CDC30-7606-8D5E-D413-18E0D9C06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87" y="896490"/>
            <a:ext cx="881063" cy="533996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Membri del Consiglio europeo - Consilium">
            <a:extLst>
              <a:ext uri="{FF2B5EF4-FFF2-40B4-BE49-F238E27FC236}">
                <a16:creationId xmlns:a16="http://schemas.microsoft.com/office/drawing/2014/main" id="{CED18B0B-4B3E-6CA3-9252-3A12AB9D5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515" y="858589"/>
            <a:ext cx="763511" cy="571897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ircular Economy? Member States want it 'despacito' - Zero Waste Europe">
            <a:extLst>
              <a:ext uri="{FF2B5EF4-FFF2-40B4-BE49-F238E27FC236}">
                <a16:creationId xmlns:a16="http://schemas.microsoft.com/office/drawing/2014/main" id="{5F3061CC-DD42-9CAE-5358-5375DB3E24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9" t="5794" r="5438" b="3036"/>
          <a:stretch>
            <a:fillRect/>
          </a:stretch>
        </p:blipFill>
        <p:spPr bwMode="auto">
          <a:xfrm>
            <a:off x="873748" y="2094965"/>
            <a:ext cx="4772537" cy="386654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4">
            <a:extLst>
              <a:ext uri="{FF2B5EF4-FFF2-40B4-BE49-F238E27FC236}">
                <a16:creationId xmlns:a16="http://schemas.microsoft.com/office/drawing/2014/main" id="{1661212C-C2F5-C2DB-63ED-D7E7B5973323}"/>
              </a:ext>
            </a:extLst>
          </p:cNvPr>
          <p:cNvSpPr/>
          <p:nvPr/>
        </p:nvSpPr>
        <p:spPr>
          <a:xfrm>
            <a:off x="5877735" y="4247771"/>
            <a:ext cx="6073473" cy="1933022"/>
          </a:xfrm>
          <a:prstGeom prst="rect">
            <a:avLst/>
          </a:prstGeom>
          <a:solidFill>
            <a:srgbClr val="E0D2D7"/>
          </a:solidFill>
          <a:ln>
            <a:solidFill>
              <a:schemeClr val="accent1">
                <a:shade val="15000"/>
              </a:schemeClr>
            </a:solidFill>
          </a:ln>
          <a:effectLst>
            <a:softEdge rad="292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ADD01C53-9647-6883-1363-47C7B8139C88}"/>
              </a:ext>
            </a:extLst>
          </p:cNvPr>
          <p:cNvSpPr txBox="1"/>
          <p:nvPr/>
        </p:nvSpPr>
        <p:spPr>
          <a:xfrm>
            <a:off x="6508919" y="4904601"/>
            <a:ext cx="519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Monitoraggio</a:t>
            </a:r>
            <a:r>
              <a:rPr lang="fr-BE" dirty="0"/>
              <a:t> </a:t>
            </a:r>
            <a:r>
              <a:rPr lang="fr-BE" dirty="0" err="1"/>
              <a:t>del</a:t>
            </a:r>
            <a:r>
              <a:rPr lang="fr-BE" dirty="0"/>
              <a:t> </a:t>
            </a:r>
            <a:r>
              <a:rPr lang="fr-BE" dirty="0" err="1"/>
              <a:t>trilogo</a:t>
            </a:r>
            <a:r>
              <a:rPr lang="fr-BE" dirty="0"/>
              <a:t> </a:t>
            </a:r>
            <a:r>
              <a:rPr lang="fr-BE" dirty="0" err="1"/>
              <a:t>attraverso</a:t>
            </a:r>
            <a:r>
              <a:rPr lang="fr-BE" dirty="0"/>
              <a:t> il </a:t>
            </a:r>
            <a:r>
              <a:rPr lang="fr-BE" dirty="0" err="1"/>
              <a:t>contatto</a:t>
            </a:r>
            <a:r>
              <a:rPr lang="fr-BE" dirty="0"/>
              <a:t> con </a:t>
            </a:r>
            <a:r>
              <a:rPr lang="fr-BE" dirty="0" err="1"/>
              <a:t>gli</a:t>
            </a:r>
            <a:r>
              <a:rPr lang="fr-BE" dirty="0"/>
              <a:t> </a:t>
            </a:r>
            <a:r>
              <a:rPr lang="fr-BE" dirty="0" err="1"/>
              <a:t>europarlamentari</a:t>
            </a:r>
            <a:r>
              <a:rPr lang="fr-BE" dirty="0"/>
              <a:t> </a:t>
            </a:r>
            <a:r>
              <a:rPr lang="fr-BE" dirty="0" err="1"/>
              <a:t>relatori</a:t>
            </a:r>
            <a:r>
              <a:rPr lang="fr-BE" dirty="0"/>
              <a:t> e </a:t>
            </a:r>
            <a:r>
              <a:rPr lang="fr-BE" dirty="0" err="1"/>
              <a:t>relatori</a:t>
            </a:r>
            <a:r>
              <a:rPr lang="fr-BE" dirty="0"/>
              <a:t> ombra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5066AF8-F6B2-F5A1-900A-7C30B1BCB5D2}"/>
              </a:ext>
            </a:extLst>
          </p:cNvPr>
          <p:cNvSpPr txBox="1">
            <a:spLocks/>
          </p:cNvSpPr>
          <p:nvPr/>
        </p:nvSpPr>
        <p:spPr>
          <a:xfrm>
            <a:off x="6096000" y="2256975"/>
            <a:ext cx="5507724" cy="2090475"/>
          </a:xfrm>
          <a:prstGeom prst="rect">
            <a:avLst/>
          </a:prstGeom>
        </p:spPr>
        <p:txBody>
          <a:bodyPr vert="horz" lIns="0" tIns="0" rIns="0" bIns="0" rtlCol="0">
            <a:normAutofit fontScale="77500" lnSpcReduction="20000"/>
          </a:bodyPr>
          <a:lstStyle>
            <a:lvl1pPr marL="228600" indent="-22860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98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Non </a:t>
            </a:r>
            <a:r>
              <a:rPr lang="en-US" sz="1600" dirty="0" err="1"/>
              <a:t>previsto</a:t>
            </a:r>
            <a:r>
              <a:rPr lang="en-US" sz="1600" dirty="0"/>
              <a:t> dal Tr</a:t>
            </a:r>
            <a:r>
              <a:rPr lang="it-IT" sz="1600" dirty="0"/>
              <a:t>attato per il Funzionamento dell’UE</a:t>
            </a:r>
            <a:endParaRPr lang="en-US" sz="1600" dirty="0"/>
          </a:p>
          <a:p>
            <a:r>
              <a:rPr lang="en-US" sz="1600" dirty="0" err="1"/>
              <a:t>Durata</a:t>
            </a:r>
            <a:r>
              <a:rPr lang="en-US" sz="1600" dirty="0"/>
              <a:t> incerta ma </a:t>
            </a:r>
            <a:r>
              <a:rPr lang="en-US" sz="1600" dirty="0" err="1"/>
              <a:t>comunque</a:t>
            </a:r>
            <a:r>
              <a:rPr lang="en-US" sz="1600" dirty="0"/>
              <a:t> </a:t>
            </a:r>
            <a:r>
              <a:rPr lang="en-US" sz="1600" dirty="0" err="1"/>
              <a:t>velocizza</a:t>
            </a:r>
            <a:r>
              <a:rPr lang="en-US" sz="1600" dirty="0"/>
              <a:t> la </a:t>
            </a:r>
            <a:r>
              <a:rPr lang="en-US" sz="1600" dirty="0" err="1"/>
              <a:t>procedura</a:t>
            </a:r>
            <a:r>
              <a:rPr lang="en-US" sz="1600" dirty="0"/>
              <a:t> </a:t>
            </a:r>
            <a:r>
              <a:rPr lang="en-US" sz="1600" dirty="0" err="1"/>
              <a:t>legislativa</a:t>
            </a:r>
            <a:endParaRPr lang="en-US" sz="1600" dirty="0"/>
          </a:p>
          <a:p>
            <a:r>
              <a:rPr lang="en-US" sz="1600" dirty="0" err="1"/>
              <a:t>Possibile</a:t>
            </a:r>
            <a:r>
              <a:rPr lang="en-US" sz="1600" dirty="0"/>
              <a:t> </a:t>
            </a:r>
            <a:r>
              <a:rPr lang="en-US" sz="1600" dirty="0" err="1"/>
              <a:t>convocarlo</a:t>
            </a:r>
            <a:r>
              <a:rPr lang="en-US" sz="1600" dirty="0"/>
              <a:t> in tutte le </a:t>
            </a:r>
            <a:r>
              <a:rPr lang="en-US" sz="1600" dirty="0" err="1"/>
              <a:t>fasi</a:t>
            </a:r>
            <a:r>
              <a:rPr lang="en-US" sz="1600" dirty="0"/>
              <a:t> </a:t>
            </a:r>
            <a:r>
              <a:rPr lang="en-US" sz="1600" dirty="0" err="1"/>
              <a:t>della</a:t>
            </a:r>
            <a:r>
              <a:rPr lang="en-US" sz="1600" dirty="0"/>
              <a:t> </a:t>
            </a:r>
            <a:r>
              <a:rPr lang="en-US" sz="1600" dirty="0" err="1"/>
              <a:t>procedura</a:t>
            </a:r>
            <a:r>
              <a:rPr lang="en-US" sz="1600" dirty="0"/>
              <a:t> </a:t>
            </a:r>
            <a:r>
              <a:rPr lang="en-US" sz="1600" dirty="0" err="1"/>
              <a:t>legislativa</a:t>
            </a:r>
            <a:r>
              <a:rPr lang="en-US" sz="1600" dirty="0"/>
              <a:t> </a:t>
            </a:r>
            <a:r>
              <a:rPr lang="en-US" sz="1600" dirty="0" err="1"/>
              <a:t>ordinaria</a:t>
            </a:r>
            <a:endParaRPr lang="en-US" sz="1600" dirty="0"/>
          </a:p>
          <a:p>
            <a:r>
              <a:rPr lang="en-US" sz="1600" dirty="0" err="1"/>
              <a:t>Delegazioni</a:t>
            </a:r>
            <a:r>
              <a:rPr lang="en-US" sz="1600" dirty="0"/>
              <a:t> </a:t>
            </a:r>
            <a:r>
              <a:rPr lang="en-US" sz="1600" dirty="0" err="1"/>
              <a:t>negoziali</a:t>
            </a:r>
            <a:r>
              <a:rPr lang="en-US" sz="1600" dirty="0"/>
              <a:t> </a:t>
            </a:r>
            <a:r>
              <a:rPr lang="en-US" sz="1600" dirty="0" err="1"/>
              <a:t>tra</a:t>
            </a:r>
            <a:r>
              <a:rPr lang="en-US" sz="1600" dirty="0"/>
              <a:t> </a:t>
            </a:r>
            <a:r>
              <a:rPr lang="en-US" sz="1600" dirty="0" err="1"/>
              <a:t>Parlamento</a:t>
            </a:r>
            <a:r>
              <a:rPr lang="en-US" sz="1600" dirty="0"/>
              <a:t> Europeo, Consiglio (e </a:t>
            </a:r>
            <a:r>
              <a:rPr lang="en-US" sz="1600" dirty="0" err="1"/>
              <a:t>Commissione</a:t>
            </a:r>
            <a:r>
              <a:rPr lang="en-US" sz="1600" dirty="0"/>
              <a:t> europea)</a:t>
            </a:r>
          </a:p>
          <a:p>
            <a:r>
              <a:rPr lang="en-US" sz="1600" dirty="0" err="1"/>
              <a:t>Accordo</a:t>
            </a:r>
            <a:r>
              <a:rPr lang="en-US" sz="1600" dirty="0"/>
              <a:t> Politico</a:t>
            </a:r>
          </a:p>
          <a:p>
            <a:r>
              <a:rPr lang="en-US" sz="1600" dirty="0" err="1"/>
              <a:t>Ratifica</a:t>
            </a:r>
            <a:r>
              <a:rPr lang="en-US" sz="1600" dirty="0"/>
              <a:t> </a:t>
            </a:r>
            <a:r>
              <a:rPr lang="en-US" sz="1600" dirty="0" err="1"/>
              <a:t>formale</a:t>
            </a:r>
            <a:r>
              <a:rPr lang="en-US" sz="1600" dirty="0"/>
              <a:t> da </a:t>
            </a:r>
            <a:r>
              <a:rPr lang="en-US" sz="1600" dirty="0" err="1"/>
              <a:t>parte</a:t>
            </a:r>
            <a:r>
              <a:rPr lang="en-US" sz="1600" dirty="0"/>
              <a:t> del Consiglio e del </a:t>
            </a:r>
            <a:r>
              <a:rPr lang="en-US" sz="1600" dirty="0" err="1"/>
              <a:t>Parlamento</a:t>
            </a:r>
            <a:r>
              <a:rPr lang="en-US" sz="1600" dirty="0"/>
              <a:t> </a:t>
            </a:r>
            <a:r>
              <a:rPr lang="en-US" sz="1600" dirty="0" err="1"/>
              <a:t>europeo</a:t>
            </a: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/>
              <a:t>    </a:t>
            </a:r>
            <a:endParaRPr lang="it-IT" sz="1600" dirty="0"/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CE0D4702-06FA-DAD7-2293-42C34E841E7E}"/>
              </a:ext>
            </a:extLst>
          </p:cNvPr>
          <p:cNvSpPr txBox="1"/>
          <p:nvPr/>
        </p:nvSpPr>
        <p:spPr>
          <a:xfrm>
            <a:off x="873748" y="1538412"/>
            <a:ext cx="5122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rgbClr val="06A6D8"/>
                </a:solidFill>
              </a:rPr>
              <a:t>Il </a:t>
            </a:r>
            <a:r>
              <a:rPr lang="fr-BE" sz="3200" b="1" dirty="0" err="1">
                <a:solidFill>
                  <a:srgbClr val="06A6D8"/>
                </a:solidFill>
              </a:rPr>
              <a:t>Trilogo</a:t>
            </a:r>
            <a:r>
              <a:rPr lang="fr-BE" sz="3200" b="1" dirty="0">
                <a:solidFill>
                  <a:srgbClr val="06A6D8"/>
                </a:solidFill>
              </a:rPr>
              <a:t> </a:t>
            </a:r>
            <a:endParaRPr lang="en-BE" sz="3200" b="1" dirty="0">
              <a:solidFill>
                <a:srgbClr val="06A6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84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E5715-C171-877D-E46D-5AA57E4FE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935EBAD-8BC6-1F74-3C6B-1FDAEF01F3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F069C2D-ACCF-E6FE-889B-A49F13005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6B5CEE7-A2E2-3226-021A-F5AF04AB042C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processo legislativo nell’UE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6009E6DC-FAF0-B9A6-0D64-8EF8F7AEA906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672625C-9A56-CFB6-DF8C-02AF2DA13DA3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01EFAD91-BAFF-2F49-C307-4F26F2E59A4D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BC6FD741-D6F4-6337-FF8C-043175D5DC35}"/>
              </a:ext>
            </a:extLst>
          </p:cNvPr>
          <p:cNvSpPr/>
          <p:nvPr/>
        </p:nvSpPr>
        <p:spPr>
          <a:xfrm>
            <a:off x="643769" y="4332957"/>
            <a:ext cx="6886943" cy="979996"/>
          </a:xfrm>
          <a:prstGeom prst="rect">
            <a:avLst/>
          </a:prstGeom>
          <a:solidFill>
            <a:srgbClr val="E0D2D7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ACCDC2DD-9C7A-485D-7EF9-11AAB413335D}"/>
              </a:ext>
            </a:extLst>
          </p:cNvPr>
          <p:cNvSpPr/>
          <p:nvPr/>
        </p:nvSpPr>
        <p:spPr>
          <a:xfrm>
            <a:off x="773539" y="557215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2075DC49-D1A3-DE56-30B4-4E8B886C7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942307"/>
            <a:ext cx="5866003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Commissione: presenta una proposta formale </a:t>
            </a: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6C08864A-AEDC-8CFF-AAEF-B66F8CF39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2441" y="3753519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Parlamento europeo e Consiglio dei ministri: decidono insieme </a:t>
            </a: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8E730916-11BF-D686-F8BD-901D29C19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616" y="4591719"/>
            <a:ext cx="585012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Autorità nazionali e locali: attuano la legislazione</a:t>
            </a:r>
          </a:p>
        </p:txBody>
      </p:sp>
      <p:sp>
        <p:nvSpPr>
          <p:cNvPr id="41" name="Rectangle 15">
            <a:extLst>
              <a:ext uri="{FF2B5EF4-FFF2-40B4-BE49-F238E27FC236}">
                <a16:creationId xmlns:a16="http://schemas.microsoft.com/office/drawing/2014/main" id="{4494E009-4ACB-6406-1371-0C31B12FD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491" y="5423569"/>
            <a:ext cx="5995988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 e Corte di giustizia: controllano l'attuazione</a:t>
            </a:r>
          </a:p>
        </p:txBody>
      </p:sp>
      <p:sp>
        <p:nvSpPr>
          <p:cNvPr id="43" name="Down Arrow 1">
            <a:extLst>
              <a:ext uri="{FF2B5EF4-FFF2-40B4-BE49-F238E27FC236}">
                <a16:creationId xmlns:a16="http://schemas.microsoft.com/office/drawing/2014/main" id="{30BD9010-B398-C989-59A1-F2A6311F208E}"/>
              </a:ext>
            </a:extLst>
          </p:cNvPr>
          <p:cNvSpPr/>
          <p:nvPr/>
        </p:nvSpPr>
        <p:spPr>
          <a:xfrm>
            <a:off x="4038029" y="268195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5" name="Down Arrow 21">
            <a:extLst>
              <a:ext uri="{FF2B5EF4-FFF2-40B4-BE49-F238E27FC236}">
                <a16:creationId xmlns:a16="http://schemas.microsoft.com/office/drawing/2014/main" id="{9CAC23AA-17ED-6C2A-C9FA-D6ED2DDB7CFB}"/>
              </a:ext>
            </a:extLst>
          </p:cNvPr>
          <p:cNvSpPr/>
          <p:nvPr/>
        </p:nvSpPr>
        <p:spPr>
          <a:xfrm>
            <a:off x="4036441" y="3486819"/>
            <a:ext cx="107950" cy="188913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7" name="Down Arrow 22">
            <a:extLst>
              <a:ext uri="{FF2B5EF4-FFF2-40B4-BE49-F238E27FC236}">
                <a16:creationId xmlns:a16="http://schemas.microsoft.com/office/drawing/2014/main" id="{BE0D78EE-5E2D-AD1B-3C59-F06F750C9EB6}"/>
              </a:ext>
            </a:extLst>
          </p:cNvPr>
          <p:cNvSpPr/>
          <p:nvPr/>
        </p:nvSpPr>
        <p:spPr>
          <a:xfrm>
            <a:off x="4034854" y="432660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9" name="Down Arrow 23">
            <a:extLst>
              <a:ext uri="{FF2B5EF4-FFF2-40B4-BE49-F238E27FC236}">
                <a16:creationId xmlns:a16="http://schemas.microsoft.com/office/drawing/2014/main" id="{259B8FE1-73FE-9408-0C2D-B1BE55CBCFAD}"/>
              </a:ext>
            </a:extLst>
          </p:cNvPr>
          <p:cNvSpPr/>
          <p:nvPr/>
        </p:nvSpPr>
        <p:spPr>
          <a:xfrm>
            <a:off x="4033266" y="5148932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pic>
        <p:nvPicPr>
          <p:cNvPr id="51" name="Picture 2">
            <a:extLst>
              <a:ext uri="{FF2B5EF4-FFF2-40B4-BE49-F238E27FC236}">
                <a16:creationId xmlns:a16="http://schemas.microsoft.com/office/drawing/2014/main" id="{B9BAA237-5321-6128-3B30-2845885BE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48" y="3721174"/>
            <a:ext cx="881063" cy="533996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2">
            <a:extLst>
              <a:ext uri="{FF2B5EF4-FFF2-40B4-BE49-F238E27FC236}">
                <a16:creationId xmlns:a16="http://schemas.microsoft.com/office/drawing/2014/main" id="{58263DBF-0903-6060-2D65-624C98A5C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171" y="5244182"/>
            <a:ext cx="690562" cy="6921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5" name="Picture 17">
            <a:extLst>
              <a:ext uri="{FF2B5EF4-FFF2-40B4-BE49-F238E27FC236}">
                <a16:creationId xmlns:a16="http://schemas.microsoft.com/office/drawing/2014/main" id="{301A5045-B396-34FB-C63F-1AC0A3EC8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8" y="2924570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7" name="Picture 17">
            <a:extLst>
              <a:ext uri="{FF2B5EF4-FFF2-40B4-BE49-F238E27FC236}">
                <a16:creationId xmlns:a16="http://schemas.microsoft.com/office/drawing/2014/main" id="{DD7DDCF0-A569-775D-3249-019D3BE49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91" y="5407694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9" name="Rectangle 18">
            <a:extLst>
              <a:ext uri="{FF2B5EF4-FFF2-40B4-BE49-F238E27FC236}">
                <a16:creationId xmlns:a16="http://schemas.microsoft.com/office/drawing/2014/main" id="{11D9E684-DB3F-0F73-DEBF-FF1E3C247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139032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a</a:t>
            </a:r>
            <a:r>
              <a:rPr lang="it-IT" sz="1200" kern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vvio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 dibattito e consultazione di cittadini</a:t>
            </a: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, gruppi d’interesse, esperti</a:t>
            </a:r>
          </a:p>
        </p:txBody>
      </p:sp>
      <p:pic>
        <p:nvPicPr>
          <p:cNvPr id="61" name="Picture 2" descr="Membri del Consiglio europeo - Consilium">
            <a:extLst>
              <a:ext uri="{FF2B5EF4-FFF2-40B4-BE49-F238E27FC236}">
                <a16:creationId xmlns:a16="http://schemas.microsoft.com/office/drawing/2014/main" id="{7D8C4DB0-9749-146C-963D-9573D6C2F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739" y="3683273"/>
            <a:ext cx="763511" cy="571897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0">
            <a:extLst>
              <a:ext uri="{FF2B5EF4-FFF2-40B4-BE49-F238E27FC236}">
                <a16:creationId xmlns:a16="http://schemas.microsoft.com/office/drawing/2014/main" id="{1E8371B6-8BF0-440F-9A83-29D1296B0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2116428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65" name="Down Arrow 1">
            <a:extLst>
              <a:ext uri="{FF2B5EF4-FFF2-40B4-BE49-F238E27FC236}">
                <a16:creationId xmlns:a16="http://schemas.microsoft.com/office/drawing/2014/main" id="{9C6CF4F7-0E87-4CD4-3514-1913F80BE9A6}"/>
              </a:ext>
            </a:extLst>
          </p:cNvPr>
          <p:cNvSpPr/>
          <p:nvPr/>
        </p:nvSpPr>
        <p:spPr>
          <a:xfrm>
            <a:off x="4022547" y="1775730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67" name="Rectangle 22">
            <a:extLst>
              <a:ext uri="{FF2B5EF4-FFF2-40B4-BE49-F238E27FC236}">
                <a16:creationId xmlns:a16="http://schemas.microsoft.com/office/drawing/2014/main" id="{30E8AE2D-0B19-EA96-AB4A-AC4CAD241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1263834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pubblicazione del Programma di lavoro annuale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+mn-ea"/>
            </a:endParaRPr>
          </a:p>
        </p:txBody>
      </p:sp>
      <p:pic>
        <p:nvPicPr>
          <p:cNvPr id="69" name="Picture 23">
            <a:extLst>
              <a:ext uri="{FF2B5EF4-FFF2-40B4-BE49-F238E27FC236}">
                <a16:creationId xmlns:a16="http://schemas.microsoft.com/office/drawing/2014/main" id="{A252BD83-AB1C-530E-2E37-874CF056EB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1244594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734570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5710D-E994-51C1-77F6-0D9C997E8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B910EFF-9D0E-0B67-97DE-72B3C31150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6D4ECB2-0DDB-30A6-C74D-29A277C9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65DB6DF-AABE-14DF-74A7-F1E28FBD16CE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Il processo legislativo nell’UE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AACADF85-F8F5-8736-675F-61BDAC602F76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DC3FFFA5-26CC-7B08-FE58-CBF5E46C40A2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19BF83B5-21BF-F175-ACC3-84316354EF73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02D99960-29D9-0D23-9F0D-43685A715E25}"/>
              </a:ext>
            </a:extLst>
          </p:cNvPr>
          <p:cNvSpPr/>
          <p:nvPr/>
        </p:nvSpPr>
        <p:spPr>
          <a:xfrm>
            <a:off x="643769" y="5155821"/>
            <a:ext cx="6886943" cy="979996"/>
          </a:xfrm>
          <a:prstGeom prst="rect">
            <a:avLst/>
          </a:prstGeom>
          <a:solidFill>
            <a:srgbClr val="E0D2D7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7B0CE3C-F353-7B8D-A18D-06BF0783109D}"/>
              </a:ext>
            </a:extLst>
          </p:cNvPr>
          <p:cNvSpPr/>
          <p:nvPr/>
        </p:nvSpPr>
        <p:spPr>
          <a:xfrm>
            <a:off x="773539" y="557215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D53840E7-6404-2664-0D91-A590A6A2A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942307"/>
            <a:ext cx="5866003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Commissione: presenta una proposta formale 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A348C82D-EEFB-69AD-BC60-EB384A416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2441" y="3753519"/>
            <a:ext cx="599598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Parlamento europeo e Consiglio dei ministri: decidono insieme 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355AF0D4-0E6B-5E47-97C9-932FA83EC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616" y="4591719"/>
            <a:ext cx="5850128" cy="446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Autorità nazionali e locali: attuano la legislazione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9FDFC8-7BEF-7965-FE6A-208C656BB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491" y="5423569"/>
            <a:ext cx="5995988" cy="4445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it-IT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Commissione e Corte di giustizia: controllano l'attuazione</a:t>
            </a:r>
          </a:p>
        </p:txBody>
      </p:sp>
      <p:sp>
        <p:nvSpPr>
          <p:cNvPr id="18" name="Down Arrow 1">
            <a:extLst>
              <a:ext uri="{FF2B5EF4-FFF2-40B4-BE49-F238E27FC236}">
                <a16:creationId xmlns:a16="http://schemas.microsoft.com/office/drawing/2014/main" id="{E143392B-F7FC-B444-8586-6740AC46A9B5}"/>
              </a:ext>
            </a:extLst>
          </p:cNvPr>
          <p:cNvSpPr/>
          <p:nvPr/>
        </p:nvSpPr>
        <p:spPr>
          <a:xfrm>
            <a:off x="4038029" y="268195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0" name="Down Arrow 21">
            <a:extLst>
              <a:ext uri="{FF2B5EF4-FFF2-40B4-BE49-F238E27FC236}">
                <a16:creationId xmlns:a16="http://schemas.microsoft.com/office/drawing/2014/main" id="{D2E7F3CF-9661-9127-BFE9-36EE90E30652}"/>
              </a:ext>
            </a:extLst>
          </p:cNvPr>
          <p:cNvSpPr/>
          <p:nvPr/>
        </p:nvSpPr>
        <p:spPr>
          <a:xfrm>
            <a:off x="4036441" y="3486819"/>
            <a:ext cx="107950" cy="188913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2" name="Down Arrow 22">
            <a:extLst>
              <a:ext uri="{FF2B5EF4-FFF2-40B4-BE49-F238E27FC236}">
                <a16:creationId xmlns:a16="http://schemas.microsoft.com/office/drawing/2014/main" id="{41BEEF0F-CD30-EEEA-4E68-B3F09D04FA74}"/>
              </a:ext>
            </a:extLst>
          </p:cNvPr>
          <p:cNvSpPr/>
          <p:nvPr/>
        </p:nvSpPr>
        <p:spPr>
          <a:xfrm>
            <a:off x="4034854" y="4326607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1009B8A0-B571-D337-A903-3056B80DACAD}"/>
              </a:ext>
            </a:extLst>
          </p:cNvPr>
          <p:cNvSpPr/>
          <p:nvPr/>
        </p:nvSpPr>
        <p:spPr>
          <a:xfrm>
            <a:off x="4033266" y="5148932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0FA0DBA6-A373-8312-F606-0455810E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48" y="3721174"/>
            <a:ext cx="881063" cy="533996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>
            <a:extLst>
              <a:ext uri="{FF2B5EF4-FFF2-40B4-BE49-F238E27FC236}">
                <a16:creationId xmlns:a16="http://schemas.microsoft.com/office/drawing/2014/main" id="{86C0B1AC-A060-1B57-45BD-34F270FAB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171" y="5339432"/>
            <a:ext cx="595531" cy="59690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3" name="Picture 17">
            <a:extLst>
              <a:ext uri="{FF2B5EF4-FFF2-40B4-BE49-F238E27FC236}">
                <a16:creationId xmlns:a16="http://schemas.microsoft.com/office/drawing/2014/main" id="{F85D679A-4E9A-3041-4613-A1CDB8DC2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8" y="2924570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5" name="Picture 17">
            <a:extLst>
              <a:ext uri="{FF2B5EF4-FFF2-40B4-BE49-F238E27FC236}">
                <a16:creationId xmlns:a16="http://schemas.microsoft.com/office/drawing/2014/main" id="{F2AD8566-48F3-30BF-F150-5455FFDF4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91" y="5407694"/>
            <a:ext cx="762000" cy="476250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7" name="Rectangle 18">
            <a:extLst>
              <a:ext uri="{FF2B5EF4-FFF2-40B4-BE49-F238E27FC236}">
                <a16:creationId xmlns:a16="http://schemas.microsoft.com/office/drawing/2014/main" id="{339559F7-4B8D-8253-C3BE-40B7A5EEF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2139032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a</a:t>
            </a:r>
            <a:r>
              <a:rPr lang="it-IT" sz="1200" kern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vvio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+mn-ea"/>
              </a:rPr>
              <a:t> dibattito e consultazione di cittadini</a:t>
            </a: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, gruppi d’interesse, esperti</a:t>
            </a:r>
          </a:p>
        </p:txBody>
      </p:sp>
      <p:pic>
        <p:nvPicPr>
          <p:cNvPr id="39" name="Picture 2" descr="Membri del Consiglio europeo - Consilium">
            <a:extLst>
              <a:ext uri="{FF2B5EF4-FFF2-40B4-BE49-F238E27FC236}">
                <a16:creationId xmlns:a16="http://schemas.microsoft.com/office/drawing/2014/main" id="{7A1A66D4-A157-E9C1-2EC2-BF2CC92EF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739" y="3683273"/>
            <a:ext cx="763511" cy="571897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0">
            <a:extLst>
              <a:ext uri="{FF2B5EF4-FFF2-40B4-BE49-F238E27FC236}">
                <a16:creationId xmlns:a16="http://schemas.microsoft.com/office/drawing/2014/main" id="{CFFC724B-8187-BAFD-9795-A05FED0380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2116428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3" name="Down Arrow 1">
            <a:extLst>
              <a:ext uri="{FF2B5EF4-FFF2-40B4-BE49-F238E27FC236}">
                <a16:creationId xmlns:a16="http://schemas.microsoft.com/office/drawing/2014/main" id="{BCD56558-0B48-C214-9D06-52CB7EBF278C}"/>
              </a:ext>
            </a:extLst>
          </p:cNvPr>
          <p:cNvSpPr/>
          <p:nvPr/>
        </p:nvSpPr>
        <p:spPr>
          <a:xfrm>
            <a:off x="4022547" y="1775730"/>
            <a:ext cx="107950" cy="19050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5" name="Rectangle 22">
            <a:extLst>
              <a:ext uri="{FF2B5EF4-FFF2-40B4-BE49-F238E27FC236}">
                <a16:creationId xmlns:a16="http://schemas.microsoft.com/office/drawing/2014/main" id="{DB69C19B-2058-87A8-36EC-934879328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741" y="1263834"/>
            <a:ext cx="5866003" cy="4445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</a:rPr>
              <a:t>Commissione: </a:t>
            </a:r>
            <a:r>
              <a:rPr lang="it-IT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pubblicazione del Programma di lavoro annuale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+mn-ea"/>
            </a:endParaRPr>
          </a:p>
        </p:txBody>
      </p:sp>
      <p:pic>
        <p:nvPicPr>
          <p:cNvPr id="47" name="Picture 23">
            <a:extLst>
              <a:ext uri="{FF2B5EF4-FFF2-40B4-BE49-F238E27FC236}">
                <a16:creationId xmlns:a16="http://schemas.microsoft.com/office/drawing/2014/main" id="{23CD7B8D-F75C-88D2-DA73-C385AEBA5C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02" y="1244594"/>
            <a:ext cx="762066" cy="475529"/>
          </a:xfrm>
          <a:prstGeom prst="rect">
            <a:avLst/>
          </a:prstGeom>
          <a:noFill/>
          <a:ln w="114300">
            <a:solidFill>
              <a:srgbClr val="FFFFFF"/>
            </a:solidFill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9" name="Rectangle 3">
            <a:extLst>
              <a:ext uri="{FF2B5EF4-FFF2-40B4-BE49-F238E27FC236}">
                <a16:creationId xmlns:a16="http://schemas.microsoft.com/office/drawing/2014/main" id="{3AE9A842-77F6-1EC6-3902-7758C40111E2}"/>
              </a:ext>
            </a:extLst>
          </p:cNvPr>
          <p:cNvSpPr/>
          <p:nvPr/>
        </p:nvSpPr>
        <p:spPr>
          <a:xfrm>
            <a:off x="7651254" y="3682718"/>
            <a:ext cx="4031010" cy="2645310"/>
          </a:xfrm>
          <a:prstGeom prst="rect">
            <a:avLst/>
          </a:prstGeom>
          <a:solidFill>
            <a:srgbClr val="E0D2D7"/>
          </a:solidFill>
          <a:ln>
            <a:solidFill>
              <a:schemeClr val="accent1">
                <a:shade val="15000"/>
              </a:schemeClr>
            </a:solidFill>
          </a:ln>
          <a:effectLst>
            <a:softEdge rad="292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CE1AE685-5F53-7C88-02E0-923B81F75643}"/>
              </a:ext>
            </a:extLst>
          </p:cNvPr>
          <p:cNvSpPr txBox="1"/>
          <p:nvPr/>
        </p:nvSpPr>
        <p:spPr>
          <a:xfrm>
            <a:off x="8086222" y="4199607"/>
            <a:ext cx="3135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Denunce</a:t>
            </a:r>
            <a:r>
              <a:rPr lang="fr-BE" dirty="0"/>
              <a:t> ANCE </a:t>
            </a:r>
            <a:r>
              <a:rPr lang="fr-BE" dirty="0" err="1"/>
              <a:t>che</a:t>
            </a:r>
            <a:r>
              <a:rPr lang="fr-BE" dirty="0"/>
              <a:t> </a:t>
            </a:r>
            <a:r>
              <a:rPr lang="fr-BE" dirty="0" err="1"/>
              <a:t>hanno</a:t>
            </a:r>
            <a:r>
              <a:rPr lang="fr-BE" dirty="0"/>
              <a:t> </a:t>
            </a:r>
            <a:r>
              <a:rPr lang="fr-BE" dirty="0" err="1"/>
              <a:t>portato</a:t>
            </a:r>
            <a:r>
              <a:rPr lang="fr-BE" dirty="0"/>
              <a:t> </a:t>
            </a:r>
            <a:r>
              <a:rPr lang="fr-BE" dirty="0" err="1"/>
              <a:t>all’apertura</a:t>
            </a:r>
            <a:r>
              <a:rPr lang="fr-BE" dirty="0"/>
              <a:t> di </a:t>
            </a:r>
            <a:r>
              <a:rPr lang="fr-BE" dirty="0" err="1"/>
              <a:t>procedure</a:t>
            </a:r>
            <a:r>
              <a:rPr lang="fr-BE" dirty="0"/>
              <a:t> di </a:t>
            </a:r>
            <a:r>
              <a:rPr lang="fr-BE" dirty="0" err="1"/>
              <a:t>infrazione</a:t>
            </a:r>
            <a:r>
              <a:rPr lang="fr-BE" dirty="0"/>
              <a:t> e </a:t>
            </a:r>
            <a:r>
              <a:rPr lang="fr-BE" dirty="0" err="1"/>
              <a:t>contatti</a:t>
            </a:r>
            <a:r>
              <a:rPr lang="fr-BE" dirty="0"/>
              <a:t> </a:t>
            </a:r>
            <a:r>
              <a:rPr lang="fr-BE" dirty="0" err="1"/>
              <a:t>successivi</a:t>
            </a:r>
            <a:r>
              <a:rPr lang="fr-BE" dirty="0"/>
              <a:t> con la </a:t>
            </a:r>
            <a:r>
              <a:rPr lang="fr-BE" dirty="0" err="1"/>
              <a:t>Commissione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16227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Connector 61">
            <a:extLst>
              <a:ext uri="{FF2B5EF4-FFF2-40B4-BE49-F238E27FC236}">
                <a16:creationId xmlns:a16="http://schemas.microsoft.com/office/drawing/2014/main" id="{E080B699-40B1-3299-5291-2E3EDBE10C24}"/>
              </a:ext>
            </a:extLst>
          </p:cNvPr>
          <p:cNvCxnSpPr/>
          <p:nvPr/>
        </p:nvCxnSpPr>
        <p:spPr>
          <a:xfrm>
            <a:off x="4251960" y="4796028"/>
            <a:ext cx="548640" cy="365760"/>
          </a:xfrm>
          <a:prstGeom prst="line">
            <a:avLst/>
          </a:prstGeom>
          <a:ln w="25400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828800" y="1325880"/>
            <a:ext cx="3474720" cy="0"/>
          </a:xfrm>
          <a:prstGeom prst="line">
            <a:avLst/>
          </a:prstGeom>
          <a:ln w="19050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6903720" y="1325880"/>
            <a:ext cx="4526280" cy="0"/>
          </a:xfrm>
          <a:prstGeom prst="line">
            <a:avLst/>
          </a:prstGeom>
          <a:ln w="19050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47472" y="201168"/>
            <a:ext cx="6217920" cy="54864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/>
            <a:r>
              <a:rPr sz="2800" b="1">
                <a:solidFill>
                  <a:srgbClr val="112E5D"/>
                </a:solidFill>
                <a:latin typeface="Arial"/>
              </a:rPr>
              <a:t>Il processo legislativo nell’UE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14600" y="1993392"/>
            <a:ext cx="1554480" cy="20116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sz="1200" b="0">
                <a:solidFill>
                  <a:srgbClr val="6E6E6E"/>
                </a:solidFill>
                <a:latin typeface="Arial"/>
              </a:rPr>
              <a:t>Parlamento europeo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04688" y="1783080"/>
            <a:ext cx="960120" cy="29260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sz="1000" b="0">
                <a:solidFill>
                  <a:srgbClr val="6E6E6E"/>
                </a:solidFill>
                <a:latin typeface="Arial"/>
              </a:rPr>
              <a:t>Commissione
europea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91272" y="1993392"/>
            <a:ext cx="1554480" cy="29260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sz="1000" b="0">
                <a:solidFill>
                  <a:srgbClr val="6E6E6E"/>
                </a:solidFill>
                <a:latin typeface="Arial"/>
              </a:rPr>
              <a:t>Consiglio dell'
Unione europea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2423160" y="2304288"/>
            <a:ext cx="32004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2423160" y="2862072"/>
            <a:ext cx="4572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H="1">
            <a:off x="9372600" y="2304288"/>
            <a:ext cx="4572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H="1">
            <a:off x="9144000" y="2862072"/>
            <a:ext cx="685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3703320" y="3730752"/>
            <a:ext cx="0" cy="402335"/>
          </a:xfrm>
          <a:prstGeom prst="line">
            <a:avLst/>
          </a:prstGeom>
          <a:ln w="25400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8275320" y="3730752"/>
            <a:ext cx="0" cy="402335"/>
          </a:xfrm>
          <a:prstGeom prst="line">
            <a:avLst/>
          </a:prstGeom>
          <a:ln w="25400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H="1">
            <a:off x="6720840" y="4800600"/>
            <a:ext cx="594360" cy="365760"/>
          </a:xfrm>
          <a:prstGeom prst="line">
            <a:avLst/>
          </a:prstGeom>
          <a:ln w="25400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>
            <a:cxnSpLocks/>
          </p:cNvCxnSpPr>
          <p:nvPr/>
        </p:nvCxnSpPr>
        <p:spPr>
          <a:xfrm flipH="1">
            <a:off x="4310743" y="5285232"/>
            <a:ext cx="764177" cy="297180"/>
          </a:xfrm>
          <a:prstGeom prst="line">
            <a:avLst/>
          </a:prstGeom>
          <a:ln w="25400">
            <a:solidFill>
              <a:srgbClr val="D2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>
            <a:cxnSpLocks/>
          </p:cNvCxnSpPr>
          <p:nvPr/>
        </p:nvCxnSpPr>
        <p:spPr>
          <a:xfrm>
            <a:off x="6720840" y="5285232"/>
            <a:ext cx="640080" cy="192024"/>
          </a:xfrm>
          <a:prstGeom prst="line">
            <a:avLst/>
          </a:prstGeom>
          <a:ln w="25400">
            <a:solidFill>
              <a:srgbClr val="13B6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914400" y="1673352"/>
            <a:ext cx="1463040" cy="512064"/>
          </a:xfrm>
          <a:prstGeom prst="rect">
            <a:avLst/>
          </a:prstGeom>
          <a:solidFill>
            <a:srgbClr val="157CC2"/>
          </a:solidFill>
          <a:ln w="12700">
            <a:solidFill>
              <a:srgbClr val="157C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 Narrow"/>
              </a:rPr>
              <a:t>LIVELLO
LOCALE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31520" y="2203704"/>
            <a:ext cx="1645920" cy="512064"/>
          </a:xfrm>
          <a:prstGeom prst="rect">
            <a:avLst/>
          </a:prstGeom>
          <a:solidFill>
            <a:srgbClr val="157CC2"/>
          </a:solidFill>
          <a:ln w="12700">
            <a:solidFill>
              <a:srgbClr val="157C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 Narrow"/>
              </a:rPr>
              <a:t>EURODEPUTATI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31520" y="2734056"/>
            <a:ext cx="1645920" cy="512064"/>
          </a:xfrm>
          <a:prstGeom prst="rect">
            <a:avLst/>
          </a:prstGeom>
          <a:solidFill>
            <a:srgbClr val="157CC2"/>
          </a:solidFill>
          <a:ln w="12700">
            <a:solidFill>
              <a:srgbClr val="157C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 Narrow"/>
              </a:rPr>
              <a:t>COMMISSIONI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017520" y="2670048"/>
            <a:ext cx="2011680" cy="585216"/>
          </a:xfrm>
          <a:prstGeom prst="rect">
            <a:avLst/>
          </a:prstGeom>
          <a:solidFill>
            <a:srgbClr val="112E5D"/>
          </a:solidFill>
          <a:ln w="12700">
            <a:solidFill>
              <a:srgbClr val="112E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rial Narrow"/>
              </a:rPr>
              <a:t>EMENDAMENTI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508760" y="3255264"/>
            <a:ext cx="4526280" cy="521207"/>
          </a:xfrm>
          <a:prstGeom prst="rect">
            <a:avLst/>
          </a:prstGeom>
          <a:solidFill>
            <a:srgbClr val="112E5D"/>
          </a:solidFill>
          <a:ln w="12700">
            <a:solidFill>
              <a:srgbClr val="112E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 Narrow"/>
              </a:rPr>
              <a:t>COMMISSIONI PE E VOTO IN PLENARIA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965960" y="4187952"/>
            <a:ext cx="3154680" cy="621792"/>
          </a:xfrm>
          <a:prstGeom prst="rect">
            <a:avLst/>
          </a:prstGeom>
          <a:solidFill>
            <a:srgbClr val="F2B51B"/>
          </a:solidFill>
          <a:ln w="12700">
            <a:solidFill>
              <a:srgbClr val="F2B5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 Narrow"/>
              </a:rPr>
              <a:t>TESTO DELLA 1ª LETTURA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857232" y="1956816"/>
            <a:ext cx="1737360" cy="512064"/>
          </a:xfrm>
          <a:prstGeom prst="rect">
            <a:avLst/>
          </a:prstGeom>
          <a:solidFill>
            <a:srgbClr val="7D3FB2"/>
          </a:solidFill>
          <a:ln w="12700">
            <a:solidFill>
              <a:srgbClr val="7D3F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 Narrow"/>
              </a:rPr>
              <a:t>PRESIDENZA
UE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9802368" y="2514600"/>
            <a:ext cx="1828800" cy="585216"/>
          </a:xfrm>
          <a:prstGeom prst="rect">
            <a:avLst/>
          </a:prstGeom>
          <a:solidFill>
            <a:srgbClr val="7D3FB2"/>
          </a:solidFill>
          <a:ln w="12700">
            <a:solidFill>
              <a:srgbClr val="7D3F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rial Narrow"/>
              </a:rPr>
              <a:t>MINISTERI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428232" y="2670048"/>
            <a:ext cx="2377440" cy="585216"/>
          </a:xfrm>
          <a:prstGeom prst="rect">
            <a:avLst/>
          </a:prstGeom>
          <a:solidFill>
            <a:srgbClr val="112E5D"/>
          </a:solidFill>
          <a:ln w="12700">
            <a:solidFill>
              <a:srgbClr val="112E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rial Narrow"/>
              </a:rPr>
              <a:t>GRUPPI DI LAVORO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291072" y="3255264"/>
            <a:ext cx="3886200" cy="521207"/>
          </a:xfrm>
          <a:prstGeom prst="rect">
            <a:avLst/>
          </a:prstGeom>
          <a:solidFill>
            <a:srgbClr val="112E5D"/>
          </a:solidFill>
          <a:ln w="12700">
            <a:solidFill>
              <a:srgbClr val="112E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 Narrow"/>
              </a:rPr>
              <a:t>MAGGIORANZA QUALIFICATA DEGLI SM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400800" y="4187952"/>
            <a:ext cx="3566160" cy="621792"/>
          </a:xfrm>
          <a:prstGeom prst="rect">
            <a:avLst/>
          </a:prstGeom>
          <a:solidFill>
            <a:srgbClr val="F2B51B"/>
          </a:solidFill>
          <a:ln w="12700">
            <a:solidFill>
              <a:srgbClr val="F2B5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 Narrow"/>
              </a:rPr>
              <a:t>ORIENTAMENTO GENERALE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800600" y="4873752"/>
            <a:ext cx="1920240" cy="576072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80B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2000" b="1">
                <a:solidFill>
                  <a:srgbClr val="000000"/>
                </a:solidFill>
                <a:latin typeface="Arial Narrow"/>
              </a:rPr>
              <a:t>TRILOGHI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366465" y="5582412"/>
            <a:ext cx="3108960" cy="621792"/>
          </a:xfrm>
          <a:prstGeom prst="rect">
            <a:avLst/>
          </a:prstGeom>
          <a:solidFill>
            <a:srgbClr val="6E6E6E"/>
          </a:solidFill>
          <a:ln w="12700">
            <a:solidFill>
              <a:srgbClr val="6E6E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rial Narrow"/>
              </a:rPr>
              <a:t>2ª LETTURA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360920" y="5477256"/>
            <a:ext cx="2240280" cy="713232"/>
          </a:xfrm>
          <a:prstGeom prst="rect">
            <a:avLst/>
          </a:prstGeom>
          <a:solidFill>
            <a:srgbClr val="13B64C"/>
          </a:solidFill>
          <a:ln w="12700">
            <a:solidFill>
              <a:srgbClr val="13B6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Arial Narrow"/>
              </a:rPr>
              <a:t>ADOTTATO</a:t>
            </a:r>
          </a:p>
        </p:txBody>
      </p:sp>
      <p:sp>
        <p:nvSpPr>
          <p:cNvPr id="88" name="Rectangle 53">
            <a:extLst>
              <a:ext uri="{FF2B5EF4-FFF2-40B4-BE49-F238E27FC236}">
                <a16:creationId xmlns:a16="http://schemas.microsoft.com/office/drawing/2014/main" id="{DC235F3B-1FBB-28AA-F7E3-60FB5CC252F4}"/>
              </a:ext>
            </a:extLst>
          </p:cNvPr>
          <p:cNvSpPr/>
          <p:nvPr/>
        </p:nvSpPr>
        <p:spPr>
          <a:xfrm>
            <a:off x="4933188" y="2123367"/>
            <a:ext cx="2103120" cy="640080"/>
          </a:xfrm>
          <a:prstGeom prst="rect">
            <a:avLst/>
          </a:prstGeom>
          <a:solidFill>
            <a:srgbClr val="8C8C8C"/>
          </a:solidFill>
          <a:ln w="12700">
            <a:solidFill>
              <a:srgbClr val="8C8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2800" b="1" dirty="0">
                <a:solidFill>
                  <a:srgbClr val="FFFFFF"/>
                </a:solidFill>
                <a:latin typeface="Arial Narrow"/>
              </a:rPr>
              <a:t>PROPOSTA</a:t>
            </a:r>
            <a:endParaRPr sz="2800" b="1" dirty="0">
              <a:solidFill>
                <a:srgbClr val="FFFFFF"/>
              </a:solidFill>
              <a:latin typeface="Arial Narrow"/>
            </a:endParaRPr>
          </a:p>
        </p:txBody>
      </p:sp>
      <p:pic>
        <p:nvPicPr>
          <p:cNvPr id="90" name="Immagine 89">
            <a:extLst>
              <a:ext uri="{FF2B5EF4-FFF2-40B4-BE49-F238E27FC236}">
                <a16:creationId xmlns:a16="http://schemas.microsoft.com/office/drawing/2014/main" id="{03DBACB6-9C44-247E-0AFB-978DAC29DF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957"/>
          <a:stretch>
            <a:fillRect/>
          </a:stretch>
        </p:blipFill>
        <p:spPr>
          <a:xfrm>
            <a:off x="2920945" y="1361686"/>
            <a:ext cx="765423" cy="540267"/>
          </a:xfrm>
          <a:prstGeom prst="rect">
            <a:avLst/>
          </a:prstGeom>
        </p:spPr>
      </p:pic>
      <p:pic>
        <p:nvPicPr>
          <p:cNvPr id="92" name="Immagine 91">
            <a:extLst>
              <a:ext uri="{FF2B5EF4-FFF2-40B4-BE49-F238E27FC236}">
                <a16:creationId xmlns:a16="http://schemas.microsoft.com/office/drawing/2014/main" id="{74F44168-C494-15E6-58E8-CF75982EA4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634"/>
          <a:stretch>
            <a:fillRect/>
          </a:stretch>
        </p:blipFill>
        <p:spPr>
          <a:xfrm>
            <a:off x="5479892" y="1097184"/>
            <a:ext cx="1247455" cy="685896"/>
          </a:xfrm>
          <a:prstGeom prst="rect">
            <a:avLst/>
          </a:prstGeom>
        </p:spPr>
      </p:pic>
      <p:pic>
        <p:nvPicPr>
          <p:cNvPr id="94" name="Immagine 93">
            <a:extLst>
              <a:ext uri="{FF2B5EF4-FFF2-40B4-BE49-F238E27FC236}">
                <a16:creationId xmlns:a16="http://schemas.microsoft.com/office/drawing/2014/main" id="{EC99C2C5-DC1B-66F5-C218-673CD037F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70" y="1338940"/>
            <a:ext cx="786284" cy="65445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026DE-B9D7-DA0A-889E-C557B2982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FA23D1A-015B-7EA6-58E0-3E042D9424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91A4AE9-CCE1-56ED-1541-10A27EE1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F8D95DF-47D8-A2D1-8B85-37EFFD2E951A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Gli atti giuridici dell’Unione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E837423F-938C-B427-2C97-9D759BD7FCC3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A8997E3-7D9F-FEDD-8F3F-C161A43B8265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039177DB-DED7-B1C1-7347-070FEDB76468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656B8062-F949-CAD2-8363-E5B68DA4DB95}"/>
              </a:ext>
            </a:extLst>
          </p:cNvPr>
          <p:cNvSpPr txBox="1">
            <a:spLocks/>
          </p:cNvSpPr>
          <p:nvPr/>
        </p:nvSpPr>
        <p:spPr>
          <a:xfrm>
            <a:off x="801541" y="933266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389AB85-B151-6033-82D7-C9D38A9DA66C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EE219251-71F0-1906-3945-43408E706E9C}"/>
              </a:ext>
            </a:extLst>
          </p:cNvPr>
          <p:cNvSpPr txBox="1">
            <a:spLocks/>
          </p:cNvSpPr>
          <p:nvPr/>
        </p:nvSpPr>
        <p:spPr>
          <a:xfrm>
            <a:off x="874123" y="1084422"/>
            <a:ext cx="4283221" cy="4525963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marL="228600" indent="-22860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98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200"/>
              </a:spcBef>
            </a:pPr>
            <a:r>
              <a:rPr lang="it-IT" sz="2000" dirty="0"/>
              <a:t>I regolamenti</a:t>
            </a:r>
          </a:p>
          <a:p>
            <a:pPr algn="l">
              <a:spcBef>
                <a:spcPts val="1200"/>
              </a:spcBef>
            </a:pPr>
            <a:r>
              <a:rPr lang="it-IT" sz="2000" dirty="0"/>
              <a:t>Le direttive</a:t>
            </a:r>
          </a:p>
          <a:p>
            <a:pPr algn="l">
              <a:spcBef>
                <a:spcPts val="1200"/>
              </a:spcBef>
            </a:pPr>
            <a:r>
              <a:rPr lang="it-IT" sz="2000" dirty="0"/>
              <a:t>Le decisioni</a:t>
            </a:r>
          </a:p>
          <a:p>
            <a:pPr algn="l">
              <a:spcBef>
                <a:spcPts val="1200"/>
              </a:spcBef>
            </a:pPr>
            <a:r>
              <a:rPr lang="it-IT" sz="2000" dirty="0"/>
              <a:t>Le raccomandazioni</a:t>
            </a:r>
          </a:p>
          <a:p>
            <a:pPr algn="l">
              <a:spcBef>
                <a:spcPts val="1200"/>
              </a:spcBef>
            </a:pPr>
            <a:r>
              <a:rPr lang="it-IT" sz="2000" dirty="0"/>
              <a:t>I pareri</a:t>
            </a:r>
          </a:p>
          <a:p>
            <a:pPr algn="l">
              <a:spcBef>
                <a:spcPts val="1200"/>
              </a:spcBef>
            </a:pPr>
            <a:endParaRPr lang="it-IT" sz="2000" dirty="0"/>
          </a:p>
          <a:p>
            <a:pPr algn="l">
              <a:spcBef>
                <a:spcPts val="1200"/>
              </a:spcBef>
            </a:pPr>
            <a:r>
              <a:rPr lang="it-IT" sz="2000" dirty="0"/>
              <a:t>Gli atti delegati (es: Regolamenti delegati CE sulla Tassonomia)</a:t>
            </a:r>
          </a:p>
          <a:p>
            <a:pPr algn="l">
              <a:spcBef>
                <a:spcPts val="1200"/>
              </a:spcBef>
            </a:pPr>
            <a:r>
              <a:rPr lang="it-IT" sz="2000" dirty="0"/>
              <a:t>Gli atti di esecuzione (es: Decisione di esecuzione su Split Payment)</a:t>
            </a:r>
          </a:p>
        </p:txBody>
      </p:sp>
      <p:pic>
        <p:nvPicPr>
          <p:cNvPr id="12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C856BE50-E129-1E77-81CD-C533427F36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41" t="9480" r="48349" b="29429"/>
          <a:stretch>
            <a:fillRect/>
          </a:stretch>
        </p:blipFill>
        <p:spPr bwMode="auto">
          <a:xfrm>
            <a:off x="5990843" y="697742"/>
            <a:ext cx="4197097" cy="47109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083E881A-4AF1-AF32-9B90-E2709F353821}"/>
              </a:ext>
            </a:extLst>
          </p:cNvPr>
          <p:cNvSpPr txBox="1"/>
          <p:nvPr/>
        </p:nvSpPr>
        <p:spPr>
          <a:xfrm>
            <a:off x="6096000" y="5469322"/>
            <a:ext cx="48591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Serie 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Serie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Il portale Eur-LEX</a:t>
            </a:r>
          </a:p>
        </p:txBody>
      </p:sp>
    </p:spTree>
    <p:extLst>
      <p:ext uri="{BB962C8B-B14F-4D97-AF65-F5344CB8AC3E}">
        <p14:creationId xmlns:p14="http://schemas.microsoft.com/office/powerpoint/2010/main" val="491028784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4E65E-59D7-34B5-6317-3421D8AFD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5CCB918-9CD5-3920-345B-2F2B896E85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C6E1EDC-FA86-6012-A8EC-E70B9187E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87507E1-4432-8959-6B15-AA2BF0A9B2F6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Registro di Trasparenza dell’UE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A0834007-0C3B-814E-9B3C-870784D46BAF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C0BDB040-D079-520D-9147-759D83600345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7D946865-7431-F611-59E1-62297E72025F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38CFF3F2-2A21-C33B-91AF-E16025181553}"/>
              </a:ext>
            </a:extLst>
          </p:cNvPr>
          <p:cNvSpPr txBox="1"/>
          <p:nvPr/>
        </p:nvSpPr>
        <p:spPr>
          <a:xfrm>
            <a:off x="865709" y="1043731"/>
            <a:ext cx="4048036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/>
              <a:t>Istituito il </a:t>
            </a:r>
            <a:r>
              <a:rPr lang="it-IT" sz="1600" b="1" dirty="0"/>
              <a:t>23 giugno 2011</a:t>
            </a:r>
            <a:r>
              <a:rPr lang="it-IT" sz="1600" dirty="0"/>
              <a:t> come strumento di trasparenza delle attività di rappresentanza di interessi presso le istituzioni UE</a:t>
            </a:r>
          </a:p>
          <a:p>
            <a:endParaRPr lang="it-IT" sz="1600" dirty="0"/>
          </a:p>
          <a:p>
            <a:r>
              <a:rPr lang="it-IT" sz="1600" dirty="0"/>
              <a:t>Gestito congiuntamente da: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Parlamento europeo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Commissione europea</a:t>
            </a:r>
          </a:p>
          <a:p>
            <a:endParaRPr lang="it-IT" sz="1600" dirty="0"/>
          </a:p>
          <a:p>
            <a:r>
              <a:rPr lang="it-IT" sz="1600" dirty="0"/>
              <a:t>Finalità: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Rafforzare la trasparenza del processo legislativo e decisionale europeo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Consentire ai cittadini di conoscere chi cerca di influenzare le politiche dell’UE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Promuovere integrità, responsabilità e correttezza nei rapporti con le istituzioni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914F15FF-E144-2006-097E-AF7BCA038927}"/>
              </a:ext>
            </a:extLst>
          </p:cNvPr>
          <p:cNvSpPr txBox="1"/>
          <p:nvPr/>
        </p:nvSpPr>
        <p:spPr>
          <a:xfrm>
            <a:off x="5459134" y="1025652"/>
            <a:ext cx="5867157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/>
              <a:t>Soggetti iscritti: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Oltre </a:t>
            </a:r>
            <a:r>
              <a:rPr lang="it-IT" sz="1600" b="1" dirty="0"/>
              <a:t>12.000 organizzazioni e professionisti</a:t>
            </a:r>
            <a:endParaRPr lang="it-IT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Imprese e società di consulenza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ONG e organizzazioni della società civile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Associazioni di categoria e federazioni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Think tank, studi legali, consulenti</a:t>
            </a:r>
          </a:p>
          <a:p>
            <a:endParaRPr lang="it-IT" sz="1600" dirty="0"/>
          </a:p>
          <a:p>
            <a:r>
              <a:rPr lang="it-IT" sz="1600" dirty="0"/>
              <a:t>Obblighi per gli iscritti: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Dichiarazione delle attività svolte e degli interessi rappresentati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Indicazione delle risorse finanziarie dedicate alle attività di influenza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Rispetto di un </a:t>
            </a:r>
            <a:r>
              <a:rPr lang="it-IT" sz="1600" b="1" dirty="0"/>
              <a:t>Codice di condotta comune</a:t>
            </a:r>
          </a:p>
          <a:p>
            <a:pPr lvl="1"/>
            <a:endParaRPr lang="it-IT" sz="1600" b="1" dirty="0"/>
          </a:p>
          <a:p>
            <a:pPr lvl="1"/>
            <a:r>
              <a:rPr lang="it-IT" sz="1600" dirty="0"/>
              <a:t>La registrazione è condizione necessaria per svolgere determinate attività di rappresentanza di interessi e per incontrare funzionari e membri delle istituzioni UE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01979853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9146C-C3F1-5A1F-2255-02175F710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3041D58-4C76-4711-B6E7-800E48216A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27D52C4-0730-8309-1DE5-D40255B4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38B75B6-2FA2-CEEC-8889-37089C153908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Federazione dell’Industria Europea delle Costruzioni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C8B66A94-4385-0261-A162-FA4C20A0D8F9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13C8D225-22C7-9805-D72A-0F2DE486ECB5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1D2D4633-8C61-86D9-2B72-885C89B27F6F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BF944DD3-2C26-2B13-627C-1068CCEC68A9}"/>
              </a:ext>
            </a:extLst>
          </p:cNvPr>
          <p:cNvSpPr txBox="1">
            <a:spLocks/>
          </p:cNvSpPr>
          <p:nvPr/>
        </p:nvSpPr>
        <p:spPr>
          <a:xfrm>
            <a:off x="801541" y="933266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FF4BC2F-9AE6-59C8-F8A8-F9E6A448EED7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F1A5B2BC-8374-5C26-8058-2A45129C48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24814" y="1026479"/>
            <a:ext cx="3817218" cy="3440361"/>
          </a:xfrm>
          <a:prstGeom prst="rect">
            <a:avLst/>
          </a:prstGeom>
          <a:noFill/>
          <a:effectLst>
            <a:softEdge rad="50800"/>
          </a:effec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EF1DBBA-8514-C1E3-A3CF-699E65D56D09}"/>
              </a:ext>
            </a:extLst>
          </p:cNvPr>
          <p:cNvSpPr txBox="1">
            <a:spLocks/>
          </p:cNvSpPr>
          <p:nvPr/>
        </p:nvSpPr>
        <p:spPr>
          <a:xfrm>
            <a:off x="974332" y="4567133"/>
            <a:ext cx="7453745" cy="356053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/>
              <a:t>33 federazioni nazionali associate in 28 paesi </a:t>
            </a:r>
            <a:r>
              <a:rPr lang="it-IT" sz="1600" dirty="0"/>
              <a:t>(25 UE e Norvegia, Svizzera e Ucraina), con il recente ingresso di PZPB (Polonia)</a:t>
            </a:r>
          </a:p>
          <a:p>
            <a:r>
              <a:rPr lang="it-IT" sz="1600" dirty="0"/>
              <a:t>Imprese di costruzioni di tutte le dimensioni che svolgono qualsiasi tipo di attività edilizia e di ingegneria civile</a:t>
            </a:r>
          </a:p>
          <a:p>
            <a:r>
              <a:rPr lang="it-IT" sz="1600" dirty="0"/>
              <a:t>Segretariato con sede a Bruxelles</a:t>
            </a:r>
          </a:p>
          <a:p>
            <a:r>
              <a:rPr lang="en-GB" sz="1600" dirty="0"/>
              <a:t>“</a:t>
            </a:r>
            <a:r>
              <a:rPr lang="en-GB" sz="1600" dirty="0" err="1"/>
              <a:t>Parte</a:t>
            </a:r>
            <a:r>
              <a:rPr lang="en-GB" sz="1600" dirty="0"/>
              <a:t> </a:t>
            </a:r>
            <a:r>
              <a:rPr lang="en-GB" sz="1600" dirty="0" err="1"/>
              <a:t>sociale</a:t>
            </a:r>
            <a:r>
              <a:rPr lang="en-GB" sz="1600" dirty="0"/>
              <a:t>” </a:t>
            </a:r>
            <a:r>
              <a:rPr lang="en-GB" sz="1600" dirty="0" err="1"/>
              <a:t>ufficialmente</a:t>
            </a:r>
            <a:r>
              <a:rPr lang="en-GB" sz="1600" dirty="0"/>
              <a:t> </a:t>
            </a:r>
            <a:r>
              <a:rPr lang="en-GB" sz="1600" dirty="0" err="1"/>
              <a:t>riconosciuta</a:t>
            </a:r>
            <a:r>
              <a:rPr lang="en-GB" sz="1600" dirty="0"/>
              <a:t> 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401AA227-BFCE-B0EB-89BE-C40538DF6DBB}"/>
              </a:ext>
            </a:extLst>
          </p:cNvPr>
          <p:cNvSpPr/>
          <p:nvPr/>
        </p:nvSpPr>
        <p:spPr>
          <a:xfrm>
            <a:off x="4592582" y="832973"/>
            <a:ext cx="7150240" cy="3633867"/>
          </a:xfrm>
          <a:custGeom>
            <a:avLst/>
            <a:gdLst>
              <a:gd name="csX0" fmla="*/ 0 w 7061270"/>
              <a:gd name="csY0" fmla="*/ 0 h 3824003"/>
              <a:gd name="csX1" fmla="*/ 7061270 w 7061270"/>
              <a:gd name="csY1" fmla="*/ 0 h 3824003"/>
              <a:gd name="csX2" fmla="*/ 7061270 w 7061270"/>
              <a:gd name="csY2" fmla="*/ 3824003 h 3824003"/>
              <a:gd name="csX3" fmla="*/ 0 w 7061270"/>
              <a:gd name="csY3" fmla="*/ 3824003 h 3824003"/>
              <a:gd name="csX4" fmla="*/ 0 w 7061270"/>
              <a:gd name="csY4" fmla="*/ 0 h 3824003"/>
              <a:gd name="csX0" fmla="*/ 0 w 7378904"/>
              <a:gd name="csY0" fmla="*/ 0 h 3833628"/>
              <a:gd name="csX1" fmla="*/ 7061270 w 7378904"/>
              <a:gd name="csY1" fmla="*/ 0 h 3833628"/>
              <a:gd name="csX2" fmla="*/ 7378904 w 7378904"/>
              <a:gd name="csY2" fmla="*/ 3833628 h 3833628"/>
              <a:gd name="csX3" fmla="*/ 0 w 7378904"/>
              <a:gd name="csY3" fmla="*/ 3824003 h 3833628"/>
              <a:gd name="csX4" fmla="*/ 0 w 7378904"/>
              <a:gd name="csY4" fmla="*/ 0 h 3833628"/>
              <a:gd name="csX0" fmla="*/ 471638 w 7850542"/>
              <a:gd name="csY0" fmla="*/ 0 h 3833628"/>
              <a:gd name="csX1" fmla="*/ 7532908 w 7850542"/>
              <a:gd name="csY1" fmla="*/ 0 h 3833628"/>
              <a:gd name="csX2" fmla="*/ 7850542 w 7850542"/>
              <a:gd name="csY2" fmla="*/ 3833628 h 3833628"/>
              <a:gd name="csX3" fmla="*/ 0 w 7850542"/>
              <a:gd name="csY3" fmla="*/ 3824003 h 3833628"/>
              <a:gd name="csX4" fmla="*/ 471638 w 7850542"/>
              <a:gd name="csY4" fmla="*/ 0 h 3833628"/>
              <a:gd name="csX0" fmla="*/ 471638 w 7850542"/>
              <a:gd name="csY0" fmla="*/ 0 h 3833628"/>
              <a:gd name="csX1" fmla="*/ 7666575 w 7850542"/>
              <a:gd name="csY1" fmla="*/ 0 h 3833628"/>
              <a:gd name="csX2" fmla="*/ 7850542 w 7850542"/>
              <a:gd name="csY2" fmla="*/ 3833628 h 3833628"/>
              <a:gd name="csX3" fmla="*/ 0 w 7850542"/>
              <a:gd name="csY3" fmla="*/ 3824003 h 3833628"/>
              <a:gd name="csX4" fmla="*/ 471638 w 7850542"/>
              <a:gd name="csY4" fmla="*/ 0 h 3833628"/>
              <a:gd name="csX0" fmla="*/ 368819 w 7850542"/>
              <a:gd name="csY0" fmla="*/ 0 h 3833628"/>
              <a:gd name="csX1" fmla="*/ 7666575 w 7850542"/>
              <a:gd name="csY1" fmla="*/ 0 h 3833628"/>
              <a:gd name="csX2" fmla="*/ 7850542 w 7850542"/>
              <a:gd name="csY2" fmla="*/ 3833628 h 3833628"/>
              <a:gd name="csX3" fmla="*/ 0 w 7850542"/>
              <a:gd name="csY3" fmla="*/ 3824003 h 3833628"/>
              <a:gd name="csX4" fmla="*/ 368819 w 7850542"/>
              <a:gd name="csY4" fmla="*/ 0 h 3833628"/>
              <a:gd name="csX0" fmla="*/ 307127 w 7850542"/>
              <a:gd name="csY0" fmla="*/ 0 h 3833628"/>
              <a:gd name="csX1" fmla="*/ 7666575 w 7850542"/>
              <a:gd name="csY1" fmla="*/ 0 h 3833628"/>
              <a:gd name="csX2" fmla="*/ 7850542 w 7850542"/>
              <a:gd name="csY2" fmla="*/ 3833628 h 3833628"/>
              <a:gd name="csX3" fmla="*/ 0 w 7850542"/>
              <a:gd name="csY3" fmla="*/ 3824003 h 3833628"/>
              <a:gd name="csX4" fmla="*/ 307127 w 7850542"/>
              <a:gd name="csY4" fmla="*/ 0 h 38336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850542" h="3833628">
                <a:moveTo>
                  <a:pt x="307127" y="0"/>
                </a:moveTo>
                <a:lnTo>
                  <a:pt x="7666575" y="0"/>
                </a:lnTo>
                <a:lnTo>
                  <a:pt x="7850542" y="3833628"/>
                </a:lnTo>
                <a:lnTo>
                  <a:pt x="0" y="3824003"/>
                </a:lnTo>
                <a:lnTo>
                  <a:pt x="307127" y="0"/>
                </a:lnTo>
                <a:close/>
              </a:path>
            </a:pathLst>
          </a:custGeom>
          <a:solidFill>
            <a:srgbClr val="641038">
              <a:alpha val="45000"/>
            </a:srgbClr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6" name="Immagine 15" descr="The image depicts Jean-Pierre Pasiri, a French president.&#10;&#10;Il contenuto generato dall'IA potrebbe non essere corretto.">
            <a:extLst>
              <a:ext uri="{FF2B5EF4-FFF2-40B4-BE49-F238E27FC236}">
                <a16:creationId xmlns:a16="http://schemas.microsoft.com/office/drawing/2014/main" id="{332A17A7-F7CF-8F24-9C7D-4CF90811C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724" y="1026479"/>
            <a:ext cx="977860" cy="1578760"/>
          </a:xfrm>
          <a:prstGeom prst="rect">
            <a:avLst/>
          </a:prstGeom>
        </p:spPr>
      </p:pic>
      <p:pic>
        <p:nvPicPr>
          <p:cNvPr id="18" name="Immagine 17" descr="DANIEL STRￃﾜCKER, DE Vice-President.&#10;&#10;Il contenuto generato dall'IA potrebbe non essere corretto.">
            <a:extLst>
              <a:ext uri="{FF2B5EF4-FFF2-40B4-BE49-F238E27FC236}">
                <a16:creationId xmlns:a16="http://schemas.microsoft.com/office/drawing/2014/main" id="{327E8A10-174D-2FB1-324C-7262C1AF89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931" y="1028714"/>
            <a:ext cx="977862" cy="1575028"/>
          </a:xfrm>
          <a:prstGeom prst="rect">
            <a:avLst/>
          </a:prstGeom>
        </p:spPr>
      </p:pic>
      <p:pic>
        <p:nvPicPr>
          <p:cNvPr id="20" name="Immagine 19" descr="A professional in a suit and tie, presumably holding a position as Vice-President.&#10;&#10;Il contenuto generato dall'IA potrebbe non essere corretto.">
            <a:extLst>
              <a:ext uri="{FF2B5EF4-FFF2-40B4-BE49-F238E27FC236}">
                <a16:creationId xmlns:a16="http://schemas.microsoft.com/office/drawing/2014/main" id="{F5480561-D8EE-B1E2-E84E-DB9F2C2B43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771" y="1026479"/>
            <a:ext cx="966664" cy="1567563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1A30C94C-C32C-F51E-CB91-E684B4A5A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4"/>
          <a:stretch>
            <a:fillRect/>
          </a:stretch>
        </p:blipFill>
        <p:spPr>
          <a:xfrm>
            <a:off x="8263293" y="1029516"/>
            <a:ext cx="991784" cy="1583724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4011E562-763A-102A-3225-F22931D87F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3"/>
          <a:stretch>
            <a:fillRect/>
          </a:stretch>
        </p:blipFill>
        <p:spPr>
          <a:xfrm>
            <a:off x="9342023" y="1040633"/>
            <a:ext cx="921171" cy="1561490"/>
          </a:xfrm>
          <a:prstGeom prst="rect">
            <a:avLst/>
          </a:prstGeom>
        </p:spPr>
      </p:pic>
      <p:pic>
        <p:nvPicPr>
          <p:cNvPr id="26" name="Immagine 25" descr="BRUNO LUCAS, FR&#10;&#10;Il contenuto generato dall'IA potrebbe non essere corretto.">
            <a:extLst>
              <a:ext uri="{FF2B5EF4-FFF2-40B4-BE49-F238E27FC236}">
                <a16:creationId xmlns:a16="http://schemas.microsoft.com/office/drawing/2014/main" id="{17C01E79-E429-2D72-F292-E94EB0F7B5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2"/>
          <a:stretch>
            <a:fillRect/>
          </a:stretch>
        </p:blipFill>
        <p:spPr>
          <a:xfrm>
            <a:off x="10390934" y="1029516"/>
            <a:ext cx="974129" cy="1583724"/>
          </a:xfrm>
          <a:prstGeom prst="rect">
            <a:avLst/>
          </a:prstGeom>
        </p:spPr>
      </p:pic>
      <p:pic>
        <p:nvPicPr>
          <p:cNvPr id="28" name="Immagine 27" descr="The image depicts a man in a suit and tie, wearing a patterned shawl and badge, with festive, colorful decorations around the edges.&#10;&#10;Il contenuto generato dall'IA potrebbe non essere corretto.">
            <a:extLst>
              <a:ext uri="{FF2B5EF4-FFF2-40B4-BE49-F238E27FC236}">
                <a16:creationId xmlns:a16="http://schemas.microsoft.com/office/drawing/2014/main" id="{83EE9638-24E5-053B-9857-FF2BB2B943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837" y="2722574"/>
            <a:ext cx="885572" cy="1428451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710A719F-8A97-56C7-8FAB-EE696E2307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299" y="2727022"/>
            <a:ext cx="882179" cy="1431844"/>
          </a:xfrm>
          <a:prstGeom prst="rect">
            <a:avLst/>
          </a:prstGeom>
        </p:spPr>
      </p:pic>
      <p:pic>
        <p:nvPicPr>
          <p:cNvPr id="35" name="Immagine 34" descr="The image shows Stephanos Pierides, CY, holding the position of Vice-President.&#10;&#10;Il contenuto generato dall'IA potrebbe non essere corretto.">
            <a:extLst>
              <a:ext uri="{FF2B5EF4-FFF2-40B4-BE49-F238E27FC236}">
                <a16:creationId xmlns:a16="http://schemas.microsoft.com/office/drawing/2014/main" id="{BA5943E7-DB70-6A83-DCA9-F195FB4D25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50" y="2736663"/>
            <a:ext cx="885572" cy="1425058"/>
          </a:xfrm>
          <a:prstGeom prst="rect">
            <a:avLst/>
          </a:prstGeom>
        </p:spPr>
      </p:pic>
      <p:pic>
        <p:nvPicPr>
          <p:cNvPr id="37" name="Immagine 36" descr="The image shows a person wearing a beanie and a jacket, presumably Vice-President ULRIK BRANNER from Denmark.&#10;&#10;Il contenuto generato dall'IA potrebbe non essere corretto.">
            <a:extLst>
              <a:ext uri="{FF2B5EF4-FFF2-40B4-BE49-F238E27FC236}">
                <a16:creationId xmlns:a16="http://schemas.microsoft.com/office/drawing/2014/main" id="{02902E15-EF70-C617-1091-B08092B96C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30" y="2731156"/>
            <a:ext cx="885572" cy="1437351"/>
          </a:xfrm>
          <a:prstGeom prst="rect">
            <a:avLst/>
          </a:prstGeom>
        </p:spPr>
      </p:pic>
      <p:pic>
        <p:nvPicPr>
          <p:cNvPr id="39" name="Immagine 38" descr="The image depicts an individual wearing a suit and tie, presumably in a professional setting.&#10;&#10;Il contenuto generato dall'IA potrebbe non essere corretto.">
            <a:extLst>
              <a:ext uri="{FF2B5EF4-FFF2-40B4-BE49-F238E27FC236}">
                <a16:creationId xmlns:a16="http://schemas.microsoft.com/office/drawing/2014/main" id="{1FDEB40C-943B-5F5C-4E32-33B879CABB2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357" y="2722574"/>
            <a:ext cx="886131" cy="1442539"/>
          </a:xfrm>
          <a:prstGeom prst="rect">
            <a:avLst/>
          </a:prstGeom>
        </p:spPr>
      </p:pic>
      <p:pic>
        <p:nvPicPr>
          <p:cNvPr id="41" name="Immagine 40" descr="RICARDO GOMES, PT&#10;&#10;Il contenuto generato dall'IA potrebbe non essere corretto.">
            <a:extLst>
              <a:ext uri="{FF2B5EF4-FFF2-40B4-BE49-F238E27FC236}">
                <a16:creationId xmlns:a16="http://schemas.microsoft.com/office/drawing/2014/main" id="{0BFD7BB1-CD34-5929-18FD-5E0829DD0E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393" y="2723700"/>
            <a:ext cx="878785" cy="1435236"/>
          </a:xfrm>
          <a:prstGeom prst="rect">
            <a:avLst/>
          </a:prstGeom>
        </p:spPr>
      </p:pic>
      <p:pic>
        <p:nvPicPr>
          <p:cNvPr id="43" name="Immagine 42" descr="Gustavo Martinez, ES, Vice-President, EIC President.&#10;&#10;Il contenuto generato dall'IA potrebbe non essere corretto.">
            <a:extLst>
              <a:ext uri="{FF2B5EF4-FFF2-40B4-BE49-F238E27FC236}">
                <a16:creationId xmlns:a16="http://schemas.microsoft.com/office/drawing/2014/main" id="{6A3CB20D-AA32-DA8A-19C9-9E0CE947F78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319" y="2723700"/>
            <a:ext cx="882179" cy="143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752058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74FA9-1889-B81E-0155-AF6B12E29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172EE66-4803-9A9D-92C2-44E9FB2571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4961540-0D8F-ADD1-402B-ACEC2F526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A804D51-3ED0-5DFE-90FD-E514D1D1B393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Dialogo Sociale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70BBCA3C-1A7A-D90E-3262-83207C76E74E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367FDC66-E2E9-14E6-A5F1-DCB9CC171D43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C68AA180-6BDC-2407-04DA-73BAD762E267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C8C54411-1F3B-17D5-DC1D-7F2B8143573C}"/>
              </a:ext>
            </a:extLst>
          </p:cNvPr>
          <p:cNvSpPr txBox="1">
            <a:spLocks/>
          </p:cNvSpPr>
          <p:nvPr/>
        </p:nvSpPr>
        <p:spPr>
          <a:xfrm>
            <a:off x="801541" y="933266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21A20C8-5CA3-B16D-C74D-D623EC9C6BB3}"/>
              </a:ext>
            </a:extLst>
          </p:cNvPr>
          <p:cNvSpPr/>
          <p:nvPr/>
        </p:nvSpPr>
        <p:spPr>
          <a:xfrm>
            <a:off x="2542502" y="5120834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58B675-CC0B-B58E-EB8E-B6EB9FA3C1E1}"/>
              </a:ext>
            </a:extLst>
          </p:cNvPr>
          <p:cNvSpPr txBox="1">
            <a:spLocks/>
          </p:cNvSpPr>
          <p:nvPr/>
        </p:nvSpPr>
        <p:spPr>
          <a:xfrm>
            <a:off x="806621" y="649215"/>
            <a:ext cx="9479280" cy="17694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Barlow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2800"/>
              </a:lnSpc>
              <a:buClr>
                <a:srgbClr val="FF0000"/>
              </a:buClr>
              <a:buSzPct val="101000"/>
              <a:buFont typeface="Courier New" panose="02070309020205020404" pitchFamily="49" charset="0"/>
              <a:buChar char="o"/>
            </a:pPr>
            <a:r>
              <a:rPr lang="fr-FR" altLang="fr-FR" sz="1700" b="1" dirty="0" err="1">
                <a:latin typeface="Barlow" panose="00000500000000000000" pitchFamily="2" charset="0"/>
              </a:rPr>
              <a:t>Incluso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nel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Trattato</a:t>
            </a:r>
            <a:r>
              <a:rPr lang="fr-FR" altLang="fr-FR" sz="1700" b="1" dirty="0">
                <a:latin typeface="Barlow" panose="00000500000000000000" pitchFamily="2" charset="0"/>
              </a:rPr>
              <a:t> UE  :</a:t>
            </a:r>
            <a:endParaRPr lang="fr-FR" altLang="fr-FR" sz="1700" dirty="0">
              <a:latin typeface="Barlow" panose="00000500000000000000" pitchFamily="2" charset="0"/>
            </a:endParaRPr>
          </a:p>
          <a:p>
            <a:pPr marL="720725" lvl="1" indent="-263525">
              <a:lnSpc>
                <a:spcPts val="28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sz="1700" b="1" dirty="0">
                <a:latin typeface="Barlow" panose="00000500000000000000" pitchFamily="2" charset="0"/>
              </a:rPr>
              <a:t>Le parti </a:t>
            </a:r>
            <a:r>
              <a:rPr lang="fr-FR" altLang="fr-FR" sz="1700" b="1" dirty="0" err="1">
                <a:latin typeface="Barlow" panose="00000500000000000000" pitchFamily="2" charset="0"/>
              </a:rPr>
              <a:t>Sociali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u="sng" dirty="0" err="1">
                <a:latin typeface="Barlow" panose="00000500000000000000" pitchFamily="2" charset="0"/>
              </a:rPr>
              <a:t>devono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essere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consultate</a:t>
            </a:r>
            <a:r>
              <a:rPr lang="fr-FR" altLang="fr-FR" sz="1700" b="1" dirty="0">
                <a:latin typeface="Barlow" panose="00000500000000000000" pitchFamily="2" charset="0"/>
              </a:rPr>
              <a:t> sui </a:t>
            </a:r>
            <a:r>
              <a:rPr lang="fr-FR" altLang="fr-FR" sz="1700" b="1" dirty="0" err="1">
                <a:latin typeface="Barlow" panose="00000500000000000000" pitchFamily="2" charset="0"/>
              </a:rPr>
              <a:t>temi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sociali</a:t>
            </a:r>
            <a:r>
              <a:rPr lang="fr-FR" altLang="fr-FR" sz="1700" b="1" dirty="0">
                <a:latin typeface="Barlow" panose="00000500000000000000" pitchFamily="2" charset="0"/>
              </a:rPr>
              <a:t> (Art. 154)</a:t>
            </a:r>
          </a:p>
          <a:p>
            <a:pPr marL="720725" lvl="1" indent="-263525">
              <a:lnSpc>
                <a:spcPts val="28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sz="1700" b="1" dirty="0">
                <a:latin typeface="Barlow" panose="00000500000000000000" pitchFamily="2" charset="0"/>
              </a:rPr>
              <a:t>Le Parti </a:t>
            </a:r>
            <a:r>
              <a:rPr lang="fr-FR" altLang="fr-FR" sz="1700" b="1" dirty="0" err="1">
                <a:latin typeface="Barlow" panose="00000500000000000000" pitchFamily="2" charset="0"/>
              </a:rPr>
              <a:t>Sociali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possono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decidere</a:t>
            </a:r>
            <a:r>
              <a:rPr lang="fr-FR" altLang="fr-FR" sz="1700" b="1" dirty="0">
                <a:latin typeface="Barlow" panose="00000500000000000000" pitchFamily="2" charset="0"/>
              </a:rPr>
              <a:t> di </a:t>
            </a:r>
            <a:r>
              <a:rPr lang="fr-FR" altLang="fr-FR" sz="1700" b="1" dirty="0" err="1">
                <a:latin typeface="Barlow" panose="00000500000000000000" pitchFamily="2" charset="0"/>
              </a:rPr>
              <a:t>avviare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negoziati</a:t>
            </a:r>
            <a:r>
              <a:rPr lang="fr-FR" altLang="fr-FR" sz="1700" b="1" dirty="0">
                <a:latin typeface="Barlow" panose="00000500000000000000" pitchFamily="2" charset="0"/>
              </a:rPr>
              <a:t> su </a:t>
            </a:r>
            <a:r>
              <a:rPr lang="fr-FR" altLang="fr-FR" sz="1700" b="1" dirty="0" err="1">
                <a:latin typeface="Barlow" panose="00000500000000000000" pitchFamily="2" charset="0"/>
              </a:rPr>
              <a:t>accordi</a:t>
            </a:r>
            <a:r>
              <a:rPr lang="fr-FR" altLang="fr-FR" sz="1700" b="1" dirty="0">
                <a:latin typeface="Barlow" panose="00000500000000000000" pitchFamily="2" charset="0"/>
              </a:rPr>
              <a:t> </a:t>
            </a:r>
            <a:r>
              <a:rPr lang="fr-FR" altLang="fr-FR" sz="1700" b="1" dirty="0" err="1">
                <a:latin typeface="Barlow" panose="00000500000000000000" pitchFamily="2" charset="0"/>
              </a:rPr>
              <a:t>autonomi</a:t>
            </a:r>
            <a:r>
              <a:rPr lang="fr-FR" altLang="fr-FR" sz="1700" b="1" dirty="0">
                <a:latin typeface="Barlow" panose="00000500000000000000" pitchFamily="2" charset="0"/>
              </a:rPr>
              <a:t> (Art. 155)</a:t>
            </a:r>
          </a:p>
          <a:p>
            <a:pPr marL="720725" lvl="1" indent="-263525">
              <a:lnSpc>
                <a:spcPts val="28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sz="1700" b="1" dirty="0" err="1">
                <a:latin typeface="Barlow" panose="00000500000000000000" pitchFamily="2" charset="0"/>
              </a:rPr>
              <a:t>Autonomia</a:t>
            </a:r>
            <a:r>
              <a:rPr lang="fr-FR" altLang="fr-FR" sz="1700" b="1" dirty="0">
                <a:latin typeface="Barlow" panose="00000500000000000000" pitchFamily="2" charset="0"/>
              </a:rPr>
              <a:t> delle Parti </a:t>
            </a:r>
            <a:r>
              <a:rPr lang="fr-FR" altLang="fr-FR" sz="1700" b="1" dirty="0" err="1">
                <a:latin typeface="Barlow" panose="00000500000000000000" pitchFamily="2" charset="0"/>
              </a:rPr>
              <a:t>Sociali</a:t>
            </a:r>
            <a:endParaRPr lang="fr-FR" altLang="fr-FR" sz="1700" b="1" dirty="0">
              <a:latin typeface="Barlow" panose="00000500000000000000" pitchFamily="2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17775F7F-8B3B-A02B-4D0E-49B12F64CD61}"/>
              </a:ext>
            </a:extLst>
          </p:cNvPr>
          <p:cNvSpPr/>
          <p:nvPr/>
        </p:nvSpPr>
        <p:spPr>
          <a:xfrm>
            <a:off x="615647" y="2324833"/>
            <a:ext cx="10822664" cy="4484268"/>
          </a:xfrm>
          <a:prstGeom prst="rect">
            <a:avLst/>
          </a:prstGeom>
          <a:solidFill>
            <a:schemeClr val="accent1">
              <a:alpha val="10000"/>
            </a:schemeClr>
          </a:solidFill>
          <a:effectLst>
            <a:softEdge rad="444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C7D7C52-9FC5-5310-898B-E000F5BE7B5C}"/>
              </a:ext>
            </a:extLst>
          </p:cNvPr>
          <p:cNvSpPr txBox="1">
            <a:spLocks/>
          </p:cNvSpPr>
          <p:nvPr/>
        </p:nvSpPr>
        <p:spPr>
          <a:xfrm>
            <a:off x="1490448" y="2397038"/>
            <a:ext cx="9479280" cy="2016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Barlow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2800"/>
              </a:lnSpc>
              <a:buClr>
                <a:srgbClr val="FF0000"/>
              </a:buClr>
              <a:buSzPct val="101000"/>
              <a:buFont typeface="Courier New" panose="02070309020205020404" pitchFamily="49" charset="0"/>
              <a:buChar char="o"/>
            </a:pPr>
            <a:r>
              <a:rPr lang="fr-FR" altLang="fr-FR" sz="1800" b="1" dirty="0" err="1">
                <a:latin typeface="Barlow" panose="00000500000000000000" pitchFamily="2" charset="0"/>
              </a:rPr>
              <a:t>Dialogo</a:t>
            </a:r>
            <a:r>
              <a:rPr lang="fr-FR" altLang="fr-FR" sz="1800" b="1" dirty="0">
                <a:latin typeface="Barlow" panose="00000500000000000000" pitchFamily="2" charset="0"/>
              </a:rPr>
              <a:t> Sociale « </a:t>
            </a:r>
            <a:r>
              <a:rPr lang="fr-FR" altLang="fr-FR" sz="1800" b="1" dirty="0" err="1">
                <a:latin typeface="Barlow" panose="00000500000000000000" pitchFamily="2" charset="0"/>
              </a:rPr>
              <a:t>Costruzioni</a:t>
            </a:r>
            <a:r>
              <a:rPr lang="fr-FR" altLang="fr-FR" sz="1800" b="1" dirty="0">
                <a:latin typeface="Barlow" panose="00000500000000000000" pitchFamily="2" charset="0"/>
              </a:rPr>
              <a:t> » (dal 1998)</a:t>
            </a:r>
          </a:p>
          <a:p>
            <a:pPr marL="720725" lvl="1" indent="-263525">
              <a:lnSpc>
                <a:spcPts val="28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b="1" dirty="0"/>
              <a:t>FIEC e EFBWW per il </a:t>
            </a:r>
            <a:r>
              <a:rPr lang="fr-FR" altLang="fr-FR" b="1" dirty="0" err="1"/>
              <a:t>settore</a:t>
            </a:r>
            <a:r>
              <a:rPr lang="fr-FR" altLang="fr-FR" b="1" dirty="0"/>
              <a:t> delle </a:t>
            </a:r>
            <a:r>
              <a:rPr lang="fr-FR" altLang="fr-FR" b="1" dirty="0" err="1"/>
              <a:t>costruzioni</a:t>
            </a:r>
            <a:r>
              <a:rPr lang="fr-FR" altLang="fr-FR" b="1" dirty="0"/>
              <a:t> </a:t>
            </a:r>
          </a:p>
          <a:p>
            <a:pPr marL="720725" lvl="1" indent="-263525">
              <a:lnSpc>
                <a:spcPts val="28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b="1" dirty="0"/>
              <a:t>44 </a:t>
            </a:r>
            <a:r>
              <a:rPr lang="fr-FR" altLang="fr-FR" b="1" dirty="0" err="1"/>
              <a:t>Comitati</a:t>
            </a:r>
            <a:r>
              <a:rPr lang="fr-FR" altLang="fr-FR" b="1" dirty="0"/>
              <a:t> </a:t>
            </a:r>
            <a:r>
              <a:rPr lang="fr-FR" altLang="fr-FR" b="1" dirty="0" err="1"/>
              <a:t>Settoriali</a:t>
            </a:r>
            <a:r>
              <a:rPr lang="fr-FR" altLang="fr-FR" b="1" dirty="0"/>
              <a:t> con 66 </a:t>
            </a:r>
            <a:r>
              <a:rPr lang="fr-FR" altLang="fr-FR" b="1" dirty="0" err="1"/>
              <a:t>organizzazioni</a:t>
            </a:r>
            <a:r>
              <a:rPr lang="fr-FR" altLang="fr-FR" b="1" dirty="0"/>
              <a:t> </a:t>
            </a:r>
            <a:r>
              <a:rPr lang="fr-FR" altLang="fr-FR" b="1" dirty="0" err="1"/>
              <a:t>datoriali</a:t>
            </a:r>
            <a:r>
              <a:rPr lang="fr-FR" altLang="fr-FR" b="1" dirty="0"/>
              <a:t> e 16 </a:t>
            </a:r>
            <a:r>
              <a:rPr lang="fr-FR" altLang="fr-FR" b="1" dirty="0" err="1"/>
              <a:t>sindacati</a:t>
            </a:r>
            <a:endParaRPr lang="fr-FR" altLang="fr-FR" sz="2400" b="1" dirty="0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5DBE39A3-698D-E27F-4E47-AEE851436FAF}"/>
              </a:ext>
            </a:extLst>
          </p:cNvPr>
          <p:cNvSpPr txBox="1"/>
          <p:nvPr/>
        </p:nvSpPr>
        <p:spPr>
          <a:xfrm>
            <a:off x="1946660" y="4021295"/>
            <a:ext cx="3212109" cy="2213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lnSpc>
                <a:spcPts val="2800"/>
              </a:lnSpc>
              <a:buClr>
                <a:srgbClr val="FF0000"/>
              </a:buClr>
              <a:buSzPct val="101000"/>
              <a:buFont typeface="Courier New" panose="02070309020205020404" pitchFamily="49" charset="0"/>
              <a:buChar char="o"/>
            </a:pPr>
            <a:r>
              <a:rPr lang="fr-FR" altLang="fr-FR" sz="1600" b="1" dirty="0" err="1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rPr>
              <a:t>Gruppi</a:t>
            </a:r>
            <a:r>
              <a:rPr lang="fr-FR" altLang="fr-FR" sz="1600" b="1" dirty="0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rPr>
              <a:t> di </a:t>
            </a:r>
            <a:r>
              <a:rPr lang="fr-FR" altLang="fr-FR" sz="1600" b="1" dirty="0" err="1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rPr>
              <a:t>lavoro</a:t>
            </a:r>
            <a:r>
              <a:rPr lang="fr-FR" altLang="fr-FR" sz="1600" b="1" dirty="0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rPr>
              <a:t> </a:t>
            </a:r>
          </a:p>
          <a:p>
            <a:pPr marL="720725" lvl="1" indent="-263525">
              <a:lnSpc>
                <a:spcPts val="28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sz="1600" b="1" dirty="0" err="1"/>
              <a:t>Formazione</a:t>
            </a:r>
            <a:r>
              <a:rPr lang="fr-FR" altLang="fr-FR" sz="1600" b="1" dirty="0"/>
              <a:t> </a:t>
            </a:r>
          </a:p>
          <a:p>
            <a:pPr marL="720725" lvl="1" indent="-263525">
              <a:lnSpc>
                <a:spcPts val="28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sz="1600" b="1" dirty="0" err="1"/>
              <a:t>Salute</a:t>
            </a:r>
            <a:r>
              <a:rPr lang="fr-FR" altLang="fr-FR" sz="1600" b="1" dirty="0"/>
              <a:t> e </a:t>
            </a:r>
            <a:r>
              <a:rPr lang="fr-FR" altLang="fr-FR" sz="1600" b="1" dirty="0" err="1"/>
              <a:t>Sicurezza</a:t>
            </a:r>
            <a:endParaRPr lang="fr-FR" altLang="fr-FR" sz="1600" b="1" dirty="0"/>
          </a:p>
          <a:p>
            <a:pPr marL="720725" lvl="1" indent="-263525">
              <a:lnSpc>
                <a:spcPts val="28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altLang="fr-FR" sz="1600" b="1" dirty="0" err="1"/>
              <a:t>Diritto</a:t>
            </a:r>
            <a:r>
              <a:rPr lang="fr-FR" altLang="fr-FR" sz="1600" b="1" dirty="0"/>
              <a:t> </a:t>
            </a:r>
            <a:r>
              <a:rPr lang="fr-FR" altLang="fr-FR" sz="1600" b="1" dirty="0" err="1"/>
              <a:t>del</a:t>
            </a:r>
            <a:r>
              <a:rPr lang="fr-FR" altLang="fr-FR" sz="1600" b="1" dirty="0"/>
              <a:t> </a:t>
            </a:r>
            <a:r>
              <a:rPr lang="fr-FR" altLang="fr-FR" sz="1600" b="1" dirty="0" err="1"/>
              <a:t>lavoro</a:t>
            </a:r>
            <a:r>
              <a:rPr lang="fr-FR" altLang="fr-FR" sz="1600" b="1" dirty="0"/>
              <a:t> (</a:t>
            </a:r>
            <a:r>
              <a:rPr lang="fr-FR" altLang="fr-FR" sz="1600" b="1" dirty="0" err="1"/>
              <a:t>distacco</a:t>
            </a:r>
            <a:r>
              <a:rPr lang="fr-FR" altLang="fr-FR" sz="1600" b="1" dirty="0"/>
              <a:t>, </a:t>
            </a:r>
            <a:r>
              <a:rPr lang="fr-FR" altLang="fr-FR" sz="1600" b="1" dirty="0" err="1"/>
              <a:t>previdenza</a:t>
            </a:r>
            <a:r>
              <a:rPr lang="fr-FR" altLang="fr-FR" sz="1600" b="1" dirty="0"/>
              <a:t> sociale,…)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05437D48-3666-FE61-06F8-BA8F5102ADD0}"/>
              </a:ext>
            </a:extLst>
          </p:cNvPr>
          <p:cNvSpPr txBox="1"/>
          <p:nvPr/>
        </p:nvSpPr>
        <p:spPr>
          <a:xfrm>
            <a:off x="5224484" y="4021295"/>
            <a:ext cx="3879890" cy="1928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marR="0" lvl="0" indent="-357188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1000"/>
              <a:buFont typeface="Courier New" panose="02070309020205020404" pitchFamily="49" charset="0"/>
              <a:buChar char="o"/>
              <a:tabLst/>
              <a:defRPr/>
            </a:pPr>
            <a:r>
              <a:rPr lang="fr-FR" altLang="fr-FR" sz="1600" b="1" dirty="0" err="1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rPr>
              <a:t>Progetti</a:t>
            </a:r>
            <a:r>
              <a:rPr lang="fr-FR" altLang="fr-FR" sz="1600" b="1" dirty="0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rPr>
              <a:t> </a:t>
            </a:r>
            <a:r>
              <a:rPr lang="fr-FR" altLang="fr-FR" sz="1600" b="1" dirty="0" err="1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rPr>
              <a:t>finanziati</a:t>
            </a:r>
            <a:r>
              <a:rPr lang="fr-FR" altLang="fr-FR" sz="1600" b="1" dirty="0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rPr>
              <a:t> dalla UE</a:t>
            </a:r>
          </a:p>
          <a:p>
            <a:pPr marL="720725" marR="0" lvl="1" indent="-263525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1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Carte d’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identità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sociale</a:t>
            </a:r>
          </a:p>
          <a:p>
            <a:pPr marL="720725" marR="0" lvl="1" indent="-263525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1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Imprese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e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lavoratori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di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paesi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terzi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720725" marR="0" lvl="1" indent="-263525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1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Guida per la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gestione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della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sicurezza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720725" marR="0" lvl="1" indent="-263525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1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Guida « 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Amianto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 »</a:t>
            </a:r>
          </a:p>
          <a:p>
            <a:pPr marL="720725" marR="0" lvl="1" indent="-263525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1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48193816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DAC39-9600-57EF-4CED-FC3C0169B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5BEFE9C-0D36-1FAC-25DC-F0B56BF553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D33AAC3-65AF-FE3E-79CD-A8934C8E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C17F6E-3B8D-9196-AA25-01007D04720D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L’attività dell’Ance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54AA0733-FD8B-74FC-9E06-5327D99A7AF0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25DBDF49-AB30-F1E3-F165-861BBCABB7C4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35129917-C950-A575-3835-9B4EAA7DDCA7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FE6E003-D029-D405-3B4D-12BDFABF748F}"/>
              </a:ext>
            </a:extLst>
          </p:cNvPr>
          <p:cNvSpPr/>
          <p:nvPr/>
        </p:nvSpPr>
        <p:spPr>
          <a:xfrm>
            <a:off x="517236" y="484215"/>
            <a:ext cx="11433972" cy="573561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2A4677-7C57-F155-4B4F-2CF54021D39F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098D8637-0E14-2078-13CB-0686C8667559}"/>
              </a:ext>
            </a:extLst>
          </p:cNvPr>
          <p:cNvSpPr/>
          <p:nvPr/>
        </p:nvSpPr>
        <p:spPr>
          <a:xfrm>
            <a:off x="5494814" y="1496349"/>
            <a:ext cx="6046816" cy="3865301"/>
          </a:xfrm>
          <a:prstGeom prst="rect">
            <a:avLst/>
          </a:prstGeom>
          <a:solidFill>
            <a:srgbClr val="00206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F6E9509F-88B9-CF21-83F4-3326E672A35E}"/>
              </a:ext>
            </a:extLst>
          </p:cNvPr>
          <p:cNvSpPr txBox="1"/>
          <p:nvPr/>
        </p:nvSpPr>
        <p:spPr>
          <a:xfrm>
            <a:off x="865709" y="1496350"/>
            <a:ext cx="462069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2060"/>
                </a:solidFill>
                <a:ea typeface="Calibri" panose="020F0502020204030204" pitchFamily="34" charset="0"/>
              </a:rPr>
              <a:t>(Assistenza al Presidente FIEC, Piero Petrucco)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2060"/>
                </a:solidFill>
                <a:ea typeface="Calibri" panose="020F0502020204030204" pitchFamily="34" charset="0"/>
              </a:rPr>
              <a:t>Assistenza membro Ance del Comitato di direzione FIEC, Paola </a:t>
            </a:r>
            <a:r>
              <a:rPr lang="it-IT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Malabaila</a:t>
            </a:r>
            <a:endParaRPr lang="it-IT" sz="1600" b="1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2060"/>
                </a:solidFill>
                <a:ea typeface="Calibri" panose="020F0502020204030204" pitchFamily="34" charset="0"/>
              </a:rPr>
              <a:t>Partecipazione riunioni istituzionali, commissioni e gruppi di lavoro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2060"/>
                </a:solidFill>
                <a:ea typeface="Calibri" panose="020F0502020204030204" pitchFamily="34" charset="0"/>
              </a:rPr>
              <a:t>Partecipazione all’elaborazione di posizioni del settore, in coordinamento con i responsabili delle Aree Ance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2060"/>
                </a:solidFill>
                <a:ea typeface="Calibri" panose="020F0502020204030204" pitchFamily="34" charset="0"/>
              </a:rPr>
              <a:t>Realizzazione indagini internazionali su tematiche di interesse Ance e risposta alle richieste pervenute dalle Associazioni nazionali delle costruzioni degli altri paesi</a:t>
            </a:r>
          </a:p>
          <a:p>
            <a:endParaRPr lang="en-BE" dirty="0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BABCFF8A-4C3C-ADE7-A691-C0EC88B78D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44" t="14731" r="4867"/>
          <a:stretch/>
        </p:blipFill>
        <p:spPr>
          <a:xfrm>
            <a:off x="5586473" y="1583412"/>
            <a:ext cx="5884395" cy="3418142"/>
          </a:xfrm>
          <a:prstGeom prst="rect">
            <a:avLst/>
          </a:prstGeom>
        </p:spPr>
      </p:pic>
      <p:sp>
        <p:nvSpPr>
          <p:cNvPr id="16" name="TextBox 7">
            <a:extLst>
              <a:ext uri="{FF2B5EF4-FFF2-40B4-BE49-F238E27FC236}">
                <a16:creationId xmlns:a16="http://schemas.microsoft.com/office/drawing/2014/main" id="{2ABE426F-9F3D-4C0F-4B40-F6AC7D66EE7F}"/>
              </a:ext>
            </a:extLst>
          </p:cNvPr>
          <p:cNvSpPr txBox="1"/>
          <p:nvPr/>
        </p:nvSpPr>
        <p:spPr>
          <a:xfrm>
            <a:off x="7151651" y="4992318"/>
            <a:ext cx="2724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Struttura operativa FIEC</a:t>
            </a:r>
            <a:endParaRPr lang="en-BE" dirty="0"/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3E4D7D1B-34A8-EDEE-40E4-58A62B78C12A}"/>
              </a:ext>
            </a:extLst>
          </p:cNvPr>
          <p:cNvSpPr txBox="1"/>
          <p:nvPr/>
        </p:nvSpPr>
        <p:spPr>
          <a:xfrm>
            <a:off x="802580" y="850019"/>
            <a:ext cx="1058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300" b="1" dirty="0">
                <a:solidFill>
                  <a:srgbClr val="002060"/>
                </a:solidFill>
                <a:ea typeface="Calibri" panose="020F0502020204030204" pitchFamily="34" charset="0"/>
              </a:rPr>
              <a:t>Relazioni con la Federazione dell’Industria Europea delle Costruzioni (FIEC) </a:t>
            </a:r>
          </a:p>
        </p:txBody>
      </p:sp>
    </p:spTree>
    <p:extLst>
      <p:ext uri="{BB962C8B-B14F-4D97-AF65-F5344CB8AC3E}">
        <p14:creationId xmlns:p14="http://schemas.microsoft.com/office/powerpoint/2010/main" val="2528582900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F3DA4-C468-114E-1C9B-25B9B7A2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EE4EE5E-7A1A-3E93-C1DA-159903AE4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37376AE-9165-9E55-39E5-1481434B6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0E30FD-887A-3166-50AE-F31989714DB8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Le attività dell’Ance a Bruxelles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DBB3CB14-9CFF-F564-76A4-D22A72D8B60F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856DDD2E-5C6D-61B0-A2D7-4B5570392EA0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213EA132-F2BA-5619-2173-1B99C61DDDB4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ECE7CC9F-64B4-3C02-E30A-0A8ABF8C57AA}"/>
              </a:ext>
            </a:extLst>
          </p:cNvPr>
          <p:cNvSpPr txBox="1">
            <a:spLocks/>
          </p:cNvSpPr>
          <p:nvPr/>
        </p:nvSpPr>
        <p:spPr>
          <a:xfrm>
            <a:off x="892514" y="898050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6E3B4B7-19F9-5E42-A84A-9CF535595890}"/>
              </a:ext>
            </a:extLst>
          </p:cNvPr>
          <p:cNvSpPr/>
          <p:nvPr/>
        </p:nvSpPr>
        <p:spPr>
          <a:xfrm>
            <a:off x="390787" y="609062"/>
            <a:ext cx="11201135" cy="6079259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266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AC11A26-8B2A-1DB3-F6C6-963DE211A61B}"/>
              </a:ext>
            </a:extLst>
          </p:cNvPr>
          <p:cNvSpPr/>
          <p:nvPr/>
        </p:nvSpPr>
        <p:spPr>
          <a:xfrm>
            <a:off x="765500" y="5014989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ttangolo 9">
            <a:extLst>
              <a:ext uri="{FF2B5EF4-FFF2-40B4-BE49-F238E27FC236}">
                <a16:creationId xmlns:a16="http://schemas.microsoft.com/office/drawing/2014/main" id="{A572E2F6-2E18-712F-6658-F71C0260C935}"/>
              </a:ext>
            </a:extLst>
          </p:cNvPr>
          <p:cNvSpPr/>
          <p:nvPr/>
        </p:nvSpPr>
        <p:spPr>
          <a:xfrm>
            <a:off x="965918" y="3143809"/>
            <a:ext cx="10064513" cy="1444440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500" b="1" dirty="0">
                <a:solidFill>
                  <a:srgbClr val="002060"/>
                </a:solidFill>
                <a:ea typeface="Calibri" panose="020F0502020204030204" pitchFamily="34" charset="0"/>
              </a:rPr>
              <a:t>Partecipazione a tavoli di lavoro con il Governo italiano Tavolo di coordinamento interministeriale sulle prospettive di ricostruzione dell’Ucraina – Formato Associazioni di categoria ed imprese</a:t>
            </a:r>
          </a:p>
          <a:p>
            <a:r>
              <a:rPr lang="it-IT" sz="1500" b="1" dirty="0">
                <a:solidFill>
                  <a:srgbClr val="002060"/>
                </a:solidFill>
                <a:ea typeface="Calibri" panose="020F0502020204030204" pitchFamily="34" charset="0"/>
              </a:rPr>
              <a:t>Assistenza al Delegato Ance </a:t>
            </a:r>
          </a:p>
          <a:p>
            <a:r>
              <a:rPr lang="it-IT" sz="1500" b="1" dirty="0">
                <a:solidFill>
                  <a:srgbClr val="002060"/>
                </a:solidFill>
                <a:ea typeface="Calibri" panose="020F0502020204030204" pitchFamily="34" charset="0"/>
              </a:rPr>
              <a:t>Partecipazione al Tavolo di coordinamento sulla proposta di regolamento sulla lotta ai ritardi di pagamento</a:t>
            </a:r>
          </a:p>
        </p:txBody>
      </p:sp>
      <p:sp>
        <p:nvSpPr>
          <p:cNvPr id="14" name="Rettangolo 9">
            <a:extLst>
              <a:ext uri="{FF2B5EF4-FFF2-40B4-BE49-F238E27FC236}">
                <a16:creationId xmlns:a16="http://schemas.microsoft.com/office/drawing/2014/main" id="{9F1A9AF9-3C45-C7C4-EA77-3D9EAEDB3C3D}"/>
              </a:ext>
            </a:extLst>
          </p:cNvPr>
          <p:cNvSpPr/>
          <p:nvPr/>
        </p:nvSpPr>
        <p:spPr>
          <a:xfrm>
            <a:off x="965918" y="2191694"/>
            <a:ext cx="10064513" cy="759913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500" b="1" dirty="0">
                <a:solidFill>
                  <a:srgbClr val="002060"/>
                </a:solidFill>
                <a:ea typeface="Calibri" panose="020F0502020204030204" pitchFamily="34" charset="0"/>
              </a:rPr>
              <a:t>Incontri e relazioni con i Rappresentanti della Commissione europea, del Parlamento europeo e della Rappresentanza Permanente d’Italia presso l’UE</a:t>
            </a:r>
          </a:p>
        </p:txBody>
      </p:sp>
      <p:sp>
        <p:nvSpPr>
          <p:cNvPr id="16" name="Rettangolo 9">
            <a:extLst>
              <a:ext uri="{FF2B5EF4-FFF2-40B4-BE49-F238E27FC236}">
                <a16:creationId xmlns:a16="http://schemas.microsoft.com/office/drawing/2014/main" id="{9622A6F7-7D71-E1CB-5F74-B9DEC919CF3D}"/>
              </a:ext>
            </a:extLst>
          </p:cNvPr>
          <p:cNvSpPr/>
          <p:nvPr/>
        </p:nvSpPr>
        <p:spPr>
          <a:xfrm>
            <a:off x="965918" y="1426875"/>
            <a:ext cx="10064513" cy="562136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600" b="1" dirty="0">
                <a:solidFill>
                  <a:srgbClr val="002060"/>
                </a:solidFill>
                <a:ea typeface="Calibri" panose="020F0502020204030204" pitchFamily="34" charset="0"/>
              </a:rPr>
              <a:t>Monitoraggio dell'Attività del Parlamento e della Commissione UE. </a:t>
            </a:r>
          </a:p>
        </p:txBody>
      </p:sp>
      <p:sp>
        <p:nvSpPr>
          <p:cNvPr id="18" name="Rettangolo 9">
            <a:extLst>
              <a:ext uri="{FF2B5EF4-FFF2-40B4-BE49-F238E27FC236}">
                <a16:creationId xmlns:a16="http://schemas.microsoft.com/office/drawing/2014/main" id="{E0B102B5-1237-6F9C-23D1-0A5A82DDA217}"/>
              </a:ext>
            </a:extLst>
          </p:cNvPr>
          <p:cNvSpPr/>
          <p:nvPr/>
        </p:nvSpPr>
        <p:spPr>
          <a:xfrm>
            <a:off x="965918" y="4775981"/>
            <a:ext cx="10064513" cy="1444440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600" b="1" dirty="0">
                <a:solidFill>
                  <a:srgbClr val="002060"/>
                </a:solidFill>
                <a:ea typeface="Calibri" panose="020F0502020204030204" pitchFamily="34" charset="0"/>
              </a:rPr>
              <a:t>Partecipazione alla presentazione delle denunce Ance che hanno portato all’apertura delle procedure di infrazione seguenti e contatti con la Commissione e la Corte di Giustizia 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002060"/>
                </a:solidFill>
                <a:ea typeface="Calibri" panose="020F0502020204030204" pitchFamily="34" charset="0"/>
              </a:rPr>
              <a:t>Caso SAT - Autostrada Livorno-Civitavecchia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002060"/>
                </a:solidFill>
                <a:ea typeface="Calibri" panose="020F0502020204030204" pitchFamily="34" charset="0"/>
              </a:rPr>
              <a:t>Ritardi di pagamento - Attuazione della Direttiva 2011/7/UE: Tempi effettivi di pagamento superiori ai limiti 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002060"/>
                </a:solidFill>
                <a:ea typeface="Calibri" panose="020F0502020204030204" pitchFamily="34" charset="0"/>
              </a:rPr>
              <a:t>Ritardi di pagamento - Non conformità del Codice degli Appalti (Art. 113 bis) con direttiva UE sui pagamenti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002060"/>
                </a:solidFill>
                <a:ea typeface="Calibri" panose="020F0502020204030204" pitchFamily="34" charset="0"/>
              </a:rPr>
              <a:t>Subappalto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86C39E29-DE88-43E2-A9AA-90B5846FDD84}"/>
              </a:ext>
            </a:extLst>
          </p:cNvPr>
          <p:cNvSpPr txBox="1"/>
          <p:nvPr/>
        </p:nvSpPr>
        <p:spPr>
          <a:xfrm>
            <a:off x="892514" y="860193"/>
            <a:ext cx="9827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2060"/>
                </a:solidFill>
              </a:rPr>
              <a:t>Le attività di Lobby e i rapporti con le istituzioni</a:t>
            </a:r>
            <a:endParaRPr lang="en-BE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09688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ECD82-B8A7-892E-2D74-3B3FD3B0B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0FB106A-F12F-4F7E-068D-24391EA5D1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00C8AFC-0404-5DC2-C4DB-8282F9228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908599A-88B9-0D9E-D25B-B130FE565160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Le attività dell’Ance a Bruxelles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2B865277-D2ED-C96A-17CD-1AB39887F5D1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13AFCB1-D072-7063-9824-3B5EA9FE329B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FA86E21C-7D6D-AC12-E949-258FBD7AAA55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1397D48-1B1D-9D8C-5036-2910AC5C6DC9}"/>
              </a:ext>
            </a:extLst>
          </p:cNvPr>
          <p:cNvSpPr/>
          <p:nvPr/>
        </p:nvSpPr>
        <p:spPr>
          <a:xfrm>
            <a:off x="876555" y="4274350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1B1213B2-E8CA-A382-E9C7-38D5890353A4}"/>
              </a:ext>
            </a:extLst>
          </p:cNvPr>
          <p:cNvSpPr txBox="1"/>
          <p:nvPr/>
        </p:nvSpPr>
        <p:spPr>
          <a:xfrm>
            <a:off x="876556" y="2821119"/>
            <a:ext cx="1062973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002060"/>
                </a:solidFill>
                <a:ea typeface="Calibri" panose="020F0502020204030204" pitchFamily="34" charset="0"/>
              </a:rPr>
              <a:t>Relazioni con la Delegazione di Confindustria a Bruxelles e con </a:t>
            </a:r>
            <a:r>
              <a:rPr lang="it-IT" sz="2400" b="1" dirty="0" err="1">
                <a:solidFill>
                  <a:srgbClr val="002060"/>
                </a:solidFill>
                <a:ea typeface="Calibri" panose="020F0502020204030204" pitchFamily="34" charset="0"/>
              </a:rPr>
              <a:t>BusinessEurope</a:t>
            </a:r>
            <a:r>
              <a:rPr lang="it-IT" sz="2400" b="1" dirty="0">
                <a:solidFill>
                  <a:srgbClr val="002060"/>
                </a:solidFill>
                <a:ea typeface="Calibri" panose="020F0502020204030204" pitchFamily="34" charset="0"/>
              </a:rPr>
              <a:t> (Confindustria europea)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Partecipazione riunioni di coordinamento Confindustria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Collaborazione nella definizione di posizioni e strategie comuni di lobby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Membro Gruppi di lavoro “Appalti pubblici” e “Politica Regionale” di </a:t>
            </a:r>
            <a:r>
              <a:rPr lang="it-IT" b="1" dirty="0" err="1">
                <a:solidFill>
                  <a:srgbClr val="002060"/>
                </a:solidFill>
                <a:ea typeface="Calibri" panose="020F0502020204030204" pitchFamily="34" charset="0"/>
              </a:rPr>
              <a:t>BusinessEurope</a:t>
            </a:r>
            <a:endParaRPr lang="it-IT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47DF064-B0DD-EB5A-F96C-27CE24D79DB2}"/>
              </a:ext>
            </a:extLst>
          </p:cNvPr>
          <p:cNvSpPr/>
          <p:nvPr/>
        </p:nvSpPr>
        <p:spPr>
          <a:xfrm>
            <a:off x="342759" y="2608813"/>
            <a:ext cx="11743512" cy="2548268"/>
          </a:xfrm>
          <a:prstGeom prst="rect">
            <a:avLst/>
          </a:prstGeom>
          <a:solidFill>
            <a:schemeClr val="accent1">
              <a:alpha val="13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2FF21EE9-2DE9-B546-2AF2-29A436FA60D4}"/>
              </a:ext>
            </a:extLst>
          </p:cNvPr>
          <p:cNvSpPr/>
          <p:nvPr/>
        </p:nvSpPr>
        <p:spPr>
          <a:xfrm>
            <a:off x="334345" y="1007560"/>
            <a:ext cx="11743512" cy="554326"/>
          </a:xfrm>
          <a:prstGeom prst="rect">
            <a:avLst/>
          </a:prstGeom>
          <a:solidFill>
            <a:schemeClr val="accent1">
              <a:alpha val="13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4201CBAF-66DD-8D29-703E-F5A3E19337A8}"/>
              </a:ext>
            </a:extLst>
          </p:cNvPr>
          <p:cNvSpPr/>
          <p:nvPr/>
        </p:nvSpPr>
        <p:spPr>
          <a:xfrm>
            <a:off x="343180" y="1847534"/>
            <a:ext cx="11734257" cy="554326"/>
          </a:xfrm>
          <a:prstGeom prst="rect">
            <a:avLst/>
          </a:prstGeom>
          <a:solidFill>
            <a:schemeClr val="accent1">
              <a:alpha val="13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2" name="Rettangolo 14">
            <a:extLst>
              <a:ext uri="{FF2B5EF4-FFF2-40B4-BE49-F238E27FC236}">
                <a16:creationId xmlns:a16="http://schemas.microsoft.com/office/drawing/2014/main" id="{F7FDD327-0AA0-895A-DA31-BE6C0104B441}"/>
              </a:ext>
            </a:extLst>
          </p:cNvPr>
          <p:cNvSpPr/>
          <p:nvPr/>
        </p:nvSpPr>
        <p:spPr>
          <a:xfrm>
            <a:off x="876555" y="130837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9AADAB60-43C4-429C-2B67-F660A5C01B5C}"/>
              </a:ext>
            </a:extLst>
          </p:cNvPr>
          <p:cNvSpPr txBox="1"/>
          <p:nvPr/>
        </p:nvSpPr>
        <p:spPr>
          <a:xfrm>
            <a:off x="802580" y="1075025"/>
            <a:ext cx="1058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300" b="1" dirty="0">
                <a:solidFill>
                  <a:srgbClr val="002060"/>
                </a:solidFill>
                <a:ea typeface="Calibri" panose="020F0502020204030204" pitchFamily="34" charset="0"/>
              </a:rPr>
              <a:t>Relazioni con </a:t>
            </a:r>
            <a:r>
              <a:rPr lang="it-IT" sz="2300" b="1" dirty="0" err="1">
                <a:solidFill>
                  <a:srgbClr val="002060"/>
                </a:solidFill>
                <a:ea typeface="Calibri" panose="020F0502020204030204" pitchFamily="34" charset="0"/>
              </a:rPr>
              <a:t>European</a:t>
            </a:r>
            <a:r>
              <a:rPr lang="it-IT" sz="2300" b="1" dirty="0">
                <a:solidFill>
                  <a:srgbClr val="002060"/>
                </a:solidFill>
                <a:ea typeface="Calibri" panose="020F0502020204030204" pitchFamily="34" charset="0"/>
              </a:rPr>
              <a:t> International Contractors</a:t>
            </a:r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id="{C5A4E47B-F745-ABB1-9997-0F55E298FCC1}"/>
              </a:ext>
            </a:extLst>
          </p:cNvPr>
          <p:cNvSpPr txBox="1"/>
          <p:nvPr/>
        </p:nvSpPr>
        <p:spPr>
          <a:xfrm>
            <a:off x="802580" y="1893866"/>
            <a:ext cx="10586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it-IT" sz="2300" b="1" dirty="0">
                <a:solidFill>
                  <a:srgbClr val="002060"/>
                </a:solidFill>
                <a:ea typeface="Calibri" panose="020F0502020204030204" pitchFamily="34" charset="0"/>
              </a:rPr>
              <a:t>Relazioni con le associazioni degli altri Paesi membri </a:t>
            </a:r>
          </a:p>
        </p:txBody>
      </p:sp>
    </p:spTree>
    <p:extLst>
      <p:ext uri="{BB962C8B-B14F-4D97-AF65-F5344CB8AC3E}">
        <p14:creationId xmlns:p14="http://schemas.microsoft.com/office/powerpoint/2010/main" val="781038948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37104-D162-9054-AED1-221D9E35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7DE4C0B-96C5-5433-4DFB-F110CCB770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3FD6958-7F92-0F5A-1FE6-F883F4B79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2494BE5-858D-C6B7-F8E1-8085A0C08C22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Le attività dell’Ance a Bruxelles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7B2768F1-ADD7-BDA9-CC5D-9FAD18F14281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D32B4872-83BB-18CE-9F1C-2206BD4C5C79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916BA5ED-A062-D9A5-B9DE-6E276DB52700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79DA479-6CBE-081A-9471-046BC19BA1D8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08CCB-878C-9D68-C4B8-FCDC33AF0136}"/>
              </a:ext>
            </a:extLst>
          </p:cNvPr>
          <p:cNvSpPr/>
          <p:nvPr/>
        </p:nvSpPr>
        <p:spPr>
          <a:xfrm>
            <a:off x="334222" y="909321"/>
            <a:ext cx="11692711" cy="2827273"/>
          </a:xfrm>
          <a:prstGeom prst="rect">
            <a:avLst/>
          </a:prstGeom>
          <a:solidFill>
            <a:schemeClr val="accent1">
              <a:alpha val="13000"/>
            </a:scheme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7FEA0499-8ADC-3E47-424E-AD7D2C8E6F87}"/>
              </a:ext>
            </a:extLst>
          </p:cNvPr>
          <p:cNvSpPr txBox="1"/>
          <p:nvPr/>
        </p:nvSpPr>
        <p:spPr>
          <a:xfrm>
            <a:off x="874123" y="1122628"/>
            <a:ext cx="10621323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2060"/>
                </a:solidFill>
                <a:ea typeface="Calibri" panose="020F0502020204030204" pitchFamily="34" charset="0"/>
              </a:rPr>
              <a:t>Attività interne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Alimentazione del portale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Redazione di note tematiche e report di riunioni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Organizzazione di Webinar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Organizzazione missioni di Associazioni Territoriali Ance a Bruxelles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Supporto all’organizzazione di eventi su tematiche europee sul territorio nazionale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Contribuzione all’elaborazione di posizioni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ea typeface="Calibri" panose="020F0502020204030204" pitchFamily="34" charset="0"/>
              </a:rPr>
              <a:t>Contribuzione alla definizione della linea operativa di lobby europea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C65A0667-3919-EEED-E451-286D3A32EB8A}"/>
              </a:ext>
            </a:extLst>
          </p:cNvPr>
          <p:cNvSpPr/>
          <p:nvPr/>
        </p:nvSpPr>
        <p:spPr>
          <a:xfrm>
            <a:off x="342636" y="3671069"/>
            <a:ext cx="11692711" cy="2530728"/>
          </a:xfrm>
          <a:prstGeom prst="rect">
            <a:avLst/>
          </a:prstGeom>
          <a:solidFill>
            <a:schemeClr val="accent1">
              <a:alpha val="13000"/>
            </a:scheme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2393C9CB-CE73-0709-7A08-465AC31470B9}"/>
              </a:ext>
            </a:extLst>
          </p:cNvPr>
          <p:cNvSpPr txBox="1"/>
          <p:nvPr/>
        </p:nvSpPr>
        <p:spPr>
          <a:xfrm>
            <a:off x="974332" y="3902188"/>
            <a:ext cx="106213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002060"/>
                </a:solidFill>
                <a:ea typeface="Calibri" panose="020F0502020204030204" pitchFamily="34" charset="0"/>
              </a:rPr>
              <a:t>Progetti europei</a:t>
            </a:r>
          </a:p>
        </p:txBody>
      </p:sp>
      <p:sp>
        <p:nvSpPr>
          <p:cNvPr id="16" name="CasellaDiTesto 2">
            <a:extLst>
              <a:ext uri="{FF2B5EF4-FFF2-40B4-BE49-F238E27FC236}">
                <a16:creationId xmlns:a16="http://schemas.microsoft.com/office/drawing/2014/main" id="{DFED425F-E835-2599-D698-75058B10FC9B}"/>
              </a:ext>
            </a:extLst>
          </p:cNvPr>
          <p:cNvSpPr txBox="1"/>
          <p:nvPr/>
        </p:nvSpPr>
        <p:spPr>
          <a:xfrm>
            <a:off x="8442767" y="3470414"/>
            <a:ext cx="184731" cy="36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798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18" name="Immagine 3">
            <a:extLst>
              <a:ext uri="{FF2B5EF4-FFF2-40B4-BE49-F238E27FC236}">
                <a16:creationId xmlns:a16="http://schemas.microsoft.com/office/drawing/2014/main" id="{C3A24E9C-C326-6830-A845-186058DF13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679" y="3971057"/>
            <a:ext cx="2132624" cy="710875"/>
          </a:xfrm>
          <a:prstGeom prst="rect">
            <a:avLst/>
          </a:prstGeom>
        </p:spPr>
      </p:pic>
      <p:pic>
        <p:nvPicPr>
          <p:cNvPr id="20" name="Immagine 4">
            <a:extLst>
              <a:ext uri="{FF2B5EF4-FFF2-40B4-BE49-F238E27FC236}">
                <a16:creationId xmlns:a16="http://schemas.microsoft.com/office/drawing/2014/main" id="{781BB0EB-6788-79E2-5659-F71F2AEBB6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577" y="4993088"/>
            <a:ext cx="1360311" cy="753610"/>
          </a:xfrm>
          <a:prstGeom prst="rect">
            <a:avLst/>
          </a:prstGeom>
        </p:spPr>
      </p:pic>
      <p:pic>
        <p:nvPicPr>
          <p:cNvPr id="22" name="Immagine 6">
            <a:extLst>
              <a:ext uri="{FF2B5EF4-FFF2-40B4-BE49-F238E27FC236}">
                <a16:creationId xmlns:a16="http://schemas.microsoft.com/office/drawing/2014/main" id="{490A41B5-58A4-5721-ED47-C0D93432E5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913" y="5297677"/>
            <a:ext cx="1835135" cy="474798"/>
          </a:xfrm>
          <a:prstGeom prst="rect">
            <a:avLst/>
          </a:prstGeom>
        </p:spPr>
      </p:pic>
      <p:pic>
        <p:nvPicPr>
          <p:cNvPr id="24" name="Immagine 7">
            <a:extLst>
              <a:ext uri="{FF2B5EF4-FFF2-40B4-BE49-F238E27FC236}">
                <a16:creationId xmlns:a16="http://schemas.microsoft.com/office/drawing/2014/main" id="{43CBE7A4-B884-E797-B51C-BDFE33B776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971" y="2070965"/>
            <a:ext cx="1532064" cy="859766"/>
          </a:xfrm>
          <a:prstGeom prst="rect">
            <a:avLst/>
          </a:prstGeom>
        </p:spPr>
      </p:pic>
      <p:pic>
        <p:nvPicPr>
          <p:cNvPr id="26" name="Immagine 10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973B028A-9332-BFD7-FD20-53B018ED71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93" y="4050123"/>
            <a:ext cx="1084394" cy="777973"/>
          </a:xfrm>
          <a:prstGeom prst="rect">
            <a:avLst/>
          </a:prstGeom>
        </p:spPr>
      </p:pic>
      <p:pic>
        <p:nvPicPr>
          <p:cNvPr id="28" name="Immagine 11">
            <a:extLst>
              <a:ext uri="{FF2B5EF4-FFF2-40B4-BE49-F238E27FC236}">
                <a16:creationId xmlns:a16="http://schemas.microsoft.com/office/drawing/2014/main" id="{8B358BFA-2B6C-F1C0-1E0F-9D8B34CEC7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1995" y="4068498"/>
            <a:ext cx="1492355" cy="1067989"/>
          </a:xfrm>
          <a:prstGeom prst="rect">
            <a:avLst/>
          </a:prstGeom>
        </p:spPr>
      </p:pic>
      <p:pic>
        <p:nvPicPr>
          <p:cNvPr id="33" name="Picture 26">
            <a:extLst>
              <a:ext uri="{FF2B5EF4-FFF2-40B4-BE49-F238E27FC236}">
                <a16:creationId xmlns:a16="http://schemas.microsoft.com/office/drawing/2014/main" id="{85CC627A-DDDE-717B-70A2-6CFF5EAFD2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8727" y="418398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766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FCA9E-0F67-F969-B4C4-0B15CAB35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9E5B3140-A37D-ED22-67B5-C01446933F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905" cy="6858000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BB42F1D-5F53-0481-9D18-5E840CB46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618CF1-DC5B-42FA-988E-0D28B178189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3BE6EB2-39D5-5CC1-4E4E-85C14ED17C2F}"/>
              </a:ext>
            </a:extLst>
          </p:cNvPr>
          <p:cNvSpPr txBox="1"/>
          <p:nvPr/>
        </p:nvSpPr>
        <p:spPr>
          <a:xfrm>
            <a:off x="247647" y="169679"/>
            <a:ext cx="1109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083D77"/>
                </a:solidFill>
              </a:defRPr>
            </a:pPr>
            <a:r>
              <a:rPr lang="it-IT" sz="2800" dirty="0">
                <a:solidFill>
                  <a:schemeClr val="tx2"/>
                </a:solidFill>
                <a:latin typeface="Aptos" panose="02110004020202020204"/>
                <a:ea typeface="Calibri" panose="020F0502020204030204" pitchFamily="34" charset="0"/>
                <a:cs typeface="Times New Roman" panose="02020603050405020304" pitchFamily="18" charset="0"/>
              </a:rPr>
              <a:t>Le azioni dell’Ance a Bruxelles: alcuni risultati</a:t>
            </a:r>
          </a:p>
        </p:txBody>
      </p:sp>
      <p:sp>
        <p:nvSpPr>
          <p:cNvPr id="30" name="Segnaposto testo 2">
            <a:extLst>
              <a:ext uri="{FF2B5EF4-FFF2-40B4-BE49-F238E27FC236}">
                <a16:creationId xmlns:a16="http://schemas.microsoft.com/office/drawing/2014/main" id="{5D9DAA93-49BA-B0DA-A07D-44BED2EF0121}"/>
              </a:ext>
            </a:extLst>
          </p:cNvPr>
          <p:cNvSpPr txBox="1">
            <a:spLocks/>
          </p:cNvSpPr>
          <p:nvPr/>
        </p:nvSpPr>
        <p:spPr>
          <a:xfrm>
            <a:off x="826383" y="903637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6B03C68-66C3-3596-F7D1-1AFC0C024B78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D0361049-C2EC-70A5-09D6-279FD6266DF8}"/>
              </a:ext>
            </a:extLst>
          </p:cNvPr>
          <p:cNvSpPr txBox="1"/>
          <p:nvPr/>
        </p:nvSpPr>
        <p:spPr>
          <a:xfrm>
            <a:off x="9104374" y="4533167"/>
            <a:ext cx="2846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Dal 2020, vicepresidente del governo spagnolo e ministro per la Transizione ecologia e la Sfida demografica</a:t>
            </a:r>
            <a:endParaRPr lang="en-BE" sz="1600" dirty="0">
              <a:solidFill>
                <a:schemeClr val="bg1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BA02CB2-2E67-734A-7EB7-B109741E3C06}"/>
              </a:ext>
            </a:extLst>
          </p:cNvPr>
          <p:cNvSpPr/>
          <p:nvPr/>
        </p:nvSpPr>
        <p:spPr>
          <a:xfrm>
            <a:off x="874123" y="5133332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asellaDiTesto 2">
            <a:extLst>
              <a:ext uri="{FF2B5EF4-FFF2-40B4-BE49-F238E27FC236}">
                <a16:creationId xmlns:a16="http://schemas.microsoft.com/office/drawing/2014/main" id="{89794732-FDD5-8C74-EEA8-39EB78441E54}"/>
              </a:ext>
            </a:extLst>
          </p:cNvPr>
          <p:cNvSpPr txBox="1"/>
          <p:nvPr/>
        </p:nvSpPr>
        <p:spPr>
          <a:xfrm>
            <a:off x="8442767" y="3470414"/>
            <a:ext cx="184731" cy="36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798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egnaposto testo 2">
            <a:extLst>
              <a:ext uri="{FF2B5EF4-FFF2-40B4-BE49-F238E27FC236}">
                <a16:creationId xmlns:a16="http://schemas.microsoft.com/office/drawing/2014/main" id="{89949B21-A45F-CD30-BD2A-E52EFA3FB60A}"/>
              </a:ext>
            </a:extLst>
          </p:cNvPr>
          <p:cNvSpPr txBox="1">
            <a:spLocks/>
          </p:cNvSpPr>
          <p:nvPr/>
        </p:nvSpPr>
        <p:spPr>
          <a:xfrm>
            <a:off x="892514" y="898050"/>
            <a:ext cx="10636770" cy="24006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just">
              <a:defRPr sz="1598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8853">
              <a:defRPr>
                <a:latin typeface="+mn-lt"/>
                <a:ea typeface="+mn-ea"/>
                <a:cs typeface="+mn-cs"/>
              </a:defRPr>
            </a:lvl2pPr>
            <a:lvl3pPr marL="1217706">
              <a:defRPr>
                <a:latin typeface="+mn-lt"/>
                <a:ea typeface="+mn-ea"/>
                <a:cs typeface="+mn-cs"/>
              </a:defRPr>
            </a:lvl3pPr>
            <a:lvl4pPr marL="1826560">
              <a:defRPr>
                <a:latin typeface="+mn-lt"/>
                <a:ea typeface="+mn-ea"/>
                <a:cs typeface="+mn-cs"/>
              </a:defRPr>
            </a:lvl4pPr>
            <a:lvl5pPr marL="2435413">
              <a:defRPr>
                <a:latin typeface="+mn-lt"/>
                <a:ea typeface="+mn-ea"/>
                <a:cs typeface="+mn-cs"/>
              </a:defRPr>
            </a:lvl5pPr>
            <a:lvl6pPr marL="3044266">
              <a:defRPr>
                <a:latin typeface="+mn-lt"/>
                <a:ea typeface="+mn-ea"/>
                <a:cs typeface="+mn-cs"/>
              </a:defRPr>
            </a:lvl6pPr>
            <a:lvl7pPr marL="3653119">
              <a:defRPr>
                <a:latin typeface="+mn-lt"/>
                <a:ea typeface="+mn-ea"/>
                <a:cs typeface="+mn-cs"/>
              </a:defRPr>
            </a:lvl7pPr>
            <a:lvl8pPr marL="4261973">
              <a:defRPr>
                <a:latin typeface="+mn-lt"/>
                <a:ea typeface="+mn-ea"/>
                <a:cs typeface="+mn-cs"/>
              </a:defRPr>
            </a:lvl8pPr>
            <a:lvl9pPr marL="4870826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103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103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20F4EC7-741A-33AF-3DD8-1AE939B6EC07}"/>
              </a:ext>
            </a:extLst>
          </p:cNvPr>
          <p:cNvSpPr/>
          <p:nvPr/>
        </p:nvSpPr>
        <p:spPr>
          <a:xfrm>
            <a:off x="535512" y="468085"/>
            <a:ext cx="11078644" cy="600465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softEdge rad="2286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008F520-6855-24CC-7D11-DA742D5DE266}"/>
              </a:ext>
            </a:extLst>
          </p:cNvPr>
          <p:cNvSpPr/>
          <p:nvPr/>
        </p:nvSpPr>
        <p:spPr>
          <a:xfrm>
            <a:off x="765500" y="5014989"/>
            <a:ext cx="200418" cy="2283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88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397" b="0" i="0" u="none" strike="noStrike" kern="1200" cap="none" spc="0" normalizeH="0" baseline="0" noProof="0">
              <a:ln>
                <a:noFill/>
              </a:ln>
              <a:solidFill>
                <a:srgbClr val="E2732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ttangolo 9">
            <a:extLst>
              <a:ext uri="{FF2B5EF4-FFF2-40B4-BE49-F238E27FC236}">
                <a16:creationId xmlns:a16="http://schemas.microsoft.com/office/drawing/2014/main" id="{3F530615-F105-D625-A16A-BC2686039A47}"/>
              </a:ext>
            </a:extLst>
          </p:cNvPr>
          <p:cNvSpPr/>
          <p:nvPr/>
        </p:nvSpPr>
        <p:spPr>
          <a:xfrm>
            <a:off x="1060216" y="2280514"/>
            <a:ext cx="10029236" cy="569552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500" b="1" dirty="0">
                <a:solidFill>
                  <a:srgbClr val="002060"/>
                </a:solidFill>
                <a:ea typeface="Calibri"/>
              </a:rPr>
              <a:t>DIHCUBE – progetto digitalizzazione delle PMI delle costruzioni finanziato da Digital Europe e PNRR</a:t>
            </a:r>
            <a:endParaRPr lang="it-IT" dirty="0"/>
          </a:p>
        </p:txBody>
      </p:sp>
      <p:sp>
        <p:nvSpPr>
          <p:cNvPr id="27" name="Rettangolo 9">
            <a:extLst>
              <a:ext uri="{FF2B5EF4-FFF2-40B4-BE49-F238E27FC236}">
                <a16:creationId xmlns:a16="http://schemas.microsoft.com/office/drawing/2014/main" id="{F8BE27DB-AEAE-0AAC-606A-33093232CBDA}"/>
              </a:ext>
            </a:extLst>
          </p:cNvPr>
          <p:cNvSpPr/>
          <p:nvPr/>
        </p:nvSpPr>
        <p:spPr>
          <a:xfrm>
            <a:off x="1060216" y="3061680"/>
            <a:ext cx="10050402" cy="590579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500" b="1" dirty="0">
                <a:solidFill>
                  <a:srgbClr val="002060"/>
                </a:solidFill>
                <a:ea typeface="Calibri"/>
              </a:rPr>
              <a:t>Qualificazione delle imprese di costru</a:t>
            </a:r>
            <a:r>
              <a:rPr lang="it-IT" sz="1500" b="1">
                <a:solidFill>
                  <a:srgbClr val="002060"/>
                </a:solidFill>
                <a:ea typeface="Calibri"/>
              </a:rPr>
              <a:t>zioni per lavori privati</a:t>
            </a:r>
            <a:endParaRPr lang="it-IT" sz="1500" b="1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34" name="Rettangolo 9">
            <a:extLst>
              <a:ext uri="{FF2B5EF4-FFF2-40B4-BE49-F238E27FC236}">
                <a16:creationId xmlns:a16="http://schemas.microsoft.com/office/drawing/2014/main" id="{F11BF3EC-096F-8985-A0E4-680A33E58D7B}"/>
              </a:ext>
            </a:extLst>
          </p:cNvPr>
          <p:cNvSpPr/>
          <p:nvPr/>
        </p:nvSpPr>
        <p:spPr>
          <a:xfrm>
            <a:off x="1031995" y="1550353"/>
            <a:ext cx="10057457" cy="548025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600" b="1" dirty="0">
                <a:solidFill>
                  <a:srgbClr val="002060"/>
                </a:solidFill>
                <a:ea typeface="Calibri"/>
              </a:rPr>
              <a:t>IVA ridotta sulle ristrutturazioni degli edifici</a:t>
            </a:r>
          </a:p>
        </p:txBody>
      </p:sp>
      <p:sp>
        <p:nvSpPr>
          <p:cNvPr id="36" name="Rettangolo 9">
            <a:extLst>
              <a:ext uri="{FF2B5EF4-FFF2-40B4-BE49-F238E27FC236}">
                <a16:creationId xmlns:a16="http://schemas.microsoft.com/office/drawing/2014/main" id="{7D648990-05D8-59A2-D5CB-89F4CEEB7906}"/>
              </a:ext>
            </a:extLst>
          </p:cNvPr>
          <p:cNvSpPr/>
          <p:nvPr/>
        </p:nvSpPr>
        <p:spPr>
          <a:xfrm>
            <a:off x="1024939" y="904638"/>
            <a:ext cx="10064513" cy="455521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fr-BE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Apertura</a:t>
            </a:r>
            <a:r>
              <a:rPr lang="fr-BE" sz="1600" b="1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r>
              <a:rPr lang="fr-BE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della</a:t>
            </a:r>
            <a:r>
              <a:rPr lang="fr-BE" sz="1600" b="1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r>
              <a:rPr lang="fr-BE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procedura</a:t>
            </a:r>
            <a:r>
              <a:rPr lang="fr-BE" sz="1600" b="1" dirty="0">
                <a:solidFill>
                  <a:srgbClr val="002060"/>
                </a:solidFill>
                <a:ea typeface="Calibri" panose="020F0502020204030204" pitchFamily="34" charset="0"/>
              </a:rPr>
              <a:t> di </a:t>
            </a:r>
            <a:r>
              <a:rPr lang="fr-BE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infrazione</a:t>
            </a:r>
            <a:r>
              <a:rPr lang="fr-BE" sz="1600" b="1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r>
              <a:rPr lang="fr-BE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contro</a:t>
            </a:r>
            <a:r>
              <a:rPr lang="fr-BE" sz="1600" b="1" dirty="0">
                <a:solidFill>
                  <a:srgbClr val="002060"/>
                </a:solidFill>
                <a:ea typeface="Calibri" panose="020F0502020204030204" pitchFamily="34" charset="0"/>
              </a:rPr>
              <a:t> l’Italia sui </a:t>
            </a:r>
            <a:r>
              <a:rPr lang="fr-BE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ritardi</a:t>
            </a:r>
            <a:r>
              <a:rPr lang="fr-BE" sz="1600" b="1" dirty="0">
                <a:solidFill>
                  <a:srgbClr val="002060"/>
                </a:solidFill>
                <a:ea typeface="Calibri" panose="020F0502020204030204" pitchFamily="34" charset="0"/>
              </a:rPr>
              <a:t> di </a:t>
            </a:r>
            <a:r>
              <a:rPr lang="fr-BE" sz="1600" b="1" dirty="0" err="1">
                <a:solidFill>
                  <a:srgbClr val="002060"/>
                </a:solidFill>
                <a:ea typeface="Calibri" panose="020F0502020204030204" pitchFamily="34" charset="0"/>
              </a:rPr>
              <a:t>pagamento</a:t>
            </a:r>
            <a:r>
              <a:rPr lang="fr-BE" sz="1600" b="1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endParaRPr lang="it-IT" sz="1400" b="1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A0AED48F-CD05-DA27-FD84-400F5A483AC7}"/>
              </a:ext>
            </a:extLst>
          </p:cNvPr>
          <p:cNvSpPr/>
          <p:nvPr/>
        </p:nvSpPr>
        <p:spPr>
          <a:xfrm>
            <a:off x="1060216" y="4602892"/>
            <a:ext cx="10064513" cy="611886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500" b="1" dirty="0">
                <a:solidFill>
                  <a:srgbClr val="002060"/>
                </a:solidFill>
                <a:ea typeface="Calibri"/>
              </a:rPr>
              <a:t>Piattaforma logistica del porto di Trieste</a:t>
            </a:r>
          </a:p>
        </p:txBody>
      </p:sp>
      <p:sp>
        <p:nvSpPr>
          <p:cNvPr id="40" name="Rettangolo 9">
            <a:extLst>
              <a:ext uri="{FF2B5EF4-FFF2-40B4-BE49-F238E27FC236}">
                <a16:creationId xmlns:a16="http://schemas.microsoft.com/office/drawing/2014/main" id="{40779C0A-4360-BE7C-551D-78F400D824F3}"/>
              </a:ext>
            </a:extLst>
          </p:cNvPr>
          <p:cNvSpPr/>
          <p:nvPr/>
        </p:nvSpPr>
        <p:spPr>
          <a:xfrm>
            <a:off x="1060216" y="5416082"/>
            <a:ext cx="10071568" cy="534275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500" b="1" dirty="0">
                <a:solidFill>
                  <a:srgbClr val="002060"/>
                </a:solidFill>
                <a:ea typeface="Calibri"/>
              </a:rPr>
              <a:t>Costruzione delegazione UE e ambasciata italiana ad Abuja</a:t>
            </a:r>
          </a:p>
        </p:txBody>
      </p:sp>
      <p:sp>
        <p:nvSpPr>
          <p:cNvPr id="42" name="Rettangolo 9">
            <a:extLst>
              <a:ext uri="{FF2B5EF4-FFF2-40B4-BE49-F238E27FC236}">
                <a16:creationId xmlns:a16="http://schemas.microsoft.com/office/drawing/2014/main" id="{5D65C3AD-34F6-81B1-D9A5-C408B98C38AA}"/>
              </a:ext>
            </a:extLst>
          </p:cNvPr>
          <p:cNvSpPr/>
          <p:nvPr/>
        </p:nvSpPr>
        <p:spPr>
          <a:xfrm>
            <a:off x="1060216" y="3853563"/>
            <a:ext cx="10057457" cy="548025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txBody>
          <a:bodyPr wrap="square" lIns="360000" tIns="0" rIns="360000" bIns="0" rtlCol="0" anchor="ctr"/>
          <a:lstStyle/>
          <a:p>
            <a:r>
              <a:rPr lang="it-IT" sz="1600" b="1" dirty="0">
                <a:solidFill>
                  <a:srgbClr val="002060"/>
                </a:solidFill>
                <a:ea typeface="Calibri"/>
              </a:rPr>
              <a:t>Stop alla proposta della Commissione Europea per la </a:t>
            </a:r>
            <a:r>
              <a:rPr lang="it-IT" sz="1600" b="1" i="1" dirty="0">
                <a:solidFill>
                  <a:srgbClr val="002060"/>
                </a:solidFill>
                <a:ea typeface="Calibri"/>
              </a:rPr>
              <a:t>Services e-card</a:t>
            </a:r>
          </a:p>
        </p:txBody>
      </p:sp>
    </p:spTree>
    <p:extLst>
      <p:ext uri="{BB962C8B-B14F-4D97-AF65-F5344CB8AC3E}">
        <p14:creationId xmlns:p14="http://schemas.microsoft.com/office/powerpoint/2010/main" val="2947574833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34615-E5F2-1506-0421-8BAD8FF15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32CB102F-D1AF-90A2-995B-BC27B56B42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0"/>
            <a:ext cx="12191980" cy="685671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3D9D2DD-D94B-2F61-3524-45FD8B066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E618CF1-DC5B-42FA-988E-0D28B178189B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9B8CF2-A6D9-767F-401A-F834A9F92805}"/>
              </a:ext>
            </a:extLst>
          </p:cNvPr>
          <p:cNvSpPr txBox="1"/>
          <p:nvPr/>
        </p:nvSpPr>
        <p:spPr>
          <a:xfrm>
            <a:off x="3434780" y="2274197"/>
            <a:ext cx="7067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7200" b="1" cap="all" spc="-65" dirty="0">
                <a:solidFill>
                  <a:srgbClr val="32475D"/>
                </a:solidFill>
              </a:rPr>
              <a:t>GRAZIE PER L’ATTENZIONE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89D658F-185F-A9BC-76DD-EEE1CD126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035" y="6007258"/>
            <a:ext cx="2158171" cy="57917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F500DF7-727D-0A6D-6D94-E89B2EBAE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9958" y="6075797"/>
            <a:ext cx="1542422" cy="609653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0EDAAC54-F37C-D5AD-07AB-99B7594005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4766" y="6075797"/>
            <a:ext cx="1548518" cy="5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921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EFEB49C55DDEB4A9A0B941A28105386" ma:contentTypeVersion="11" ma:contentTypeDescription="Creare un nuovo documento." ma:contentTypeScope="" ma:versionID="37fea9fcdc2c87f53503748a7e277ab8">
  <xsd:schema xmlns:xsd="http://www.w3.org/2001/XMLSchema" xmlns:xs="http://www.w3.org/2001/XMLSchema" xmlns:p="http://schemas.microsoft.com/office/2006/metadata/properties" xmlns:ns3="f66547b9-b8ec-4db5-bd06-17cafdbedfae" targetNamespace="http://schemas.microsoft.com/office/2006/metadata/properties" ma:root="true" ma:fieldsID="439f8f77f43810f9ce957d2a8511ec13" ns3:_="">
    <xsd:import namespace="f66547b9-b8ec-4db5-bd06-17cafdbedfa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547b9-b8ec-4db5-bd06-17cafdbedfa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66547b9-b8ec-4db5-bd06-17cafdbedfa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D7929D-A9A8-4D84-A49E-40BAE45E3D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547b9-b8ec-4db5-bd06-17cafdbedf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20BF0D-364D-4B6D-9A14-5CCE425FAE8E}">
  <ds:schemaRefs>
    <ds:schemaRef ds:uri="f66547b9-b8ec-4db5-bd06-17cafdbedfae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3C5EAE8-B9C4-4694-A2B5-F9808C352F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</TotalTime>
  <Words>3002</Words>
  <Application>Microsoft Office PowerPoint</Application>
  <PresentationFormat>Widescreen</PresentationFormat>
  <Paragraphs>659</Paragraphs>
  <Slides>30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45" baseType="lpstr">
      <vt:lpstr>Aptos</vt:lpstr>
      <vt:lpstr>Aptos Display</vt:lpstr>
      <vt:lpstr>Arial</vt:lpstr>
      <vt:lpstr>Arial Narrow</vt:lpstr>
      <vt:lpstr>Barlow</vt:lpstr>
      <vt:lpstr>Calibri</vt:lpstr>
      <vt:lpstr>Corbel</vt:lpstr>
      <vt:lpstr>Courier New</vt:lpstr>
      <vt:lpstr>Helvetica</vt:lpstr>
      <vt:lpstr>Lucida Sans</vt:lpstr>
      <vt:lpstr>Open Sans</vt:lpstr>
      <vt:lpstr>Verdana</vt:lpstr>
      <vt:lpstr>Verdana 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Iodice Giulia</dc:creator>
  <cp:lastModifiedBy>Filippo SPADA</cp:lastModifiedBy>
  <cp:revision>8</cp:revision>
  <cp:lastPrinted>2025-04-28T13:56:04Z</cp:lastPrinted>
  <dcterms:created xsi:type="dcterms:W3CDTF">2025-04-17T12:29:08Z</dcterms:created>
  <dcterms:modified xsi:type="dcterms:W3CDTF">2026-09-17T10:56:42Z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0x0101004EFEB49C55DDEB4A9A0B941A28105386</vt:lpwstr>
  </property>
</Properties>
</file>