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1"/>
  </p:notesMasterIdLst>
  <p:sldIdLst>
    <p:sldId id="272" r:id="rId3"/>
    <p:sldId id="7752" r:id="rId4"/>
    <p:sldId id="7798" r:id="rId5"/>
    <p:sldId id="7799" r:id="rId6"/>
    <p:sldId id="7791" r:id="rId7"/>
    <p:sldId id="7772" r:id="rId8"/>
    <p:sldId id="7792" r:id="rId9"/>
    <p:sldId id="7769" r:id="rId10"/>
    <p:sldId id="7793" r:id="rId11"/>
    <p:sldId id="7794" r:id="rId12"/>
    <p:sldId id="289" r:id="rId13"/>
    <p:sldId id="7795" r:id="rId14"/>
    <p:sldId id="7796" r:id="rId15"/>
    <p:sldId id="7800" r:id="rId16"/>
    <p:sldId id="372" r:id="rId17"/>
    <p:sldId id="305" r:id="rId18"/>
    <p:sldId id="7797" r:id="rId19"/>
    <p:sldId id="343" r:id="rId20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883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DDE7A-90FB-4476-80BC-41077D66BDBC}" type="doc">
      <dgm:prSet loTypeId="urn:microsoft.com/office/officeart/2008/layout/VerticalCurvedLis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B2780AC1-59FE-42AE-8738-4570CCBF1346}">
      <dgm:prSet phldrT="[Testo]" custT="1"/>
      <dgm:spPr/>
      <dgm:t>
        <a:bodyPr/>
        <a:lstStyle/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i="1" kern="1200" cap="small" baseline="0" dirty="0">
              <a:solidFill>
                <a:srgbClr val="005677"/>
              </a:solidFill>
              <a:latin typeface="+mn-lt"/>
              <a:ea typeface="+mn-ea"/>
              <a:cs typeface="+mn-cs"/>
            </a:rPr>
            <a:t>INTRODUZIONE DI NUOVI ASPETTI SULLA GESTIONE DEL RISCHIO E LA TUTELA DEI LAVORATORI</a:t>
          </a:r>
        </a:p>
      </dgm:t>
    </dgm:pt>
    <dgm:pt modelId="{2113BD64-F6A4-4583-8CA2-64CF0D1DFAD6}" type="parTrans" cxnId="{C31F29C0-A27A-4068-9C11-2930638D72F5}">
      <dgm:prSet/>
      <dgm:spPr/>
      <dgm:t>
        <a:bodyPr/>
        <a:lstStyle/>
        <a:p>
          <a:endParaRPr lang="it-IT"/>
        </a:p>
      </dgm:t>
    </dgm:pt>
    <dgm:pt modelId="{CDD78DA0-84CA-4015-A400-ED708859BE86}" type="sibTrans" cxnId="{C31F29C0-A27A-4068-9C11-2930638D72F5}">
      <dgm:prSet/>
      <dgm:spPr/>
      <dgm:t>
        <a:bodyPr/>
        <a:lstStyle/>
        <a:p>
          <a:endParaRPr lang="it-IT"/>
        </a:p>
      </dgm:t>
    </dgm:pt>
    <dgm:pt modelId="{0E6E6D6E-7DE2-4F22-915F-AAA77B20B6E0}" type="pres">
      <dgm:prSet presAssocID="{2DDDDE7A-90FB-4476-80BC-41077D66BDBC}" presName="Name0" presStyleCnt="0">
        <dgm:presLayoutVars>
          <dgm:chMax val="7"/>
          <dgm:chPref val="7"/>
          <dgm:dir/>
        </dgm:presLayoutVars>
      </dgm:prSet>
      <dgm:spPr/>
    </dgm:pt>
    <dgm:pt modelId="{07EC7026-FE20-465F-91BE-D2ED83BFCE86}" type="pres">
      <dgm:prSet presAssocID="{2DDDDE7A-90FB-4476-80BC-41077D66BDBC}" presName="Name1" presStyleCnt="0"/>
      <dgm:spPr/>
    </dgm:pt>
    <dgm:pt modelId="{3B414662-B440-4E1F-9353-6B0A25902FB7}" type="pres">
      <dgm:prSet presAssocID="{2DDDDE7A-90FB-4476-80BC-41077D66BDBC}" presName="cycle" presStyleCnt="0"/>
      <dgm:spPr/>
    </dgm:pt>
    <dgm:pt modelId="{736B3DE6-08AD-49CD-8480-921BF7A96DA2}" type="pres">
      <dgm:prSet presAssocID="{2DDDDE7A-90FB-4476-80BC-41077D66BDBC}" presName="srcNode" presStyleLbl="node1" presStyleIdx="0" presStyleCnt="1"/>
      <dgm:spPr/>
    </dgm:pt>
    <dgm:pt modelId="{9FAAD1B8-86D6-4066-842C-AF50175252D9}" type="pres">
      <dgm:prSet presAssocID="{2DDDDE7A-90FB-4476-80BC-41077D66BDBC}" presName="conn" presStyleLbl="parChTrans1D2" presStyleIdx="0" presStyleCnt="1"/>
      <dgm:spPr/>
    </dgm:pt>
    <dgm:pt modelId="{49A4FFF2-85F2-4509-AF18-555DD04FA95F}" type="pres">
      <dgm:prSet presAssocID="{2DDDDE7A-90FB-4476-80BC-41077D66BDBC}" presName="extraNode" presStyleLbl="node1" presStyleIdx="0" presStyleCnt="1"/>
      <dgm:spPr/>
    </dgm:pt>
    <dgm:pt modelId="{458018C2-9A74-423D-9803-D6CD51C07317}" type="pres">
      <dgm:prSet presAssocID="{2DDDDE7A-90FB-4476-80BC-41077D66BDBC}" presName="dstNode" presStyleLbl="node1" presStyleIdx="0" presStyleCnt="1"/>
      <dgm:spPr/>
    </dgm:pt>
    <dgm:pt modelId="{BD9DA0F8-B904-4FC9-9A45-461DB87D1B76}" type="pres">
      <dgm:prSet presAssocID="{B2780AC1-59FE-42AE-8738-4570CCBF1346}" presName="text_1" presStyleLbl="node1" presStyleIdx="0" presStyleCnt="1" custScaleY="106495">
        <dgm:presLayoutVars>
          <dgm:bulletEnabled val="1"/>
        </dgm:presLayoutVars>
      </dgm:prSet>
      <dgm:spPr/>
    </dgm:pt>
    <dgm:pt modelId="{FB6B345D-587C-4E67-A2A4-14138A965799}" type="pres">
      <dgm:prSet presAssocID="{B2780AC1-59FE-42AE-8738-4570CCBF1346}" presName="accent_1" presStyleCnt="0"/>
      <dgm:spPr/>
    </dgm:pt>
    <dgm:pt modelId="{5A1CEDC7-1476-487A-A305-206BF24C0825}" type="pres">
      <dgm:prSet presAssocID="{B2780AC1-59FE-42AE-8738-4570CCBF1346}" presName="accentRepeatNode" presStyleLbl="solidFgAcc1" presStyleIdx="0" presStyleCnt="1" custScaleX="74395" custScaleY="69697"/>
      <dgm:spPr>
        <a:solidFill>
          <a:schemeClr val="bg1"/>
        </a:solidFill>
      </dgm:spPr>
    </dgm:pt>
  </dgm:ptLst>
  <dgm:cxnLst>
    <dgm:cxn modelId="{25BA1C18-B087-4E92-A2DB-14B8C148474B}" type="presOf" srcId="{2DDDDE7A-90FB-4476-80BC-41077D66BDBC}" destId="{0E6E6D6E-7DE2-4F22-915F-AAA77B20B6E0}" srcOrd="0" destOrd="0" presId="urn:microsoft.com/office/officeart/2008/layout/VerticalCurvedList"/>
    <dgm:cxn modelId="{1D53CB99-9C7F-4A3C-9536-9E55C7AEC473}" type="presOf" srcId="{CDD78DA0-84CA-4015-A400-ED708859BE86}" destId="{9FAAD1B8-86D6-4066-842C-AF50175252D9}" srcOrd="0" destOrd="0" presId="urn:microsoft.com/office/officeart/2008/layout/VerticalCurvedList"/>
    <dgm:cxn modelId="{C31F29C0-A27A-4068-9C11-2930638D72F5}" srcId="{2DDDDE7A-90FB-4476-80BC-41077D66BDBC}" destId="{B2780AC1-59FE-42AE-8738-4570CCBF1346}" srcOrd="0" destOrd="0" parTransId="{2113BD64-F6A4-4583-8CA2-64CF0D1DFAD6}" sibTransId="{CDD78DA0-84CA-4015-A400-ED708859BE86}"/>
    <dgm:cxn modelId="{373EE0C9-CC19-4F40-B5A0-D35772C87A95}" type="presOf" srcId="{B2780AC1-59FE-42AE-8738-4570CCBF1346}" destId="{BD9DA0F8-B904-4FC9-9A45-461DB87D1B76}" srcOrd="0" destOrd="0" presId="urn:microsoft.com/office/officeart/2008/layout/VerticalCurvedList"/>
    <dgm:cxn modelId="{A2E68115-4724-46DD-A358-CE6AB630A1AC}" type="presParOf" srcId="{0E6E6D6E-7DE2-4F22-915F-AAA77B20B6E0}" destId="{07EC7026-FE20-465F-91BE-D2ED83BFCE86}" srcOrd="0" destOrd="0" presId="urn:microsoft.com/office/officeart/2008/layout/VerticalCurvedList"/>
    <dgm:cxn modelId="{73C0D720-F333-4803-9188-AAFE2E5559FB}" type="presParOf" srcId="{07EC7026-FE20-465F-91BE-D2ED83BFCE86}" destId="{3B414662-B440-4E1F-9353-6B0A25902FB7}" srcOrd="0" destOrd="0" presId="urn:microsoft.com/office/officeart/2008/layout/VerticalCurvedList"/>
    <dgm:cxn modelId="{E64FDBDA-9FC9-48CF-99EF-5680C9F61A16}" type="presParOf" srcId="{3B414662-B440-4E1F-9353-6B0A25902FB7}" destId="{736B3DE6-08AD-49CD-8480-921BF7A96DA2}" srcOrd="0" destOrd="0" presId="urn:microsoft.com/office/officeart/2008/layout/VerticalCurvedList"/>
    <dgm:cxn modelId="{F668FBF1-E96C-4BB2-831B-257BED5EC38C}" type="presParOf" srcId="{3B414662-B440-4E1F-9353-6B0A25902FB7}" destId="{9FAAD1B8-86D6-4066-842C-AF50175252D9}" srcOrd="1" destOrd="0" presId="urn:microsoft.com/office/officeart/2008/layout/VerticalCurvedList"/>
    <dgm:cxn modelId="{68750C21-B8B0-4417-A081-9EBF0247A3B8}" type="presParOf" srcId="{3B414662-B440-4E1F-9353-6B0A25902FB7}" destId="{49A4FFF2-85F2-4509-AF18-555DD04FA95F}" srcOrd="2" destOrd="0" presId="urn:microsoft.com/office/officeart/2008/layout/VerticalCurvedList"/>
    <dgm:cxn modelId="{1B57521E-00F2-4185-B7A8-FAB285F93237}" type="presParOf" srcId="{3B414662-B440-4E1F-9353-6B0A25902FB7}" destId="{458018C2-9A74-423D-9803-D6CD51C07317}" srcOrd="3" destOrd="0" presId="urn:microsoft.com/office/officeart/2008/layout/VerticalCurvedList"/>
    <dgm:cxn modelId="{7BDFA55F-122D-46B6-B580-164281F100C8}" type="presParOf" srcId="{07EC7026-FE20-465F-91BE-D2ED83BFCE86}" destId="{BD9DA0F8-B904-4FC9-9A45-461DB87D1B76}" srcOrd="1" destOrd="0" presId="urn:microsoft.com/office/officeart/2008/layout/VerticalCurvedList"/>
    <dgm:cxn modelId="{113CDF2B-64F5-460B-A1E1-836A75AF0E86}" type="presParOf" srcId="{07EC7026-FE20-465F-91BE-D2ED83BFCE86}" destId="{FB6B345D-587C-4E67-A2A4-14138A965799}" srcOrd="2" destOrd="0" presId="urn:microsoft.com/office/officeart/2008/layout/VerticalCurvedList"/>
    <dgm:cxn modelId="{1A34456C-0A7F-4F31-9620-02D0B62555D3}" type="presParOf" srcId="{FB6B345D-587C-4E67-A2A4-14138A965799}" destId="{5A1CEDC7-1476-487A-A305-206BF24C08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DDE7A-90FB-4476-80BC-41077D66BDBC}" type="doc">
      <dgm:prSet loTypeId="urn:microsoft.com/office/officeart/2008/layout/VerticalCurvedLis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B2780AC1-59FE-42AE-8738-4570CCBF1346}">
      <dgm:prSet phldrT="[Testo]" custT="1"/>
      <dgm:spPr/>
      <dgm:t>
        <a:bodyPr/>
        <a:lstStyle/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i="1" kern="1200" cap="all" baseline="0" dirty="0">
              <a:solidFill>
                <a:srgbClr val="005677"/>
              </a:solidFill>
              <a:latin typeface="+mn-lt"/>
              <a:ea typeface="+mn-ea"/>
              <a:cs typeface="+mn-cs"/>
            </a:rPr>
            <a:t>Pensiero/decisione basato sul rischio</a:t>
          </a:r>
        </a:p>
      </dgm:t>
    </dgm:pt>
    <dgm:pt modelId="{2113BD64-F6A4-4583-8CA2-64CF0D1DFAD6}" type="parTrans" cxnId="{C31F29C0-A27A-4068-9C11-2930638D72F5}">
      <dgm:prSet/>
      <dgm:spPr/>
      <dgm:t>
        <a:bodyPr/>
        <a:lstStyle/>
        <a:p>
          <a:endParaRPr lang="it-IT"/>
        </a:p>
      </dgm:t>
    </dgm:pt>
    <dgm:pt modelId="{CDD78DA0-84CA-4015-A400-ED708859BE86}" type="sibTrans" cxnId="{C31F29C0-A27A-4068-9C11-2930638D72F5}">
      <dgm:prSet/>
      <dgm:spPr/>
      <dgm:t>
        <a:bodyPr/>
        <a:lstStyle/>
        <a:p>
          <a:endParaRPr lang="it-IT"/>
        </a:p>
      </dgm:t>
    </dgm:pt>
    <dgm:pt modelId="{0E6E6D6E-7DE2-4F22-915F-AAA77B20B6E0}" type="pres">
      <dgm:prSet presAssocID="{2DDDDE7A-90FB-4476-80BC-41077D66BDBC}" presName="Name0" presStyleCnt="0">
        <dgm:presLayoutVars>
          <dgm:chMax val="7"/>
          <dgm:chPref val="7"/>
          <dgm:dir/>
        </dgm:presLayoutVars>
      </dgm:prSet>
      <dgm:spPr/>
    </dgm:pt>
    <dgm:pt modelId="{07EC7026-FE20-465F-91BE-D2ED83BFCE86}" type="pres">
      <dgm:prSet presAssocID="{2DDDDE7A-90FB-4476-80BC-41077D66BDBC}" presName="Name1" presStyleCnt="0"/>
      <dgm:spPr/>
    </dgm:pt>
    <dgm:pt modelId="{3B414662-B440-4E1F-9353-6B0A25902FB7}" type="pres">
      <dgm:prSet presAssocID="{2DDDDE7A-90FB-4476-80BC-41077D66BDBC}" presName="cycle" presStyleCnt="0"/>
      <dgm:spPr/>
    </dgm:pt>
    <dgm:pt modelId="{736B3DE6-08AD-49CD-8480-921BF7A96DA2}" type="pres">
      <dgm:prSet presAssocID="{2DDDDE7A-90FB-4476-80BC-41077D66BDBC}" presName="srcNode" presStyleLbl="node1" presStyleIdx="0" presStyleCnt="1"/>
      <dgm:spPr/>
    </dgm:pt>
    <dgm:pt modelId="{9FAAD1B8-86D6-4066-842C-AF50175252D9}" type="pres">
      <dgm:prSet presAssocID="{2DDDDE7A-90FB-4476-80BC-41077D66BDBC}" presName="conn" presStyleLbl="parChTrans1D2" presStyleIdx="0" presStyleCnt="1"/>
      <dgm:spPr/>
    </dgm:pt>
    <dgm:pt modelId="{49A4FFF2-85F2-4509-AF18-555DD04FA95F}" type="pres">
      <dgm:prSet presAssocID="{2DDDDE7A-90FB-4476-80BC-41077D66BDBC}" presName="extraNode" presStyleLbl="node1" presStyleIdx="0" presStyleCnt="1"/>
      <dgm:spPr/>
    </dgm:pt>
    <dgm:pt modelId="{458018C2-9A74-423D-9803-D6CD51C07317}" type="pres">
      <dgm:prSet presAssocID="{2DDDDE7A-90FB-4476-80BC-41077D66BDBC}" presName="dstNode" presStyleLbl="node1" presStyleIdx="0" presStyleCnt="1"/>
      <dgm:spPr/>
    </dgm:pt>
    <dgm:pt modelId="{BD9DA0F8-B904-4FC9-9A45-461DB87D1B76}" type="pres">
      <dgm:prSet presAssocID="{B2780AC1-59FE-42AE-8738-4570CCBF1346}" presName="text_1" presStyleLbl="node1" presStyleIdx="0" presStyleCnt="1" custScaleY="106495">
        <dgm:presLayoutVars>
          <dgm:bulletEnabled val="1"/>
        </dgm:presLayoutVars>
      </dgm:prSet>
      <dgm:spPr/>
    </dgm:pt>
    <dgm:pt modelId="{FB6B345D-587C-4E67-A2A4-14138A965799}" type="pres">
      <dgm:prSet presAssocID="{B2780AC1-59FE-42AE-8738-4570CCBF1346}" presName="accent_1" presStyleCnt="0"/>
      <dgm:spPr/>
    </dgm:pt>
    <dgm:pt modelId="{5A1CEDC7-1476-487A-A305-206BF24C0825}" type="pres">
      <dgm:prSet presAssocID="{B2780AC1-59FE-42AE-8738-4570CCBF1346}" presName="accentRepeatNode" presStyleLbl="solidFgAcc1" presStyleIdx="0" presStyleCnt="1" custScaleX="74395" custScaleY="69697"/>
      <dgm:spPr>
        <a:solidFill>
          <a:schemeClr val="bg1"/>
        </a:solidFill>
      </dgm:spPr>
    </dgm:pt>
  </dgm:ptLst>
  <dgm:cxnLst>
    <dgm:cxn modelId="{25BA1C18-B087-4E92-A2DB-14B8C148474B}" type="presOf" srcId="{2DDDDE7A-90FB-4476-80BC-41077D66BDBC}" destId="{0E6E6D6E-7DE2-4F22-915F-AAA77B20B6E0}" srcOrd="0" destOrd="0" presId="urn:microsoft.com/office/officeart/2008/layout/VerticalCurvedList"/>
    <dgm:cxn modelId="{1D53CB99-9C7F-4A3C-9536-9E55C7AEC473}" type="presOf" srcId="{CDD78DA0-84CA-4015-A400-ED708859BE86}" destId="{9FAAD1B8-86D6-4066-842C-AF50175252D9}" srcOrd="0" destOrd="0" presId="urn:microsoft.com/office/officeart/2008/layout/VerticalCurvedList"/>
    <dgm:cxn modelId="{C31F29C0-A27A-4068-9C11-2930638D72F5}" srcId="{2DDDDE7A-90FB-4476-80BC-41077D66BDBC}" destId="{B2780AC1-59FE-42AE-8738-4570CCBF1346}" srcOrd="0" destOrd="0" parTransId="{2113BD64-F6A4-4583-8CA2-64CF0D1DFAD6}" sibTransId="{CDD78DA0-84CA-4015-A400-ED708859BE86}"/>
    <dgm:cxn modelId="{373EE0C9-CC19-4F40-B5A0-D35772C87A95}" type="presOf" srcId="{B2780AC1-59FE-42AE-8738-4570CCBF1346}" destId="{BD9DA0F8-B904-4FC9-9A45-461DB87D1B76}" srcOrd="0" destOrd="0" presId="urn:microsoft.com/office/officeart/2008/layout/VerticalCurvedList"/>
    <dgm:cxn modelId="{A2E68115-4724-46DD-A358-CE6AB630A1AC}" type="presParOf" srcId="{0E6E6D6E-7DE2-4F22-915F-AAA77B20B6E0}" destId="{07EC7026-FE20-465F-91BE-D2ED83BFCE86}" srcOrd="0" destOrd="0" presId="urn:microsoft.com/office/officeart/2008/layout/VerticalCurvedList"/>
    <dgm:cxn modelId="{73C0D720-F333-4803-9188-AAFE2E5559FB}" type="presParOf" srcId="{07EC7026-FE20-465F-91BE-D2ED83BFCE86}" destId="{3B414662-B440-4E1F-9353-6B0A25902FB7}" srcOrd="0" destOrd="0" presId="urn:microsoft.com/office/officeart/2008/layout/VerticalCurvedList"/>
    <dgm:cxn modelId="{E64FDBDA-9FC9-48CF-99EF-5680C9F61A16}" type="presParOf" srcId="{3B414662-B440-4E1F-9353-6B0A25902FB7}" destId="{736B3DE6-08AD-49CD-8480-921BF7A96DA2}" srcOrd="0" destOrd="0" presId="urn:microsoft.com/office/officeart/2008/layout/VerticalCurvedList"/>
    <dgm:cxn modelId="{F668FBF1-E96C-4BB2-831B-257BED5EC38C}" type="presParOf" srcId="{3B414662-B440-4E1F-9353-6B0A25902FB7}" destId="{9FAAD1B8-86D6-4066-842C-AF50175252D9}" srcOrd="1" destOrd="0" presId="urn:microsoft.com/office/officeart/2008/layout/VerticalCurvedList"/>
    <dgm:cxn modelId="{68750C21-B8B0-4417-A081-9EBF0247A3B8}" type="presParOf" srcId="{3B414662-B440-4E1F-9353-6B0A25902FB7}" destId="{49A4FFF2-85F2-4509-AF18-555DD04FA95F}" srcOrd="2" destOrd="0" presId="urn:microsoft.com/office/officeart/2008/layout/VerticalCurvedList"/>
    <dgm:cxn modelId="{1B57521E-00F2-4185-B7A8-FAB285F93237}" type="presParOf" srcId="{3B414662-B440-4E1F-9353-6B0A25902FB7}" destId="{458018C2-9A74-423D-9803-D6CD51C07317}" srcOrd="3" destOrd="0" presId="urn:microsoft.com/office/officeart/2008/layout/VerticalCurvedList"/>
    <dgm:cxn modelId="{7BDFA55F-122D-46B6-B580-164281F100C8}" type="presParOf" srcId="{07EC7026-FE20-465F-91BE-D2ED83BFCE86}" destId="{BD9DA0F8-B904-4FC9-9A45-461DB87D1B76}" srcOrd="1" destOrd="0" presId="urn:microsoft.com/office/officeart/2008/layout/VerticalCurvedList"/>
    <dgm:cxn modelId="{113CDF2B-64F5-460B-A1E1-836A75AF0E86}" type="presParOf" srcId="{07EC7026-FE20-465F-91BE-D2ED83BFCE86}" destId="{FB6B345D-587C-4E67-A2A4-14138A965799}" srcOrd="2" destOrd="0" presId="urn:microsoft.com/office/officeart/2008/layout/VerticalCurvedList"/>
    <dgm:cxn modelId="{1A34456C-0A7F-4F31-9620-02D0B62555D3}" type="presParOf" srcId="{FB6B345D-587C-4E67-A2A4-14138A965799}" destId="{5A1CEDC7-1476-487A-A305-206BF24C08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DDDE7A-90FB-4476-80BC-41077D66BDBC}" type="doc">
      <dgm:prSet loTypeId="urn:microsoft.com/office/officeart/2008/layout/VerticalCurvedLis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8CDBAF9-44C6-4E65-8B07-29440E811F50}">
      <dgm:prSet custT="1"/>
      <dgm:spPr/>
      <dgm:t>
        <a:bodyPr/>
        <a:lstStyle/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cap="all" baseline="0" dirty="0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 IMPRESE CHE ADOTTANO UN SGSL CRTIFICATO REGISTRANO LIVELLI INFERIORI DI FREQUENZA INFORTUNISTICA (NELL’ULTIMO QUINQUENNIO, A FRONTE DI UNA CRESCITA DEGLI ADDETTI (18%), SI REGISTRA UN AUMENTO DEGLI INFORTUNI DEL 6%, DATO INFERIORE RISPETTO ALL’AUMENTO DEGLI ADDETTI)</a:t>
          </a:r>
        </a:p>
      </dgm:t>
    </dgm:pt>
    <dgm:pt modelId="{52C86590-D0C6-4D9A-AF76-725A3E7E25B7}" type="parTrans" cxnId="{36A06429-5BBF-47E1-9022-D9DFF735F822}">
      <dgm:prSet/>
      <dgm:spPr/>
      <dgm:t>
        <a:bodyPr/>
        <a:lstStyle/>
        <a:p>
          <a:endParaRPr lang="it-IT"/>
        </a:p>
      </dgm:t>
    </dgm:pt>
    <dgm:pt modelId="{26266B10-6208-415C-BD6B-84AEF0EBCF7F}" type="sibTrans" cxnId="{36A06429-5BBF-47E1-9022-D9DFF735F822}">
      <dgm:prSet/>
      <dgm:spPr/>
      <dgm:t>
        <a:bodyPr/>
        <a:lstStyle/>
        <a:p>
          <a:endParaRPr lang="it-IT"/>
        </a:p>
      </dgm:t>
    </dgm:pt>
    <dgm:pt modelId="{86C0621C-485F-40FC-AFEB-90D0A887C492}">
      <dgm:prSet custT="1"/>
      <dgm:spPr/>
      <dgm:t>
        <a:bodyPr/>
        <a:lstStyle/>
        <a:p>
          <a:r>
            <a:rPr lang="it-IT" sz="1400" b="1" kern="1200" cap="small" baseline="0" dirty="0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 PREVENZIONE PRODUCE EFFETTI POSITIVI SULLA COSTANTE DIMINUZIONE NEL TEMPO DEL RISCHIO LEGATO AL VERIFICARSI DI UN EVENTO LESIVO. IL RAPPORTO DI </a:t>
          </a:r>
          <a:r>
            <a:rPr lang="it-IT" sz="1400" b="1" kern="1200" cap="small" baseline="0" dirty="0" err="1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GRAVIT</a:t>
          </a:r>
          <a:r>
            <a:rPr lang="it-IT" sz="1800" b="1" kern="1200" cap="small" baseline="0" dirty="0" err="1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à</a:t>
          </a:r>
          <a:r>
            <a:rPr lang="it-IT" sz="1400" b="1" kern="1200" cap="small" baseline="0" dirty="0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it-IT" sz="1400" b="1" kern="1200" cap="all" baseline="0" dirty="0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(% degli infortuni gravi</a:t>
          </a:r>
          <a:r>
            <a:rPr lang="it-IT" sz="1400" b="1" kern="1200" cap="small" baseline="0" dirty="0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 DIMUNUISCE DEL 7%</a:t>
          </a:r>
        </a:p>
      </dgm:t>
    </dgm:pt>
    <dgm:pt modelId="{DAB6B8F9-D1FA-4532-A9DC-206696F662ED}" type="parTrans" cxnId="{97CBF2E9-7EB1-46A8-BA5E-CF67ED74F22A}">
      <dgm:prSet/>
      <dgm:spPr/>
      <dgm:t>
        <a:bodyPr/>
        <a:lstStyle/>
        <a:p>
          <a:endParaRPr lang="it-IT"/>
        </a:p>
      </dgm:t>
    </dgm:pt>
    <dgm:pt modelId="{17216A99-D39B-42D1-97C2-AB37A5C38B29}" type="sibTrans" cxnId="{97CBF2E9-7EB1-46A8-BA5E-CF67ED74F22A}">
      <dgm:prSet/>
      <dgm:spPr/>
      <dgm:t>
        <a:bodyPr/>
        <a:lstStyle/>
        <a:p>
          <a:endParaRPr lang="it-IT"/>
        </a:p>
      </dgm:t>
    </dgm:pt>
    <dgm:pt modelId="{0E6E6D6E-7DE2-4F22-915F-AAA77B20B6E0}" type="pres">
      <dgm:prSet presAssocID="{2DDDDE7A-90FB-4476-80BC-41077D66BDBC}" presName="Name0" presStyleCnt="0">
        <dgm:presLayoutVars>
          <dgm:chMax val="7"/>
          <dgm:chPref val="7"/>
          <dgm:dir/>
        </dgm:presLayoutVars>
      </dgm:prSet>
      <dgm:spPr/>
    </dgm:pt>
    <dgm:pt modelId="{07EC7026-FE20-465F-91BE-D2ED83BFCE86}" type="pres">
      <dgm:prSet presAssocID="{2DDDDE7A-90FB-4476-80BC-41077D66BDBC}" presName="Name1" presStyleCnt="0"/>
      <dgm:spPr/>
    </dgm:pt>
    <dgm:pt modelId="{3B414662-B440-4E1F-9353-6B0A25902FB7}" type="pres">
      <dgm:prSet presAssocID="{2DDDDE7A-90FB-4476-80BC-41077D66BDBC}" presName="cycle" presStyleCnt="0"/>
      <dgm:spPr/>
    </dgm:pt>
    <dgm:pt modelId="{736B3DE6-08AD-49CD-8480-921BF7A96DA2}" type="pres">
      <dgm:prSet presAssocID="{2DDDDE7A-90FB-4476-80BC-41077D66BDBC}" presName="srcNode" presStyleLbl="node1" presStyleIdx="0" presStyleCnt="2"/>
      <dgm:spPr/>
    </dgm:pt>
    <dgm:pt modelId="{9FAAD1B8-86D6-4066-842C-AF50175252D9}" type="pres">
      <dgm:prSet presAssocID="{2DDDDE7A-90FB-4476-80BC-41077D66BDBC}" presName="conn" presStyleLbl="parChTrans1D2" presStyleIdx="0" presStyleCnt="1"/>
      <dgm:spPr/>
    </dgm:pt>
    <dgm:pt modelId="{49A4FFF2-85F2-4509-AF18-555DD04FA95F}" type="pres">
      <dgm:prSet presAssocID="{2DDDDE7A-90FB-4476-80BC-41077D66BDBC}" presName="extraNode" presStyleLbl="node1" presStyleIdx="0" presStyleCnt="2"/>
      <dgm:spPr/>
    </dgm:pt>
    <dgm:pt modelId="{458018C2-9A74-423D-9803-D6CD51C07317}" type="pres">
      <dgm:prSet presAssocID="{2DDDDE7A-90FB-4476-80BC-41077D66BDBC}" presName="dstNode" presStyleLbl="node1" presStyleIdx="0" presStyleCnt="2"/>
      <dgm:spPr/>
    </dgm:pt>
    <dgm:pt modelId="{ACEFB202-88D9-4872-B06D-B70EABF1EE2D}" type="pres">
      <dgm:prSet presAssocID="{28CDBAF9-44C6-4E65-8B07-29440E811F50}" presName="text_1" presStyleLbl="node1" presStyleIdx="0" presStyleCnt="2" custScaleY="120004">
        <dgm:presLayoutVars>
          <dgm:bulletEnabled val="1"/>
        </dgm:presLayoutVars>
      </dgm:prSet>
      <dgm:spPr/>
    </dgm:pt>
    <dgm:pt modelId="{60C7D7F2-E88C-4316-BC28-816DC7858E97}" type="pres">
      <dgm:prSet presAssocID="{28CDBAF9-44C6-4E65-8B07-29440E811F50}" presName="accent_1" presStyleCnt="0"/>
      <dgm:spPr/>
    </dgm:pt>
    <dgm:pt modelId="{2049E451-2F7A-4A93-85B7-95F74BF12495}" type="pres">
      <dgm:prSet presAssocID="{28CDBAF9-44C6-4E65-8B07-29440E811F50}" presName="accentRepeatNode" presStyleLbl="solidFgAcc1" presStyleIdx="0" presStyleCnt="2"/>
      <dgm:spPr/>
    </dgm:pt>
    <dgm:pt modelId="{BF17F5F2-2BF7-431A-98F1-F0FB89CAB24C}" type="pres">
      <dgm:prSet presAssocID="{86C0621C-485F-40FC-AFEB-90D0A887C492}" presName="text_2" presStyleLbl="node1" presStyleIdx="1" presStyleCnt="2" custScaleY="120004">
        <dgm:presLayoutVars>
          <dgm:bulletEnabled val="1"/>
        </dgm:presLayoutVars>
      </dgm:prSet>
      <dgm:spPr/>
    </dgm:pt>
    <dgm:pt modelId="{0832736A-4AF9-452B-90B4-29FCBE27BF73}" type="pres">
      <dgm:prSet presAssocID="{86C0621C-485F-40FC-AFEB-90D0A887C492}" presName="accent_2" presStyleCnt="0"/>
      <dgm:spPr/>
    </dgm:pt>
    <dgm:pt modelId="{24161095-FA95-402E-9C57-9DEEF3745CA0}" type="pres">
      <dgm:prSet presAssocID="{86C0621C-485F-40FC-AFEB-90D0A887C492}" presName="accentRepeatNode" presStyleLbl="solidFgAcc1" presStyleIdx="1" presStyleCnt="2"/>
      <dgm:spPr/>
    </dgm:pt>
  </dgm:ptLst>
  <dgm:cxnLst>
    <dgm:cxn modelId="{91DE440C-D007-49C0-BE80-50A922C00E16}" type="presOf" srcId="{26266B10-6208-415C-BD6B-84AEF0EBCF7F}" destId="{9FAAD1B8-86D6-4066-842C-AF50175252D9}" srcOrd="0" destOrd="0" presId="urn:microsoft.com/office/officeart/2008/layout/VerticalCurvedList"/>
    <dgm:cxn modelId="{36A06429-5BBF-47E1-9022-D9DFF735F822}" srcId="{2DDDDE7A-90FB-4476-80BC-41077D66BDBC}" destId="{28CDBAF9-44C6-4E65-8B07-29440E811F50}" srcOrd="0" destOrd="0" parTransId="{52C86590-D0C6-4D9A-AF76-725A3E7E25B7}" sibTransId="{26266B10-6208-415C-BD6B-84AEF0EBCF7F}"/>
    <dgm:cxn modelId="{6196052C-DBEE-48AA-B82F-DAE5DF0A8B34}" type="presOf" srcId="{86C0621C-485F-40FC-AFEB-90D0A887C492}" destId="{BF17F5F2-2BF7-431A-98F1-F0FB89CAB24C}" srcOrd="0" destOrd="0" presId="urn:microsoft.com/office/officeart/2008/layout/VerticalCurvedList"/>
    <dgm:cxn modelId="{015712BA-8C4C-4582-9033-8CF01B904017}" type="presOf" srcId="{28CDBAF9-44C6-4E65-8B07-29440E811F50}" destId="{ACEFB202-88D9-4872-B06D-B70EABF1EE2D}" srcOrd="0" destOrd="0" presId="urn:microsoft.com/office/officeart/2008/layout/VerticalCurvedList"/>
    <dgm:cxn modelId="{97CBF2E9-7EB1-46A8-BA5E-CF67ED74F22A}" srcId="{2DDDDE7A-90FB-4476-80BC-41077D66BDBC}" destId="{86C0621C-485F-40FC-AFEB-90D0A887C492}" srcOrd="1" destOrd="0" parTransId="{DAB6B8F9-D1FA-4532-A9DC-206696F662ED}" sibTransId="{17216A99-D39B-42D1-97C2-AB37A5C38B29}"/>
    <dgm:cxn modelId="{8CC5CCF2-5C0B-449D-9062-B866DB2E5D07}" type="presOf" srcId="{2DDDDE7A-90FB-4476-80BC-41077D66BDBC}" destId="{0E6E6D6E-7DE2-4F22-915F-AAA77B20B6E0}" srcOrd="0" destOrd="0" presId="urn:microsoft.com/office/officeart/2008/layout/VerticalCurvedList"/>
    <dgm:cxn modelId="{154DCBC6-97F0-42DB-AA8B-AF3B3C943936}" type="presParOf" srcId="{0E6E6D6E-7DE2-4F22-915F-AAA77B20B6E0}" destId="{07EC7026-FE20-465F-91BE-D2ED83BFCE86}" srcOrd="0" destOrd="0" presId="urn:microsoft.com/office/officeart/2008/layout/VerticalCurvedList"/>
    <dgm:cxn modelId="{9EB2D87A-B998-4461-AB66-6C0FFF3E4B18}" type="presParOf" srcId="{07EC7026-FE20-465F-91BE-D2ED83BFCE86}" destId="{3B414662-B440-4E1F-9353-6B0A25902FB7}" srcOrd="0" destOrd="0" presId="urn:microsoft.com/office/officeart/2008/layout/VerticalCurvedList"/>
    <dgm:cxn modelId="{51300059-7DA8-4BC6-8A9A-0B502D737D4F}" type="presParOf" srcId="{3B414662-B440-4E1F-9353-6B0A25902FB7}" destId="{736B3DE6-08AD-49CD-8480-921BF7A96DA2}" srcOrd="0" destOrd="0" presId="urn:microsoft.com/office/officeart/2008/layout/VerticalCurvedList"/>
    <dgm:cxn modelId="{134DF520-74A0-430A-8DF4-C53197E56395}" type="presParOf" srcId="{3B414662-B440-4E1F-9353-6B0A25902FB7}" destId="{9FAAD1B8-86D6-4066-842C-AF50175252D9}" srcOrd="1" destOrd="0" presId="urn:microsoft.com/office/officeart/2008/layout/VerticalCurvedList"/>
    <dgm:cxn modelId="{53B27200-1BA9-49AD-A8B7-876162499BFA}" type="presParOf" srcId="{3B414662-B440-4E1F-9353-6B0A25902FB7}" destId="{49A4FFF2-85F2-4509-AF18-555DD04FA95F}" srcOrd="2" destOrd="0" presId="urn:microsoft.com/office/officeart/2008/layout/VerticalCurvedList"/>
    <dgm:cxn modelId="{2ED72457-506C-4795-A842-B49A9045EF18}" type="presParOf" srcId="{3B414662-B440-4E1F-9353-6B0A25902FB7}" destId="{458018C2-9A74-423D-9803-D6CD51C07317}" srcOrd="3" destOrd="0" presId="urn:microsoft.com/office/officeart/2008/layout/VerticalCurvedList"/>
    <dgm:cxn modelId="{4BFC45D2-2E5E-455D-88BA-3B95E5FF38D4}" type="presParOf" srcId="{07EC7026-FE20-465F-91BE-D2ED83BFCE86}" destId="{ACEFB202-88D9-4872-B06D-B70EABF1EE2D}" srcOrd="1" destOrd="0" presId="urn:microsoft.com/office/officeart/2008/layout/VerticalCurvedList"/>
    <dgm:cxn modelId="{00DA1C80-A71D-492F-B8BC-57F5FC7D8CA9}" type="presParOf" srcId="{07EC7026-FE20-465F-91BE-D2ED83BFCE86}" destId="{60C7D7F2-E88C-4316-BC28-816DC7858E97}" srcOrd="2" destOrd="0" presId="urn:microsoft.com/office/officeart/2008/layout/VerticalCurvedList"/>
    <dgm:cxn modelId="{B26E30D3-4301-4FCA-8764-917F3D39D4BE}" type="presParOf" srcId="{60C7D7F2-E88C-4316-BC28-816DC7858E97}" destId="{2049E451-2F7A-4A93-85B7-95F74BF12495}" srcOrd="0" destOrd="0" presId="urn:microsoft.com/office/officeart/2008/layout/VerticalCurvedList"/>
    <dgm:cxn modelId="{76FC2F08-5ABD-406A-A8A2-E2DF6CED4C01}" type="presParOf" srcId="{07EC7026-FE20-465F-91BE-D2ED83BFCE86}" destId="{BF17F5F2-2BF7-431A-98F1-F0FB89CAB24C}" srcOrd="3" destOrd="0" presId="urn:microsoft.com/office/officeart/2008/layout/VerticalCurvedList"/>
    <dgm:cxn modelId="{46CDD3A9-CCD2-4C39-8E87-C60B216A4F1A}" type="presParOf" srcId="{07EC7026-FE20-465F-91BE-D2ED83BFCE86}" destId="{0832736A-4AF9-452B-90B4-29FCBE27BF73}" srcOrd="4" destOrd="0" presId="urn:microsoft.com/office/officeart/2008/layout/VerticalCurvedList"/>
    <dgm:cxn modelId="{B0E289C9-07FF-4BB8-B5D5-CF6329BA034C}" type="presParOf" srcId="{0832736A-4AF9-452B-90B4-29FCBE27BF73}" destId="{24161095-FA95-402E-9C57-9DEEF3745C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DDDE7A-90FB-4476-80BC-41077D66BDBC}" type="doc">
      <dgm:prSet loTypeId="urn:microsoft.com/office/officeart/2008/layout/VerticalCurvedLis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8CDBAF9-44C6-4E65-8B07-29440E811F50}">
      <dgm:prSet custT="1"/>
      <dgm:spPr/>
      <dgm:t>
        <a:bodyPr/>
        <a:lstStyle/>
        <a:p>
          <a:pPr algn="just"/>
          <a:r>
            <a:rPr lang="it-IT" sz="1800" b="1" kern="1200" cap="small" baseline="0" dirty="0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efficacia esimente dalla responsabilità amministrativa degli enti per quelle aziende che adottano ed attuano efficacemente un </a:t>
          </a:r>
          <a:r>
            <a:rPr lang="it-IT" sz="1800" b="1" kern="1200" cap="small" baseline="0" dirty="0" err="1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mog</a:t>
          </a:r>
          <a:r>
            <a:rPr lang="it-IT" sz="1800" b="1" kern="1200" cap="small" baseline="0" dirty="0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idoneo a prevenire determinati reati, tra cui quelli di omicidio colposo e lesioni colpose gravi e gravissime commesse con violazione delle norme in materia di salute e sicurezza sul lavoro. </a:t>
          </a:r>
        </a:p>
        <a:p>
          <a:pPr algn="just"/>
          <a:r>
            <a:rPr lang="it-IT" sz="1800" b="1" kern="1200" cap="small" baseline="0" dirty="0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non obbligatorio!</a:t>
          </a:r>
        </a:p>
      </dgm:t>
    </dgm:pt>
    <dgm:pt modelId="{52C86590-D0C6-4D9A-AF76-725A3E7E25B7}" type="parTrans" cxnId="{36A06429-5BBF-47E1-9022-D9DFF735F822}">
      <dgm:prSet/>
      <dgm:spPr/>
      <dgm:t>
        <a:bodyPr/>
        <a:lstStyle/>
        <a:p>
          <a:endParaRPr lang="it-IT"/>
        </a:p>
      </dgm:t>
    </dgm:pt>
    <dgm:pt modelId="{26266B10-6208-415C-BD6B-84AEF0EBCF7F}" type="sibTrans" cxnId="{36A06429-5BBF-47E1-9022-D9DFF735F822}">
      <dgm:prSet/>
      <dgm:spPr/>
      <dgm:t>
        <a:bodyPr/>
        <a:lstStyle/>
        <a:p>
          <a:endParaRPr lang="it-IT"/>
        </a:p>
      </dgm:t>
    </dgm:pt>
    <dgm:pt modelId="{86C0621C-485F-40FC-AFEB-90D0A887C492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cap="small" baseline="0" dirty="0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ATTRAVERSO L’ADOZIONE DI UN MODELLO 231 LE ORGANIZZAZIONI POSSONO DIMINUIRE IL RISCHIO DI COMMETTERE ILLECITI</a:t>
          </a:r>
        </a:p>
        <a:p>
          <a:pPr marL="0"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cap="small" baseline="0" dirty="0">
            <a:solidFill>
              <a:srgbClr val="005677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DAB6B8F9-D1FA-4532-A9DC-206696F662ED}" type="parTrans" cxnId="{97CBF2E9-7EB1-46A8-BA5E-CF67ED74F22A}">
      <dgm:prSet/>
      <dgm:spPr/>
      <dgm:t>
        <a:bodyPr/>
        <a:lstStyle/>
        <a:p>
          <a:endParaRPr lang="it-IT"/>
        </a:p>
      </dgm:t>
    </dgm:pt>
    <dgm:pt modelId="{17216A99-D39B-42D1-97C2-AB37A5C38B29}" type="sibTrans" cxnId="{97CBF2E9-7EB1-46A8-BA5E-CF67ED74F22A}">
      <dgm:prSet/>
      <dgm:spPr/>
      <dgm:t>
        <a:bodyPr/>
        <a:lstStyle/>
        <a:p>
          <a:endParaRPr lang="it-IT"/>
        </a:p>
      </dgm:t>
    </dgm:pt>
    <dgm:pt modelId="{0E6E6D6E-7DE2-4F22-915F-AAA77B20B6E0}" type="pres">
      <dgm:prSet presAssocID="{2DDDDE7A-90FB-4476-80BC-41077D66BDBC}" presName="Name0" presStyleCnt="0">
        <dgm:presLayoutVars>
          <dgm:chMax val="7"/>
          <dgm:chPref val="7"/>
          <dgm:dir/>
        </dgm:presLayoutVars>
      </dgm:prSet>
      <dgm:spPr/>
    </dgm:pt>
    <dgm:pt modelId="{07EC7026-FE20-465F-91BE-D2ED83BFCE86}" type="pres">
      <dgm:prSet presAssocID="{2DDDDE7A-90FB-4476-80BC-41077D66BDBC}" presName="Name1" presStyleCnt="0"/>
      <dgm:spPr/>
    </dgm:pt>
    <dgm:pt modelId="{3B414662-B440-4E1F-9353-6B0A25902FB7}" type="pres">
      <dgm:prSet presAssocID="{2DDDDE7A-90FB-4476-80BC-41077D66BDBC}" presName="cycle" presStyleCnt="0"/>
      <dgm:spPr/>
    </dgm:pt>
    <dgm:pt modelId="{736B3DE6-08AD-49CD-8480-921BF7A96DA2}" type="pres">
      <dgm:prSet presAssocID="{2DDDDE7A-90FB-4476-80BC-41077D66BDBC}" presName="srcNode" presStyleLbl="node1" presStyleIdx="0" presStyleCnt="2"/>
      <dgm:spPr/>
    </dgm:pt>
    <dgm:pt modelId="{9FAAD1B8-86D6-4066-842C-AF50175252D9}" type="pres">
      <dgm:prSet presAssocID="{2DDDDE7A-90FB-4476-80BC-41077D66BDBC}" presName="conn" presStyleLbl="parChTrans1D2" presStyleIdx="0" presStyleCnt="1"/>
      <dgm:spPr/>
    </dgm:pt>
    <dgm:pt modelId="{49A4FFF2-85F2-4509-AF18-555DD04FA95F}" type="pres">
      <dgm:prSet presAssocID="{2DDDDE7A-90FB-4476-80BC-41077D66BDBC}" presName="extraNode" presStyleLbl="node1" presStyleIdx="0" presStyleCnt="2"/>
      <dgm:spPr/>
    </dgm:pt>
    <dgm:pt modelId="{458018C2-9A74-423D-9803-D6CD51C07317}" type="pres">
      <dgm:prSet presAssocID="{2DDDDE7A-90FB-4476-80BC-41077D66BDBC}" presName="dstNode" presStyleLbl="node1" presStyleIdx="0" presStyleCnt="2"/>
      <dgm:spPr/>
    </dgm:pt>
    <dgm:pt modelId="{ACEFB202-88D9-4872-B06D-B70EABF1EE2D}" type="pres">
      <dgm:prSet presAssocID="{28CDBAF9-44C6-4E65-8B07-29440E811F50}" presName="text_1" presStyleLbl="node1" presStyleIdx="0" presStyleCnt="2" custScaleY="151519">
        <dgm:presLayoutVars>
          <dgm:bulletEnabled val="1"/>
        </dgm:presLayoutVars>
      </dgm:prSet>
      <dgm:spPr/>
    </dgm:pt>
    <dgm:pt modelId="{60C7D7F2-E88C-4316-BC28-816DC7858E97}" type="pres">
      <dgm:prSet presAssocID="{28CDBAF9-44C6-4E65-8B07-29440E811F50}" presName="accent_1" presStyleCnt="0"/>
      <dgm:spPr/>
    </dgm:pt>
    <dgm:pt modelId="{2049E451-2F7A-4A93-85B7-95F74BF12495}" type="pres">
      <dgm:prSet presAssocID="{28CDBAF9-44C6-4E65-8B07-29440E811F50}" presName="accentRepeatNode" presStyleLbl="solidFgAcc1" presStyleIdx="0" presStyleCnt="2"/>
      <dgm:spPr/>
    </dgm:pt>
    <dgm:pt modelId="{BF17F5F2-2BF7-431A-98F1-F0FB89CAB24C}" type="pres">
      <dgm:prSet presAssocID="{86C0621C-485F-40FC-AFEB-90D0A887C492}" presName="text_2" presStyleLbl="node1" presStyleIdx="1" presStyleCnt="2" custScaleY="120004">
        <dgm:presLayoutVars>
          <dgm:bulletEnabled val="1"/>
        </dgm:presLayoutVars>
      </dgm:prSet>
      <dgm:spPr/>
    </dgm:pt>
    <dgm:pt modelId="{0832736A-4AF9-452B-90B4-29FCBE27BF73}" type="pres">
      <dgm:prSet presAssocID="{86C0621C-485F-40FC-AFEB-90D0A887C492}" presName="accent_2" presStyleCnt="0"/>
      <dgm:spPr/>
    </dgm:pt>
    <dgm:pt modelId="{24161095-FA95-402E-9C57-9DEEF3745CA0}" type="pres">
      <dgm:prSet presAssocID="{86C0621C-485F-40FC-AFEB-90D0A887C492}" presName="accentRepeatNode" presStyleLbl="solidFgAcc1" presStyleIdx="1" presStyleCnt="2"/>
      <dgm:spPr/>
    </dgm:pt>
  </dgm:ptLst>
  <dgm:cxnLst>
    <dgm:cxn modelId="{91DE440C-D007-49C0-BE80-50A922C00E16}" type="presOf" srcId="{26266B10-6208-415C-BD6B-84AEF0EBCF7F}" destId="{9FAAD1B8-86D6-4066-842C-AF50175252D9}" srcOrd="0" destOrd="0" presId="urn:microsoft.com/office/officeart/2008/layout/VerticalCurvedList"/>
    <dgm:cxn modelId="{36A06429-5BBF-47E1-9022-D9DFF735F822}" srcId="{2DDDDE7A-90FB-4476-80BC-41077D66BDBC}" destId="{28CDBAF9-44C6-4E65-8B07-29440E811F50}" srcOrd="0" destOrd="0" parTransId="{52C86590-D0C6-4D9A-AF76-725A3E7E25B7}" sibTransId="{26266B10-6208-415C-BD6B-84AEF0EBCF7F}"/>
    <dgm:cxn modelId="{6196052C-DBEE-48AA-B82F-DAE5DF0A8B34}" type="presOf" srcId="{86C0621C-485F-40FC-AFEB-90D0A887C492}" destId="{BF17F5F2-2BF7-431A-98F1-F0FB89CAB24C}" srcOrd="0" destOrd="0" presId="urn:microsoft.com/office/officeart/2008/layout/VerticalCurvedList"/>
    <dgm:cxn modelId="{015712BA-8C4C-4582-9033-8CF01B904017}" type="presOf" srcId="{28CDBAF9-44C6-4E65-8B07-29440E811F50}" destId="{ACEFB202-88D9-4872-B06D-B70EABF1EE2D}" srcOrd="0" destOrd="0" presId="urn:microsoft.com/office/officeart/2008/layout/VerticalCurvedList"/>
    <dgm:cxn modelId="{97CBF2E9-7EB1-46A8-BA5E-CF67ED74F22A}" srcId="{2DDDDE7A-90FB-4476-80BC-41077D66BDBC}" destId="{86C0621C-485F-40FC-AFEB-90D0A887C492}" srcOrd="1" destOrd="0" parTransId="{DAB6B8F9-D1FA-4532-A9DC-206696F662ED}" sibTransId="{17216A99-D39B-42D1-97C2-AB37A5C38B29}"/>
    <dgm:cxn modelId="{8CC5CCF2-5C0B-449D-9062-B866DB2E5D07}" type="presOf" srcId="{2DDDDE7A-90FB-4476-80BC-41077D66BDBC}" destId="{0E6E6D6E-7DE2-4F22-915F-AAA77B20B6E0}" srcOrd="0" destOrd="0" presId="urn:microsoft.com/office/officeart/2008/layout/VerticalCurvedList"/>
    <dgm:cxn modelId="{154DCBC6-97F0-42DB-AA8B-AF3B3C943936}" type="presParOf" srcId="{0E6E6D6E-7DE2-4F22-915F-AAA77B20B6E0}" destId="{07EC7026-FE20-465F-91BE-D2ED83BFCE86}" srcOrd="0" destOrd="0" presId="urn:microsoft.com/office/officeart/2008/layout/VerticalCurvedList"/>
    <dgm:cxn modelId="{9EB2D87A-B998-4461-AB66-6C0FFF3E4B18}" type="presParOf" srcId="{07EC7026-FE20-465F-91BE-D2ED83BFCE86}" destId="{3B414662-B440-4E1F-9353-6B0A25902FB7}" srcOrd="0" destOrd="0" presId="urn:microsoft.com/office/officeart/2008/layout/VerticalCurvedList"/>
    <dgm:cxn modelId="{51300059-7DA8-4BC6-8A9A-0B502D737D4F}" type="presParOf" srcId="{3B414662-B440-4E1F-9353-6B0A25902FB7}" destId="{736B3DE6-08AD-49CD-8480-921BF7A96DA2}" srcOrd="0" destOrd="0" presId="urn:microsoft.com/office/officeart/2008/layout/VerticalCurvedList"/>
    <dgm:cxn modelId="{134DF520-74A0-430A-8DF4-C53197E56395}" type="presParOf" srcId="{3B414662-B440-4E1F-9353-6B0A25902FB7}" destId="{9FAAD1B8-86D6-4066-842C-AF50175252D9}" srcOrd="1" destOrd="0" presId="urn:microsoft.com/office/officeart/2008/layout/VerticalCurvedList"/>
    <dgm:cxn modelId="{53B27200-1BA9-49AD-A8B7-876162499BFA}" type="presParOf" srcId="{3B414662-B440-4E1F-9353-6B0A25902FB7}" destId="{49A4FFF2-85F2-4509-AF18-555DD04FA95F}" srcOrd="2" destOrd="0" presId="urn:microsoft.com/office/officeart/2008/layout/VerticalCurvedList"/>
    <dgm:cxn modelId="{2ED72457-506C-4795-A842-B49A9045EF18}" type="presParOf" srcId="{3B414662-B440-4E1F-9353-6B0A25902FB7}" destId="{458018C2-9A74-423D-9803-D6CD51C07317}" srcOrd="3" destOrd="0" presId="urn:microsoft.com/office/officeart/2008/layout/VerticalCurvedList"/>
    <dgm:cxn modelId="{4BFC45D2-2E5E-455D-88BA-3B95E5FF38D4}" type="presParOf" srcId="{07EC7026-FE20-465F-91BE-D2ED83BFCE86}" destId="{ACEFB202-88D9-4872-B06D-B70EABF1EE2D}" srcOrd="1" destOrd="0" presId="urn:microsoft.com/office/officeart/2008/layout/VerticalCurvedList"/>
    <dgm:cxn modelId="{00DA1C80-A71D-492F-B8BC-57F5FC7D8CA9}" type="presParOf" srcId="{07EC7026-FE20-465F-91BE-D2ED83BFCE86}" destId="{60C7D7F2-E88C-4316-BC28-816DC7858E97}" srcOrd="2" destOrd="0" presId="urn:microsoft.com/office/officeart/2008/layout/VerticalCurvedList"/>
    <dgm:cxn modelId="{B26E30D3-4301-4FCA-8764-917F3D39D4BE}" type="presParOf" srcId="{60C7D7F2-E88C-4316-BC28-816DC7858E97}" destId="{2049E451-2F7A-4A93-85B7-95F74BF12495}" srcOrd="0" destOrd="0" presId="urn:microsoft.com/office/officeart/2008/layout/VerticalCurvedList"/>
    <dgm:cxn modelId="{76FC2F08-5ABD-406A-A8A2-E2DF6CED4C01}" type="presParOf" srcId="{07EC7026-FE20-465F-91BE-D2ED83BFCE86}" destId="{BF17F5F2-2BF7-431A-98F1-F0FB89CAB24C}" srcOrd="3" destOrd="0" presId="urn:microsoft.com/office/officeart/2008/layout/VerticalCurvedList"/>
    <dgm:cxn modelId="{46CDD3A9-CCD2-4C39-8E87-C60B216A4F1A}" type="presParOf" srcId="{07EC7026-FE20-465F-91BE-D2ED83BFCE86}" destId="{0832736A-4AF9-452B-90B4-29FCBE27BF73}" srcOrd="4" destOrd="0" presId="urn:microsoft.com/office/officeart/2008/layout/VerticalCurvedList"/>
    <dgm:cxn modelId="{B0E289C9-07FF-4BB8-B5D5-CF6329BA034C}" type="presParOf" srcId="{0832736A-4AF9-452B-90B4-29FCBE27BF73}" destId="{24161095-FA95-402E-9C57-9DEEF3745C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DDDE7A-90FB-4476-80BC-41077D66BDBC}" type="doc">
      <dgm:prSet loTypeId="urn:microsoft.com/office/officeart/2008/layout/VerticalCurvedLis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0E6E6D6E-7DE2-4F22-915F-AAA77B20B6E0}" type="pres">
      <dgm:prSet presAssocID="{2DDDDE7A-90FB-4476-80BC-41077D66BDBC}" presName="Name0" presStyleCnt="0">
        <dgm:presLayoutVars>
          <dgm:chMax val="7"/>
          <dgm:chPref val="7"/>
          <dgm:dir/>
        </dgm:presLayoutVars>
      </dgm:prSet>
      <dgm:spPr/>
    </dgm:pt>
    <dgm:pt modelId="{07EC7026-FE20-465F-91BE-D2ED83BFCE86}" type="pres">
      <dgm:prSet presAssocID="{2DDDDE7A-90FB-4476-80BC-41077D66BDBC}" presName="Name1" presStyleCnt="0"/>
      <dgm:spPr/>
    </dgm:pt>
    <dgm:pt modelId="{3B414662-B440-4E1F-9353-6B0A25902FB7}" type="pres">
      <dgm:prSet presAssocID="{2DDDDE7A-90FB-4476-80BC-41077D66BDBC}" presName="cycle" presStyleCnt="0"/>
      <dgm:spPr/>
    </dgm:pt>
    <dgm:pt modelId="{736B3DE6-08AD-49CD-8480-921BF7A96DA2}" type="pres">
      <dgm:prSet presAssocID="{2DDDDE7A-90FB-4476-80BC-41077D66BDBC}" presName="srcNode" presStyleLbl="node1" presStyleIdx="0" presStyleCnt="0"/>
      <dgm:spPr/>
    </dgm:pt>
    <dgm:pt modelId="{9FAAD1B8-86D6-4066-842C-AF50175252D9}" type="pres">
      <dgm:prSet presAssocID="{2DDDDE7A-90FB-4476-80BC-41077D66BDBC}" presName="conn" presStyleLbl="parChTrans1D2" presStyleIdx="0" presStyleCnt="1"/>
      <dgm:spPr/>
    </dgm:pt>
    <dgm:pt modelId="{49A4FFF2-85F2-4509-AF18-555DD04FA95F}" type="pres">
      <dgm:prSet presAssocID="{2DDDDE7A-90FB-4476-80BC-41077D66BDBC}" presName="extraNode" presStyleLbl="node1" presStyleIdx="0" presStyleCnt="0"/>
      <dgm:spPr/>
    </dgm:pt>
    <dgm:pt modelId="{458018C2-9A74-423D-9803-D6CD51C07317}" type="pres">
      <dgm:prSet presAssocID="{2DDDDE7A-90FB-4476-80BC-41077D66BDBC}" presName="dstNode" presStyleLbl="node1" presStyleIdx="0" presStyleCnt="0"/>
      <dgm:spPr/>
    </dgm:pt>
  </dgm:ptLst>
  <dgm:cxnLst>
    <dgm:cxn modelId="{25BA1C18-B087-4E92-A2DB-14B8C148474B}" type="presOf" srcId="{2DDDDE7A-90FB-4476-80BC-41077D66BDBC}" destId="{0E6E6D6E-7DE2-4F22-915F-AAA77B20B6E0}" srcOrd="0" destOrd="0" presId="urn:microsoft.com/office/officeart/2008/layout/VerticalCurvedList"/>
    <dgm:cxn modelId="{A2E68115-4724-46DD-A358-CE6AB630A1AC}" type="presParOf" srcId="{0E6E6D6E-7DE2-4F22-915F-AAA77B20B6E0}" destId="{07EC7026-FE20-465F-91BE-D2ED83BFCE86}" srcOrd="0" destOrd="0" presId="urn:microsoft.com/office/officeart/2008/layout/VerticalCurvedList"/>
    <dgm:cxn modelId="{73C0D720-F333-4803-9188-AAFE2E5559FB}" type="presParOf" srcId="{07EC7026-FE20-465F-91BE-D2ED83BFCE86}" destId="{3B414662-B440-4E1F-9353-6B0A25902FB7}" srcOrd="0" destOrd="0" presId="urn:microsoft.com/office/officeart/2008/layout/VerticalCurvedList"/>
    <dgm:cxn modelId="{E64FDBDA-9FC9-48CF-99EF-5680C9F61A16}" type="presParOf" srcId="{3B414662-B440-4E1F-9353-6B0A25902FB7}" destId="{736B3DE6-08AD-49CD-8480-921BF7A96DA2}" srcOrd="0" destOrd="0" presId="urn:microsoft.com/office/officeart/2008/layout/VerticalCurvedList"/>
    <dgm:cxn modelId="{F668FBF1-E96C-4BB2-831B-257BED5EC38C}" type="presParOf" srcId="{3B414662-B440-4E1F-9353-6B0A25902FB7}" destId="{9FAAD1B8-86D6-4066-842C-AF50175252D9}" srcOrd="1" destOrd="0" presId="urn:microsoft.com/office/officeart/2008/layout/VerticalCurvedList"/>
    <dgm:cxn modelId="{68750C21-B8B0-4417-A081-9EBF0247A3B8}" type="presParOf" srcId="{3B414662-B440-4E1F-9353-6B0A25902FB7}" destId="{49A4FFF2-85F2-4509-AF18-555DD04FA95F}" srcOrd="2" destOrd="0" presId="urn:microsoft.com/office/officeart/2008/layout/VerticalCurvedList"/>
    <dgm:cxn modelId="{1B57521E-00F2-4185-B7A8-FAB285F93237}" type="presParOf" srcId="{3B414662-B440-4E1F-9353-6B0A25902FB7}" destId="{458018C2-9A74-423D-9803-D6CD51C07317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8DF434-6FA4-4AE2-B9BA-EFC176BF586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CC37914-5362-4390-A47F-0211ADD5AE45}">
      <dgm:prSet phldrT="[Testo]"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anose="05000000000000000000" pitchFamily="2" charset="2"/>
            <a:buNone/>
          </a:pPr>
          <a:r>
            <a:rPr lang="it-IT" sz="1800" b="1" kern="1200" cap="all" baseline="0" dirty="0">
              <a:solidFill>
                <a:srgbClr val="1F497D"/>
              </a:solidFill>
              <a:latin typeface="Calibri"/>
              <a:ea typeface="+mn-ea"/>
              <a:cs typeface="+mn-cs"/>
            </a:rPr>
            <a:t>riduzione del fenomeno infortunistico</a:t>
          </a:r>
        </a:p>
      </dgm:t>
    </dgm:pt>
    <dgm:pt modelId="{EFA860EE-B9AD-42E4-8252-EC1CA4CB75D1}" type="parTrans" cxnId="{D70F09CE-2CC5-4715-A8B9-FA741F1E3AC0}">
      <dgm:prSet/>
      <dgm:spPr/>
      <dgm:t>
        <a:bodyPr/>
        <a:lstStyle/>
        <a:p>
          <a:endParaRPr lang="it-IT"/>
        </a:p>
      </dgm:t>
    </dgm:pt>
    <dgm:pt modelId="{362DF3E7-DD54-4898-A73B-E09ECF4358F1}" type="sibTrans" cxnId="{D70F09CE-2CC5-4715-A8B9-FA741F1E3AC0}">
      <dgm:prSet/>
      <dgm:spPr/>
      <dgm:t>
        <a:bodyPr/>
        <a:lstStyle/>
        <a:p>
          <a:endParaRPr lang="it-IT"/>
        </a:p>
      </dgm:t>
    </dgm:pt>
    <dgm:pt modelId="{2C9F6852-3682-440D-B02E-1FECDCAD10E7}">
      <dgm:prSet phldrT="[Testo]" custT="1"/>
      <dgm:spPr/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anose="05000000000000000000" pitchFamily="2" charset="2"/>
            <a:buNone/>
          </a:pPr>
          <a:r>
            <a:rPr lang="it-IT" sz="1800" b="1" kern="1200" cap="all" baseline="0" dirty="0">
              <a:solidFill>
                <a:srgbClr val="1F497D"/>
              </a:solidFill>
              <a:latin typeface="Calibri"/>
              <a:ea typeface="+mn-ea"/>
              <a:cs typeface="+mn-cs"/>
            </a:rPr>
            <a:t>4 crediti aggiuntivi sul punteggio della patente a crediti</a:t>
          </a:r>
        </a:p>
      </dgm:t>
    </dgm:pt>
    <dgm:pt modelId="{6E0E8F87-B439-4D04-BDA2-FE4B4B774AB8}" type="parTrans" cxnId="{AFEFB12B-33F0-42B4-A360-D1FE50B1FD64}">
      <dgm:prSet/>
      <dgm:spPr/>
      <dgm:t>
        <a:bodyPr/>
        <a:lstStyle/>
        <a:p>
          <a:endParaRPr lang="it-IT"/>
        </a:p>
      </dgm:t>
    </dgm:pt>
    <dgm:pt modelId="{D937D620-A4CC-4B9A-B4DF-E359A4710D62}" type="sibTrans" cxnId="{AFEFB12B-33F0-42B4-A360-D1FE50B1FD64}">
      <dgm:prSet/>
      <dgm:spPr/>
      <dgm:t>
        <a:bodyPr/>
        <a:lstStyle/>
        <a:p>
          <a:endParaRPr lang="it-IT"/>
        </a:p>
      </dgm:t>
    </dgm:pt>
    <dgm:pt modelId="{917D345E-4F08-4ED1-96FA-779825B708F6}">
      <dgm:prSet phldrT="[Testo]" custT="1"/>
      <dgm:spPr/>
      <dgm:t>
        <a:bodyPr/>
        <a:lstStyle/>
        <a:p>
          <a:pPr marL="0" indent="0" algn="l"/>
          <a:endParaRPr lang="it-IT" sz="1800" b="1" kern="1200" cap="all" dirty="0">
            <a:solidFill>
              <a:srgbClr val="1F497D"/>
            </a:solidFill>
            <a:latin typeface="Calibri"/>
            <a:ea typeface="+mn-ea"/>
            <a:cs typeface="+mn-cs"/>
          </a:endParaRPr>
        </a:p>
        <a:p>
          <a:pPr marL="0" indent="0" algn="l"/>
          <a:r>
            <a:rPr lang="it-IT" sz="1800" b="1" kern="1200" cap="all" dirty="0">
              <a:solidFill>
                <a:srgbClr val="1F497D"/>
              </a:solidFill>
              <a:latin typeface="Calibri"/>
              <a:ea typeface="+mn-ea"/>
              <a:cs typeface="+mn-cs"/>
            </a:rPr>
            <a:t>sconto sul premio assicurativo (presentazione </a:t>
          </a:r>
          <a:r>
            <a:rPr lang="it-IT" sz="1800" b="1" kern="1200" cap="all" dirty="0" err="1">
              <a:solidFill>
                <a:srgbClr val="1F497D"/>
              </a:solidFill>
              <a:latin typeface="Calibri"/>
              <a:ea typeface="+mn-ea"/>
              <a:cs typeface="+mn-cs"/>
            </a:rPr>
            <a:t>all’inail</a:t>
          </a:r>
          <a:r>
            <a:rPr lang="it-IT" sz="1800" b="1" kern="1200" cap="all" dirty="0">
              <a:solidFill>
                <a:srgbClr val="1F497D"/>
              </a:solidFill>
              <a:latin typeface="Calibri"/>
              <a:ea typeface="+mn-ea"/>
              <a:cs typeface="+mn-cs"/>
            </a:rPr>
            <a:t> del modello ot</a:t>
          </a:r>
          <a:r>
            <a:rPr lang="it-IT" sz="1800" b="1" kern="1200" cap="all" baseline="0" dirty="0">
              <a:solidFill>
                <a:srgbClr val="1F497D"/>
              </a:solidFill>
              <a:latin typeface="Calibri"/>
              <a:ea typeface="+mn-ea"/>
              <a:cs typeface="+mn-cs"/>
            </a:rPr>
            <a:t>23</a:t>
          </a:r>
          <a:r>
            <a:rPr lang="it-IT" sz="1800" b="1" kern="1200" cap="all" dirty="0">
              <a:solidFill>
                <a:srgbClr val="1F497D"/>
              </a:solidFill>
              <a:latin typeface="Calibri"/>
              <a:ea typeface="+mn-ea"/>
              <a:cs typeface="+mn-cs"/>
            </a:rPr>
            <a:t>)	</a:t>
          </a:r>
          <a:r>
            <a:rPr lang="it-IT" sz="1600" b="1" kern="1200" dirty="0"/>
            <a:t>	</a:t>
          </a:r>
        </a:p>
      </dgm:t>
    </dgm:pt>
    <dgm:pt modelId="{A19338B3-BA9C-4BB1-A780-72B4EFB045AE}" type="parTrans" cxnId="{FB88AADD-2D2A-4C26-BBEA-4973480979D6}">
      <dgm:prSet/>
      <dgm:spPr/>
      <dgm:t>
        <a:bodyPr/>
        <a:lstStyle/>
        <a:p>
          <a:endParaRPr lang="it-IT"/>
        </a:p>
      </dgm:t>
    </dgm:pt>
    <dgm:pt modelId="{9E244DDB-983E-476F-8283-32F26CC1E188}" type="sibTrans" cxnId="{FB88AADD-2D2A-4C26-BBEA-4973480979D6}">
      <dgm:prSet/>
      <dgm:spPr/>
      <dgm:t>
        <a:bodyPr/>
        <a:lstStyle/>
        <a:p>
          <a:endParaRPr lang="it-IT"/>
        </a:p>
      </dgm:t>
    </dgm:pt>
    <dgm:pt modelId="{70C73FB2-2359-47C8-830F-8F3413023E0F}">
      <dgm:prSet custT="1"/>
      <dgm:spPr/>
      <dgm:t>
        <a:bodyPr/>
        <a:lstStyle/>
        <a:p>
          <a:r>
            <a:rPr lang="it-IT" sz="1800" b="1" kern="1200" cap="all" baseline="0" dirty="0">
              <a:solidFill>
                <a:srgbClr val="1F497D"/>
              </a:solidFill>
              <a:latin typeface="Calibri"/>
              <a:ea typeface="+mn-ea"/>
              <a:cs typeface="+mn-cs"/>
            </a:rPr>
            <a:t>possibile finanziamento attraverso il bando </a:t>
          </a:r>
          <a:r>
            <a:rPr lang="it-IT" sz="1800" b="1" kern="1200" cap="all" baseline="0" dirty="0" err="1">
              <a:solidFill>
                <a:srgbClr val="1F497D"/>
              </a:solidFill>
              <a:latin typeface="Calibri"/>
              <a:ea typeface="+mn-ea"/>
              <a:cs typeface="+mn-cs"/>
            </a:rPr>
            <a:t>isi</a:t>
          </a:r>
          <a:r>
            <a:rPr lang="it-IT" sz="1800" b="1" kern="1200" cap="all" baseline="0" dirty="0">
              <a:solidFill>
                <a:srgbClr val="1F497D"/>
              </a:solidFill>
              <a:latin typeface="Calibri"/>
              <a:ea typeface="+mn-ea"/>
              <a:cs typeface="+mn-cs"/>
            </a:rPr>
            <a:t> </a:t>
          </a:r>
          <a:r>
            <a:rPr lang="it-IT" sz="1800" b="1" kern="1200" cap="all" baseline="0" dirty="0" err="1">
              <a:solidFill>
                <a:srgbClr val="1F497D"/>
              </a:solidFill>
              <a:latin typeface="Calibri"/>
              <a:ea typeface="+mn-ea"/>
              <a:cs typeface="+mn-cs"/>
            </a:rPr>
            <a:t>inail</a:t>
          </a:r>
          <a:endParaRPr lang="it-IT" sz="1800" b="1" kern="1200" cap="all" baseline="0" dirty="0">
            <a:solidFill>
              <a:srgbClr val="1F497D"/>
            </a:solidFill>
            <a:latin typeface="Calibri"/>
            <a:ea typeface="+mn-ea"/>
            <a:cs typeface="+mn-cs"/>
          </a:endParaRPr>
        </a:p>
      </dgm:t>
    </dgm:pt>
    <dgm:pt modelId="{080D2B51-93A0-4DBB-85DB-4C1B485543A0}" type="parTrans" cxnId="{48DA0FAB-CD56-4361-8ABC-5F4DEFDE3918}">
      <dgm:prSet/>
      <dgm:spPr/>
      <dgm:t>
        <a:bodyPr/>
        <a:lstStyle/>
        <a:p>
          <a:endParaRPr lang="it-IT"/>
        </a:p>
      </dgm:t>
    </dgm:pt>
    <dgm:pt modelId="{AEB7E414-DB6C-418C-898F-A28233C00A3B}" type="sibTrans" cxnId="{48DA0FAB-CD56-4361-8ABC-5F4DEFDE3918}">
      <dgm:prSet/>
      <dgm:spPr/>
      <dgm:t>
        <a:bodyPr/>
        <a:lstStyle/>
        <a:p>
          <a:endParaRPr lang="it-IT"/>
        </a:p>
      </dgm:t>
    </dgm:pt>
    <dgm:pt modelId="{624C7040-1D55-4E5D-B07E-1CC05B389C32}">
      <dgm:prSet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cap="all" baseline="0" dirty="0">
              <a:solidFill>
                <a:srgbClr val="1F497D"/>
              </a:solidFill>
              <a:latin typeface="Calibri"/>
              <a:ea typeface="+mn-ea"/>
              <a:cs typeface="+mn-cs"/>
            </a:rPr>
            <a:t>tutela del whistleblower</a:t>
          </a:r>
        </a:p>
      </dgm:t>
    </dgm:pt>
    <dgm:pt modelId="{62BFECF0-50B9-4575-ADE5-159F8B6302BB}" type="parTrans" cxnId="{DA8EC6B2-DCDE-4E03-8399-1BB9D4D9765E}">
      <dgm:prSet/>
      <dgm:spPr/>
      <dgm:t>
        <a:bodyPr/>
        <a:lstStyle/>
        <a:p>
          <a:endParaRPr lang="it-IT"/>
        </a:p>
      </dgm:t>
    </dgm:pt>
    <dgm:pt modelId="{388E7E0F-A9C7-45C5-BE1D-4B7B45BE8088}" type="sibTrans" cxnId="{DA8EC6B2-DCDE-4E03-8399-1BB9D4D9765E}">
      <dgm:prSet/>
      <dgm:spPr/>
      <dgm:t>
        <a:bodyPr/>
        <a:lstStyle/>
        <a:p>
          <a:endParaRPr lang="it-IT"/>
        </a:p>
      </dgm:t>
    </dgm:pt>
    <dgm:pt modelId="{EE121599-2C78-4BC6-8E95-8047F0865273}">
      <dgm:prSet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b="1" kern="1200" cap="small" dirty="0">
            <a:solidFill>
              <a:srgbClr val="1F497D"/>
            </a:solidFill>
            <a:latin typeface="Calibri"/>
            <a:ea typeface="+mn-ea"/>
            <a:cs typeface="+mn-cs"/>
          </a:endParaRPr>
        </a:p>
      </dgm:t>
    </dgm:pt>
    <dgm:pt modelId="{B90B8F2F-1CD5-4CA5-A2AB-4D2AB1F43369}" type="parTrans" cxnId="{B2437FD8-5067-4F56-B5C1-D18FB5CB7299}">
      <dgm:prSet/>
      <dgm:spPr/>
      <dgm:t>
        <a:bodyPr/>
        <a:lstStyle/>
        <a:p>
          <a:endParaRPr lang="it-IT"/>
        </a:p>
      </dgm:t>
    </dgm:pt>
    <dgm:pt modelId="{E50B9F8C-7845-4806-92CA-251457285676}" type="sibTrans" cxnId="{B2437FD8-5067-4F56-B5C1-D18FB5CB7299}">
      <dgm:prSet/>
      <dgm:spPr/>
      <dgm:t>
        <a:bodyPr/>
        <a:lstStyle/>
        <a:p>
          <a:endParaRPr lang="it-IT"/>
        </a:p>
      </dgm:t>
    </dgm:pt>
    <dgm:pt modelId="{3D591911-4053-4713-AD30-73005494A185}">
      <dgm:prSet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cap="all" baseline="0" dirty="0">
              <a:solidFill>
                <a:srgbClr val="1F497D"/>
              </a:solidFill>
              <a:latin typeface="Calibri"/>
              <a:ea typeface="+mn-ea"/>
              <a:cs typeface="+mn-cs"/>
            </a:rPr>
            <a:t>Codice appalti</a:t>
          </a:r>
        </a:p>
      </dgm:t>
    </dgm:pt>
    <dgm:pt modelId="{7C040BD3-33B8-40FB-81E0-A3E6C0379A73}" type="parTrans" cxnId="{93F54894-A06D-4A31-AB58-D26F9611E7F3}">
      <dgm:prSet/>
      <dgm:spPr/>
      <dgm:t>
        <a:bodyPr/>
        <a:lstStyle/>
        <a:p>
          <a:endParaRPr lang="it-IT"/>
        </a:p>
      </dgm:t>
    </dgm:pt>
    <dgm:pt modelId="{BA39BB7A-4833-4194-8FF9-447545B33717}" type="sibTrans" cxnId="{93F54894-A06D-4A31-AB58-D26F9611E7F3}">
      <dgm:prSet/>
      <dgm:spPr/>
      <dgm:t>
        <a:bodyPr/>
        <a:lstStyle/>
        <a:p>
          <a:endParaRPr lang="it-IT"/>
        </a:p>
      </dgm:t>
    </dgm:pt>
    <dgm:pt modelId="{DCEC92C0-1B1E-427E-8860-41E02298B944}">
      <dgm:prSet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cap="all" baseline="0" dirty="0">
              <a:solidFill>
                <a:srgbClr val="1F497D"/>
              </a:solidFill>
              <a:latin typeface="Calibri"/>
              <a:ea typeface="+mn-ea"/>
              <a:cs typeface="+mn-cs"/>
            </a:rPr>
            <a:t>rating di legalità</a:t>
          </a:r>
        </a:p>
      </dgm:t>
    </dgm:pt>
    <dgm:pt modelId="{E409C2C7-FB00-4ABE-B4AA-5B8DD1C92289}" type="parTrans" cxnId="{B26BE76B-CAEC-4756-B7CE-46FBFBF2C3B9}">
      <dgm:prSet/>
      <dgm:spPr/>
      <dgm:t>
        <a:bodyPr/>
        <a:lstStyle/>
        <a:p>
          <a:endParaRPr lang="it-IT"/>
        </a:p>
      </dgm:t>
    </dgm:pt>
    <dgm:pt modelId="{B39B64E9-16A1-4A4C-99A1-B80462E5B791}" type="sibTrans" cxnId="{B26BE76B-CAEC-4756-B7CE-46FBFBF2C3B9}">
      <dgm:prSet/>
      <dgm:spPr/>
      <dgm:t>
        <a:bodyPr/>
        <a:lstStyle/>
        <a:p>
          <a:endParaRPr lang="it-IT"/>
        </a:p>
      </dgm:t>
    </dgm:pt>
    <dgm:pt modelId="{5F5E3E0D-AD03-413A-A505-617BB405A367}" type="pres">
      <dgm:prSet presAssocID="{FC8DF434-6FA4-4AE2-B9BA-EFC176BF5862}" presName="Name0" presStyleCnt="0">
        <dgm:presLayoutVars>
          <dgm:chMax val="7"/>
          <dgm:chPref val="7"/>
          <dgm:dir/>
        </dgm:presLayoutVars>
      </dgm:prSet>
      <dgm:spPr/>
    </dgm:pt>
    <dgm:pt modelId="{3F8333F8-CFBD-48C6-83E5-F2B3FCD25446}" type="pres">
      <dgm:prSet presAssocID="{FC8DF434-6FA4-4AE2-B9BA-EFC176BF5862}" presName="Name1" presStyleCnt="0"/>
      <dgm:spPr/>
    </dgm:pt>
    <dgm:pt modelId="{7A3E2325-91FD-4B71-A86C-BB3FA4FA5FA9}" type="pres">
      <dgm:prSet presAssocID="{FC8DF434-6FA4-4AE2-B9BA-EFC176BF5862}" presName="cycle" presStyleCnt="0"/>
      <dgm:spPr/>
    </dgm:pt>
    <dgm:pt modelId="{A1C0D231-FE88-4AF9-A7ED-0B06911AEF55}" type="pres">
      <dgm:prSet presAssocID="{FC8DF434-6FA4-4AE2-B9BA-EFC176BF5862}" presName="srcNode" presStyleLbl="node1" presStyleIdx="0" presStyleCnt="7"/>
      <dgm:spPr/>
    </dgm:pt>
    <dgm:pt modelId="{9E82C93F-33C4-4D93-9FAD-C80B6BC74C12}" type="pres">
      <dgm:prSet presAssocID="{FC8DF434-6FA4-4AE2-B9BA-EFC176BF5862}" presName="conn" presStyleLbl="parChTrans1D2" presStyleIdx="0" presStyleCnt="1"/>
      <dgm:spPr/>
    </dgm:pt>
    <dgm:pt modelId="{84507C20-6223-4348-839A-8192BE159B2B}" type="pres">
      <dgm:prSet presAssocID="{FC8DF434-6FA4-4AE2-B9BA-EFC176BF5862}" presName="extraNode" presStyleLbl="node1" presStyleIdx="0" presStyleCnt="7"/>
      <dgm:spPr/>
    </dgm:pt>
    <dgm:pt modelId="{51C315C3-7E07-4C6C-8474-2F8619958414}" type="pres">
      <dgm:prSet presAssocID="{FC8DF434-6FA4-4AE2-B9BA-EFC176BF5862}" presName="dstNode" presStyleLbl="node1" presStyleIdx="0" presStyleCnt="7"/>
      <dgm:spPr/>
    </dgm:pt>
    <dgm:pt modelId="{7E6F1F3E-BE3A-458B-A372-2D52D13E2B08}" type="pres">
      <dgm:prSet presAssocID="{2CC37914-5362-4390-A47F-0211ADD5AE45}" presName="text_1" presStyleLbl="node1" presStyleIdx="0" presStyleCnt="7" custLinFactNeighborX="58" custLinFactNeighborY="-1631">
        <dgm:presLayoutVars>
          <dgm:bulletEnabled val="1"/>
        </dgm:presLayoutVars>
      </dgm:prSet>
      <dgm:spPr/>
    </dgm:pt>
    <dgm:pt modelId="{4B2FD304-28F6-497E-83BA-966FA790DBDA}" type="pres">
      <dgm:prSet presAssocID="{2CC37914-5362-4390-A47F-0211ADD5AE45}" presName="accent_1" presStyleCnt="0"/>
      <dgm:spPr/>
    </dgm:pt>
    <dgm:pt modelId="{C577F0F7-84EA-4E90-A5E3-74884CA915E9}" type="pres">
      <dgm:prSet presAssocID="{2CC37914-5362-4390-A47F-0211ADD5AE45}" presName="accentRepeatNode" presStyleLbl="solidFgAcc1" presStyleIdx="0" presStyleCnt="7"/>
      <dgm:spPr/>
    </dgm:pt>
    <dgm:pt modelId="{B1D70D4F-4B20-4159-93AD-14AE2DEBD316}" type="pres">
      <dgm:prSet presAssocID="{2C9F6852-3682-440D-B02E-1FECDCAD10E7}" presName="text_2" presStyleLbl="node1" presStyleIdx="1" presStyleCnt="7">
        <dgm:presLayoutVars>
          <dgm:bulletEnabled val="1"/>
        </dgm:presLayoutVars>
      </dgm:prSet>
      <dgm:spPr/>
    </dgm:pt>
    <dgm:pt modelId="{C34BB038-5928-4F86-8705-1B877B160AEE}" type="pres">
      <dgm:prSet presAssocID="{2C9F6852-3682-440D-B02E-1FECDCAD10E7}" presName="accent_2" presStyleCnt="0"/>
      <dgm:spPr/>
    </dgm:pt>
    <dgm:pt modelId="{DB9C30F2-E225-4CE8-A626-FA8C946F819A}" type="pres">
      <dgm:prSet presAssocID="{2C9F6852-3682-440D-B02E-1FECDCAD10E7}" presName="accentRepeatNode" presStyleLbl="solidFgAcc1" presStyleIdx="1" presStyleCnt="7"/>
      <dgm:spPr/>
    </dgm:pt>
    <dgm:pt modelId="{D692649E-65D5-418F-9302-CCBDF3478DF4}" type="pres">
      <dgm:prSet presAssocID="{917D345E-4F08-4ED1-96FA-779825B708F6}" presName="text_3" presStyleLbl="node1" presStyleIdx="2" presStyleCnt="7">
        <dgm:presLayoutVars>
          <dgm:bulletEnabled val="1"/>
        </dgm:presLayoutVars>
      </dgm:prSet>
      <dgm:spPr/>
    </dgm:pt>
    <dgm:pt modelId="{4424A8EB-AD25-490A-9929-7DE9112CAB40}" type="pres">
      <dgm:prSet presAssocID="{917D345E-4F08-4ED1-96FA-779825B708F6}" presName="accent_3" presStyleCnt="0"/>
      <dgm:spPr/>
    </dgm:pt>
    <dgm:pt modelId="{3945A64D-6CD8-4760-A2A1-DD4FF6B972D5}" type="pres">
      <dgm:prSet presAssocID="{917D345E-4F08-4ED1-96FA-779825B708F6}" presName="accentRepeatNode" presStyleLbl="solidFgAcc1" presStyleIdx="2" presStyleCnt="7"/>
      <dgm:spPr/>
    </dgm:pt>
    <dgm:pt modelId="{4BDB9DFB-2D44-49B4-8DCD-5F4478C1967D}" type="pres">
      <dgm:prSet presAssocID="{70C73FB2-2359-47C8-830F-8F3413023E0F}" presName="text_4" presStyleLbl="node1" presStyleIdx="3" presStyleCnt="7" custLinFactNeighborX="434">
        <dgm:presLayoutVars>
          <dgm:bulletEnabled val="1"/>
        </dgm:presLayoutVars>
      </dgm:prSet>
      <dgm:spPr/>
    </dgm:pt>
    <dgm:pt modelId="{733A219F-4430-4AA8-8717-B7865C752F7A}" type="pres">
      <dgm:prSet presAssocID="{70C73FB2-2359-47C8-830F-8F3413023E0F}" presName="accent_4" presStyleCnt="0"/>
      <dgm:spPr/>
    </dgm:pt>
    <dgm:pt modelId="{7E8D2B15-9DF1-469F-B16F-F8D2562991D0}" type="pres">
      <dgm:prSet presAssocID="{70C73FB2-2359-47C8-830F-8F3413023E0F}" presName="accentRepeatNode" presStyleLbl="solidFgAcc1" presStyleIdx="3" presStyleCnt="7"/>
      <dgm:spPr/>
    </dgm:pt>
    <dgm:pt modelId="{1CFDF91D-1A59-4DEE-85DC-1029EB0EC125}" type="pres">
      <dgm:prSet presAssocID="{624C7040-1D55-4E5D-B07E-1CC05B389C32}" presName="text_5" presStyleLbl="node1" presStyleIdx="4" presStyleCnt="7">
        <dgm:presLayoutVars>
          <dgm:bulletEnabled val="1"/>
        </dgm:presLayoutVars>
      </dgm:prSet>
      <dgm:spPr/>
    </dgm:pt>
    <dgm:pt modelId="{6273043F-380F-460F-ADB7-B40AA336E76B}" type="pres">
      <dgm:prSet presAssocID="{624C7040-1D55-4E5D-B07E-1CC05B389C32}" presName="accent_5" presStyleCnt="0"/>
      <dgm:spPr/>
    </dgm:pt>
    <dgm:pt modelId="{F74E6ED9-C8D0-4722-80C2-0C21D1D5C11C}" type="pres">
      <dgm:prSet presAssocID="{624C7040-1D55-4E5D-B07E-1CC05B389C32}" presName="accentRepeatNode" presStyleLbl="solidFgAcc1" presStyleIdx="4" presStyleCnt="7"/>
      <dgm:spPr/>
    </dgm:pt>
    <dgm:pt modelId="{C97F648C-3065-4204-BC5A-5A96E11C2533}" type="pres">
      <dgm:prSet presAssocID="{DCEC92C0-1B1E-427E-8860-41E02298B944}" presName="text_6" presStyleLbl="node1" presStyleIdx="5" presStyleCnt="7">
        <dgm:presLayoutVars>
          <dgm:bulletEnabled val="1"/>
        </dgm:presLayoutVars>
      </dgm:prSet>
      <dgm:spPr/>
    </dgm:pt>
    <dgm:pt modelId="{53F13B64-C80C-4562-8BD2-F1E432E9FA4D}" type="pres">
      <dgm:prSet presAssocID="{DCEC92C0-1B1E-427E-8860-41E02298B944}" presName="accent_6" presStyleCnt="0"/>
      <dgm:spPr/>
    </dgm:pt>
    <dgm:pt modelId="{E06E47B0-1074-4615-A5B9-9712660C7D3A}" type="pres">
      <dgm:prSet presAssocID="{DCEC92C0-1B1E-427E-8860-41E02298B944}" presName="accentRepeatNode" presStyleLbl="solidFgAcc1" presStyleIdx="5" presStyleCnt="7"/>
      <dgm:spPr/>
    </dgm:pt>
    <dgm:pt modelId="{7DD615ED-80F5-473D-92E2-77EECBC40BA7}" type="pres">
      <dgm:prSet presAssocID="{3D591911-4053-4713-AD30-73005494A185}" presName="text_7" presStyleLbl="node1" presStyleIdx="6" presStyleCnt="7">
        <dgm:presLayoutVars>
          <dgm:bulletEnabled val="1"/>
        </dgm:presLayoutVars>
      </dgm:prSet>
      <dgm:spPr/>
    </dgm:pt>
    <dgm:pt modelId="{9F45E480-CC07-4F73-8413-526604601AFA}" type="pres">
      <dgm:prSet presAssocID="{3D591911-4053-4713-AD30-73005494A185}" presName="accent_7" presStyleCnt="0"/>
      <dgm:spPr/>
    </dgm:pt>
    <dgm:pt modelId="{3320C9A6-499E-47EB-9C62-5D3C1A4362DA}" type="pres">
      <dgm:prSet presAssocID="{3D591911-4053-4713-AD30-73005494A185}" presName="accentRepeatNode" presStyleLbl="solidFgAcc1" presStyleIdx="6" presStyleCnt="7"/>
      <dgm:spPr/>
    </dgm:pt>
  </dgm:ptLst>
  <dgm:cxnLst>
    <dgm:cxn modelId="{98A5DD16-9A85-4723-A97A-35E012323D7B}" type="presOf" srcId="{FC8DF434-6FA4-4AE2-B9BA-EFC176BF5862}" destId="{5F5E3E0D-AD03-413A-A505-617BB405A367}" srcOrd="0" destOrd="0" presId="urn:microsoft.com/office/officeart/2008/layout/VerticalCurvedList"/>
    <dgm:cxn modelId="{AC7C1727-36A1-495C-B652-B748A5F76217}" type="presOf" srcId="{362DF3E7-DD54-4898-A73B-E09ECF4358F1}" destId="{9E82C93F-33C4-4D93-9FAD-C80B6BC74C12}" srcOrd="0" destOrd="0" presId="urn:microsoft.com/office/officeart/2008/layout/VerticalCurvedList"/>
    <dgm:cxn modelId="{AFEFB12B-33F0-42B4-A360-D1FE50B1FD64}" srcId="{FC8DF434-6FA4-4AE2-B9BA-EFC176BF5862}" destId="{2C9F6852-3682-440D-B02E-1FECDCAD10E7}" srcOrd="1" destOrd="0" parTransId="{6E0E8F87-B439-4D04-BDA2-FE4B4B774AB8}" sibTransId="{D937D620-A4CC-4B9A-B4DF-E359A4710D62}"/>
    <dgm:cxn modelId="{8BA3803C-7C41-4DCA-A681-A154B3B697F6}" type="presOf" srcId="{624C7040-1D55-4E5D-B07E-1CC05B389C32}" destId="{1CFDF91D-1A59-4DEE-85DC-1029EB0EC125}" srcOrd="0" destOrd="0" presId="urn:microsoft.com/office/officeart/2008/layout/VerticalCurvedList"/>
    <dgm:cxn modelId="{B26BE76B-CAEC-4756-B7CE-46FBFBF2C3B9}" srcId="{FC8DF434-6FA4-4AE2-B9BA-EFC176BF5862}" destId="{DCEC92C0-1B1E-427E-8860-41E02298B944}" srcOrd="5" destOrd="0" parTransId="{E409C2C7-FB00-4ABE-B4AA-5B8DD1C92289}" sibTransId="{B39B64E9-16A1-4A4C-99A1-B80462E5B791}"/>
    <dgm:cxn modelId="{9A224357-A18A-4B64-91B9-5BC95C4C42F3}" type="presOf" srcId="{917D345E-4F08-4ED1-96FA-779825B708F6}" destId="{D692649E-65D5-418F-9302-CCBDF3478DF4}" srcOrd="0" destOrd="0" presId="urn:microsoft.com/office/officeart/2008/layout/VerticalCurvedList"/>
    <dgm:cxn modelId="{93F54894-A06D-4A31-AB58-D26F9611E7F3}" srcId="{FC8DF434-6FA4-4AE2-B9BA-EFC176BF5862}" destId="{3D591911-4053-4713-AD30-73005494A185}" srcOrd="6" destOrd="0" parTransId="{7C040BD3-33B8-40FB-81E0-A3E6C0379A73}" sibTransId="{BA39BB7A-4833-4194-8FF9-447545B33717}"/>
    <dgm:cxn modelId="{08027998-33F4-4C63-A280-85D972CDCCFA}" type="presOf" srcId="{2CC37914-5362-4390-A47F-0211ADD5AE45}" destId="{7E6F1F3E-BE3A-458B-A372-2D52D13E2B08}" srcOrd="0" destOrd="0" presId="urn:microsoft.com/office/officeart/2008/layout/VerticalCurvedList"/>
    <dgm:cxn modelId="{657E4C9C-F18B-4D15-9DFF-9F4E12726A0D}" type="presOf" srcId="{70C73FB2-2359-47C8-830F-8F3413023E0F}" destId="{4BDB9DFB-2D44-49B4-8DCD-5F4478C1967D}" srcOrd="0" destOrd="0" presId="urn:microsoft.com/office/officeart/2008/layout/VerticalCurvedList"/>
    <dgm:cxn modelId="{48DA0FAB-CD56-4361-8ABC-5F4DEFDE3918}" srcId="{FC8DF434-6FA4-4AE2-B9BA-EFC176BF5862}" destId="{70C73FB2-2359-47C8-830F-8F3413023E0F}" srcOrd="3" destOrd="0" parTransId="{080D2B51-93A0-4DBB-85DB-4C1B485543A0}" sibTransId="{AEB7E414-DB6C-418C-898F-A28233C00A3B}"/>
    <dgm:cxn modelId="{DA8EC6B2-DCDE-4E03-8399-1BB9D4D9765E}" srcId="{FC8DF434-6FA4-4AE2-B9BA-EFC176BF5862}" destId="{624C7040-1D55-4E5D-B07E-1CC05B389C32}" srcOrd="4" destOrd="0" parTransId="{62BFECF0-50B9-4575-ADE5-159F8B6302BB}" sibTransId="{388E7E0F-A9C7-45C5-BE1D-4B7B45BE8088}"/>
    <dgm:cxn modelId="{B5D875B8-7845-40C7-BF4E-A6FC9AE7DB89}" type="presOf" srcId="{2C9F6852-3682-440D-B02E-1FECDCAD10E7}" destId="{B1D70D4F-4B20-4159-93AD-14AE2DEBD316}" srcOrd="0" destOrd="0" presId="urn:microsoft.com/office/officeart/2008/layout/VerticalCurvedList"/>
    <dgm:cxn modelId="{D70F09CE-2CC5-4715-A8B9-FA741F1E3AC0}" srcId="{FC8DF434-6FA4-4AE2-B9BA-EFC176BF5862}" destId="{2CC37914-5362-4390-A47F-0211ADD5AE45}" srcOrd="0" destOrd="0" parTransId="{EFA860EE-B9AD-42E4-8252-EC1CA4CB75D1}" sibTransId="{362DF3E7-DD54-4898-A73B-E09ECF4358F1}"/>
    <dgm:cxn modelId="{524418CE-38A3-4B67-9C36-C75E3B1912E0}" type="presOf" srcId="{DCEC92C0-1B1E-427E-8860-41E02298B944}" destId="{C97F648C-3065-4204-BC5A-5A96E11C2533}" srcOrd="0" destOrd="0" presId="urn:microsoft.com/office/officeart/2008/layout/VerticalCurvedList"/>
    <dgm:cxn modelId="{B2437FD8-5067-4F56-B5C1-D18FB5CB7299}" srcId="{FC8DF434-6FA4-4AE2-B9BA-EFC176BF5862}" destId="{EE121599-2C78-4BC6-8E95-8047F0865273}" srcOrd="7" destOrd="0" parTransId="{B90B8F2F-1CD5-4CA5-A2AB-4D2AB1F43369}" sibTransId="{E50B9F8C-7845-4806-92CA-251457285676}"/>
    <dgm:cxn modelId="{FB88AADD-2D2A-4C26-BBEA-4973480979D6}" srcId="{FC8DF434-6FA4-4AE2-B9BA-EFC176BF5862}" destId="{917D345E-4F08-4ED1-96FA-779825B708F6}" srcOrd="2" destOrd="0" parTransId="{A19338B3-BA9C-4BB1-A780-72B4EFB045AE}" sibTransId="{9E244DDB-983E-476F-8283-32F26CC1E188}"/>
    <dgm:cxn modelId="{D2BCC8EA-8403-4364-94BE-D3E1A06FF41A}" type="presOf" srcId="{3D591911-4053-4713-AD30-73005494A185}" destId="{7DD615ED-80F5-473D-92E2-77EECBC40BA7}" srcOrd="0" destOrd="0" presId="urn:microsoft.com/office/officeart/2008/layout/VerticalCurvedList"/>
    <dgm:cxn modelId="{8DCD888F-9CB2-42F0-8554-69C04A230A63}" type="presParOf" srcId="{5F5E3E0D-AD03-413A-A505-617BB405A367}" destId="{3F8333F8-CFBD-48C6-83E5-F2B3FCD25446}" srcOrd="0" destOrd="0" presId="urn:microsoft.com/office/officeart/2008/layout/VerticalCurvedList"/>
    <dgm:cxn modelId="{AFF9F7CB-EB80-4777-9E42-9CCB9802DC7B}" type="presParOf" srcId="{3F8333F8-CFBD-48C6-83E5-F2B3FCD25446}" destId="{7A3E2325-91FD-4B71-A86C-BB3FA4FA5FA9}" srcOrd="0" destOrd="0" presId="urn:microsoft.com/office/officeart/2008/layout/VerticalCurvedList"/>
    <dgm:cxn modelId="{87A3C1E0-C101-457D-84E7-ADCC3676DD06}" type="presParOf" srcId="{7A3E2325-91FD-4B71-A86C-BB3FA4FA5FA9}" destId="{A1C0D231-FE88-4AF9-A7ED-0B06911AEF55}" srcOrd="0" destOrd="0" presId="urn:microsoft.com/office/officeart/2008/layout/VerticalCurvedList"/>
    <dgm:cxn modelId="{AA784FD0-CB72-43C9-B2B8-D12961A888DE}" type="presParOf" srcId="{7A3E2325-91FD-4B71-A86C-BB3FA4FA5FA9}" destId="{9E82C93F-33C4-4D93-9FAD-C80B6BC74C12}" srcOrd="1" destOrd="0" presId="urn:microsoft.com/office/officeart/2008/layout/VerticalCurvedList"/>
    <dgm:cxn modelId="{849820F2-B8ED-4B8B-950A-8048A01ABD54}" type="presParOf" srcId="{7A3E2325-91FD-4B71-A86C-BB3FA4FA5FA9}" destId="{84507C20-6223-4348-839A-8192BE159B2B}" srcOrd="2" destOrd="0" presId="urn:microsoft.com/office/officeart/2008/layout/VerticalCurvedList"/>
    <dgm:cxn modelId="{73AC44FB-C7EE-407D-92AB-9DBF361A8603}" type="presParOf" srcId="{7A3E2325-91FD-4B71-A86C-BB3FA4FA5FA9}" destId="{51C315C3-7E07-4C6C-8474-2F8619958414}" srcOrd="3" destOrd="0" presId="urn:microsoft.com/office/officeart/2008/layout/VerticalCurvedList"/>
    <dgm:cxn modelId="{7DD72E05-B5C5-4397-9460-088FE7037945}" type="presParOf" srcId="{3F8333F8-CFBD-48C6-83E5-F2B3FCD25446}" destId="{7E6F1F3E-BE3A-458B-A372-2D52D13E2B08}" srcOrd="1" destOrd="0" presId="urn:microsoft.com/office/officeart/2008/layout/VerticalCurvedList"/>
    <dgm:cxn modelId="{5BE20F2E-E5E3-4931-9FEF-C50898347C04}" type="presParOf" srcId="{3F8333F8-CFBD-48C6-83E5-F2B3FCD25446}" destId="{4B2FD304-28F6-497E-83BA-966FA790DBDA}" srcOrd="2" destOrd="0" presId="urn:microsoft.com/office/officeart/2008/layout/VerticalCurvedList"/>
    <dgm:cxn modelId="{40F2C6A9-C96C-4DDF-A5CA-400B8DDE29C8}" type="presParOf" srcId="{4B2FD304-28F6-497E-83BA-966FA790DBDA}" destId="{C577F0F7-84EA-4E90-A5E3-74884CA915E9}" srcOrd="0" destOrd="0" presId="urn:microsoft.com/office/officeart/2008/layout/VerticalCurvedList"/>
    <dgm:cxn modelId="{7EC319AF-C551-400B-A0C1-0E0AEC412860}" type="presParOf" srcId="{3F8333F8-CFBD-48C6-83E5-F2B3FCD25446}" destId="{B1D70D4F-4B20-4159-93AD-14AE2DEBD316}" srcOrd="3" destOrd="0" presId="urn:microsoft.com/office/officeart/2008/layout/VerticalCurvedList"/>
    <dgm:cxn modelId="{9CA1C8E4-66E1-4984-991F-6B9AAEFDA170}" type="presParOf" srcId="{3F8333F8-CFBD-48C6-83E5-F2B3FCD25446}" destId="{C34BB038-5928-4F86-8705-1B877B160AEE}" srcOrd="4" destOrd="0" presId="urn:microsoft.com/office/officeart/2008/layout/VerticalCurvedList"/>
    <dgm:cxn modelId="{567DB9C5-7140-464D-8320-524C99F0A8CF}" type="presParOf" srcId="{C34BB038-5928-4F86-8705-1B877B160AEE}" destId="{DB9C30F2-E225-4CE8-A626-FA8C946F819A}" srcOrd="0" destOrd="0" presId="urn:microsoft.com/office/officeart/2008/layout/VerticalCurvedList"/>
    <dgm:cxn modelId="{70F86CFC-68D5-477B-BFD8-0500FFE2CA8E}" type="presParOf" srcId="{3F8333F8-CFBD-48C6-83E5-F2B3FCD25446}" destId="{D692649E-65D5-418F-9302-CCBDF3478DF4}" srcOrd="5" destOrd="0" presId="urn:microsoft.com/office/officeart/2008/layout/VerticalCurvedList"/>
    <dgm:cxn modelId="{7BBD9C25-910C-40F7-976D-C33EBADDA601}" type="presParOf" srcId="{3F8333F8-CFBD-48C6-83E5-F2B3FCD25446}" destId="{4424A8EB-AD25-490A-9929-7DE9112CAB40}" srcOrd="6" destOrd="0" presId="urn:microsoft.com/office/officeart/2008/layout/VerticalCurvedList"/>
    <dgm:cxn modelId="{7B610598-09DA-4C11-9A2E-44D09F103D46}" type="presParOf" srcId="{4424A8EB-AD25-490A-9929-7DE9112CAB40}" destId="{3945A64D-6CD8-4760-A2A1-DD4FF6B972D5}" srcOrd="0" destOrd="0" presId="urn:microsoft.com/office/officeart/2008/layout/VerticalCurvedList"/>
    <dgm:cxn modelId="{1E7DE2C3-1303-4B07-A541-BA3D45E8D601}" type="presParOf" srcId="{3F8333F8-CFBD-48C6-83E5-F2B3FCD25446}" destId="{4BDB9DFB-2D44-49B4-8DCD-5F4478C1967D}" srcOrd="7" destOrd="0" presId="urn:microsoft.com/office/officeart/2008/layout/VerticalCurvedList"/>
    <dgm:cxn modelId="{5E851817-ECDB-4756-AF92-BCE392462715}" type="presParOf" srcId="{3F8333F8-CFBD-48C6-83E5-F2B3FCD25446}" destId="{733A219F-4430-4AA8-8717-B7865C752F7A}" srcOrd="8" destOrd="0" presId="urn:microsoft.com/office/officeart/2008/layout/VerticalCurvedList"/>
    <dgm:cxn modelId="{6A7F707B-8BAA-413A-A169-B85B9F74B4A6}" type="presParOf" srcId="{733A219F-4430-4AA8-8717-B7865C752F7A}" destId="{7E8D2B15-9DF1-469F-B16F-F8D2562991D0}" srcOrd="0" destOrd="0" presId="urn:microsoft.com/office/officeart/2008/layout/VerticalCurvedList"/>
    <dgm:cxn modelId="{D94A3124-5E13-4450-BB49-243736FD6D01}" type="presParOf" srcId="{3F8333F8-CFBD-48C6-83E5-F2B3FCD25446}" destId="{1CFDF91D-1A59-4DEE-85DC-1029EB0EC125}" srcOrd="9" destOrd="0" presId="urn:microsoft.com/office/officeart/2008/layout/VerticalCurvedList"/>
    <dgm:cxn modelId="{5E747819-1706-4B19-9EE4-DDD6ECDC433F}" type="presParOf" srcId="{3F8333F8-CFBD-48C6-83E5-F2B3FCD25446}" destId="{6273043F-380F-460F-ADB7-B40AA336E76B}" srcOrd="10" destOrd="0" presId="urn:microsoft.com/office/officeart/2008/layout/VerticalCurvedList"/>
    <dgm:cxn modelId="{1E4F8BDF-C820-4695-A562-68A2FB765A1F}" type="presParOf" srcId="{6273043F-380F-460F-ADB7-B40AA336E76B}" destId="{F74E6ED9-C8D0-4722-80C2-0C21D1D5C11C}" srcOrd="0" destOrd="0" presId="urn:microsoft.com/office/officeart/2008/layout/VerticalCurvedList"/>
    <dgm:cxn modelId="{423A3B82-4DFD-4202-AA65-16227C5721EC}" type="presParOf" srcId="{3F8333F8-CFBD-48C6-83E5-F2B3FCD25446}" destId="{C97F648C-3065-4204-BC5A-5A96E11C2533}" srcOrd="11" destOrd="0" presId="urn:microsoft.com/office/officeart/2008/layout/VerticalCurvedList"/>
    <dgm:cxn modelId="{D8C30B24-9DA4-406F-B0C9-6CDDDFE687CA}" type="presParOf" srcId="{3F8333F8-CFBD-48C6-83E5-F2B3FCD25446}" destId="{53F13B64-C80C-4562-8BD2-F1E432E9FA4D}" srcOrd="12" destOrd="0" presId="urn:microsoft.com/office/officeart/2008/layout/VerticalCurvedList"/>
    <dgm:cxn modelId="{4B585F16-C62C-4EDD-8073-5AFDE1305BB4}" type="presParOf" srcId="{53F13B64-C80C-4562-8BD2-F1E432E9FA4D}" destId="{E06E47B0-1074-4615-A5B9-9712660C7D3A}" srcOrd="0" destOrd="0" presId="urn:microsoft.com/office/officeart/2008/layout/VerticalCurvedList"/>
    <dgm:cxn modelId="{E433CEB9-BF35-4E29-B561-D15464780E49}" type="presParOf" srcId="{3F8333F8-CFBD-48C6-83E5-F2B3FCD25446}" destId="{7DD615ED-80F5-473D-92E2-77EECBC40BA7}" srcOrd="13" destOrd="0" presId="urn:microsoft.com/office/officeart/2008/layout/VerticalCurvedList"/>
    <dgm:cxn modelId="{2500B864-5730-4D4E-91C2-3FE7DB926A90}" type="presParOf" srcId="{3F8333F8-CFBD-48C6-83E5-F2B3FCD25446}" destId="{9F45E480-CC07-4F73-8413-526604601AFA}" srcOrd="14" destOrd="0" presId="urn:microsoft.com/office/officeart/2008/layout/VerticalCurvedList"/>
    <dgm:cxn modelId="{6208B397-0C8E-4CDF-91C2-E6A0D12D3A4C}" type="presParOf" srcId="{9F45E480-CC07-4F73-8413-526604601AFA}" destId="{3320C9A6-499E-47EB-9C62-5D3C1A4362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DDDE7A-90FB-4476-80BC-41077D66BDBC}" type="doc">
      <dgm:prSet loTypeId="urn:microsoft.com/office/officeart/2008/layout/VerticalCurvedLis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B2780AC1-59FE-42AE-8738-4570CCBF1346}">
      <dgm:prSet phldrT="[Testo]" custT="1"/>
      <dgm:spPr/>
      <dgm:t>
        <a:bodyPr/>
        <a:lstStyle/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i="1" kern="1200" cap="small" baseline="0">
              <a:solidFill>
                <a:srgbClr val="005677"/>
              </a:solidFill>
              <a:latin typeface="+mn-lt"/>
              <a:ea typeface="+mn-ea"/>
              <a:cs typeface="+mn-cs"/>
            </a:rPr>
            <a:t>SQUADRA edilizia</a:t>
          </a:r>
          <a:endParaRPr lang="it-IT" sz="2400" b="1" i="1" kern="1200" cap="small" baseline="0" dirty="0">
            <a:solidFill>
              <a:srgbClr val="005677"/>
            </a:solidFill>
            <a:latin typeface="+mn-lt"/>
            <a:ea typeface="+mn-ea"/>
            <a:cs typeface="+mn-cs"/>
          </a:endParaRPr>
        </a:p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i="1" kern="1200" cap="small" baseline="0" dirty="0">
              <a:solidFill>
                <a:srgbClr val="005677"/>
              </a:solidFill>
              <a:latin typeface="+mn-lt"/>
              <a:ea typeface="+mn-ea"/>
              <a:cs typeface="+mn-cs"/>
            </a:rPr>
            <a:t>https://ance.it/2022/02/squadra-edilizia/</a:t>
          </a:r>
        </a:p>
      </dgm:t>
    </dgm:pt>
    <dgm:pt modelId="{2113BD64-F6A4-4583-8CA2-64CF0D1DFAD6}" type="parTrans" cxnId="{C31F29C0-A27A-4068-9C11-2930638D72F5}">
      <dgm:prSet/>
      <dgm:spPr/>
      <dgm:t>
        <a:bodyPr/>
        <a:lstStyle/>
        <a:p>
          <a:endParaRPr lang="it-IT"/>
        </a:p>
      </dgm:t>
    </dgm:pt>
    <dgm:pt modelId="{CDD78DA0-84CA-4015-A400-ED708859BE86}" type="sibTrans" cxnId="{C31F29C0-A27A-4068-9C11-2930638D72F5}">
      <dgm:prSet/>
      <dgm:spPr/>
      <dgm:t>
        <a:bodyPr/>
        <a:lstStyle/>
        <a:p>
          <a:endParaRPr lang="it-IT"/>
        </a:p>
      </dgm:t>
    </dgm:pt>
    <dgm:pt modelId="{0E6E6D6E-7DE2-4F22-915F-AAA77B20B6E0}" type="pres">
      <dgm:prSet presAssocID="{2DDDDE7A-90FB-4476-80BC-41077D66BDBC}" presName="Name0" presStyleCnt="0">
        <dgm:presLayoutVars>
          <dgm:chMax val="7"/>
          <dgm:chPref val="7"/>
          <dgm:dir/>
        </dgm:presLayoutVars>
      </dgm:prSet>
      <dgm:spPr/>
    </dgm:pt>
    <dgm:pt modelId="{07EC7026-FE20-465F-91BE-D2ED83BFCE86}" type="pres">
      <dgm:prSet presAssocID="{2DDDDE7A-90FB-4476-80BC-41077D66BDBC}" presName="Name1" presStyleCnt="0"/>
      <dgm:spPr/>
    </dgm:pt>
    <dgm:pt modelId="{3B414662-B440-4E1F-9353-6B0A25902FB7}" type="pres">
      <dgm:prSet presAssocID="{2DDDDE7A-90FB-4476-80BC-41077D66BDBC}" presName="cycle" presStyleCnt="0"/>
      <dgm:spPr/>
    </dgm:pt>
    <dgm:pt modelId="{736B3DE6-08AD-49CD-8480-921BF7A96DA2}" type="pres">
      <dgm:prSet presAssocID="{2DDDDE7A-90FB-4476-80BC-41077D66BDBC}" presName="srcNode" presStyleLbl="node1" presStyleIdx="0" presStyleCnt="1"/>
      <dgm:spPr/>
    </dgm:pt>
    <dgm:pt modelId="{9FAAD1B8-86D6-4066-842C-AF50175252D9}" type="pres">
      <dgm:prSet presAssocID="{2DDDDE7A-90FB-4476-80BC-41077D66BDBC}" presName="conn" presStyleLbl="parChTrans1D2" presStyleIdx="0" presStyleCnt="1"/>
      <dgm:spPr/>
    </dgm:pt>
    <dgm:pt modelId="{49A4FFF2-85F2-4509-AF18-555DD04FA95F}" type="pres">
      <dgm:prSet presAssocID="{2DDDDE7A-90FB-4476-80BC-41077D66BDBC}" presName="extraNode" presStyleLbl="node1" presStyleIdx="0" presStyleCnt="1"/>
      <dgm:spPr/>
    </dgm:pt>
    <dgm:pt modelId="{458018C2-9A74-423D-9803-D6CD51C07317}" type="pres">
      <dgm:prSet presAssocID="{2DDDDE7A-90FB-4476-80BC-41077D66BDBC}" presName="dstNode" presStyleLbl="node1" presStyleIdx="0" presStyleCnt="1"/>
      <dgm:spPr/>
    </dgm:pt>
    <dgm:pt modelId="{BD9DA0F8-B904-4FC9-9A45-461DB87D1B76}" type="pres">
      <dgm:prSet presAssocID="{B2780AC1-59FE-42AE-8738-4570CCBF1346}" presName="text_1" presStyleLbl="node1" presStyleIdx="0" presStyleCnt="1" custScaleY="106495" custLinFactNeighborY="1006">
        <dgm:presLayoutVars>
          <dgm:bulletEnabled val="1"/>
        </dgm:presLayoutVars>
      </dgm:prSet>
      <dgm:spPr/>
    </dgm:pt>
    <dgm:pt modelId="{FB6B345D-587C-4E67-A2A4-14138A965799}" type="pres">
      <dgm:prSet presAssocID="{B2780AC1-59FE-42AE-8738-4570CCBF1346}" presName="accent_1" presStyleCnt="0"/>
      <dgm:spPr/>
    </dgm:pt>
    <dgm:pt modelId="{5A1CEDC7-1476-487A-A305-206BF24C0825}" type="pres">
      <dgm:prSet presAssocID="{B2780AC1-59FE-42AE-8738-4570CCBF1346}" presName="accentRepeatNode" presStyleLbl="solidFgAcc1" presStyleIdx="0" presStyleCnt="1" custScaleX="74395" custScaleY="69697"/>
      <dgm:spPr>
        <a:solidFill>
          <a:schemeClr val="bg1"/>
        </a:solidFill>
      </dgm:spPr>
    </dgm:pt>
  </dgm:ptLst>
  <dgm:cxnLst>
    <dgm:cxn modelId="{25BA1C18-B087-4E92-A2DB-14B8C148474B}" type="presOf" srcId="{2DDDDE7A-90FB-4476-80BC-41077D66BDBC}" destId="{0E6E6D6E-7DE2-4F22-915F-AAA77B20B6E0}" srcOrd="0" destOrd="0" presId="urn:microsoft.com/office/officeart/2008/layout/VerticalCurvedList"/>
    <dgm:cxn modelId="{1D53CB99-9C7F-4A3C-9536-9E55C7AEC473}" type="presOf" srcId="{CDD78DA0-84CA-4015-A400-ED708859BE86}" destId="{9FAAD1B8-86D6-4066-842C-AF50175252D9}" srcOrd="0" destOrd="0" presId="urn:microsoft.com/office/officeart/2008/layout/VerticalCurvedList"/>
    <dgm:cxn modelId="{C31F29C0-A27A-4068-9C11-2930638D72F5}" srcId="{2DDDDE7A-90FB-4476-80BC-41077D66BDBC}" destId="{B2780AC1-59FE-42AE-8738-4570CCBF1346}" srcOrd="0" destOrd="0" parTransId="{2113BD64-F6A4-4583-8CA2-64CF0D1DFAD6}" sibTransId="{CDD78DA0-84CA-4015-A400-ED708859BE86}"/>
    <dgm:cxn modelId="{373EE0C9-CC19-4F40-B5A0-D35772C87A95}" type="presOf" srcId="{B2780AC1-59FE-42AE-8738-4570CCBF1346}" destId="{BD9DA0F8-B904-4FC9-9A45-461DB87D1B76}" srcOrd="0" destOrd="0" presId="urn:microsoft.com/office/officeart/2008/layout/VerticalCurvedList"/>
    <dgm:cxn modelId="{A2E68115-4724-46DD-A358-CE6AB630A1AC}" type="presParOf" srcId="{0E6E6D6E-7DE2-4F22-915F-AAA77B20B6E0}" destId="{07EC7026-FE20-465F-91BE-D2ED83BFCE86}" srcOrd="0" destOrd="0" presId="urn:microsoft.com/office/officeart/2008/layout/VerticalCurvedList"/>
    <dgm:cxn modelId="{73C0D720-F333-4803-9188-AAFE2E5559FB}" type="presParOf" srcId="{07EC7026-FE20-465F-91BE-D2ED83BFCE86}" destId="{3B414662-B440-4E1F-9353-6B0A25902FB7}" srcOrd="0" destOrd="0" presId="urn:microsoft.com/office/officeart/2008/layout/VerticalCurvedList"/>
    <dgm:cxn modelId="{E64FDBDA-9FC9-48CF-99EF-5680C9F61A16}" type="presParOf" srcId="{3B414662-B440-4E1F-9353-6B0A25902FB7}" destId="{736B3DE6-08AD-49CD-8480-921BF7A96DA2}" srcOrd="0" destOrd="0" presId="urn:microsoft.com/office/officeart/2008/layout/VerticalCurvedList"/>
    <dgm:cxn modelId="{F668FBF1-E96C-4BB2-831B-257BED5EC38C}" type="presParOf" srcId="{3B414662-B440-4E1F-9353-6B0A25902FB7}" destId="{9FAAD1B8-86D6-4066-842C-AF50175252D9}" srcOrd="1" destOrd="0" presId="urn:microsoft.com/office/officeart/2008/layout/VerticalCurvedList"/>
    <dgm:cxn modelId="{68750C21-B8B0-4417-A081-9EBF0247A3B8}" type="presParOf" srcId="{3B414662-B440-4E1F-9353-6B0A25902FB7}" destId="{49A4FFF2-85F2-4509-AF18-555DD04FA95F}" srcOrd="2" destOrd="0" presId="urn:microsoft.com/office/officeart/2008/layout/VerticalCurvedList"/>
    <dgm:cxn modelId="{1B57521E-00F2-4185-B7A8-FAB285F93237}" type="presParOf" srcId="{3B414662-B440-4E1F-9353-6B0A25902FB7}" destId="{458018C2-9A74-423D-9803-D6CD51C07317}" srcOrd="3" destOrd="0" presId="urn:microsoft.com/office/officeart/2008/layout/VerticalCurvedList"/>
    <dgm:cxn modelId="{7BDFA55F-122D-46B6-B580-164281F100C8}" type="presParOf" srcId="{07EC7026-FE20-465F-91BE-D2ED83BFCE86}" destId="{BD9DA0F8-B904-4FC9-9A45-461DB87D1B76}" srcOrd="1" destOrd="0" presId="urn:microsoft.com/office/officeart/2008/layout/VerticalCurvedList"/>
    <dgm:cxn modelId="{113CDF2B-64F5-460B-A1E1-836A75AF0E86}" type="presParOf" srcId="{07EC7026-FE20-465F-91BE-D2ED83BFCE86}" destId="{FB6B345D-587C-4E67-A2A4-14138A965799}" srcOrd="2" destOrd="0" presId="urn:microsoft.com/office/officeart/2008/layout/VerticalCurvedList"/>
    <dgm:cxn modelId="{1A34456C-0A7F-4F31-9620-02D0B62555D3}" type="presParOf" srcId="{FB6B345D-587C-4E67-A2A4-14138A965799}" destId="{5A1CEDC7-1476-487A-A305-206BF24C08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AD1B8-86D6-4066-842C-AF50175252D9}">
      <dsp:nvSpPr>
        <dsp:cNvPr id="0" name=""/>
        <dsp:cNvSpPr/>
      </dsp:nvSpPr>
      <dsp:spPr>
        <a:xfrm>
          <a:off x="-1961595" y="-319565"/>
          <a:ext cx="2465676" cy="2465676"/>
        </a:xfrm>
        <a:prstGeom prst="blockArc">
          <a:avLst>
            <a:gd name="adj1" fmla="val 18900000"/>
            <a:gd name="adj2" fmla="val 2700000"/>
            <a:gd name="adj3" fmla="val 876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DA0F8-B904-4FC9-9A45-461DB87D1B76}">
      <dsp:nvSpPr>
        <dsp:cNvPr id="0" name=""/>
        <dsp:cNvSpPr/>
      </dsp:nvSpPr>
      <dsp:spPr>
        <a:xfrm>
          <a:off x="490456" y="434073"/>
          <a:ext cx="10193855" cy="9583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4910" tIns="60960" rIns="60960" bIns="609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i="1" kern="1200" cap="small" baseline="0" dirty="0">
              <a:solidFill>
                <a:srgbClr val="005677"/>
              </a:solidFill>
              <a:latin typeface="+mn-lt"/>
              <a:ea typeface="+mn-ea"/>
              <a:cs typeface="+mn-cs"/>
            </a:rPr>
            <a:t>INTRODUZIONE DI NUOVI ASPETTI SULLA GESTIONE DEL RISCHIO E LA TUTELA DEI LAVORATORI</a:t>
          </a:r>
        </a:p>
      </dsp:txBody>
      <dsp:txXfrm>
        <a:off x="490456" y="434073"/>
        <a:ext cx="10193855" cy="958398"/>
      </dsp:txXfrm>
    </dsp:sp>
    <dsp:sp modelId="{5A1CEDC7-1476-487A-A305-206BF24C0825}">
      <dsp:nvSpPr>
        <dsp:cNvPr id="0" name=""/>
        <dsp:cNvSpPr/>
      </dsp:nvSpPr>
      <dsp:spPr>
        <a:xfrm>
          <a:off x="72009" y="521250"/>
          <a:ext cx="836893" cy="78404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AD1B8-86D6-4066-842C-AF50175252D9}">
      <dsp:nvSpPr>
        <dsp:cNvPr id="0" name=""/>
        <dsp:cNvSpPr/>
      </dsp:nvSpPr>
      <dsp:spPr>
        <a:xfrm>
          <a:off x="-1961595" y="-319565"/>
          <a:ext cx="2465676" cy="2465676"/>
        </a:xfrm>
        <a:prstGeom prst="blockArc">
          <a:avLst>
            <a:gd name="adj1" fmla="val 18900000"/>
            <a:gd name="adj2" fmla="val 2700000"/>
            <a:gd name="adj3" fmla="val 876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DA0F8-B904-4FC9-9A45-461DB87D1B76}">
      <dsp:nvSpPr>
        <dsp:cNvPr id="0" name=""/>
        <dsp:cNvSpPr/>
      </dsp:nvSpPr>
      <dsp:spPr>
        <a:xfrm>
          <a:off x="490456" y="434073"/>
          <a:ext cx="10193855" cy="9583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4910" tIns="60960" rIns="60960" bIns="609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i="1" kern="1200" cap="all" baseline="0" dirty="0">
              <a:solidFill>
                <a:srgbClr val="005677"/>
              </a:solidFill>
              <a:latin typeface="+mn-lt"/>
              <a:ea typeface="+mn-ea"/>
              <a:cs typeface="+mn-cs"/>
            </a:rPr>
            <a:t>Pensiero/decisione basato sul rischio</a:t>
          </a:r>
        </a:p>
      </dsp:txBody>
      <dsp:txXfrm>
        <a:off x="490456" y="434073"/>
        <a:ext cx="10193855" cy="958398"/>
      </dsp:txXfrm>
    </dsp:sp>
    <dsp:sp modelId="{5A1CEDC7-1476-487A-A305-206BF24C0825}">
      <dsp:nvSpPr>
        <dsp:cNvPr id="0" name=""/>
        <dsp:cNvSpPr/>
      </dsp:nvSpPr>
      <dsp:spPr>
        <a:xfrm>
          <a:off x="72009" y="521250"/>
          <a:ext cx="836893" cy="78404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AD1B8-86D6-4066-842C-AF50175252D9}">
      <dsp:nvSpPr>
        <dsp:cNvPr id="0" name=""/>
        <dsp:cNvSpPr/>
      </dsp:nvSpPr>
      <dsp:spPr>
        <a:xfrm>
          <a:off x="-3986273" y="-616277"/>
          <a:ext cx="4784170" cy="4784170"/>
        </a:xfrm>
        <a:prstGeom prst="blockArc">
          <a:avLst>
            <a:gd name="adj1" fmla="val 18900000"/>
            <a:gd name="adj2" fmla="val 2700000"/>
            <a:gd name="adj3" fmla="val 451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FB202-88D9-4872-B06D-B70EABF1EE2D}">
      <dsp:nvSpPr>
        <dsp:cNvPr id="0" name=""/>
        <dsp:cNvSpPr/>
      </dsp:nvSpPr>
      <dsp:spPr>
        <a:xfrm>
          <a:off x="652875" y="405900"/>
          <a:ext cx="9990365" cy="12175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5359" tIns="35560" rIns="35560" bIns="355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cap="all" baseline="0" dirty="0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LE IMPRESE CHE ADOTTANO UN SGSL CRTIFICATO REGISTRANO LIVELLI INFERIORI DI FREQUENZA INFORTUNISTICA (NELL’ULTIMO QUINQUENNIO, A FRONTE DI UNA CRESCITA DEGLI ADDETTI (18%), SI REGISTRA UN AUMENTO DEGLI INFORTUNI DEL 6%, DATO INFERIORE RISPETTO ALL’AUMENTO DEGLI ADDETTI)</a:t>
          </a:r>
        </a:p>
      </dsp:txBody>
      <dsp:txXfrm>
        <a:off x="652875" y="405900"/>
        <a:ext cx="9990365" cy="1217591"/>
      </dsp:txXfrm>
    </dsp:sp>
    <dsp:sp modelId="{2049E451-2F7A-4A93-85B7-95F74BF12495}">
      <dsp:nvSpPr>
        <dsp:cNvPr id="0" name=""/>
        <dsp:cNvSpPr/>
      </dsp:nvSpPr>
      <dsp:spPr>
        <a:xfrm>
          <a:off x="18734" y="380555"/>
          <a:ext cx="1268281" cy="1268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7F5F2-2BF7-431A-98F1-F0FB89CAB24C}">
      <dsp:nvSpPr>
        <dsp:cNvPr id="0" name=""/>
        <dsp:cNvSpPr/>
      </dsp:nvSpPr>
      <dsp:spPr>
        <a:xfrm>
          <a:off x="652875" y="1928123"/>
          <a:ext cx="9990365" cy="12175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535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cap="small" baseline="0" dirty="0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 PREVENZIONE PRODUCE EFFETTI POSITIVI SULLA COSTANTE DIMINUZIONE NEL TEMPO DEL RISCHIO LEGATO AL VERIFICARSI DI UN EVENTO LESIVO. IL RAPPORTO DI </a:t>
          </a:r>
          <a:r>
            <a:rPr lang="it-IT" sz="1400" b="1" kern="1200" cap="small" baseline="0" dirty="0" err="1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GRAVIT</a:t>
          </a:r>
          <a:r>
            <a:rPr lang="it-IT" sz="1800" b="1" kern="1200" cap="small" baseline="0" dirty="0" err="1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à</a:t>
          </a:r>
          <a:r>
            <a:rPr lang="it-IT" sz="1400" b="1" kern="1200" cap="small" baseline="0" dirty="0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it-IT" sz="1400" b="1" kern="1200" cap="all" baseline="0" dirty="0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(% degli infortuni gravi</a:t>
          </a:r>
          <a:r>
            <a:rPr lang="it-IT" sz="1400" b="1" kern="1200" cap="small" baseline="0" dirty="0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) DIMUNUISCE DEL 7%</a:t>
          </a:r>
        </a:p>
      </dsp:txBody>
      <dsp:txXfrm>
        <a:off x="652875" y="1928123"/>
        <a:ext cx="9990365" cy="1217591"/>
      </dsp:txXfrm>
    </dsp:sp>
    <dsp:sp modelId="{24161095-FA95-402E-9C57-9DEEF3745CA0}">
      <dsp:nvSpPr>
        <dsp:cNvPr id="0" name=""/>
        <dsp:cNvSpPr/>
      </dsp:nvSpPr>
      <dsp:spPr>
        <a:xfrm>
          <a:off x="18734" y="1902777"/>
          <a:ext cx="1268281" cy="1268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AD1B8-86D6-4066-842C-AF50175252D9}">
      <dsp:nvSpPr>
        <dsp:cNvPr id="0" name=""/>
        <dsp:cNvSpPr/>
      </dsp:nvSpPr>
      <dsp:spPr>
        <a:xfrm>
          <a:off x="-3986273" y="-616277"/>
          <a:ext cx="4784170" cy="4784170"/>
        </a:xfrm>
        <a:prstGeom prst="blockArc">
          <a:avLst>
            <a:gd name="adj1" fmla="val 18900000"/>
            <a:gd name="adj2" fmla="val 2700000"/>
            <a:gd name="adj3" fmla="val 451"/>
          </a:avLst>
        </a:pr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FB202-88D9-4872-B06D-B70EABF1EE2D}">
      <dsp:nvSpPr>
        <dsp:cNvPr id="0" name=""/>
        <dsp:cNvSpPr/>
      </dsp:nvSpPr>
      <dsp:spPr>
        <a:xfrm>
          <a:off x="652875" y="246021"/>
          <a:ext cx="9990365" cy="1537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5359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cap="small" baseline="0" dirty="0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efficacia esimente dalla responsabilità amministrativa degli enti per quelle aziende che adottano ed attuano efficacemente un </a:t>
          </a:r>
          <a:r>
            <a:rPr lang="it-IT" sz="1800" b="1" kern="1200" cap="small" baseline="0" dirty="0" err="1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mog</a:t>
          </a:r>
          <a:r>
            <a:rPr lang="it-IT" sz="1800" b="1" kern="1200" cap="small" baseline="0" dirty="0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idoneo a prevenire determinati reati, tra cui quelli di omicidio colposo e lesioni colpose gravi e gravissime commesse con violazione delle norme in materia di salute e sicurezza sul lavoro.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cap="small" baseline="0" dirty="0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non obbligatorio!</a:t>
          </a:r>
        </a:p>
      </dsp:txBody>
      <dsp:txXfrm>
        <a:off x="652875" y="246021"/>
        <a:ext cx="9990365" cy="1537350"/>
      </dsp:txXfrm>
    </dsp:sp>
    <dsp:sp modelId="{2049E451-2F7A-4A93-85B7-95F74BF12495}">
      <dsp:nvSpPr>
        <dsp:cNvPr id="0" name=""/>
        <dsp:cNvSpPr/>
      </dsp:nvSpPr>
      <dsp:spPr>
        <a:xfrm>
          <a:off x="18734" y="380555"/>
          <a:ext cx="1268281" cy="1268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7F5F2-2BF7-431A-98F1-F0FB89CAB24C}">
      <dsp:nvSpPr>
        <dsp:cNvPr id="0" name=""/>
        <dsp:cNvSpPr/>
      </dsp:nvSpPr>
      <dsp:spPr>
        <a:xfrm>
          <a:off x="652875" y="1928123"/>
          <a:ext cx="9990365" cy="12175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5359" tIns="40640" rIns="40640" bIns="406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cap="small" baseline="0" dirty="0">
              <a:solidFill>
                <a:srgbClr val="005677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ATTRAVERSO L’ADOZIONE DI UN MODELLO 231 LE ORGANIZZAZIONI POSSONO DIMINUIRE IL RISCHIO DI COMMETTERE ILLECITI</a:t>
          </a:r>
        </a:p>
        <a:p>
          <a:pPr marL="0"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cap="small" baseline="0" dirty="0">
            <a:solidFill>
              <a:srgbClr val="005677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652875" y="1928123"/>
        <a:ext cx="9990365" cy="1217591"/>
      </dsp:txXfrm>
    </dsp:sp>
    <dsp:sp modelId="{24161095-FA95-402E-9C57-9DEEF3745CA0}">
      <dsp:nvSpPr>
        <dsp:cNvPr id="0" name=""/>
        <dsp:cNvSpPr/>
      </dsp:nvSpPr>
      <dsp:spPr>
        <a:xfrm>
          <a:off x="18734" y="1902777"/>
          <a:ext cx="1268281" cy="1268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2C93F-33C4-4D93-9FAD-C80B6BC74C12}">
      <dsp:nvSpPr>
        <dsp:cNvPr id="0" name=""/>
        <dsp:cNvSpPr/>
      </dsp:nvSpPr>
      <dsp:spPr>
        <a:xfrm>
          <a:off x="-5187345" y="-794898"/>
          <a:ext cx="6179903" cy="6179903"/>
        </a:xfrm>
        <a:prstGeom prst="blockArc">
          <a:avLst>
            <a:gd name="adj1" fmla="val 18900000"/>
            <a:gd name="adj2" fmla="val 2700000"/>
            <a:gd name="adj3" fmla="val 350"/>
          </a:avLst>
        </a:pr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F1F3E-BE3A-458B-A372-2D52D13E2B08}">
      <dsp:nvSpPr>
        <dsp:cNvPr id="0" name=""/>
        <dsp:cNvSpPr/>
      </dsp:nvSpPr>
      <dsp:spPr>
        <a:xfrm>
          <a:off x="327729" y="201862"/>
          <a:ext cx="9885965" cy="417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11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anose="05000000000000000000" pitchFamily="2" charset="2"/>
            <a:buNone/>
          </a:pPr>
          <a:r>
            <a:rPr lang="it-IT" sz="1800" b="1" kern="1200" cap="all" baseline="0" dirty="0">
              <a:solidFill>
                <a:srgbClr val="1F497D"/>
              </a:solidFill>
              <a:latin typeface="Calibri"/>
              <a:ea typeface="+mn-ea"/>
              <a:cs typeface="+mn-cs"/>
            </a:rPr>
            <a:t>riduzione del fenomeno infortunistico</a:t>
          </a:r>
        </a:p>
      </dsp:txBody>
      <dsp:txXfrm>
        <a:off x="327729" y="201862"/>
        <a:ext cx="9885965" cy="417148"/>
      </dsp:txXfrm>
    </dsp:sp>
    <dsp:sp modelId="{C577F0F7-84EA-4E90-A5E3-74884CA915E9}">
      <dsp:nvSpPr>
        <dsp:cNvPr id="0" name=""/>
        <dsp:cNvSpPr/>
      </dsp:nvSpPr>
      <dsp:spPr>
        <a:xfrm>
          <a:off x="61277" y="156522"/>
          <a:ext cx="521436" cy="52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70D4F-4B20-4159-93AD-14AE2DEBD316}">
      <dsp:nvSpPr>
        <dsp:cNvPr id="0" name=""/>
        <dsp:cNvSpPr/>
      </dsp:nvSpPr>
      <dsp:spPr>
        <a:xfrm>
          <a:off x="699761" y="834756"/>
          <a:ext cx="9508199" cy="417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11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anose="05000000000000000000" pitchFamily="2" charset="2"/>
            <a:buNone/>
          </a:pPr>
          <a:r>
            <a:rPr lang="it-IT" sz="1800" b="1" kern="1200" cap="all" baseline="0" dirty="0">
              <a:solidFill>
                <a:srgbClr val="1F497D"/>
              </a:solidFill>
              <a:latin typeface="Calibri"/>
              <a:ea typeface="+mn-ea"/>
              <a:cs typeface="+mn-cs"/>
            </a:rPr>
            <a:t>4 crediti aggiuntivi sul punteggio della patente a crediti</a:t>
          </a:r>
        </a:p>
      </dsp:txBody>
      <dsp:txXfrm>
        <a:off x="699761" y="834756"/>
        <a:ext cx="9508199" cy="417148"/>
      </dsp:txXfrm>
    </dsp:sp>
    <dsp:sp modelId="{DB9C30F2-E225-4CE8-A626-FA8C946F819A}">
      <dsp:nvSpPr>
        <dsp:cNvPr id="0" name=""/>
        <dsp:cNvSpPr/>
      </dsp:nvSpPr>
      <dsp:spPr>
        <a:xfrm>
          <a:off x="439043" y="782613"/>
          <a:ext cx="521436" cy="52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2649E-65D5-418F-9302-CCBDF3478DF4}">
      <dsp:nvSpPr>
        <dsp:cNvPr id="0" name=""/>
        <dsp:cNvSpPr/>
      </dsp:nvSpPr>
      <dsp:spPr>
        <a:xfrm>
          <a:off x="906775" y="1460388"/>
          <a:ext cx="9301185" cy="417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11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b="1" kern="1200" cap="all" dirty="0">
            <a:solidFill>
              <a:srgbClr val="1F497D"/>
            </a:solidFill>
            <a:latin typeface="Calibri"/>
            <a:ea typeface="+mn-ea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cap="all" dirty="0">
              <a:solidFill>
                <a:srgbClr val="1F497D"/>
              </a:solidFill>
              <a:latin typeface="Calibri"/>
              <a:ea typeface="+mn-ea"/>
              <a:cs typeface="+mn-cs"/>
            </a:rPr>
            <a:t>sconto sul premio assicurativo (presentazione </a:t>
          </a:r>
          <a:r>
            <a:rPr lang="it-IT" sz="1800" b="1" kern="1200" cap="all" dirty="0" err="1">
              <a:solidFill>
                <a:srgbClr val="1F497D"/>
              </a:solidFill>
              <a:latin typeface="Calibri"/>
              <a:ea typeface="+mn-ea"/>
              <a:cs typeface="+mn-cs"/>
            </a:rPr>
            <a:t>all’inail</a:t>
          </a:r>
          <a:r>
            <a:rPr lang="it-IT" sz="1800" b="1" kern="1200" cap="all" dirty="0">
              <a:solidFill>
                <a:srgbClr val="1F497D"/>
              </a:solidFill>
              <a:latin typeface="Calibri"/>
              <a:ea typeface="+mn-ea"/>
              <a:cs typeface="+mn-cs"/>
            </a:rPr>
            <a:t> del modello ot</a:t>
          </a:r>
          <a:r>
            <a:rPr lang="it-IT" sz="1800" b="1" kern="1200" cap="all" baseline="0" dirty="0">
              <a:solidFill>
                <a:srgbClr val="1F497D"/>
              </a:solidFill>
              <a:latin typeface="Calibri"/>
              <a:ea typeface="+mn-ea"/>
              <a:cs typeface="+mn-cs"/>
            </a:rPr>
            <a:t>23</a:t>
          </a:r>
          <a:r>
            <a:rPr lang="it-IT" sz="1800" b="1" kern="1200" cap="all" dirty="0">
              <a:solidFill>
                <a:srgbClr val="1F497D"/>
              </a:solidFill>
              <a:latin typeface="Calibri"/>
              <a:ea typeface="+mn-ea"/>
              <a:cs typeface="+mn-cs"/>
            </a:rPr>
            <a:t>)	</a:t>
          </a:r>
          <a:r>
            <a:rPr lang="it-IT" sz="1600" b="1" kern="1200" dirty="0"/>
            <a:t>	</a:t>
          </a:r>
        </a:p>
      </dsp:txBody>
      <dsp:txXfrm>
        <a:off x="906775" y="1460388"/>
        <a:ext cx="9301185" cy="417148"/>
      </dsp:txXfrm>
    </dsp:sp>
    <dsp:sp modelId="{3945A64D-6CD8-4760-A2A1-DD4FF6B972D5}">
      <dsp:nvSpPr>
        <dsp:cNvPr id="0" name=""/>
        <dsp:cNvSpPr/>
      </dsp:nvSpPr>
      <dsp:spPr>
        <a:xfrm>
          <a:off x="646057" y="1408244"/>
          <a:ext cx="521436" cy="52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B9DFB-2D44-49B4-8DCD-5F4478C1967D}">
      <dsp:nvSpPr>
        <dsp:cNvPr id="0" name=""/>
        <dsp:cNvSpPr/>
      </dsp:nvSpPr>
      <dsp:spPr>
        <a:xfrm>
          <a:off x="1012953" y="2086479"/>
          <a:ext cx="9235087" cy="417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11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cap="all" baseline="0" dirty="0">
              <a:solidFill>
                <a:srgbClr val="1F497D"/>
              </a:solidFill>
              <a:latin typeface="Calibri"/>
              <a:ea typeface="+mn-ea"/>
              <a:cs typeface="+mn-cs"/>
            </a:rPr>
            <a:t>possibile finanziamento attraverso il bando </a:t>
          </a:r>
          <a:r>
            <a:rPr lang="it-IT" sz="1800" b="1" kern="1200" cap="all" baseline="0" dirty="0" err="1">
              <a:solidFill>
                <a:srgbClr val="1F497D"/>
              </a:solidFill>
              <a:latin typeface="Calibri"/>
              <a:ea typeface="+mn-ea"/>
              <a:cs typeface="+mn-cs"/>
            </a:rPr>
            <a:t>isi</a:t>
          </a:r>
          <a:r>
            <a:rPr lang="it-IT" sz="1800" b="1" kern="1200" cap="all" baseline="0" dirty="0">
              <a:solidFill>
                <a:srgbClr val="1F497D"/>
              </a:solidFill>
              <a:latin typeface="Calibri"/>
              <a:ea typeface="+mn-ea"/>
              <a:cs typeface="+mn-cs"/>
            </a:rPr>
            <a:t> </a:t>
          </a:r>
          <a:r>
            <a:rPr lang="it-IT" sz="1800" b="1" kern="1200" cap="all" baseline="0" dirty="0" err="1">
              <a:solidFill>
                <a:srgbClr val="1F497D"/>
              </a:solidFill>
              <a:latin typeface="Calibri"/>
              <a:ea typeface="+mn-ea"/>
              <a:cs typeface="+mn-cs"/>
            </a:rPr>
            <a:t>inail</a:t>
          </a:r>
          <a:endParaRPr lang="it-IT" sz="1800" b="1" kern="1200" cap="all" baseline="0" dirty="0">
            <a:solidFill>
              <a:srgbClr val="1F497D"/>
            </a:solidFill>
            <a:latin typeface="Calibri"/>
            <a:ea typeface="+mn-ea"/>
            <a:cs typeface="+mn-cs"/>
          </a:endParaRPr>
        </a:p>
      </dsp:txBody>
      <dsp:txXfrm>
        <a:off x="1012953" y="2086479"/>
        <a:ext cx="9235087" cy="417148"/>
      </dsp:txXfrm>
    </dsp:sp>
    <dsp:sp modelId="{7E8D2B15-9DF1-469F-B16F-F8D2562991D0}">
      <dsp:nvSpPr>
        <dsp:cNvPr id="0" name=""/>
        <dsp:cNvSpPr/>
      </dsp:nvSpPr>
      <dsp:spPr>
        <a:xfrm>
          <a:off x="712155" y="2034335"/>
          <a:ext cx="521436" cy="52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DF91D-1A59-4DEE-85DC-1029EB0EC125}">
      <dsp:nvSpPr>
        <dsp:cNvPr id="0" name=""/>
        <dsp:cNvSpPr/>
      </dsp:nvSpPr>
      <dsp:spPr>
        <a:xfrm>
          <a:off x="906775" y="2712569"/>
          <a:ext cx="9301185" cy="417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112" tIns="45720" rIns="45720" bIns="4572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cap="all" baseline="0" dirty="0">
              <a:solidFill>
                <a:srgbClr val="1F497D"/>
              </a:solidFill>
              <a:latin typeface="Calibri"/>
              <a:ea typeface="+mn-ea"/>
              <a:cs typeface="+mn-cs"/>
            </a:rPr>
            <a:t>tutela del whistleblower</a:t>
          </a:r>
        </a:p>
      </dsp:txBody>
      <dsp:txXfrm>
        <a:off x="906775" y="2712569"/>
        <a:ext cx="9301185" cy="417148"/>
      </dsp:txXfrm>
    </dsp:sp>
    <dsp:sp modelId="{F74E6ED9-C8D0-4722-80C2-0C21D1D5C11C}">
      <dsp:nvSpPr>
        <dsp:cNvPr id="0" name=""/>
        <dsp:cNvSpPr/>
      </dsp:nvSpPr>
      <dsp:spPr>
        <a:xfrm>
          <a:off x="646057" y="2660426"/>
          <a:ext cx="521436" cy="52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F648C-3065-4204-BC5A-5A96E11C2533}">
      <dsp:nvSpPr>
        <dsp:cNvPr id="0" name=""/>
        <dsp:cNvSpPr/>
      </dsp:nvSpPr>
      <dsp:spPr>
        <a:xfrm>
          <a:off x="699761" y="3338201"/>
          <a:ext cx="9508199" cy="417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112" tIns="45720" rIns="45720" bIns="4572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cap="all" baseline="0" dirty="0">
              <a:solidFill>
                <a:srgbClr val="1F497D"/>
              </a:solidFill>
              <a:latin typeface="Calibri"/>
              <a:ea typeface="+mn-ea"/>
              <a:cs typeface="+mn-cs"/>
            </a:rPr>
            <a:t>rating di legalità</a:t>
          </a:r>
        </a:p>
      </dsp:txBody>
      <dsp:txXfrm>
        <a:off x="699761" y="3338201"/>
        <a:ext cx="9508199" cy="417148"/>
      </dsp:txXfrm>
    </dsp:sp>
    <dsp:sp modelId="{E06E47B0-1074-4615-A5B9-9712660C7D3A}">
      <dsp:nvSpPr>
        <dsp:cNvPr id="0" name=""/>
        <dsp:cNvSpPr/>
      </dsp:nvSpPr>
      <dsp:spPr>
        <a:xfrm>
          <a:off x="439043" y="3286057"/>
          <a:ext cx="521436" cy="52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615ED-80F5-473D-92E2-77EECBC40BA7}">
      <dsp:nvSpPr>
        <dsp:cNvPr id="0" name=""/>
        <dsp:cNvSpPr/>
      </dsp:nvSpPr>
      <dsp:spPr>
        <a:xfrm>
          <a:off x="321996" y="3964291"/>
          <a:ext cx="9885965" cy="417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112" tIns="45720" rIns="45720" bIns="4572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cap="all" baseline="0" dirty="0">
              <a:solidFill>
                <a:srgbClr val="1F497D"/>
              </a:solidFill>
              <a:latin typeface="Calibri"/>
              <a:ea typeface="+mn-ea"/>
              <a:cs typeface="+mn-cs"/>
            </a:rPr>
            <a:t>Codice appalti</a:t>
          </a:r>
        </a:p>
      </dsp:txBody>
      <dsp:txXfrm>
        <a:off x="321996" y="3964291"/>
        <a:ext cx="9885965" cy="417148"/>
      </dsp:txXfrm>
    </dsp:sp>
    <dsp:sp modelId="{3320C9A6-499E-47EB-9C62-5D3C1A4362DA}">
      <dsp:nvSpPr>
        <dsp:cNvPr id="0" name=""/>
        <dsp:cNvSpPr/>
      </dsp:nvSpPr>
      <dsp:spPr>
        <a:xfrm>
          <a:off x="61277" y="3912148"/>
          <a:ext cx="521436" cy="52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AD1B8-86D6-4066-842C-AF50175252D9}">
      <dsp:nvSpPr>
        <dsp:cNvPr id="0" name=""/>
        <dsp:cNvSpPr/>
      </dsp:nvSpPr>
      <dsp:spPr>
        <a:xfrm>
          <a:off x="-1961595" y="-319565"/>
          <a:ext cx="2465676" cy="2465676"/>
        </a:xfrm>
        <a:prstGeom prst="blockArc">
          <a:avLst>
            <a:gd name="adj1" fmla="val 18900000"/>
            <a:gd name="adj2" fmla="val 2700000"/>
            <a:gd name="adj3" fmla="val 876"/>
          </a:avLst>
        </a:pr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DA0F8-B904-4FC9-9A45-461DB87D1B76}">
      <dsp:nvSpPr>
        <dsp:cNvPr id="0" name=""/>
        <dsp:cNvSpPr/>
      </dsp:nvSpPr>
      <dsp:spPr>
        <a:xfrm>
          <a:off x="490456" y="443126"/>
          <a:ext cx="10193855" cy="9583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4910" tIns="60960" rIns="60960" bIns="609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i="1" kern="1200" cap="small" baseline="0">
              <a:solidFill>
                <a:srgbClr val="005677"/>
              </a:solidFill>
              <a:latin typeface="+mn-lt"/>
              <a:ea typeface="+mn-ea"/>
              <a:cs typeface="+mn-cs"/>
            </a:rPr>
            <a:t>SQUADRA edilizia</a:t>
          </a:r>
          <a:endParaRPr lang="it-IT" sz="2400" b="1" i="1" kern="1200" cap="small" baseline="0" dirty="0">
            <a:solidFill>
              <a:srgbClr val="005677"/>
            </a:solidFill>
            <a:latin typeface="+mn-lt"/>
            <a:ea typeface="+mn-ea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i="1" kern="1200" cap="small" baseline="0" dirty="0">
              <a:solidFill>
                <a:srgbClr val="005677"/>
              </a:solidFill>
              <a:latin typeface="+mn-lt"/>
              <a:ea typeface="+mn-ea"/>
              <a:cs typeface="+mn-cs"/>
            </a:rPr>
            <a:t>https://ance.it/2022/02/squadra-edilizia/</a:t>
          </a:r>
        </a:p>
      </dsp:txBody>
      <dsp:txXfrm>
        <a:off x="490456" y="443126"/>
        <a:ext cx="10193855" cy="958398"/>
      </dsp:txXfrm>
    </dsp:sp>
    <dsp:sp modelId="{5A1CEDC7-1476-487A-A305-206BF24C0825}">
      <dsp:nvSpPr>
        <dsp:cNvPr id="0" name=""/>
        <dsp:cNvSpPr/>
      </dsp:nvSpPr>
      <dsp:spPr>
        <a:xfrm>
          <a:off x="72009" y="521250"/>
          <a:ext cx="836893" cy="784044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604EF-0FD0-4A03-93F8-53F17BC055A9}" type="datetimeFigureOut">
              <a:rPr lang="it-IT" smtClean="0"/>
              <a:t>03/03/2025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1" y="4776848"/>
            <a:ext cx="5438775" cy="3908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323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323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FD281-9E09-48F8-BB20-3D3FD75825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72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5063F-75B3-A840-BD8A-A74602CDE0A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60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5063F-75B3-A840-BD8A-A74602CDE0A2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2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E4A38-DA91-B6CC-B67F-BDDEAA437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1E4BD11-D905-1B41-5D90-DB76B223B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524845-DF84-8CF6-878F-91DDF3C4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452-6BAB-4EA0-BCCE-0C67D0765AF9}" type="datetimeFigureOut">
              <a:rPr lang="it-IT" smtClean="0"/>
              <a:t>03/03/2025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58BD09-B513-4F4C-7BDE-DE484D463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873065-139B-5C5E-966E-BA4DE563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C98-C0BC-4800-BEA7-AD19B6344E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33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E76F25-EE63-9F4E-3C0E-79EE965A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D0C965-A9B2-8FCC-2DD0-938B466EF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BDA047-97EE-3E8F-DDC1-2FFB2B7B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452-6BAB-4EA0-BCCE-0C67D0765AF9}" type="datetimeFigureOut">
              <a:rPr lang="it-IT" smtClean="0"/>
              <a:t>03/03/2025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C16D33-5411-C452-836A-73ACFB09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502001-8064-B207-F3CF-667F0B63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C98-C0BC-4800-BEA7-AD19B6344E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6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C7A1310-6017-C50A-3068-461F22404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48337FB-525B-0EA7-7665-508E70196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467CF7-2E69-073A-4FD5-3BED94B5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452-6BAB-4EA0-BCCE-0C67D0765AF9}" type="datetimeFigureOut">
              <a:rPr lang="it-IT" smtClean="0"/>
              <a:t>03/03/2025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23E586-A665-993C-C9DC-41BDC5CB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6A7B16-AF85-FEDA-9B91-62E73396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C98-C0BC-4800-BEA7-AD19B6344E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93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8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  <p:sp>
        <p:nvSpPr>
          <p:cNvPr id="9" name="Holder 3"/>
          <p:cNvSpPr>
            <a:spLocks noGrp="1"/>
          </p:cNvSpPr>
          <p:nvPr>
            <p:ph type="body" idx="1"/>
          </p:nvPr>
        </p:nvSpPr>
        <p:spPr>
          <a:xfrm>
            <a:off x="914400" y="2109829"/>
            <a:ext cx="10363200" cy="2841292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8194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Holder 3"/>
          <p:cNvSpPr>
            <a:spLocks noGrp="1"/>
          </p:cNvSpPr>
          <p:nvPr>
            <p:ph type="body" idx="1"/>
          </p:nvPr>
        </p:nvSpPr>
        <p:spPr>
          <a:xfrm>
            <a:off x="914400" y="2109829"/>
            <a:ext cx="10363200" cy="3145716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6" name="bg object 16"/>
          <p:cNvSpPr/>
          <p:nvPr userDrawn="1"/>
        </p:nvSpPr>
        <p:spPr>
          <a:xfrm>
            <a:off x="555803" y="1119502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422124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Holder 3"/>
          <p:cNvSpPr>
            <a:spLocks noGrp="1"/>
          </p:cNvSpPr>
          <p:nvPr>
            <p:ph type="body" idx="1"/>
          </p:nvPr>
        </p:nvSpPr>
        <p:spPr>
          <a:xfrm>
            <a:off x="914400" y="2109829"/>
            <a:ext cx="10363200" cy="245901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6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6" name="bg object 16"/>
          <p:cNvSpPr/>
          <p:nvPr userDrawn="1"/>
        </p:nvSpPr>
        <p:spPr>
          <a:xfrm>
            <a:off x="555803" y="1119502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3516173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8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  <p:sp>
        <p:nvSpPr>
          <p:cNvPr id="9" name="Holder 3"/>
          <p:cNvSpPr>
            <a:spLocks noGrp="1"/>
          </p:cNvSpPr>
          <p:nvPr>
            <p:ph type="body" idx="1"/>
          </p:nvPr>
        </p:nvSpPr>
        <p:spPr>
          <a:xfrm>
            <a:off x="914400" y="2109829"/>
            <a:ext cx="10363200" cy="245901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0970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Holder 3"/>
          <p:cNvSpPr>
            <a:spLocks noGrp="1"/>
          </p:cNvSpPr>
          <p:nvPr>
            <p:ph type="body" idx="1"/>
          </p:nvPr>
        </p:nvSpPr>
        <p:spPr>
          <a:xfrm>
            <a:off x="914400" y="1014747"/>
            <a:ext cx="10363200" cy="245901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</p:spTree>
    <p:extLst>
      <p:ext uri="{BB962C8B-B14F-4D97-AF65-F5344CB8AC3E}">
        <p14:creationId xmlns:p14="http://schemas.microsoft.com/office/powerpoint/2010/main" val="1489694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976703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Holder 2"/>
          <p:cNvSpPr txBox="1">
            <a:spLocks/>
          </p:cNvSpPr>
          <p:nvPr userDrawn="1"/>
        </p:nvSpPr>
        <p:spPr>
          <a:xfrm>
            <a:off x="909749" y="2104199"/>
            <a:ext cx="10327348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2" name="Holder 2"/>
          <p:cNvSpPr txBox="1">
            <a:spLocks/>
          </p:cNvSpPr>
          <p:nvPr userDrawn="1"/>
        </p:nvSpPr>
        <p:spPr>
          <a:xfrm>
            <a:off x="932327" y="2104200"/>
            <a:ext cx="5163675" cy="43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it-IT" sz="2797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8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  <p:sp>
        <p:nvSpPr>
          <p:cNvPr id="9" name="bg object 16"/>
          <p:cNvSpPr/>
          <p:nvPr userDrawn="1"/>
        </p:nvSpPr>
        <p:spPr>
          <a:xfrm>
            <a:off x="555803" y="1119502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4118376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200" y="2109829"/>
            <a:ext cx="538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  <p:sp>
        <p:nvSpPr>
          <p:cNvPr id="7" name="Holder 3"/>
          <p:cNvSpPr>
            <a:spLocks noGrp="1"/>
          </p:cNvSpPr>
          <p:nvPr>
            <p:ph type="body" idx="1"/>
          </p:nvPr>
        </p:nvSpPr>
        <p:spPr>
          <a:xfrm>
            <a:off x="914401" y="2109828"/>
            <a:ext cx="6092396" cy="245918"/>
          </a:xfrm>
        </p:spPr>
        <p:txBody>
          <a:bodyPr lIns="0" tIns="0" rIns="0" bIns="0"/>
          <a:lstStyle>
            <a:lvl1pPr algn="just">
              <a:defRPr sz="1598"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4279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976703"/>
            <a:ext cx="10327348" cy="430439"/>
          </a:xfrm>
        </p:spPr>
        <p:txBody>
          <a:bodyPr lIns="0" tIns="0" rIns="0" bIns="0"/>
          <a:lstStyle>
            <a:lvl1pPr>
              <a:defRPr sz="2797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64000" y="2109828"/>
            <a:ext cx="8128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6" name="Holder 3"/>
          <p:cNvSpPr>
            <a:spLocks noGrp="1"/>
          </p:cNvSpPr>
          <p:nvPr>
            <p:ph type="body" idx="1"/>
          </p:nvPr>
        </p:nvSpPr>
        <p:spPr>
          <a:xfrm>
            <a:off x="914401" y="2718678"/>
            <a:ext cx="2641599" cy="327890"/>
          </a:xfrm>
        </p:spPr>
        <p:txBody>
          <a:bodyPr lIns="0" tIns="0" rIns="0" bIns="0"/>
          <a:lstStyle>
            <a:lvl1pPr algn="l">
              <a:defRPr sz="2131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13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  <p:sp>
        <p:nvSpPr>
          <p:cNvPr id="8" name="bg object 16"/>
          <p:cNvSpPr/>
          <p:nvPr userDrawn="1"/>
        </p:nvSpPr>
        <p:spPr>
          <a:xfrm>
            <a:off x="555803" y="1119502"/>
            <a:ext cx="228600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</p:spTree>
    <p:extLst>
      <p:ext uri="{BB962C8B-B14F-4D97-AF65-F5344CB8AC3E}">
        <p14:creationId xmlns:p14="http://schemas.microsoft.com/office/powerpoint/2010/main" val="49264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0108CD-0967-4AC3-F962-90DB91C94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A6E1A9-A46D-AC75-1962-070F8DC1A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BE614D-4A5E-F9DF-F514-BF53E6D8D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452-6BAB-4EA0-BCCE-0C67D0765AF9}" type="datetimeFigureOut">
              <a:rPr lang="it-IT" smtClean="0"/>
              <a:t>03/03/2025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5D0454-D089-4E6D-DC47-6F4FDD77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490886-68ED-B97C-3BB6-0D70BAEF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C98-C0BC-4800-BEA7-AD19B6344E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727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64000" y="2109828"/>
            <a:ext cx="8128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3"/>
          <p:cNvSpPr>
            <a:spLocks noGrp="1"/>
          </p:cNvSpPr>
          <p:nvPr>
            <p:ph type="body" idx="1"/>
          </p:nvPr>
        </p:nvSpPr>
        <p:spPr>
          <a:xfrm>
            <a:off x="914401" y="2718678"/>
            <a:ext cx="2641599" cy="327890"/>
          </a:xfrm>
        </p:spPr>
        <p:txBody>
          <a:bodyPr lIns="0" tIns="0" rIns="0" bIns="0"/>
          <a:lstStyle>
            <a:lvl1pPr algn="l">
              <a:defRPr sz="2131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168818"/>
            <a:ext cx="5384800" cy="225424"/>
          </a:xfrm>
        </p:spPr>
        <p:txBody>
          <a:bodyPr vert="horz"/>
          <a:lstStyle>
            <a:lvl1pPr>
              <a:defRPr sz="1465" b="1">
                <a:solidFill>
                  <a:srgbClr val="103676"/>
                </a:solidFill>
              </a:defRPr>
            </a:lvl1pPr>
            <a:lvl2pPr>
              <a:defRPr sz="1465">
                <a:solidFill>
                  <a:srgbClr val="103676"/>
                </a:solidFill>
              </a:defRPr>
            </a:lvl2pPr>
            <a:lvl3pPr>
              <a:defRPr sz="1465">
                <a:solidFill>
                  <a:srgbClr val="103676"/>
                </a:solidFill>
              </a:defRPr>
            </a:lvl3pPr>
            <a:lvl4pPr>
              <a:defRPr sz="1465">
                <a:solidFill>
                  <a:srgbClr val="103676"/>
                </a:solidFill>
              </a:defRPr>
            </a:lvl4pPr>
            <a:lvl5pPr>
              <a:defRPr sz="1465">
                <a:solidFill>
                  <a:srgbClr val="103676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 </a:t>
            </a:r>
          </a:p>
        </p:txBody>
      </p:sp>
    </p:spTree>
    <p:extLst>
      <p:ext uri="{BB962C8B-B14F-4D97-AF65-F5344CB8AC3E}">
        <p14:creationId xmlns:p14="http://schemas.microsoft.com/office/powerpoint/2010/main" val="21142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F10F14-2679-30A9-AC9B-255FF55C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4EFB13-9C2E-590D-B341-C8DFE06A3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C877A8-6D18-61F2-CD14-437263D2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452-6BAB-4EA0-BCCE-0C67D0765AF9}" type="datetimeFigureOut">
              <a:rPr lang="it-IT" smtClean="0"/>
              <a:t>03/03/2025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FF9B62-40CA-3F6E-8151-DFBBC8FE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0413A9-C1BD-583A-BE18-7363954F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C98-C0BC-4800-BEA7-AD19B6344E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84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924C6-6220-26DE-5906-A1FFB774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FABF14-BA2E-8EAD-9F0C-A9198F920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8E0A20-2B86-AED1-2FCE-5C128BF04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63493C-C4DC-AEDE-B6D0-9EEA0700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452-6BAB-4EA0-BCCE-0C67D0765AF9}" type="datetimeFigureOut">
              <a:rPr lang="it-IT" smtClean="0"/>
              <a:t>03/03/2025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0D7751-24EC-AD09-18FE-BFF8329D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F8203E-DEA6-410D-FE4A-D2BB1694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C98-C0BC-4800-BEA7-AD19B6344E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50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4A938C-1D44-2C09-8EAD-F0460257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F381A6-5ED5-8420-8706-BFE830B05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533033-0D68-C6DC-22F4-5B752112C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4313480-B13E-C4CD-B0F8-0766069B5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AC712A-1C92-E35B-6B3A-FA689F48B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4C3354C-3851-D471-090C-5AB2C63E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452-6BAB-4EA0-BCCE-0C67D0765AF9}" type="datetimeFigureOut">
              <a:rPr lang="it-IT" smtClean="0"/>
              <a:t>03/03/2025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24C0C7-02F8-0D55-B8DC-1B002C999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A82B60-891F-A8EC-34CF-47708540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C98-C0BC-4800-BEA7-AD19B6344E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27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CC79B-271C-9FD7-9FCE-14888AA7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0ED292A-3069-3D11-F9F5-74264422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452-6BAB-4EA0-BCCE-0C67D0765AF9}" type="datetimeFigureOut">
              <a:rPr lang="it-IT" smtClean="0"/>
              <a:t>03/03/2025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3CB190-8F3F-D166-8FA6-29ED971A9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720F67C-7ED8-6933-FE9A-549B3C5A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C98-C0BC-4800-BEA7-AD19B6344E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04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C1C744D-ABB0-F9E7-C5E3-8BD5551F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452-6BAB-4EA0-BCCE-0C67D0765AF9}" type="datetimeFigureOut">
              <a:rPr lang="it-IT" smtClean="0"/>
              <a:t>03/03/2025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C377627-46A9-BE65-98F8-A8AC73D51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BB3FA2-749D-8E80-B106-A9E6A419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C98-C0BC-4800-BEA7-AD19B6344E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77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0DC57D-CD97-DCC6-06C5-9D8342B4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0254C3-BB8F-BAA0-0068-7183E507A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BE1D4A-ECF0-FE40-AC7C-ADF408FC7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016DFF-CFD3-7DD1-A64C-5BBD373F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452-6BAB-4EA0-BCCE-0C67D0765AF9}" type="datetimeFigureOut">
              <a:rPr lang="it-IT" smtClean="0"/>
              <a:t>03/03/2025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5AAAB2-F96B-C3C4-F00D-ECDD5C02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FA6414-EB51-5B8D-1786-55CE09E3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C98-C0BC-4800-BEA7-AD19B6344E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21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79E4F-BF76-6FB2-BA26-6428CA75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473B8EC-1A8C-3455-54CC-36C42095C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4D56EB-E083-B840-0D90-F56F3E12C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64A446-B07C-D0F9-C98E-785CA622E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452-6BAB-4EA0-BCCE-0C67D0765AF9}" type="datetimeFigureOut">
              <a:rPr lang="it-IT" smtClean="0"/>
              <a:t>03/03/2025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F8137F-65E2-BB5E-2F41-D4E5FB3C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8B7913-E572-A42D-E144-5ECAFEDE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0C98-C0BC-4800-BEA7-AD19B6344E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83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78E27D2-F2AB-E072-5113-A14E4075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2D9123-A36A-00E2-CBD3-39A676BAA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C4F87-73AC-D4B4-97F1-68F7709DF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61F452-6BAB-4EA0-BCCE-0C67D0765AF9}" type="datetimeFigureOut">
              <a:rPr lang="it-IT" smtClean="0"/>
              <a:t>03/03/2025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D24875-6942-7E7C-30D2-71CFE217F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EFC00A-0B78-8190-C74A-39BCEFFE5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370C98-C0BC-4800-BEA7-AD19B6344E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79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326" y="976703"/>
            <a:ext cx="10327348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1498A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8004" y="2137336"/>
            <a:ext cx="1035598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10" name="object 4"/>
          <p:cNvSpPr/>
          <p:nvPr userDrawn="1"/>
        </p:nvSpPr>
        <p:spPr>
          <a:xfrm>
            <a:off x="688163" y="6170147"/>
            <a:ext cx="0" cy="479468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994"/>
                </a:lnTo>
              </a:path>
            </a:pathLst>
          </a:custGeom>
          <a:ln w="12700">
            <a:solidFill>
              <a:srgbClr val="11498A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1" name="object 5"/>
          <p:cNvSpPr/>
          <p:nvPr userDrawn="1"/>
        </p:nvSpPr>
        <p:spPr>
          <a:xfrm>
            <a:off x="11453283" y="6161080"/>
            <a:ext cx="0" cy="479468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994"/>
                </a:lnTo>
              </a:path>
            </a:pathLst>
          </a:custGeom>
          <a:ln w="12700">
            <a:solidFill>
              <a:srgbClr val="11498A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grpSp>
        <p:nvGrpSpPr>
          <p:cNvPr id="12" name="object 6"/>
          <p:cNvGrpSpPr/>
          <p:nvPr userDrawn="1"/>
        </p:nvGrpSpPr>
        <p:grpSpPr>
          <a:xfrm>
            <a:off x="9272533" y="6153090"/>
            <a:ext cx="1875367" cy="477777"/>
            <a:chOff x="6954399" y="4620514"/>
            <a:chExt cx="1406525" cy="358775"/>
          </a:xfrm>
        </p:grpSpPr>
        <p:pic>
          <p:nvPicPr>
            <p:cNvPr id="13" name="object 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71239" y="4666038"/>
              <a:ext cx="889608" cy="132600"/>
            </a:xfrm>
            <a:prstGeom prst="rect">
              <a:avLst/>
            </a:prstGeom>
          </p:spPr>
        </p:pic>
        <p:pic>
          <p:nvPicPr>
            <p:cNvPr id="14" name="object 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54399" y="4665009"/>
              <a:ext cx="211510" cy="134493"/>
            </a:xfrm>
            <a:prstGeom prst="rect">
              <a:avLst/>
            </a:prstGeom>
          </p:spPr>
        </p:pic>
        <p:pic>
          <p:nvPicPr>
            <p:cNvPr id="15" name="object 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87106" y="4663878"/>
              <a:ext cx="186319" cy="136715"/>
            </a:xfrm>
            <a:prstGeom prst="rect">
              <a:avLst/>
            </a:prstGeom>
          </p:spPr>
        </p:pic>
        <p:sp>
          <p:nvSpPr>
            <p:cNvPr id="17" name="object 10"/>
            <p:cNvSpPr/>
            <p:nvPr/>
          </p:nvSpPr>
          <p:spPr>
            <a:xfrm>
              <a:off x="7417752" y="4620514"/>
              <a:ext cx="11430" cy="358775"/>
            </a:xfrm>
            <a:custGeom>
              <a:avLst/>
              <a:gdLst/>
              <a:ahLst/>
              <a:cxnLst/>
              <a:rect l="l" t="t" r="r" b="b"/>
              <a:pathLst>
                <a:path w="11429" h="358775">
                  <a:moveTo>
                    <a:pt x="11188" y="0"/>
                  </a:moveTo>
                  <a:lnTo>
                    <a:pt x="0" y="0"/>
                  </a:lnTo>
                  <a:lnTo>
                    <a:pt x="0" y="358305"/>
                  </a:lnTo>
                  <a:lnTo>
                    <a:pt x="11188" y="358305"/>
                  </a:lnTo>
                  <a:lnTo>
                    <a:pt x="11188" y="0"/>
                  </a:lnTo>
                  <a:close/>
                </a:path>
              </a:pathLst>
            </a:custGeom>
            <a:solidFill>
              <a:srgbClr val="002E6E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20" name="Holder 7"/>
          <p:cNvSpPr>
            <a:spLocks noGrp="1"/>
          </p:cNvSpPr>
          <p:nvPr>
            <p:ph type="sldNum" sz="quarter" idx="4"/>
          </p:nvPr>
        </p:nvSpPr>
        <p:spPr>
          <a:xfrm>
            <a:off x="11480800" y="6168818"/>
            <a:ext cx="467360" cy="28690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731">
                <a:solidFill>
                  <a:srgbClr val="103676"/>
                </a:solidFill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871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8853">
        <a:defRPr>
          <a:latin typeface="+mn-lt"/>
          <a:ea typeface="+mn-ea"/>
          <a:cs typeface="+mn-cs"/>
        </a:defRPr>
      </a:lvl2pPr>
      <a:lvl3pPr marL="1217706">
        <a:defRPr>
          <a:latin typeface="+mn-lt"/>
          <a:ea typeface="+mn-ea"/>
          <a:cs typeface="+mn-cs"/>
        </a:defRPr>
      </a:lvl3pPr>
      <a:lvl4pPr marL="1826560">
        <a:defRPr>
          <a:latin typeface="+mn-lt"/>
          <a:ea typeface="+mn-ea"/>
          <a:cs typeface="+mn-cs"/>
        </a:defRPr>
      </a:lvl4pPr>
      <a:lvl5pPr marL="2435413">
        <a:defRPr>
          <a:latin typeface="+mn-lt"/>
          <a:ea typeface="+mn-ea"/>
          <a:cs typeface="+mn-cs"/>
        </a:defRPr>
      </a:lvl5pPr>
      <a:lvl6pPr marL="3044266">
        <a:defRPr>
          <a:latin typeface="+mn-lt"/>
          <a:ea typeface="+mn-ea"/>
          <a:cs typeface="+mn-cs"/>
        </a:defRPr>
      </a:lvl6pPr>
      <a:lvl7pPr marL="3653119">
        <a:defRPr>
          <a:latin typeface="+mn-lt"/>
          <a:ea typeface="+mn-ea"/>
          <a:cs typeface="+mn-cs"/>
        </a:defRPr>
      </a:lvl7pPr>
      <a:lvl8pPr marL="4261973">
        <a:defRPr>
          <a:latin typeface="+mn-lt"/>
          <a:ea typeface="+mn-ea"/>
          <a:cs typeface="+mn-cs"/>
        </a:defRPr>
      </a:lvl8pPr>
      <a:lvl9pPr marL="487082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8853">
        <a:defRPr>
          <a:latin typeface="+mn-lt"/>
          <a:ea typeface="+mn-ea"/>
          <a:cs typeface="+mn-cs"/>
        </a:defRPr>
      </a:lvl2pPr>
      <a:lvl3pPr marL="1217706">
        <a:defRPr>
          <a:latin typeface="+mn-lt"/>
          <a:ea typeface="+mn-ea"/>
          <a:cs typeface="+mn-cs"/>
        </a:defRPr>
      </a:lvl3pPr>
      <a:lvl4pPr marL="1826560">
        <a:defRPr>
          <a:latin typeface="+mn-lt"/>
          <a:ea typeface="+mn-ea"/>
          <a:cs typeface="+mn-cs"/>
        </a:defRPr>
      </a:lvl4pPr>
      <a:lvl5pPr marL="2435413">
        <a:defRPr>
          <a:latin typeface="+mn-lt"/>
          <a:ea typeface="+mn-ea"/>
          <a:cs typeface="+mn-cs"/>
        </a:defRPr>
      </a:lvl5pPr>
      <a:lvl6pPr marL="3044266">
        <a:defRPr>
          <a:latin typeface="+mn-lt"/>
          <a:ea typeface="+mn-ea"/>
          <a:cs typeface="+mn-cs"/>
        </a:defRPr>
      </a:lvl6pPr>
      <a:lvl7pPr marL="3653119">
        <a:defRPr>
          <a:latin typeface="+mn-lt"/>
          <a:ea typeface="+mn-ea"/>
          <a:cs typeface="+mn-cs"/>
        </a:defRPr>
      </a:lvl7pPr>
      <a:lvl8pPr marL="4261973">
        <a:defRPr>
          <a:latin typeface="+mn-lt"/>
          <a:ea typeface="+mn-ea"/>
          <a:cs typeface="+mn-cs"/>
        </a:defRPr>
      </a:lvl8pPr>
      <a:lvl9pPr marL="487082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9140242" y="384758"/>
            <a:ext cx="2536868" cy="646455"/>
            <a:chOff x="2751545" y="382104"/>
            <a:chExt cx="2123109" cy="5410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1576" y="450782"/>
              <a:ext cx="1343078" cy="2001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1545" y="449267"/>
              <a:ext cx="319139" cy="2029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2780" y="447555"/>
              <a:ext cx="134404" cy="2064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63608" y="382104"/>
              <a:ext cx="204470" cy="541020"/>
            </a:xfrm>
            <a:custGeom>
              <a:avLst/>
              <a:gdLst/>
              <a:ahLst/>
              <a:cxnLst/>
              <a:rect l="l" t="t" r="r" b="b"/>
              <a:pathLst>
                <a:path w="204470" h="541019">
                  <a:moveTo>
                    <a:pt x="120332" y="66941"/>
                  </a:moveTo>
                  <a:lnTo>
                    <a:pt x="0" y="66941"/>
                  </a:lnTo>
                  <a:lnTo>
                    <a:pt x="0" y="102501"/>
                  </a:lnTo>
                  <a:lnTo>
                    <a:pt x="0" y="150761"/>
                  </a:lnTo>
                  <a:lnTo>
                    <a:pt x="0" y="185051"/>
                  </a:lnTo>
                  <a:lnTo>
                    <a:pt x="0" y="234581"/>
                  </a:lnTo>
                  <a:lnTo>
                    <a:pt x="0" y="270141"/>
                  </a:lnTo>
                  <a:lnTo>
                    <a:pt x="120332" y="270141"/>
                  </a:lnTo>
                  <a:lnTo>
                    <a:pt x="120332" y="234581"/>
                  </a:lnTo>
                  <a:lnTo>
                    <a:pt x="35674" y="234581"/>
                  </a:lnTo>
                  <a:lnTo>
                    <a:pt x="35674" y="185051"/>
                  </a:lnTo>
                  <a:lnTo>
                    <a:pt x="107746" y="185051"/>
                  </a:lnTo>
                  <a:lnTo>
                    <a:pt x="107746" y="150761"/>
                  </a:lnTo>
                  <a:lnTo>
                    <a:pt x="35674" y="150761"/>
                  </a:lnTo>
                  <a:lnTo>
                    <a:pt x="35674" y="102501"/>
                  </a:lnTo>
                  <a:lnTo>
                    <a:pt x="120332" y="102501"/>
                  </a:lnTo>
                  <a:lnTo>
                    <a:pt x="120332" y="66941"/>
                  </a:lnTo>
                  <a:close/>
                </a:path>
                <a:path w="204470" h="541019">
                  <a:moveTo>
                    <a:pt x="204177" y="0"/>
                  </a:moveTo>
                  <a:lnTo>
                    <a:pt x="187312" y="0"/>
                  </a:lnTo>
                  <a:lnTo>
                    <a:pt x="187312" y="540804"/>
                  </a:lnTo>
                  <a:lnTo>
                    <a:pt x="204177" y="540804"/>
                  </a:lnTo>
                  <a:lnTo>
                    <a:pt x="204177" y="0"/>
                  </a:lnTo>
                  <a:close/>
                </a:path>
              </a:pathLst>
            </a:custGeom>
            <a:solidFill>
              <a:srgbClr val="002E6E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06237" y="1819309"/>
            <a:ext cx="8476349" cy="2123853"/>
          </a:xfrm>
          <a:prstGeom prst="rect">
            <a:avLst/>
          </a:prstGeom>
        </p:spPr>
        <p:txBody>
          <a:bodyPr vert="horz" wrap="square" lIns="0" tIns="101475" rIns="0" bIns="0" rtlCol="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200" b="1" cap="al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mitigazione dei rischi Legati alla Salute e Sicurezza sul Lavoro</a:t>
            </a:r>
            <a:b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Modello 231 e mitigazione del rischio </a:t>
            </a:r>
            <a:br>
              <a:rPr lang="it-IT" sz="2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it-IT" sz="28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4"/>
          <p:cNvSpPr/>
          <p:nvPr/>
        </p:nvSpPr>
        <p:spPr>
          <a:xfrm>
            <a:off x="-135637" y="3337029"/>
            <a:ext cx="12320121" cy="3650084"/>
          </a:xfrm>
          <a:custGeom>
            <a:avLst/>
            <a:gdLst>
              <a:gd name="connsiteX0" fmla="*/ 3358644 w 3359014"/>
              <a:gd name="connsiteY0" fmla="*/ 9548 h 4679149"/>
              <a:gd name="connsiteX1" fmla="*/ 192491 w 3359014"/>
              <a:gd name="connsiteY1" fmla="*/ 0 h 4679149"/>
              <a:gd name="connsiteX2" fmla="*/ 602304 w 3359014"/>
              <a:gd name="connsiteY2" fmla="*/ 1356375 h 4679149"/>
              <a:gd name="connsiteX3" fmla="*/ 0 w 3359014"/>
              <a:gd name="connsiteY3" fmla="*/ 1356375 h 4679149"/>
              <a:gd name="connsiteX4" fmla="*/ 0 w 3359014"/>
              <a:gd name="connsiteY4" fmla="*/ 2956206 h 4679149"/>
              <a:gd name="connsiteX5" fmla="*/ 1057726 w 3359014"/>
              <a:gd name="connsiteY5" fmla="*/ 2956206 h 4679149"/>
              <a:gd name="connsiteX6" fmla="*/ 1574539 w 3359014"/>
              <a:gd name="connsiteY6" fmla="*/ 4679149 h 4679149"/>
              <a:gd name="connsiteX7" fmla="*/ 3359014 w 3359014"/>
              <a:gd name="connsiteY7" fmla="*/ 4679149 h 4679149"/>
              <a:gd name="connsiteX8" fmla="*/ 3358644 w 3359014"/>
              <a:gd name="connsiteY8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6494788 w 9251498"/>
              <a:gd name="connsiteY2" fmla="*/ 1356375 h 4679149"/>
              <a:gd name="connsiteX3" fmla="*/ 5892484 w 9251498"/>
              <a:gd name="connsiteY3" fmla="*/ 1356375 h 4679149"/>
              <a:gd name="connsiteX4" fmla="*/ 5892484 w 9251498"/>
              <a:gd name="connsiteY4" fmla="*/ 2956206 h 4679149"/>
              <a:gd name="connsiteX5" fmla="*/ 6950210 w 9251498"/>
              <a:gd name="connsiteY5" fmla="*/ 2956206 h 4679149"/>
              <a:gd name="connsiteX6" fmla="*/ 0 w 9251498"/>
              <a:gd name="connsiteY6" fmla="*/ 4679149 h 4679149"/>
              <a:gd name="connsiteX7" fmla="*/ 9251498 w 9251498"/>
              <a:gd name="connsiteY7" fmla="*/ 4679149 h 4679149"/>
              <a:gd name="connsiteX8" fmla="*/ 9251128 w 9251498"/>
              <a:gd name="connsiteY8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6494788 w 9251498"/>
              <a:gd name="connsiteY2" fmla="*/ 1356375 h 4679149"/>
              <a:gd name="connsiteX3" fmla="*/ 5892484 w 9251498"/>
              <a:gd name="connsiteY3" fmla="*/ 1356375 h 4679149"/>
              <a:gd name="connsiteX4" fmla="*/ 5892484 w 9251498"/>
              <a:gd name="connsiteY4" fmla="*/ 2956206 h 4679149"/>
              <a:gd name="connsiteX5" fmla="*/ 0 w 9251498"/>
              <a:gd name="connsiteY5" fmla="*/ 4679149 h 4679149"/>
              <a:gd name="connsiteX6" fmla="*/ 9251498 w 9251498"/>
              <a:gd name="connsiteY6" fmla="*/ 4679149 h 4679149"/>
              <a:gd name="connsiteX7" fmla="*/ 9251128 w 9251498"/>
              <a:gd name="connsiteY7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6494788 w 9251498"/>
              <a:gd name="connsiteY2" fmla="*/ 1356375 h 4679149"/>
              <a:gd name="connsiteX3" fmla="*/ 5892484 w 9251498"/>
              <a:gd name="connsiteY3" fmla="*/ 2956206 h 4679149"/>
              <a:gd name="connsiteX4" fmla="*/ 0 w 9251498"/>
              <a:gd name="connsiteY4" fmla="*/ 4679149 h 4679149"/>
              <a:gd name="connsiteX5" fmla="*/ 9251498 w 9251498"/>
              <a:gd name="connsiteY5" fmla="*/ 4679149 h 4679149"/>
              <a:gd name="connsiteX6" fmla="*/ 9251128 w 9251498"/>
              <a:gd name="connsiteY6" fmla="*/ 9548 h 4679149"/>
              <a:gd name="connsiteX0" fmla="*/ 9251128 w 9251498"/>
              <a:gd name="connsiteY0" fmla="*/ 9548 h 4679149"/>
              <a:gd name="connsiteX1" fmla="*/ 6084975 w 9251498"/>
              <a:gd name="connsiteY1" fmla="*/ 0 h 4679149"/>
              <a:gd name="connsiteX2" fmla="*/ 5892484 w 9251498"/>
              <a:gd name="connsiteY2" fmla="*/ 2956206 h 4679149"/>
              <a:gd name="connsiteX3" fmla="*/ 0 w 9251498"/>
              <a:gd name="connsiteY3" fmla="*/ 4679149 h 4679149"/>
              <a:gd name="connsiteX4" fmla="*/ 9251498 w 9251498"/>
              <a:gd name="connsiteY4" fmla="*/ 4679149 h 4679149"/>
              <a:gd name="connsiteX5" fmla="*/ 9251128 w 9251498"/>
              <a:gd name="connsiteY5" fmla="*/ 9548 h 4679149"/>
              <a:gd name="connsiteX0" fmla="*/ 9251128 w 9251498"/>
              <a:gd name="connsiteY0" fmla="*/ 0 h 4669601"/>
              <a:gd name="connsiteX1" fmla="*/ 5892484 w 9251498"/>
              <a:gd name="connsiteY1" fmla="*/ 2946658 h 4669601"/>
              <a:gd name="connsiteX2" fmla="*/ 0 w 9251498"/>
              <a:gd name="connsiteY2" fmla="*/ 4669601 h 4669601"/>
              <a:gd name="connsiteX3" fmla="*/ 9251498 w 9251498"/>
              <a:gd name="connsiteY3" fmla="*/ 4669601 h 4669601"/>
              <a:gd name="connsiteX4" fmla="*/ 9251128 w 9251498"/>
              <a:gd name="connsiteY4" fmla="*/ 0 h 4669601"/>
              <a:gd name="connsiteX0" fmla="*/ 9232031 w 9251498"/>
              <a:gd name="connsiteY0" fmla="*/ 0 h 2740943"/>
              <a:gd name="connsiteX1" fmla="*/ 5892484 w 9251498"/>
              <a:gd name="connsiteY1" fmla="*/ 1018000 h 2740943"/>
              <a:gd name="connsiteX2" fmla="*/ 0 w 9251498"/>
              <a:gd name="connsiteY2" fmla="*/ 2740943 h 2740943"/>
              <a:gd name="connsiteX3" fmla="*/ 9251498 w 9251498"/>
              <a:gd name="connsiteY3" fmla="*/ 2740943 h 2740943"/>
              <a:gd name="connsiteX4" fmla="*/ 9232031 w 9251498"/>
              <a:gd name="connsiteY4" fmla="*/ 0 h 2740943"/>
              <a:gd name="connsiteX0" fmla="*/ 9232031 w 9251498"/>
              <a:gd name="connsiteY0" fmla="*/ 0 h 2740943"/>
              <a:gd name="connsiteX1" fmla="*/ 0 w 9251498"/>
              <a:gd name="connsiteY1" fmla="*/ 2740943 h 2740943"/>
              <a:gd name="connsiteX2" fmla="*/ 9251498 w 9251498"/>
              <a:gd name="connsiteY2" fmla="*/ 2740943 h 2740943"/>
              <a:gd name="connsiteX3" fmla="*/ 9232031 w 9251498"/>
              <a:gd name="connsiteY3" fmla="*/ 0 h 27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1498" h="2740943">
                <a:moveTo>
                  <a:pt x="9232031" y="0"/>
                </a:moveTo>
                <a:lnTo>
                  <a:pt x="0" y="2740943"/>
                </a:lnTo>
                <a:lnTo>
                  <a:pt x="9251498" y="2740943"/>
                </a:lnTo>
                <a:cubicBezTo>
                  <a:pt x="9251375" y="1184409"/>
                  <a:pt x="9232154" y="1556534"/>
                  <a:pt x="9232031" y="0"/>
                </a:cubicBezTo>
                <a:close/>
              </a:path>
            </a:pathLst>
          </a:custGeom>
          <a:blipFill dpi="0" rotWithShape="1">
            <a:blip r:embed="rId6">
              <a:alphaModFix amt="94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4" name="object 4"/>
          <p:cNvSpPr/>
          <p:nvPr/>
        </p:nvSpPr>
        <p:spPr>
          <a:xfrm>
            <a:off x="9151" y="0"/>
            <a:ext cx="4473344" cy="6231394"/>
          </a:xfrm>
          <a:custGeom>
            <a:avLst/>
            <a:gdLst/>
            <a:ahLst/>
            <a:cxnLst/>
            <a:rect l="l" t="t" r="r" b="b"/>
            <a:pathLst>
              <a:path w="3359150" h="4679315">
                <a:moveTo>
                  <a:pt x="1821316" y="0"/>
                </a:moveTo>
                <a:lnTo>
                  <a:pt x="192491" y="0"/>
                </a:lnTo>
                <a:lnTo>
                  <a:pt x="602304" y="1356375"/>
                </a:lnTo>
                <a:lnTo>
                  <a:pt x="0" y="1356375"/>
                </a:lnTo>
                <a:lnTo>
                  <a:pt x="0" y="2956206"/>
                </a:lnTo>
                <a:lnTo>
                  <a:pt x="1057726" y="2956206"/>
                </a:lnTo>
                <a:lnTo>
                  <a:pt x="1574539" y="4679149"/>
                </a:lnTo>
                <a:lnTo>
                  <a:pt x="3359014" y="4679149"/>
                </a:lnTo>
                <a:lnTo>
                  <a:pt x="1821316" y="0"/>
                </a:lnTo>
                <a:close/>
              </a:path>
            </a:pathLst>
          </a:custGeom>
          <a:solidFill>
            <a:srgbClr val="103676">
              <a:alpha val="34000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4" name="object 6"/>
          <p:cNvSpPr/>
          <p:nvPr/>
        </p:nvSpPr>
        <p:spPr>
          <a:xfrm>
            <a:off x="257825" y="0"/>
            <a:ext cx="8095992" cy="466784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7DBD71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5" name="object 7"/>
          <p:cNvSpPr txBox="1"/>
          <p:nvPr/>
        </p:nvSpPr>
        <p:spPr>
          <a:xfrm>
            <a:off x="757708" y="78807"/>
            <a:ext cx="6555989" cy="273301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lang="it-IT" sz="1665" b="1" dirty="0">
                <a:solidFill>
                  <a:srgbClr val="FFFFFF"/>
                </a:solidFill>
                <a:cs typeface="Tahoma"/>
              </a:rPr>
              <a:t>Direzione Relazioni Industriali e Affari Sociali</a:t>
            </a:r>
            <a:endParaRPr lang="it-IT" sz="1665" b="1" dirty="0">
              <a:cs typeface="Tahoma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639364" y="1916285"/>
            <a:ext cx="3348666" cy="912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5327" b="1" u="sng" dirty="0"/>
          </a:p>
        </p:txBody>
      </p:sp>
      <p:sp>
        <p:nvSpPr>
          <p:cNvPr id="16" name="object 11"/>
          <p:cNvSpPr/>
          <p:nvPr/>
        </p:nvSpPr>
        <p:spPr>
          <a:xfrm>
            <a:off x="8412813" y="5762920"/>
            <a:ext cx="3658521" cy="847530"/>
          </a:xfrm>
          <a:custGeom>
            <a:avLst/>
            <a:gdLst/>
            <a:ahLst/>
            <a:cxnLst/>
            <a:rect l="l" t="t" r="r" b="b"/>
            <a:pathLst>
              <a:path w="1976120" h="513714">
                <a:moveTo>
                  <a:pt x="393" y="0"/>
                </a:moveTo>
                <a:lnTo>
                  <a:pt x="0" y="513588"/>
                </a:lnTo>
                <a:lnTo>
                  <a:pt x="1860626" y="513588"/>
                </a:lnTo>
                <a:lnTo>
                  <a:pt x="1975586" y="166344"/>
                </a:lnTo>
                <a:lnTo>
                  <a:pt x="393" y="0"/>
                </a:lnTo>
                <a:close/>
              </a:path>
            </a:pathLst>
          </a:custGeom>
          <a:solidFill>
            <a:srgbClr val="183062">
              <a:alpha val="89999"/>
            </a:srgbClr>
          </a:solidFill>
        </p:spPr>
        <p:txBody>
          <a:bodyPr wrap="square" lIns="0" tIns="0" rIns="0" bIns="0" rtlCol="0"/>
          <a:lstStyle/>
          <a:p>
            <a:endParaRPr lang="it-IT" sz="2131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412813" y="6052432"/>
            <a:ext cx="3523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Francesca Ferrocci</a:t>
            </a:r>
          </a:p>
        </p:txBody>
      </p:sp>
    </p:spTree>
    <p:extLst>
      <p:ext uri="{BB962C8B-B14F-4D97-AF65-F5344CB8AC3E}">
        <p14:creationId xmlns:p14="http://schemas.microsoft.com/office/powerpoint/2010/main" val="428874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A6001-8182-E777-1841-8E0C7848A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8E9573-527A-A1C1-EC12-C519D9F2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053" y="790659"/>
            <a:ext cx="10301896" cy="430355"/>
          </a:xfrm>
        </p:spPr>
        <p:txBody>
          <a:bodyPr>
            <a:noAutofit/>
          </a:bodyPr>
          <a:lstStyle/>
          <a:p>
            <a:r>
              <a:rPr lang="it-IT" sz="2400" u="sng" cap="small" dirty="0">
                <a:solidFill>
                  <a:srgbClr val="103676"/>
                </a:solidFill>
              </a:rPr>
              <a:t>f</a:t>
            </a:r>
            <a:r>
              <a:rPr lang="it-IT" sz="2400" b="1" u="sng" cap="small" dirty="0">
                <a:solidFill>
                  <a:srgbClr val="103676"/>
                </a:solidFill>
                <a:latin typeface="Calibri"/>
                <a:cs typeface="Calibri"/>
              </a:rPr>
              <a:t>ocus sul settore costruzioni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18D0F17-E9E7-1A56-5160-C65FEFB9E2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8853"/>
            <a:fld id="{B6F15528-21DE-4FAA-801E-634DDDAF4B2B}" type="slidenum">
              <a:rPr lang="it-IT">
                <a:latin typeface="Calibri"/>
              </a:rPr>
              <a:pPr defTabSz="608853"/>
              <a:t>10</a:t>
            </a:fld>
            <a:endParaRPr lang="it-IT" dirty="0">
              <a:latin typeface="Calibri"/>
            </a:endParaRPr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988C374B-9B9F-E9F0-A64E-A59FB6681CC6}"/>
              </a:ext>
            </a:extLst>
          </p:cNvPr>
          <p:cNvSpPr/>
          <p:nvPr/>
        </p:nvSpPr>
        <p:spPr>
          <a:xfrm>
            <a:off x="569457" y="892132"/>
            <a:ext cx="228037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pPr defTabSz="608853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360D120B-EC0D-C249-8C69-DFDB52051977}"/>
              </a:ext>
            </a:extLst>
          </p:cNvPr>
          <p:cNvSpPr/>
          <p:nvPr/>
        </p:nvSpPr>
        <p:spPr>
          <a:xfrm>
            <a:off x="265024" y="0"/>
            <a:ext cx="8086009" cy="466784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7DBD71"/>
          </a:solidFill>
        </p:spPr>
        <p:txBody>
          <a:bodyPr wrap="square" lIns="0" tIns="0" rIns="0" bIns="0" rtlCol="0"/>
          <a:lstStyle/>
          <a:p>
            <a:pPr defTabSz="608853"/>
            <a:r>
              <a:rPr lang="it-IT" sz="2397" dirty="0">
                <a:solidFill>
                  <a:prstClr val="black"/>
                </a:solidFill>
                <a:latin typeface="Calibri"/>
              </a:rPr>
              <a:t>  </a:t>
            </a:r>
            <a:endParaRPr sz="239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3EA7F1B4-E4E9-F713-2796-E33D3103D455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927171" y="6168817"/>
            <a:ext cx="5371528" cy="436922"/>
          </a:xfrm>
          <a:prstGeom prst="rect">
            <a:avLst/>
          </a:prstGeom>
        </p:spPr>
        <p:txBody>
          <a:bodyPr vert="horz" wrap="square" lIns="0" tIns="16898" rIns="0" bIns="0" rtlCol="0">
            <a:spAutoFit/>
          </a:bodyPr>
          <a:lstStyle/>
          <a:p>
            <a:pPr marL="16899">
              <a:spcBef>
                <a:spcPts val="133"/>
              </a:spcBef>
            </a:pPr>
            <a:endParaRPr lang="it-IT" b="1" dirty="0">
              <a:solidFill>
                <a:srgbClr val="7DBD71"/>
              </a:solidFill>
              <a:cs typeface="Tahoma"/>
            </a:endParaRPr>
          </a:p>
          <a:p>
            <a:pPr marL="0" indent="0">
              <a:spcBef>
                <a:spcPts val="133"/>
              </a:spcBef>
              <a:buNone/>
            </a:pPr>
            <a:r>
              <a:rPr lang="it-IT" b="1" dirty="0">
                <a:solidFill>
                  <a:srgbClr val="7DBD71"/>
                </a:solidFill>
                <a:cs typeface="Tahoma"/>
              </a:rPr>
              <a:t>Direzione Relazioni Industriali e Affari Sociali</a:t>
            </a:r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E86AFDCD-E9D7-2ED8-9465-4F9878266B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2844850"/>
              </p:ext>
            </p:extLst>
          </p:nvPr>
        </p:nvGraphicFramePr>
        <p:xfrm>
          <a:off x="569456" y="1805406"/>
          <a:ext cx="10661976" cy="3551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4049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8693" y="790658"/>
            <a:ext cx="10314614" cy="430355"/>
          </a:xfrm>
        </p:spPr>
        <p:txBody>
          <a:bodyPr>
            <a:noAutofit/>
          </a:bodyPr>
          <a:lstStyle/>
          <a:p>
            <a:pPr algn="l"/>
            <a:r>
              <a:rPr lang="it-IT" sz="2400" b="1" u="sng" cap="small" dirty="0">
                <a:solidFill>
                  <a:srgbClr val="103676"/>
                </a:solidFill>
                <a:latin typeface="Calibri"/>
                <a:cs typeface="Calibri"/>
              </a:rPr>
              <a:t>la prevenzione come investimento</a:t>
            </a:r>
            <a:endParaRPr lang="it-IT" sz="2000" b="1" u="sng" cap="small" dirty="0">
              <a:solidFill>
                <a:srgbClr val="103676"/>
              </a:solidFill>
              <a:latin typeface="Calibri"/>
              <a:cs typeface="Calibri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7" name="bg object 16"/>
          <p:cNvSpPr/>
          <p:nvPr/>
        </p:nvSpPr>
        <p:spPr>
          <a:xfrm>
            <a:off x="562634" y="892132"/>
            <a:ext cx="228318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8" name="object 6"/>
          <p:cNvSpPr/>
          <p:nvPr/>
        </p:nvSpPr>
        <p:spPr>
          <a:xfrm>
            <a:off x="257825" y="0"/>
            <a:ext cx="8095992" cy="466784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7DBD71"/>
          </a:solidFill>
        </p:spPr>
        <p:txBody>
          <a:bodyPr wrap="square" lIns="0" tIns="0" rIns="0" bIns="0" rtlCol="0"/>
          <a:lstStyle/>
          <a:p>
            <a:r>
              <a:rPr lang="it-IT" sz="2397" dirty="0"/>
              <a:t>  </a:t>
            </a:r>
          </a:p>
        </p:txBody>
      </p:sp>
      <p:sp>
        <p:nvSpPr>
          <p:cNvPr id="13" name="object 7"/>
          <p:cNvSpPr txBox="1">
            <a:spLocks noGrp="1"/>
          </p:cNvSpPr>
          <p:nvPr>
            <p:ph type="body" sz="quarter" idx="11"/>
          </p:nvPr>
        </p:nvSpPr>
        <p:spPr>
          <a:xfrm>
            <a:off x="831405" y="6402304"/>
            <a:ext cx="5378160" cy="242523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133"/>
              </a:spcBef>
              <a:buNone/>
            </a:pPr>
            <a:r>
              <a:rPr lang="it-IT" dirty="0">
                <a:solidFill>
                  <a:srgbClr val="7DBD71"/>
                </a:solidFill>
                <a:cs typeface="Tahoma"/>
              </a:rPr>
              <a:t>Direzione Relazioni Industriali e Affari Sociali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BED3890-7149-4DCF-E926-73305714E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15674"/>
              </p:ext>
            </p:extLst>
          </p:nvPr>
        </p:nvGraphicFramePr>
        <p:xfrm>
          <a:off x="770268" y="3185535"/>
          <a:ext cx="10862781" cy="453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2781">
                  <a:extLst>
                    <a:ext uri="{9D8B030D-6E8A-4147-A177-3AD203B41FA5}">
                      <a16:colId xmlns:a16="http://schemas.microsoft.com/office/drawing/2014/main" val="951336313"/>
                    </a:ext>
                  </a:extLst>
                </a:gridCol>
              </a:tblGrid>
              <a:tr h="453387">
                <a:tc>
                  <a:txBody>
                    <a:bodyPr/>
                    <a:lstStyle/>
                    <a:p>
                      <a:pPr marL="0" marR="0" lvl="0" indent="0" algn="ctr" defTabSz="9191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621588" algn="l"/>
                        </a:tabLst>
                        <a:defRPr/>
                      </a:pPr>
                      <a:r>
                        <a:rPr lang="it-IT" sz="2000" b="1" kern="1200" cap="small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 prevenzione è un investimento e non un costo</a:t>
                      </a:r>
                      <a:endParaRPr lang="it-IT" sz="2000" b="1" cap="small" baseline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770" marR="121770" marT="60885" marB="60885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30975"/>
                  </a:ext>
                </a:extLst>
              </a:tr>
            </a:tbl>
          </a:graphicData>
        </a:graphic>
      </p:graphicFrame>
      <p:grpSp>
        <p:nvGrpSpPr>
          <p:cNvPr id="9" name="Gruppo 8">
            <a:extLst>
              <a:ext uri="{FF2B5EF4-FFF2-40B4-BE49-F238E27FC236}">
                <a16:creationId xmlns:a16="http://schemas.microsoft.com/office/drawing/2014/main" id="{F1B0573C-94CC-B63E-DBAA-FE03A96464B9}"/>
              </a:ext>
            </a:extLst>
          </p:cNvPr>
          <p:cNvGrpSpPr/>
          <p:nvPr/>
        </p:nvGrpSpPr>
        <p:grpSpPr>
          <a:xfrm>
            <a:off x="770268" y="1656499"/>
            <a:ext cx="10878594" cy="561600"/>
            <a:chOff x="654723" y="101719"/>
            <a:chExt cx="10020414" cy="1928156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4FE675F4-6473-D081-877B-94ED136073DC}"/>
                </a:ext>
              </a:extLst>
            </p:cNvPr>
            <p:cNvSpPr/>
            <p:nvPr/>
          </p:nvSpPr>
          <p:spPr>
            <a:xfrm>
              <a:off x="654723" y="101719"/>
              <a:ext cx="10020414" cy="1928156"/>
            </a:xfrm>
            <a:prstGeom prst="rect">
              <a:avLst/>
            </a:prstGeom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DF6E1776-07BD-59F2-D4A3-9B99D0BDF2A9}"/>
                </a:ext>
              </a:extLst>
            </p:cNvPr>
            <p:cNvSpPr txBox="1"/>
            <p:nvPr/>
          </p:nvSpPr>
          <p:spPr>
            <a:xfrm>
              <a:off x="654723" y="101719"/>
              <a:ext cx="9869713" cy="1928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800" tIns="45720" rIns="45720" bIns="45720" numCol="1" spcCol="1270" anchor="ctr" anchorCtr="0">
              <a:noAutofit/>
            </a:bodyPr>
            <a:lstStyle/>
            <a:p>
              <a:pPr marR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tabLst/>
                <a:defRPr/>
              </a:pPr>
              <a:endParaRPr lang="it-IT" sz="1800" b="1" kern="1200" cap="small" baseline="0" dirty="0">
                <a:solidFill>
                  <a:srgbClr val="1F497D"/>
                </a:solidFill>
                <a:latin typeface="Calibri"/>
                <a:ea typeface="+mn-ea"/>
                <a:cs typeface="+mn-cs"/>
              </a:endParaRPr>
            </a:p>
            <a:p>
              <a:pPr marR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tabLst/>
                <a:defRPr/>
              </a:pPr>
              <a:r>
                <a:rPr lang="it-IT" sz="2000" b="1" kern="1200" cap="small" baseline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miglioramento delle prestazioni di prevenzione e riduzione del fenomeno infortunistico</a:t>
              </a:r>
              <a:endParaRPr lang="it-IT" sz="2000" b="1" cap="smal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800" b="1" kern="1200" cap="sm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C844BF5D-3EF7-D91E-2408-26BC68FC3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608339"/>
              </p:ext>
            </p:extLst>
          </p:nvPr>
        </p:nvGraphicFramePr>
        <p:xfrm>
          <a:off x="790952" y="4410759"/>
          <a:ext cx="10862781" cy="164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2781">
                  <a:extLst>
                    <a:ext uri="{9D8B030D-6E8A-4147-A177-3AD203B41FA5}">
                      <a16:colId xmlns:a16="http://schemas.microsoft.com/office/drawing/2014/main" val="951336313"/>
                    </a:ext>
                  </a:extLst>
                </a:gridCol>
              </a:tblGrid>
              <a:tr h="453387">
                <a:tc>
                  <a:txBody>
                    <a:bodyPr/>
                    <a:lstStyle/>
                    <a:p>
                      <a:pPr marL="0" marR="0" lvl="0" indent="0" algn="ctr" defTabSz="9191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621588" algn="l"/>
                        </a:tabLst>
                        <a:defRPr/>
                      </a:pPr>
                      <a:r>
                        <a:rPr lang="it-IT" sz="2000" b="1" kern="1200" cap="small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investire in sicurezza comporta una riduzione nelle spese da sostenere: </a:t>
                      </a:r>
                    </a:p>
                    <a:p>
                      <a:pPr marL="0" marR="0" lvl="0" indent="0" algn="ctr" defTabSz="9191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621588" algn="l"/>
                        </a:tabLst>
                        <a:defRPr/>
                      </a:pPr>
                      <a:endParaRPr lang="it-IT" sz="2000" b="1" kern="1200" cap="small" baseline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91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7621588" algn="l"/>
                        </a:tabLst>
                        <a:defRPr/>
                      </a:pPr>
                      <a:r>
                        <a:rPr lang="it-IT" sz="2000" b="1" kern="1200" cap="small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 la riduzione della probabilità di accadimento</a:t>
                      </a:r>
                    </a:p>
                    <a:p>
                      <a:pPr marL="342900" marR="0" lvl="0" indent="-342900" algn="l" defTabSz="9191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7621588" algn="l"/>
                        </a:tabLst>
                        <a:defRPr/>
                      </a:pPr>
                      <a:r>
                        <a:rPr lang="it-IT" sz="2000" b="1" kern="1200" cap="small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nel caso avvenga un infortunio, questo sarà meno grave (tempi di rientro del lavoratore più rapidi) e le spese più basse</a:t>
                      </a:r>
                      <a:endParaRPr lang="it-IT" sz="2000" b="1" cap="small" baseline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770" marR="121770" marT="60885" marB="60885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30975"/>
                  </a:ext>
                </a:extLst>
              </a:tr>
            </a:tbl>
          </a:graphicData>
        </a:graphic>
      </p:graphicFrame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A37940F-4ACA-B7DC-EFC8-3F991896B239}"/>
              </a:ext>
            </a:extLst>
          </p:cNvPr>
          <p:cNvCxnSpPr>
            <a:cxnSpLocks/>
          </p:cNvCxnSpPr>
          <p:nvPr/>
        </p:nvCxnSpPr>
        <p:spPr>
          <a:xfrm>
            <a:off x="6002922" y="2312982"/>
            <a:ext cx="0" cy="73674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AD6694E-E43E-5A57-52FB-DE7912ABB9DC}"/>
              </a:ext>
            </a:extLst>
          </p:cNvPr>
          <p:cNvCxnSpPr>
            <a:cxnSpLocks/>
          </p:cNvCxnSpPr>
          <p:nvPr/>
        </p:nvCxnSpPr>
        <p:spPr>
          <a:xfrm>
            <a:off x="6022378" y="3774330"/>
            <a:ext cx="956" cy="54297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5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C7FD6-0BE0-6EA7-6B78-B90DC8FAF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238145-7DFF-306B-2F9F-256A3357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052" y="790659"/>
            <a:ext cx="10301896" cy="430355"/>
          </a:xfrm>
        </p:spPr>
        <p:txBody>
          <a:bodyPr>
            <a:noAutofit/>
          </a:bodyPr>
          <a:lstStyle/>
          <a:p>
            <a:pPr marL="0"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u="sng" cap="all" dirty="0">
                <a:solidFill>
                  <a:srgbClr val="103676"/>
                </a:solidFill>
                <a:latin typeface="Calibri"/>
                <a:cs typeface="Calibri"/>
              </a:rPr>
              <a:t>d.lgs. n. 231/01 – responsabilità amministrativa degli enti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E248BA2-5E88-C650-2B49-7DFB219DB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8853"/>
            <a:fld id="{B6F15528-21DE-4FAA-801E-634DDDAF4B2B}" type="slidenum">
              <a:rPr lang="it-IT">
                <a:latin typeface="Calibri"/>
              </a:rPr>
              <a:pPr defTabSz="608853"/>
              <a:t>12</a:t>
            </a:fld>
            <a:endParaRPr lang="it-IT" dirty="0">
              <a:latin typeface="Calibri"/>
            </a:endParaRPr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2D1356F0-0359-1091-EC6E-66627F3E26EF}"/>
              </a:ext>
            </a:extLst>
          </p:cNvPr>
          <p:cNvSpPr/>
          <p:nvPr/>
        </p:nvSpPr>
        <p:spPr>
          <a:xfrm>
            <a:off x="569457" y="892132"/>
            <a:ext cx="228037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pPr defTabSz="608853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B6BE5661-82C8-02F2-6654-BE3ECF7FCB82}"/>
              </a:ext>
            </a:extLst>
          </p:cNvPr>
          <p:cNvSpPr/>
          <p:nvPr/>
        </p:nvSpPr>
        <p:spPr>
          <a:xfrm>
            <a:off x="265024" y="0"/>
            <a:ext cx="8086009" cy="466784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7DBD71"/>
          </a:solidFill>
        </p:spPr>
        <p:txBody>
          <a:bodyPr wrap="square" lIns="0" tIns="0" rIns="0" bIns="0" rtlCol="0"/>
          <a:lstStyle/>
          <a:p>
            <a:pPr defTabSz="608853"/>
            <a:r>
              <a:rPr lang="it-IT" sz="2397" dirty="0">
                <a:solidFill>
                  <a:prstClr val="black"/>
                </a:solidFill>
                <a:latin typeface="Calibri"/>
              </a:rPr>
              <a:t>  </a:t>
            </a:r>
            <a:endParaRPr sz="239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D5026AD2-623E-7432-9665-8B9ABC772590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945052" y="6139321"/>
            <a:ext cx="5371528" cy="458209"/>
          </a:xfrm>
          <a:prstGeom prst="rect">
            <a:avLst/>
          </a:prstGeom>
        </p:spPr>
        <p:txBody>
          <a:bodyPr vert="horz" wrap="square" lIns="0" tIns="16898" rIns="0" bIns="0" rtlCol="0">
            <a:spAutoFit/>
          </a:bodyPr>
          <a:lstStyle/>
          <a:p>
            <a:pPr marL="16899">
              <a:spcBef>
                <a:spcPts val="133"/>
              </a:spcBef>
            </a:pPr>
            <a:endParaRPr lang="it-IT" b="1" dirty="0">
              <a:solidFill>
                <a:srgbClr val="7DBD71"/>
              </a:solidFill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133"/>
              </a:spcBef>
              <a:buNone/>
            </a:pPr>
            <a:r>
              <a:rPr lang="it-IT" dirty="0">
                <a:solidFill>
                  <a:srgbClr val="7DBD71"/>
                </a:solidFill>
                <a:cs typeface="Tahoma"/>
              </a:rPr>
              <a:t>Direzione Relazioni Industriali e Affari Sociali</a:t>
            </a:r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536DD11A-3265-0477-059D-2E4DD82E7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174063"/>
              </p:ext>
            </p:extLst>
          </p:nvPr>
        </p:nvGraphicFramePr>
        <p:xfrm>
          <a:off x="569456" y="1805406"/>
          <a:ext cx="10661976" cy="3551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94B9058-92CA-FFF6-3A71-0BC35485A1BD}"/>
              </a:ext>
            </a:extLst>
          </p:cNvPr>
          <p:cNvSpPr txBox="1"/>
          <p:nvPr/>
        </p:nvSpPr>
        <p:spPr>
          <a:xfrm>
            <a:off x="1061884" y="5219951"/>
            <a:ext cx="10169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33"/>
              </a:spcBef>
              <a:buNone/>
            </a:pPr>
            <a:r>
              <a:rPr lang="it-IT" sz="2000" b="1" cap="small" dirty="0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norma non definisce gli elementi costitutivi, ma prevede che </a:t>
            </a:r>
            <a:r>
              <a:rPr lang="it-IT" sz="2000" b="1" u="sng" cap="small" dirty="0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associazioni di categoria </a:t>
            </a:r>
            <a:r>
              <a:rPr lang="it-IT" sz="2000" b="1" cap="small" dirty="0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redigano </a:t>
            </a:r>
            <a:r>
              <a:rPr lang="it-IT" sz="2000" b="1" u="sng" cap="small" dirty="0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codici di comportamento da inviare al ministero della giustizia</a:t>
            </a:r>
          </a:p>
        </p:txBody>
      </p:sp>
    </p:spTree>
    <p:extLst>
      <p:ext uri="{BB962C8B-B14F-4D97-AF65-F5344CB8AC3E}">
        <p14:creationId xmlns:p14="http://schemas.microsoft.com/office/powerpoint/2010/main" val="1521013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85A88-312E-94D8-A9C4-26BC8E692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854A9-8670-5A61-A9E4-B07A8917C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93" y="618460"/>
            <a:ext cx="10314614" cy="369332"/>
          </a:xfrm>
        </p:spPr>
        <p:txBody>
          <a:bodyPr>
            <a:noAutofit/>
          </a:bodyPr>
          <a:lstStyle/>
          <a:p>
            <a:pPr defTabSz="800100">
              <a:spcAft>
                <a:spcPct val="35000"/>
              </a:spcAft>
            </a:pPr>
            <a:r>
              <a:rPr lang="it-IT" sz="2400" b="1" u="sng" cap="all" dirty="0">
                <a:solidFill>
                  <a:srgbClr val="103676"/>
                </a:solidFill>
                <a:latin typeface="Calibri"/>
                <a:cs typeface="Calibri"/>
              </a:rPr>
              <a:t>Articolo 30 del </a:t>
            </a:r>
            <a:r>
              <a:rPr lang="it-IT" sz="2400" b="1" u="sng" cap="all" dirty="0" err="1">
                <a:solidFill>
                  <a:srgbClr val="103676"/>
                </a:solidFill>
                <a:latin typeface="Calibri"/>
                <a:cs typeface="Calibri"/>
              </a:rPr>
              <a:t>tusl</a:t>
            </a:r>
            <a:r>
              <a:rPr lang="it-IT" sz="2400" b="1" u="sng" cap="all" dirty="0">
                <a:solidFill>
                  <a:srgbClr val="103676"/>
                </a:solidFill>
                <a:latin typeface="Calibri"/>
                <a:cs typeface="Calibri"/>
              </a:rPr>
              <a:t>: connessione tra </a:t>
            </a:r>
            <a:r>
              <a:rPr lang="it-IT" sz="2400" b="1" u="sng" cap="all" dirty="0" err="1">
                <a:solidFill>
                  <a:srgbClr val="103676"/>
                </a:solidFill>
                <a:latin typeface="Calibri"/>
                <a:cs typeface="Calibri"/>
              </a:rPr>
              <a:t>sgsl</a:t>
            </a:r>
            <a:r>
              <a:rPr lang="it-IT" sz="2400" b="1" u="sng" cap="all" dirty="0">
                <a:solidFill>
                  <a:srgbClr val="103676"/>
                </a:solidFill>
                <a:latin typeface="Calibri"/>
                <a:cs typeface="Calibri"/>
              </a:rPr>
              <a:t> e </a:t>
            </a:r>
            <a:r>
              <a:rPr lang="it-IT" sz="2400" b="1" u="sng" cap="all" dirty="0" err="1">
                <a:solidFill>
                  <a:srgbClr val="103676"/>
                </a:solidFill>
                <a:latin typeface="Calibri"/>
                <a:cs typeface="Calibri"/>
              </a:rPr>
              <a:t>mog-ssl</a:t>
            </a:r>
            <a:endParaRPr lang="it-IT" sz="2400" b="1" u="sng" cap="all" dirty="0">
              <a:solidFill>
                <a:srgbClr val="103676"/>
              </a:solidFill>
              <a:latin typeface="Calibri"/>
              <a:cs typeface="Calibri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7A858AE-39F1-F396-E0C3-49D4EADBA7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8853"/>
            <a:fld id="{B6F15528-21DE-4FAA-801E-634DDDAF4B2B}" type="slidenum">
              <a:rPr lang="it-IT">
                <a:latin typeface="Calibri"/>
              </a:rPr>
              <a:pPr defTabSz="608853"/>
              <a:t>13</a:t>
            </a:fld>
            <a:endParaRPr lang="it-IT" dirty="0">
              <a:latin typeface="Calibri"/>
            </a:endParaRPr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5252652E-BDBA-F1CD-813F-03D1A4D707B9}"/>
              </a:ext>
            </a:extLst>
          </p:cNvPr>
          <p:cNvSpPr/>
          <p:nvPr/>
        </p:nvSpPr>
        <p:spPr>
          <a:xfrm>
            <a:off x="562634" y="700665"/>
            <a:ext cx="228318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pPr defTabSz="608853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E11C7C0A-5FBE-9E9B-0355-26F8335DE076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717840" y="6396658"/>
            <a:ext cx="5378160" cy="221236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0" indent="0">
              <a:spcBef>
                <a:spcPts val="133"/>
              </a:spcBef>
              <a:buNone/>
            </a:pPr>
            <a:r>
              <a:rPr lang="it-IT" b="1" dirty="0">
                <a:solidFill>
                  <a:srgbClr val="7DBD71"/>
                </a:solidFill>
                <a:cs typeface="Tahoma"/>
              </a:rPr>
              <a:t>Direzione Relazioni Industriali e Affari Sociali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6996B2B-015F-3301-F6D4-82023B160D84}"/>
              </a:ext>
            </a:extLst>
          </p:cNvPr>
          <p:cNvSpPr/>
          <p:nvPr/>
        </p:nvSpPr>
        <p:spPr>
          <a:xfrm>
            <a:off x="460774" y="19449"/>
            <a:ext cx="8095992" cy="466784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7DBD71"/>
          </a:solidFill>
        </p:spPr>
        <p:txBody>
          <a:bodyPr wrap="square" lIns="0" tIns="0" rIns="0" bIns="0" rtlCol="0"/>
          <a:lstStyle/>
          <a:p>
            <a:pPr defTabSz="608853"/>
            <a:r>
              <a:rPr lang="it-IT" sz="2397" dirty="0">
                <a:solidFill>
                  <a:prstClr val="black"/>
                </a:solidFill>
                <a:latin typeface="Calibri"/>
              </a:rPr>
              <a:t>  </a:t>
            </a:r>
            <a:endParaRPr sz="2131" b="1" dirty="0">
              <a:solidFill>
                <a:srgbClr val="FFFFFF"/>
              </a:solidFill>
              <a:latin typeface="Calibri"/>
              <a:cs typeface="Tahoma"/>
            </a:endParaRP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F7DCD6EE-B14B-9B6A-37B8-301F88ABC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05576"/>
              </p:ext>
            </p:extLst>
          </p:nvPr>
        </p:nvGraphicFramePr>
        <p:xfrm>
          <a:off x="803133" y="1079651"/>
          <a:ext cx="10314613" cy="494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09668">
                  <a:extLst>
                    <a:ext uri="{9D8B030D-6E8A-4147-A177-3AD203B41FA5}">
                      <a16:colId xmlns:a16="http://schemas.microsoft.com/office/drawing/2014/main" val="2469315731"/>
                    </a:ext>
                  </a:extLst>
                </a:gridCol>
                <a:gridCol w="2558808">
                  <a:extLst>
                    <a:ext uri="{9D8B030D-6E8A-4147-A177-3AD203B41FA5}">
                      <a16:colId xmlns:a16="http://schemas.microsoft.com/office/drawing/2014/main" val="3538087488"/>
                    </a:ext>
                  </a:extLst>
                </a:gridCol>
                <a:gridCol w="4837919">
                  <a:extLst>
                    <a:ext uri="{9D8B030D-6E8A-4147-A177-3AD203B41FA5}">
                      <a16:colId xmlns:a16="http://schemas.microsoft.com/office/drawing/2014/main" val="3559004699"/>
                    </a:ext>
                  </a:extLst>
                </a:gridCol>
                <a:gridCol w="2408218">
                  <a:extLst>
                    <a:ext uri="{9D8B030D-6E8A-4147-A177-3AD203B41FA5}">
                      <a16:colId xmlns:a16="http://schemas.microsoft.com/office/drawing/2014/main" val="3650632127"/>
                    </a:ext>
                  </a:extLst>
                </a:gridCol>
              </a:tblGrid>
              <a:tr h="734656"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104355" marR="104355" marT="52184" marB="521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RIFERIMENTI</a:t>
                      </a:r>
                    </a:p>
                  </a:txBody>
                  <a:tcPr marL="104355" marR="104355" marT="52184" marB="521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ULTERIORI ELEMENTI ORGANIZZATIVI</a:t>
                      </a:r>
                    </a:p>
                  </a:txBody>
                  <a:tcPr marL="104355" marR="104355" marT="52184" marB="521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NOTE</a:t>
                      </a:r>
                    </a:p>
                  </a:txBody>
                  <a:tcPr marL="104355" marR="104355" marT="52184" marB="52184" anchor="ctr"/>
                </a:tc>
                <a:extLst>
                  <a:ext uri="{0D108BD9-81ED-4DB2-BD59-A6C34878D82A}">
                    <a16:rowId xmlns:a16="http://schemas.microsoft.com/office/drawing/2014/main" val="620264744"/>
                  </a:ext>
                </a:extLst>
              </a:tr>
              <a:tr h="1329936">
                <a:tc>
                  <a:txBody>
                    <a:bodyPr/>
                    <a:lstStyle/>
                    <a:p>
                      <a:r>
                        <a:rPr lang="it-IT" sz="1400" b="1" kern="1200" cap="sm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104355" marR="104355" marT="52184" marB="52184" anchor="ctr"/>
                </a:tc>
                <a:tc>
                  <a:txBody>
                    <a:bodyPr/>
                    <a:lstStyle/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Art 30 del d.lgs. 81/08 commi 1 e 4 </a:t>
                      </a:r>
                    </a:p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(al comma 3</a:t>
                      </a:r>
                    </a:p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è prescritto il sistema</a:t>
                      </a:r>
                    </a:p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disciplinare)</a:t>
                      </a:r>
                    </a:p>
                  </a:txBody>
                  <a:tcPr marL="104355" marR="104355" marT="52184" marB="52184" anchor="ctr"/>
                </a:tc>
                <a:tc>
                  <a:txBody>
                    <a:bodyPr/>
                    <a:lstStyle/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Necessario dotarsi di un </a:t>
                      </a:r>
                      <a:r>
                        <a:rPr lang="it-IT" sz="1600" b="1" kern="1200" cap="all" baseline="0" dirty="0" err="1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OdV</a:t>
                      </a:r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(oltre al sistema disciplinare già previsto dal comma 3)</a:t>
                      </a:r>
                    </a:p>
                    <a:p>
                      <a:endParaRPr lang="it-IT" sz="1600" b="1" kern="1200" cap="all" baseline="0" dirty="0">
                        <a:solidFill>
                          <a:srgbClr val="00567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Segnalazioni condotte illecite</a:t>
                      </a:r>
                    </a:p>
                  </a:txBody>
                  <a:tcPr marL="104355" marR="104355" marT="52184" marB="52184" anchor="ctr"/>
                </a:tc>
                <a:tc>
                  <a:txBody>
                    <a:bodyPr/>
                    <a:lstStyle/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 alcune categorie sono disponibili linee</a:t>
                      </a:r>
                    </a:p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guida per la progettazione dei </a:t>
                      </a:r>
                      <a:r>
                        <a:rPr lang="it-IT" sz="1600" b="1" kern="1200" cap="all" baseline="0" dirty="0" err="1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mog</a:t>
                      </a:r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it-IT" sz="1600" b="1" kern="1200" cap="all" baseline="0" dirty="0" err="1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confindustria</a:t>
                      </a:r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ed ance)</a:t>
                      </a:r>
                    </a:p>
                  </a:txBody>
                  <a:tcPr marL="104355" marR="104355" marT="52184" marB="52184" anchor="ctr"/>
                </a:tc>
                <a:extLst>
                  <a:ext uri="{0D108BD9-81ED-4DB2-BD59-A6C34878D82A}">
                    <a16:rowId xmlns:a16="http://schemas.microsoft.com/office/drawing/2014/main" val="1192094823"/>
                  </a:ext>
                </a:extLst>
              </a:tr>
              <a:tr h="839704">
                <a:tc>
                  <a:txBody>
                    <a:bodyPr/>
                    <a:lstStyle/>
                    <a:p>
                      <a:r>
                        <a:rPr lang="it-IT" sz="1400" b="1" kern="1200" cap="sm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104355" marR="104355" marT="52184" marB="52184" anchor="ctr"/>
                </a:tc>
                <a:tc>
                  <a:txBody>
                    <a:bodyPr/>
                    <a:lstStyle/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BS OHSAS 18001</a:t>
                      </a:r>
                    </a:p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Oppure Linee guida UNI - Inail</a:t>
                      </a:r>
                    </a:p>
                  </a:txBody>
                  <a:tcPr marL="104355" marR="104355" marT="52184" marB="52184" anchor="ctr"/>
                </a:tc>
                <a:tc>
                  <a:txBody>
                    <a:bodyPr/>
                    <a:lstStyle/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Necessario dotarsi di:</a:t>
                      </a:r>
                    </a:p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 Sistema disciplinare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b="1" kern="1200" cap="all" baseline="0" dirty="0" err="1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OdV</a:t>
                      </a:r>
                      <a:endParaRPr lang="it-IT" sz="1600" b="1" kern="1200" cap="all" baseline="0" dirty="0">
                        <a:solidFill>
                          <a:srgbClr val="00567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Segnalazioni condotte illecite</a:t>
                      </a:r>
                    </a:p>
                  </a:txBody>
                  <a:tcPr marL="104355" marR="104355" marT="52184" marB="52184" anchor="ctr"/>
                </a:tc>
                <a:tc>
                  <a:txBody>
                    <a:bodyPr/>
                    <a:lstStyle/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Sono disponibili, sul sito web </a:t>
                      </a:r>
                      <a:r>
                        <a:rPr lang="it-IT" sz="1600" b="1" kern="1200" cap="all" baseline="0" dirty="0" err="1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inail</a:t>
                      </a:r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linee di</a:t>
                      </a:r>
                    </a:p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indirizzo applicative per determinate</a:t>
                      </a:r>
                    </a:p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tipologie di imprese e comparti produttivi</a:t>
                      </a:r>
                    </a:p>
                  </a:txBody>
                  <a:tcPr marL="104355" marR="104355" marT="52184" marB="52184" anchor="ctr"/>
                </a:tc>
                <a:extLst>
                  <a:ext uri="{0D108BD9-81ED-4DB2-BD59-A6C34878D82A}">
                    <a16:rowId xmlns:a16="http://schemas.microsoft.com/office/drawing/2014/main" val="1045725656"/>
                  </a:ext>
                </a:extLst>
              </a:tr>
              <a:tr h="839704">
                <a:tc>
                  <a:txBody>
                    <a:bodyPr/>
                    <a:lstStyle/>
                    <a:p>
                      <a:r>
                        <a:rPr lang="it-IT" sz="1400" b="1" kern="1200" cap="sm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104355" marR="104355" marT="52184" marB="52184" anchor="ctr"/>
                </a:tc>
                <a:tc>
                  <a:txBody>
                    <a:bodyPr/>
                    <a:lstStyle/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Procedure semplificate di cui al </a:t>
                      </a:r>
                      <a:r>
                        <a:rPr lang="it-IT" sz="1600" b="1" kern="1200" cap="all" baseline="0" dirty="0" err="1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d.m.</a:t>
                      </a:r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13/o2/14</a:t>
                      </a:r>
                    </a:p>
                  </a:txBody>
                  <a:tcPr marL="104355" marR="104355" marT="52184" marB="52184" anchor="ctr"/>
                </a:tc>
                <a:tc>
                  <a:txBody>
                    <a:bodyPr/>
                    <a:lstStyle/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Necessario dotarsi di un </a:t>
                      </a:r>
                      <a:r>
                        <a:rPr lang="it-IT" sz="1600" b="1" kern="1200" cap="all" baseline="0" dirty="0" err="1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OdV</a:t>
                      </a:r>
                      <a:endParaRPr lang="it-IT" sz="1600" b="1" kern="1200" cap="all" baseline="0" dirty="0">
                        <a:solidFill>
                          <a:srgbClr val="00567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Sistema disciplinare</a:t>
                      </a:r>
                    </a:p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Segnalazioni condotte illecite</a:t>
                      </a:r>
                    </a:p>
                    <a:p>
                      <a:pPr marL="0" algn="l" defTabSz="914400" rtl="0" eaLnBrk="1" latinLnBrk="0" hangingPunct="1"/>
                      <a:endParaRPr lang="it-IT" sz="1600" b="1" kern="1200" cap="all" baseline="0" dirty="0">
                        <a:solidFill>
                          <a:srgbClr val="00567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4355" marR="104355" marT="52184" marB="52184" anchor="ctr"/>
                </a:tc>
                <a:tc>
                  <a:txBody>
                    <a:bodyPr/>
                    <a:lstStyle/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Il decreto ministeriale fornisce anche la</a:t>
                      </a:r>
                    </a:p>
                    <a:p>
                      <a:r>
                        <a:rPr lang="it-IT" sz="1600" b="1" kern="1200" cap="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modulistica applicativa</a:t>
                      </a:r>
                    </a:p>
                  </a:txBody>
                  <a:tcPr marL="104355" marR="104355" marT="52184" marB="52184" anchor="ctr"/>
                </a:tc>
                <a:extLst>
                  <a:ext uri="{0D108BD9-81ED-4DB2-BD59-A6C34878D82A}">
                    <a16:rowId xmlns:a16="http://schemas.microsoft.com/office/drawing/2014/main" val="1689676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184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67BFA-CCDE-96B3-78E7-414235B45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2BFA1B-A1D2-B642-2BEB-130A84F1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93" y="537452"/>
            <a:ext cx="10314614" cy="369332"/>
          </a:xfrm>
        </p:spPr>
        <p:txBody>
          <a:bodyPr>
            <a:normAutofit fontScale="90000"/>
          </a:bodyPr>
          <a:lstStyle/>
          <a:p>
            <a:pPr algn="l"/>
            <a:r>
              <a:rPr lang="it-IT" sz="2400" b="1" u="sng" cap="small" dirty="0">
                <a:solidFill>
                  <a:srgbClr val="1036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MODELLI DI ORGANIZZAZIONE  E GESTIONE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2DFB-0F33-4152-72A9-5A9BAA65E7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8853"/>
            <a:fld id="{B6F15528-21DE-4FAA-801E-634DDDAF4B2B}" type="slidenum">
              <a:rPr lang="it-IT">
                <a:latin typeface="Calibri"/>
              </a:rPr>
              <a:pPr defTabSz="608853"/>
              <a:t>14</a:t>
            </a:fld>
            <a:endParaRPr lang="it-IT" dirty="0">
              <a:latin typeface="Calibri"/>
            </a:endParaRPr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6446945B-CEB1-A285-17B3-3A98F8A74F57}"/>
              </a:ext>
            </a:extLst>
          </p:cNvPr>
          <p:cNvSpPr/>
          <p:nvPr/>
        </p:nvSpPr>
        <p:spPr>
          <a:xfrm>
            <a:off x="562634" y="613113"/>
            <a:ext cx="228318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pPr defTabSz="608853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C47CC814-056A-CB5C-4504-321875717B9B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630288" y="6563492"/>
            <a:ext cx="5378160" cy="221236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0" indent="0">
              <a:spcBef>
                <a:spcPts val="133"/>
              </a:spcBef>
              <a:buNone/>
            </a:pPr>
            <a:r>
              <a:rPr lang="it-IT" b="1" dirty="0">
                <a:solidFill>
                  <a:srgbClr val="7DBD71"/>
                </a:solidFill>
                <a:cs typeface="Tahoma"/>
              </a:rPr>
              <a:t>Direzione Relazioni Industriali e Affari Sociali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56D08692-1AD8-2635-6AA2-999F7BA00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757255"/>
              </p:ext>
            </p:extLst>
          </p:nvPr>
        </p:nvGraphicFramePr>
        <p:xfrm>
          <a:off x="587182" y="993654"/>
          <a:ext cx="11115191" cy="700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5191">
                  <a:extLst>
                    <a:ext uri="{9D8B030D-6E8A-4147-A177-3AD203B41FA5}">
                      <a16:colId xmlns:a16="http://schemas.microsoft.com/office/drawing/2014/main" val="951336313"/>
                    </a:ext>
                  </a:extLst>
                </a:gridCol>
              </a:tblGrid>
              <a:tr h="700891">
                <a:tc>
                  <a:txBody>
                    <a:bodyPr/>
                    <a:lstStyle/>
                    <a:p>
                      <a:pPr marL="342900" indent="-342900" algn="just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it-IT" sz="1800" b="1" kern="1200" cap="sm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L’organo dirigente dell'impresa deve adottare e curare l’efficace attuazione di un </a:t>
                      </a:r>
                      <a:r>
                        <a:rPr lang="it-IT" sz="1800" b="1" kern="1200" cap="small" baseline="0" dirty="0" err="1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mog</a:t>
                      </a:r>
                      <a:r>
                        <a:rPr lang="it-IT" sz="1800" b="1" kern="1200" cap="sm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idoneo a prevenire la commissione di reati </a:t>
                      </a:r>
                    </a:p>
                  </a:txBody>
                  <a:tcPr marL="121770" marR="121770" marT="60885" marB="608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30975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EC623B6-E803-C5E4-5530-B5869624C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180496"/>
              </p:ext>
            </p:extLst>
          </p:nvPr>
        </p:nvGraphicFramePr>
        <p:xfrm>
          <a:off x="562634" y="2798933"/>
          <a:ext cx="11139740" cy="396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9740">
                  <a:extLst>
                    <a:ext uri="{9D8B030D-6E8A-4147-A177-3AD203B41FA5}">
                      <a16:colId xmlns:a16="http://schemas.microsoft.com/office/drawing/2014/main" val="951336313"/>
                    </a:ext>
                  </a:extLst>
                </a:gridCol>
              </a:tblGrid>
              <a:tr h="45926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it-IT" sz="1800" b="1" kern="1200" cap="sm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 relazione all’estensione dei poteri delegati e al rischio di commissione dei reati, i modelli devono contenere: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800" b="1" kern="1200" cap="sm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l’individuazione delle attività nel cui ambito possono essere commessi reati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800" b="1" kern="1200" cap="sm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specifici protocolli diretti a programmare la formazione e l’attuazione delle decisioni dell’ente in relazione ai reati da prevenire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800" b="1" kern="1200" cap="sm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specifici protocolli relativi alle modalità di gestione delle risorse finanziarie idonee ad impedire la commissione dei reati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800" b="1" kern="1200" cap="sm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 previsione di obblighi di informazione nei confronti dell’organismo deputato a vigilare sul funzionamento e l’osservanza del modello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800" b="1" kern="1200" cap="sm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 previsione di un sistema di tutela del whistleblowing, con garanzia dell’anonimato dei soggetti che inviano segnalazioni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800" b="1" kern="1200" cap="sm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l’istituzione di un Organismo di Vigilanza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800" b="1" kern="1200" cap="sm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 sistema disciplinare idoneo a sanzionare il mancato rispetto delle misure indicate nel modello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800" b="1" kern="1200" cap="sm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presenza di un sistema strutturato per la tutela dei dipendenti e collaboratori che segnalino condotte illecite con riferimento ai reati presupposto</a:t>
                      </a:r>
                    </a:p>
                  </a:txBody>
                  <a:tcPr marL="121770" marR="121770" marT="60885" marB="608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30975"/>
                  </a:ext>
                </a:extLst>
              </a:tr>
            </a:tbl>
          </a:graphicData>
        </a:graphic>
      </p:graphicFrame>
      <p:sp>
        <p:nvSpPr>
          <p:cNvPr id="6" name="object 6">
            <a:extLst>
              <a:ext uri="{FF2B5EF4-FFF2-40B4-BE49-F238E27FC236}">
                <a16:creationId xmlns:a16="http://schemas.microsoft.com/office/drawing/2014/main" id="{AFDABE60-9421-5311-29BE-E47FB520FF83}"/>
              </a:ext>
            </a:extLst>
          </p:cNvPr>
          <p:cNvSpPr/>
          <p:nvPr/>
        </p:nvSpPr>
        <p:spPr>
          <a:xfrm>
            <a:off x="460774" y="19449"/>
            <a:ext cx="8095992" cy="466784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7DBD71"/>
          </a:solidFill>
        </p:spPr>
        <p:txBody>
          <a:bodyPr wrap="square" lIns="0" tIns="0" rIns="0" bIns="0" rtlCol="0"/>
          <a:lstStyle/>
          <a:p>
            <a:pPr defTabSz="608853"/>
            <a:r>
              <a:rPr lang="it-IT" sz="2397" dirty="0">
                <a:solidFill>
                  <a:prstClr val="black"/>
                </a:solidFill>
                <a:latin typeface="Calibri"/>
              </a:rPr>
              <a:t>  </a:t>
            </a:r>
            <a:endParaRPr sz="2131" b="1" dirty="0">
              <a:solidFill>
                <a:srgbClr val="FFFFFF"/>
              </a:solidFill>
              <a:latin typeface="Calibri"/>
              <a:cs typeface="Tahoma"/>
            </a:endParaRP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A1B72DEF-5C36-AC93-CF6A-0ADF8BDDC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649626"/>
              </p:ext>
            </p:extLst>
          </p:nvPr>
        </p:nvGraphicFramePr>
        <p:xfrm>
          <a:off x="562633" y="1784734"/>
          <a:ext cx="11139740" cy="94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9740">
                  <a:extLst>
                    <a:ext uri="{9D8B030D-6E8A-4147-A177-3AD203B41FA5}">
                      <a16:colId xmlns:a16="http://schemas.microsoft.com/office/drawing/2014/main" val="951336313"/>
                    </a:ext>
                  </a:extLst>
                </a:gridCol>
              </a:tblGrid>
              <a:tr h="700891">
                <a:tc>
                  <a:txBody>
                    <a:bodyPr/>
                    <a:lstStyle/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r>
                        <a:rPr lang="it-IT" sz="1800" b="1" kern="1200" cap="sm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modelli devono tener conto della natura e della dimensione dell’organizzazione, del tipo di attività svolta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r>
                        <a:rPr lang="it-IT" sz="1800" b="1" kern="1200" cap="small" baseline="0" dirty="0">
                          <a:solidFill>
                            <a:srgbClr val="005677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devono prevedere misure idonee a garantire lo svolgimento dell’attività nel rispetto della legge ed a individuare e tenere sotto controllo le situazioni di rischio</a:t>
                      </a:r>
                    </a:p>
                  </a:txBody>
                  <a:tcPr marL="121770" marR="121770" marT="60885" marB="608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30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979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0789" y="870179"/>
            <a:ext cx="10314614" cy="430355"/>
          </a:xfrm>
        </p:spPr>
        <p:txBody>
          <a:bodyPr>
            <a:normAutofit/>
          </a:bodyPr>
          <a:lstStyle/>
          <a:p>
            <a:pPr defTabSz="800100">
              <a:spcAft>
                <a:spcPct val="35000"/>
              </a:spcAft>
            </a:pPr>
            <a:r>
              <a:rPr lang="it-IT" sz="2400" b="1" u="sng" cap="small" dirty="0">
                <a:solidFill>
                  <a:srgbClr val="103676"/>
                </a:solidFill>
                <a:latin typeface="Calibri"/>
                <a:cs typeface="Calibri"/>
              </a:rPr>
              <a:t>ART. 51 TUSL ORGANISMI PARITETICI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7" name="bg object 16"/>
          <p:cNvSpPr/>
          <p:nvPr/>
        </p:nvSpPr>
        <p:spPr>
          <a:xfrm>
            <a:off x="529390" y="971198"/>
            <a:ext cx="228318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8" name="object 6"/>
          <p:cNvSpPr/>
          <p:nvPr/>
        </p:nvSpPr>
        <p:spPr>
          <a:xfrm>
            <a:off x="257825" y="0"/>
            <a:ext cx="8095992" cy="466784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7DBD71"/>
          </a:solidFill>
        </p:spPr>
        <p:txBody>
          <a:bodyPr wrap="square" lIns="0" tIns="0" rIns="0" bIns="0" rtlCol="0"/>
          <a:lstStyle/>
          <a:p>
            <a:r>
              <a:rPr lang="it-IT" sz="1864" dirty="0">
                <a:solidFill>
                  <a:schemeClr val="bg1"/>
                </a:solidFill>
              </a:rPr>
              <a:t>       </a:t>
            </a:r>
            <a:endParaRPr lang="it-IT" sz="1598" dirty="0">
              <a:solidFill>
                <a:schemeClr val="bg1"/>
              </a:solidFill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757708" y="78807"/>
            <a:ext cx="7063362" cy="273301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endParaRPr lang="it-IT" sz="1665" b="1" dirty="0">
              <a:solidFill>
                <a:schemeClr val="bg1"/>
              </a:solidFill>
            </a:endParaRPr>
          </a:p>
        </p:txBody>
      </p:sp>
      <p:sp>
        <p:nvSpPr>
          <p:cNvPr id="13" name="object 7"/>
          <p:cNvSpPr txBox="1">
            <a:spLocks noGrp="1"/>
          </p:cNvSpPr>
          <p:nvPr>
            <p:ph type="body" sz="quarter" idx="11"/>
          </p:nvPr>
        </p:nvSpPr>
        <p:spPr>
          <a:xfrm>
            <a:off x="920789" y="6207730"/>
            <a:ext cx="5378160" cy="480794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endParaRPr lang="it-IT" b="1" dirty="0">
              <a:solidFill>
                <a:srgbClr val="7DBD71"/>
              </a:solidFill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133"/>
              </a:spcBef>
              <a:buNone/>
            </a:pPr>
            <a:r>
              <a:rPr lang="it-IT" b="1" dirty="0">
                <a:solidFill>
                  <a:srgbClr val="7DBD71"/>
                </a:solidFill>
                <a:cs typeface="Tahoma"/>
              </a:rPr>
              <a:t>Direzione Relazioni Industriali e Affari Sociali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61ACEBF-4218-A7B1-8EBD-D242F738CC59}"/>
              </a:ext>
            </a:extLst>
          </p:cNvPr>
          <p:cNvSpPr txBox="1"/>
          <p:nvPr/>
        </p:nvSpPr>
        <p:spPr>
          <a:xfrm>
            <a:off x="387037" y="1535286"/>
            <a:ext cx="113824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533" indent="-380533" algn="just">
              <a:buClr>
                <a:srgbClr val="7DBD71"/>
              </a:buClr>
              <a:buFont typeface="Wingdings" panose="05000000000000000000" pitchFamily="2" charset="2"/>
              <a:buChar char="§"/>
            </a:pPr>
            <a:r>
              <a:rPr lang="it-IT" b="1" cap="small" dirty="0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svolgono o promuovono attività di formazione e su richiesta rilasciano una attestazione dello svolgimento delle attività e dei servizi di supporto (asseverazione </a:t>
            </a:r>
            <a:r>
              <a:rPr lang="it-IT" b="1" cap="small" dirty="0" err="1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mog</a:t>
            </a:r>
            <a:r>
              <a:rPr lang="it-IT" b="1" cap="small" dirty="0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cap="small" dirty="0" err="1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ssl</a:t>
            </a:r>
            <a:r>
              <a:rPr lang="it-IT" b="1" cap="small" dirty="0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*) della quale gli organi di vigilanza possono tener conto ai fini della programmazione delle proprie attività (comma 3-bis)</a:t>
            </a:r>
          </a:p>
          <a:p>
            <a:pPr marL="380533" indent="-380533" algn="just">
              <a:buClr>
                <a:srgbClr val="7DBD71"/>
              </a:buClr>
              <a:buFont typeface="Wingdings" panose="05000000000000000000" pitchFamily="2" charset="2"/>
              <a:buChar char="§"/>
            </a:pPr>
            <a:endParaRPr lang="it-IT" b="1" cap="small" dirty="0">
              <a:solidFill>
                <a:srgbClr val="0056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533" indent="-380533" algn="just">
              <a:buClr>
                <a:srgbClr val="7DBD71"/>
              </a:buClr>
              <a:buFont typeface="Wingdings" panose="05000000000000000000" pitchFamily="2" charset="2"/>
              <a:buChar char="§"/>
            </a:pPr>
            <a:r>
              <a:rPr lang="it-IT" b="1" cap="small" dirty="0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comunicazioni annuali </a:t>
            </a:r>
            <a:r>
              <a:rPr lang="it-IT" b="1" cap="small" dirty="0" err="1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all’inail</a:t>
            </a:r>
            <a:r>
              <a:rPr lang="it-IT" b="1" cap="small" dirty="0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all’</a:t>
            </a:r>
            <a:r>
              <a:rPr lang="it-IT" b="1" cap="small" dirty="0" err="1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inl</a:t>
            </a:r>
            <a:r>
              <a:rPr lang="it-IT" b="1" cap="small" dirty="0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parte degli organismi paritetici devono avvenire nel rispetto della privacy (comma 8-bis):</a:t>
            </a:r>
          </a:p>
          <a:p>
            <a:pPr marL="989387" lvl="1" indent="-380533" algn="just">
              <a:buClr>
                <a:srgbClr val="7DBD71"/>
              </a:buClr>
              <a:buFont typeface="Wingdings" panose="05000000000000000000" pitchFamily="2" charset="2"/>
              <a:buChar char="§"/>
            </a:pPr>
            <a:r>
              <a:rPr lang="it-IT" b="1" cap="small" dirty="0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Imprese che hanno aderito al sistema degli organismi paritetici e a quelle che hanno svolto formazione organizzata dagli stessi</a:t>
            </a:r>
          </a:p>
          <a:p>
            <a:pPr marL="989387" lvl="1" indent="-380533" algn="just">
              <a:buClr>
                <a:srgbClr val="7DBD71"/>
              </a:buClr>
              <a:buFont typeface="Wingdings" panose="05000000000000000000" pitchFamily="2" charset="2"/>
              <a:buChar char="§"/>
            </a:pPr>
            <a:r>
              <a:rPr lang="it-IT" b="1" cap="small" dirty="0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RLST</a:t>
            </a:r>
          </a:p>
          <a:p>
            <a:pPr marL="989387" lvl="1" indent="-380533" algn="just">
              <a:buClr>
                <a:srgbClr val="7DBD71"/>
              </a:buClr>
              <a:buFont typeface="Wingdings" panose="05000000000000000000" pitchFamily="2" charset="2"/>
              <a:buChar char="§"/>
            </a:pPr>
            <a:r>
              <a:rPr lang="it-IT" b="1" cap="small" dirty="0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Rilascio delle asseverazioni</a:t>
            </a:r>
          </a:p>
          <a:p>
            <a:pPr marL="380533" indent="-380533" algn="just">
              <a:buClr>
                <a:srgbClr val="7DBD71"/>
              </a:buClr>
              <a:buFont typeface="Wingdings" panose="05000000000000000000" pitchFamily="2" charset="2"/>
              <a:buChar char="§"/>
            </a:pPr>
            <a:endParaRPr lang="it-IT" b="1" cap="small" dirty="0">
              <a:solidFill>
                <a:srgbClr val="0056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533" indent="-380533" algn="just">
              <a:buClr>
                <a:srgbClr val="7DBD71"/>
              </a:buClr>
              <a:buFont typeface="Wingdings" panose="05000000000000000000" pitchFamily="2" charset="2"/>
              <a:buChar char="§"/>
            </a:pPr>
            <a:r>
              <a:rPr lang="it-IT" b="1" cap="small" dirty="0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dati relativi delle imprese comunicati dagli organismi paritetici all’</a:t>
            </a:r>
            <a:r>
              <a:rPr lang="it-IT" b="1" cap="small" dirty="0" err="1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inl</a:t>
            </a:r>
            <a:r>
              <a:rPr lang="it-IT" b="1" cap="small" dirty="0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b="1" cap="small" dirty="0" err="1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all’inail</a:t>
            </a:r>
            <a:r>
              <a:rPr lang="it-IT" b="1" cap="small" dirty="0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verranno utilizzati ai fini della individuazione di criteri di priorità nella programmazione della vigilanza da parte dell’Ispettorato del lavoro e di criteri di premialità nell’ambito della determinazione degli oneri assicurativi da parte </a:t>
            </a:r>
            <a:r>
              <a:rPr lang="it-IT" b="1" cap="small" dirty="0" err="1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dell’inail</a:t>
            </a:r>
            <a:r>
              <a:rPr lang="it-IT" b="1" cap="small" dirty="0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(8-ter)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E86EDE1-3A89-8467-9734-D9324A22F0CB}"/>
              </a:ext>
            </a:extLst>
          </p:cNvPr>
          <p:cNvSpPr txBox="1"/>
          <p:nvPr/>
        </p:nvSpPr>
        <p:spPr>
          <a:xfrm>
            <a:off x="387037" y="5604821"/>
            <a:ext cx="11382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7DBD71"/>
              </a:buClr>
            </a:pPr>
            <a:r>
              <a:rPr lang="it-IT" sz="1600" b="1" i="1" cap="small" dirty="0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it-IT" sz="1600" b="1" i="1" u="sng" cap="small" dirty="0">
                <a:solidFill>
                  <a:srgbClr val="0056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Asseverazione secondo le norme tecniche di settore: UNI 11751-1 “Adozione ed efficace attuazione dei Modelli di Organizzazione e Gestione della Salute e Sicurezza sul lavoro (MOG-SSL) – Parte 1: Modalità di asseverazione nel settore delle costruzioni edili o di ingegneria civile</a:t>
            </a:r>
          </a:p>
        </p:txBody>
      </p:sp>
    </p:spTree>
    <p:extLst>
      <p:ext uri="{BB962C8B-B14F-4D97-AF65-F5344CB8AC3E}">
        <p14:creationId xmlns:p14="http://schemas.microsoft.com/office/powerpoint/2010/main" val="350130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1815" y="583716"/>
            <a:ext cx="10314614" cy="430355"/>
          </a:xfrm>
        </p:spPr>
        <p:txBody>
          <a:bodyPr>
            <a:noAutofit/>
          </a:bodyPr>
          <a:lstStyle/>
          <a:p>
            <a:pPr defTabSz="800100">
              <a:spcAft>
                <a:spcPct val="35000"/>
              </a:spcAft>
            </a:pPr>
            <a:r>
              <a:rPr lang="it-IT" sz="2600" b="1" u="sng" cap="small" dirty="0">
                <a:solidFill>
                  <a:srgbClr val="103676"/>
                </a:solidFill>
                <a:latin typeface="Calibri"/>
                <a:cs typeface="Calibri"/>
              </a:rPr>
              <a:t>vantaggi </a:t>
            </a:r>
            <a:r>
              <a:rPr lang="it-IT" sz="2600" b="1" u="sng" cap="small" dirty="0" err="1">
                <a:solidFill>
                  <a:srgbClr val="103676"/>
                </a:solidFill>
                <a:latin typeface="Calibri"/>
                <a:cs typeface="Calibri"/>
              </a:rPr>
              <a:t>mog</a:t>
            </a:r>
            <a:r>
              <a:rPr lang="it-IT" sz="2600" b="1" u="sng" cap="small" dirty="0">
                <a:solidFill>
                  <a:srgbClr val="103676"/>
                </a:solidFill>
                <a:latin typeface="Calibri"/>
                <a:cs typeface="Calibri"/>
              </a:rPr>
              <a:t> asseverato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7" name="bg object 16"/>
          <p:cNvSpPr/>
          <p:nvPr/>
        </p:nvSpPr>
        <p:spPr>
          <a:xfrm>
            <a:off x="562634" y="674852"/>
            <a:ext cx="228318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8" name="object 6"/>
          <p:cNvSpPr/>
          <p:nvPr/>
        </p:nvSpPr>
        <p:spPr>
          <a:xfrm>
            <a:off x="257825" y="0"/>
            <a:ext cx="8095992" cy="466784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7DBD71"/>
          </a:solidFill>
        </p:spPr>
        <p:txBody>
          <a:bodyPr wrap="square" lIns="0" tIns="0" rIns="0" bIns="0" rtlCol="0"/>
          <a:lstStyle/>
          <a:p>
            <a:r>
              <a:rPr lang="it-IT" sz="2397" dirty="0"/>
              <a:t>  </a:t>
            </a:r>
            <a:endParaRPr sz="2397" dirty="0"/>
          </a:p>
        </p:txBody>
      </p:sp>
      <p:sp>
        <p:nvSpPr>
          <p:cNvPr id="13" name="object 7"/>
          <p:cNvSpPr txBox="1">
            <a:spLocks noGrp="1"/>
          </p:cNvSpPr>
          <p:nvPr>
            <p:ph type="body" sz="quarter" idx="11"/>
          </p:nvPr>
        </p:nvSpPr>
        <p:spPr>
          <a:xfrm>
            <a:off x="920789" y="6168818"/>
            <a:ext cx="5378160" cy="480794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endParaRPr lang="it-IT" b="1" dirty="0">
              <a:solidFill>
                <a:srgbClr val="7DBD71"/>
              </a:solidFill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133"/>
              </a:spcBef>
              <a:buNone/>
            </a:pPr>
            <a:r>
              <a:rPr lang="it-IT" b="1" dirty="0">
                <a:solidFill>
                  <a:srgbClr val="7DBD71"/>
                </a:solidFill>
                <a:cs typeface="Tahoma"/>
              </a:rPr>
              <a:t>Direzione Relazioni Industriali e Affari Sociali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8D2479DE-B952-1EC5-BB8F-5DEDF140855F}"/>
              </a:ext>
            </a:extLst>
          </p:cNvPr>
          <p:cNvGraphicFramePr/>
          <p:nvPr/>
        </p:nvGraphicFramePr>
        <p:xfrm>
          <a:off x="799023" y="2109829"/>
          <a:ext cx="10675137" cy="2131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348F18F3-85A6-9572-135B-4AE2E2BE9A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13788"/>
              </p:ext>
            </p:extLst>
          </p:nvPr>
        </p:nvGraphicFramePr>
        <p:xfrm>
          <a:off x="893533" y="1404103"/>
          <a:ext cx="10269239" cy="459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80711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F81BF-2901-1A5C-8844-BEC67667F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2FE2046-14C9-97A4-5E68-1E4A0EF28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D11D5BB-678D-FA07-DE61-67B2F35FAAD1}"/>
              </a:ext>
            </a:extLst>
          </p:cNvPr>
          <p:cNvSpPr/>
          <p:nvPr/>
        </p:nvSpPr>
        <p:spPr>
          <a:xfrm>
            <a:off x="257825" y="0"/>
            <a:ext cx="8095992" cy="466784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7DBD71"/>
          </a:solidFill>
        </p:spPr>
        <p:txBody>
          <a:bodyPr wrap="square" lIns="0" tIns="0" rIns="0" bIns="0" rtlCol="0"/>
          <a:lstStyle/>
          <a:p>
            <a:r>
              <a:rPr lang="it-IT" sz="2397" dirty="0"/>
              <a:t>  </a:t>
            </a:r>
            <a:endParaRPr sz="2397" dirty="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1986F90C-4BCA-6B9B-64F3-AFCFD68F26BF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920789" y="6168818"/>
            <a:ext cx="5378160" cy="480794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endParaRPr lang="it-IT" b="1" dirty="0">
              <a:solidFill>
                <a:srgbClr val="7DBD71"/>
              </a:solidFill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133"/>
              </a:spcBef>
              <a:buNone/>
            </a:pPr>
            <a:r>
              <a:rPr lang="it-IT" b="1" dirty="0">
                <a:solidFill>
                  <a:srgbClr val="7DBD71"/>
                </a:solidFill>
                <a:cs typeface="Tahoma"/>
              </a:rPr>
              <a:t>Direzione Relazioni Industriali e Affari Sociali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CC30D4A2-12F8-7DF3-D45F-99EC9DF7E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004360"/>
              </p:ext>
            </p:extLst>
          </p:nvPr>
        </p:nvGraphicFramePr>
        <p:xfrm>
          <a:off x="717839" y="775830"/>
          <a:ext cx="10756322" cy="182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magine 11" descr="Immagine che contiene cielo, Elmetto, Ingegnere, muratore&#10;&#10;Il contenuto generato dall'IA potrebbe non essere corretto.">
            <a:extLst>
              <a:ext uri="{FF2B5EF4-FFF2-40B4-BE49-F238E27FC236}">
                <a16:creationId xmlns:a16="http://schemas.microsoft.com/office/drawing/2014/main" id="{17068489-AFD0-72DB-A1E4-276B4DD384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69" y="2815626"/>
            <a:ext cx="51199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55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0387" y="2856422"/>
            <a:ext cx="10314614" cy="983671"/>
          </a:xfrm>
        </p:spPr>
        <p:txBody>
          <a:bodyPr>
            <a:normAutofit/>
          </a:bodyPr>
          <a:lstStyle/>
          <a:p>
            <a:pPr algn="ctr"/>
            <a:r>
              <a:rPr lang="it-IT" sz="6392" b="1" i="1" dirty="0">
                <a:solidFill>
                  <a:srgbClr val="7DBD71"/>
                </a:solidFill>
              </a:rPr>
              <a:t>Grazie per l’attenzione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8" name="object 6"/>
          <p:cNvSpPr/>
          <p:nvPr/>
        </p:nvSpPr>
        <p:spPr>
          <a:xfrm>
            <a:off x="257825" y="0"/>
            <a:ext cx="8095992" cy="466784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7DBD71"/>
          </a:solidFill>
        </p:spPr>
        <p:txBody>
          <a:bodyPr wrap="square" lIns="0" tIns="0" rIns="0" bIns="0" rtlCol="0"/>
          <a:lstStyle/>
          <a:p>
            <a:r>
              <a:rPr lang="it-IT" sz="2131" b="1">
                <a:solidFill>
                  <a:srgbClr val="FFFFFF"/>
                </a:solidFill>
                <a:latin typeface="Calibri"/>
                <a:cs typeface="Tahoma"/>
              </a:rPr>
              <a:t>  </a:t>
            </a:r>
            <a:endParaRPr sz="2397" dirty="0">
              <a:solidFill>
                <a:prstClr val="black"/>
              </a:solidFill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757708" y="78807"/>
            <a:ext cx="7063362" cy="273301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endParaRPr lang="it-IT" sz="1665" b="1" dirty="0">
              <a:solidFill>
                <a:schemeClr val="bg1"/>
              </a:solidFill>
            </a:endParaRPr>
          </a:p>
        </p:txBody>
      </p:sp>
      <p:sp>
        <p:nvSpPr>
          <p:cNvPr id="10" name="object 7"/>
          <p:cNvSpPr txBox="1">
            <a:spLocks noGrp="1"/>
          </p:cNvSpPr>
          <p:nvPr>
            <p:ph type="body" sz="quarter" idx="11"/>
          </p:nvPr>
        </p:nvSpPr>
        <p:spPr>
          <a:xfrm>
            <a:off x="920789" y="6168818"/>
            <a:ext cx="5378160" cy="480794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endParaRPr lang="it-IT" b="1" dirty="0">
              <a:solidFill>
                <a:srgbClr val="7DBD71"/>
              </a:solidFill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133"/>
              </a:spcBef>
              <a:buNone/>
            </a:pPr>
            <a:r>
              <a:rPr lang="it-IT" b="1" dirty="0">
                <a:solidFill>
                  <a:srgbClr val="7DBD71"/>
                </a:solidFill>
                <a:cs typeface="Tahoma"/>
              </a:rPr>
              <a:t>Direzione Relazioni Industriali e Affari Sociali</a:t>
            </a:r>
          </a:p>
        </p:txBody>
      </p:sp>
    </p:spTree>
    <p:extLst>
      <p:ext uri="{BB962C8B-B14F-4D97-AF65-F5344CB8AC3E}">
        <p14:creationId xmlns:p14="http://schemas.microsoft.com/office/powerpoint/2010/main" val="416798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8693" y="654188"/>
            <a:ext cx="10314614" cy="369332"/>
          </a:xfrm>
        </p:spPr>
        <p:txBody>
          <a:bodyPr/>
          <a:lstStyle/>
          <a:p>
            <a:pPr algn="l"/>
            <a:r>
              <a:rPr lang="it-IT" sz="2400" u="sng" cap="small" dirty="0">
                <a:solidFill>
                  <a:srgbClr val="103676"/>
                </a:solidFill>
              </a:rPr>
              <a:t>valutazione dei rischi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8853"/>
            <a:fld id="{B6F15528-21DE-4FAA-801E-634DDDAF4B2B}" type="slidenum">
              <a:rPr lang="it-IT">
                <a:latin typeface="Calibri"/>
              </a:rPr>
              <a:pPr defTabSz="608853"/>
              <a:t>2</a:t>
            </a:fld>
            <a:endParaRPr lang="it-IT" dirty="0">
              <a:latin typeface="Calibri"/>
            </a:endParaRPr>
          </a:p>
        </p:txBody>
      </p:sp>
      <p:sp>
        <p:nvSpPr>
          <p:cNvPr id="7" name="bg object 16"/>
          <p:cNvSpPr/>
          <p:nvPr/>
        </p:nvSpPr>
        <p:spPr>
          <a:xfrm>
            <a:off x="562634" y="720121"/>
            <a:ext cx="228318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pPr defTabSz="608853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7"/>
          <p:cNvSpPr txBox="1">
            <a:spLocks noGrp="1"/>
          </p:cNvSpPr>
          <p:nvPr>
            <p:ph type="body" sz="quarter" idx="11"/>
          </p:nvPr>
        </p:nvSpPr>
        <p:spPr>
          <a:xfrm>
            <a:off x="790952" y="6168818"/>
            <a:ext cx="5378160" cy="480794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endParaRPr lang="it-IT" b="1" dirty="0">
              <a:solidFill>
                <a:srgbClr val="7DBD71"/>
              </a:solidFill>
              <a:cs typeface="Tahoma"/>
            </a:endParaRPr>
          </a:p>
          <a:p>
            <a:pPr marL="16913">
              <a:spcBef>
                <a:spcPts val="133"/>
              </a:spcBef>
            </a:pPr>
            <a:r>
              <a:rPr lang="it-IT" b="1" dirty="0">
                <a:solidFill>
                  <a:srgbClr val="7DBD71"/>
                </a:solidFill>
                <a:cs typeface="Tahoma"/>
              </a:rPr>
              <a:t>Direzione Relazioni Industriali e Affari Sociali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83298FD0-C3DB-3F0A-CE71-14A5C85B0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60024"/>
              </p:ext>
            </p:extLst>
          </p:nvPr>
        </p:nvGraphicFramePr>
        <p:xfrm>
          <a:off x="616366" y="1334134"/>
          <a:ext cx="10915203" cy="10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5203">
                  <a:extLst>
                    <a:ext uri="{9D8B030D-6E8A-4147-A177-3AD203B41FA5}">
                      <a16:colId xmlns:a16="http://schemas.microsoft.com/office/drawing/2014/main" val="951336313"/>
                    </a:ext>
                  </a:extLst>
                </a:gridCol>
              </a:tblGrid>
              <a:tr h="700891">
                <a:tc>
                  <a:txBody>
                    <a:bodyPr/>
                    <a:lstStyle/>
                    <a:p>
                      <a:pPr algn="just"/>
                      <a:r>
                        <a:rPr lang="it-IT" sz="2000" b="1" i="1" cap="sm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«valutazione globale e documentata di tutti i rischi per la salute e sicurezza dei lavoratori presenti nei luoghi di lavoro, finalizzata a individuare le misure di prevenzione e protezione e ad elaborare il programma delle misure di miglioramento nel tempo dei livelli di salute e sicurezza»</a:t>
                      </a:r>
                    </a:p>
                  </a:txBody>
                  <a:tcPr marL="121770" marR="121770" marT="60885" marB="608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30975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BED3890-7149-4DCF-E926-73305714E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99670"/>
              </p:ext>
            </p:extLst>
          </p:nvPr>
        </p:nvGraphicFramePr>
        <p:xfrm>
          <a:off x="562634" y="4306750"/>
          <a:ext cx="10915202" cy="459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5202">
                  <a:extLst>
                    <a:ext uri="{9D8B030D-6E8A-4147-A177-3AD203B41FA5}">
                      <a16:colId xmlns:a16="http://schemas.microsoft.com/office/drawing/2014/main" val="951336313"/>
                    </a:ext>
                  </a:extLst>
                </a:gridCol>
              </a:tblGrid>
              <a:tr h="459261">
                <a:tc>
                  <a:txBody>
                    <a:bodyPr/>
                    <a:lstStyle/>
                    <a:p>
                      <a:pPr marL="0" marR="0" lvl="0" indent="0" algn="ctr" defTabSz="9191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b="1" cap="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Articolo 2, comma 1, d. lgs. N. 81/08</a:t>
                      </a:r>
                    </a:p>
                  </a:txBody>
                  <a:tcPr marL="121770" marR="121770" marT="60885" marB="608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30975"/>
                  </a:ext>
                </a:extLst>
              </a:tr>
            </a:tbl>
          </a:graphicData>
        </a:graphic>
      </p:graphicFrame>
      <p:sp>
        <p:nvSpPr>
          <p:cNvPr id="6" name="object 6">
            <a:extLst>
              <a:ext uri="{FF2B5EF4-FFF2-40B4-BE49-F238E27FC236}">
                <a16:creationId xmlns:a16="http://schemas.microsoft.com/office/drawing/2014/main" id="{D5F4A808-2245-6212-F864-CC2927B32F47}"/>
              </a:ext>
            </a:extLst>
          </p:cNvPr>
          <p:cNvSpPr/>
          <p:nvPr/>
        </p:nvSpPr>
        <p:spPr>
          <a:xfrm>
            <a:off x="460774" y="19449"/>
            <a:ext cx="8095992" cy="466784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7DBD71"/>
          </a:solidFill>
        </p:spPr>
        <p:txBody>
          <a:bodyPr wrap="square" lIns="0" tIns="0" rIns="0" bIns="0" rtlCol="0"/>
          <a:lstStyle/>
          <a:p>
            <a:pPr defTabSz="608853"/>
            <a:r>
              <a:rPr lang="it-IT" sz="2397" dirty="0">
                <a:solidFill>
                  <a:prstClr val="black"/>
                </a:solidFill>
                <a:latin typeface="Calibri"/>
              </a:rPr>
              <a:t>  </a:t>
            </a:r>
            <a:endParaRPr sz="2131" b="1" dirty="0">
              <a:solidFill>
                <a:srgbClr val="FFFFFF"/>
              </a:solidFill>
              <a:latin typeface="Calibri"/>
              <a:cs typeface="Tahoma"/>
            </a:endParaRP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93E1376B-3146-77AA-32AC-4C7DFE756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997825"/>
              </p:ext>
            </p:extLst>
          </p:nvPr>
        </p:nvGraphicFramePr>
        <p:xfrm>
          <a:off x="562633" y="2910915"/>
          <a:ext cx="10915203" cy="731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5203">
                  <a:extLst>
                    <a:ext uri="{9D8B030D-6E8A-4147-A177-3AD203B41FA5}">
                      <a16:colId xmlns:a16="http://schemas.microsoft.com/office/drawing/2014/main" val="951336313"/>
                    </a:ext>
                  </a:extLst>
                </a:gridCol>
              </a:tblGrid>
              <a:tr h="700891">
                <a:tc>
                  <a:txBody>
                    <a:bodyPr/>
                    <a:lstStyle/>
                    <a:p>
                      <a:pPr algn="just"/>
                      <a:r>
                        <a:rPr lang="it-IT" sz="2000" b="1" i="1" cap="sm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Rischio: probabilità di raggiungimento del livello potenziale di danno nelle condizioni di impiego o di esposizione ad un determinato fattore o agente oppure alla loro combinazione</a:t>
                      </a:r>
                    </a:p>
                  </a:txBody>
                  <a:tcPr marL="121770" marR="121770" marT="60885" marB="608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30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49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37FA7-A8D0-7B38-51DE-3E47B32ED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4BF06C-5400-5D41-23DA-08EFC8546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93" y="555764"/>
            <a:ext cx="10539142" cy="369332"/>
          </a:xfrm>
        </p:spPr>
        <p:txBody>
          <a:bodyPr/>
          <a:lstStyle/>
          <a:p>
            <a:pPr algn="l"/>
            <a:r>
              <a:rPr lang="it-IT" sz="2400" u="sng" cap="small" dirty="0">
                <a:solidFill>
                  <a:srgbClr val="103676"/>
                </a:solidFill>
              </a:rPr>
              <a:t>sistema di gestione salute e sicurezza sul lavoro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41078F-BAD6-DEA3-34E4-57362BCBF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8853"/>
            <a:fld id="{B6F15528-21DE-4FAA-801E-634DDDAF4B2B}" type="slidenum">
              <a:rPr lang="it-IT">
                <a:latin typeface="Calibri"/>
              </a:rPr>
              <a:pPr defTabSz="608853"/>
              <a:t>3</a:t>
            </a:fld>
            <a:endParaRPr lang="it-IT" dirty="0">
              <a:latin typeface="Calibri"/>
            </a:endParaRPr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9F1172CA-2E4E-1433-C994-FB9418FD0F83}"/>
              </a:ext>
            </a:extLst>
          </p:cNvPr>
          <p:cNvSpPr/>
          <p:nvPr/>
        </p:nvSpPr>
        <p:spPr>
          <a:xfrm>
            <a:off x="562634" y="651297"/>
            <a:ext cx="228318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pPr defTabSz="608853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7B0A93CD-7E94-1FC2-64ED-1CE9811F08C4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717840" y="6116015"/>
            <a:ext cx="5378160" cy="480794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endParaRPr lang="it-IT" b="1" dirty="0">
              <a:solidFill>
                <a:srgbClr val="7DBD71"/>
              </a:solidFill>
              <a:cs typeface="Tahoma"/>
            </a:endParaRPr>
          </a:p>
          <a:p>
            <a:pPr marL="16913">
              <a:spcBef>
                <a:spcPts val="133"/>
              </a:spcBef>
            </a:pPr>
            <a:r>
              <a:rPr lang="it-IT" b="1" dirty="0">
                <a:solidFill>
                  <a:srgbClr val="7DBD71"/>
                </a:solidFill>
                <a:cs typeface="Tahoma"/>
              </a:rPr>
              <a:t>Direzione Relazioni Industriali e Affari Sociali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48FDC460-E0D2-788E-098E-8BA6DEF54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54098"/>
              </p:ext>
            </p:extLst>
          </p:nvPr>
        </p:nvGraphicFramePr>
        <p:xfrm>
          <a:off x="616366" y="1127656"/>
          <a:ext cx="10915203" cy="187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5203">
                  <a:extLst>
                    <a:ext uri="{9D8B030D-6E8A-4147-A177-3AD203B41FA5}">
                      <a16:colId xmlns:a16="http://schemas.microsoft.com/office/drawing/2014/main" val="951336313"/>
                    </a:ext>
                  </a:extLst>
                </a:gridCol>
              </a:tblGrid>
              <a:tr h="700891">
                <a:tc>
                  <a:txBody>
                    <a:bodyPr/>
                    <a:lstStyle/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600" b="1" i="1" cap="sm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UN SGSL INTEGRA </a:t>
                      </a:r>
                      <a:r>
                        <a:rPr lang="it-IT" sz="1600" b="1" i="1" cap="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OBIETTIVI E POLITICHE PER LA SALUTE E SICUREZZA NELLA PROGETTAZIONE E GESTIONE DI SISTEMI DI LAVORO E DI PRODUZIONE DI BENE O SERVIZI. IL SGSL DEFINISCE LE Modalità PER INDIVIDUARE, ALL’INTERNO DELLA STRUTTURA ORGANIZZATIVA AZIENDALE, LE Responsabilità, le procedure, i processi e le risorse per la realizzazione della politica aziendale di prevenzione, nel rispetto delle norme di salute e sicurezza vigenti</a:t>
                      </a:r>
                    </a:p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600" b="1" cap="sm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SISTEMA</a:t>
                      </a:r>
                      <a:r>
                        <a:rPr lang="it-IT" sz="1900" b="1" cap="sm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1" cap="sm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ORGANIZZATIVO VOLONTARIO</a:t>
                      </a:r>
                    </a:p>
                    <a:p>
                      <a:pPr marL="285750" marR="0" lvl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sz="1600" b="1" cap="sm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SERVE A RAGGIUNGERE OBIETTIVI DI SALUTE E SICUREZZA (E RIDUZIONE DEL FENOMENO INFORTUNISTICO)</a:t>
                      </a:r>
                    </a:p>
                  </a:txBody>
                  <a:tcPr marL="121770" marR="121770" marT="60885" marB="608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30975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3B3FD4E-4701-7D01-7E16-5C9D85F98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784116"/>
              </p:ext>
            </p:extLst>
          </p:nvPr>
        </p:nvGraphicFramePr>
        <p:xfrm>
          <a:off x="562634" y="3146534"/>
          <a:ext cx="10915202" cy="69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5202">
                  <a:extLst>
                    <a:ext uri="{9D8B030D-6E8A-4147-A177-3AD203B41FA5}">
                      <a16:colId xmlns:a16="http://schemas.microsoft.com/office/drawing/2014/main" val="951336313"/>
                    </a:ext>
                  </a:extLst>
                </a:gridCol>
              </a:tblGrid>
              <a:tr h="690028">
                <a:tc>
                  <a:txBody>
                    <a:bodyPr/>
                    <a:lstStyle/>
                    <a:p>
                      <a:pPr marL="0" marR="0" lvl="0" indent="0" algn="ctr" defTabSz="9191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cap="sm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LA GESTIONE DELLA SALUTE E SICUREZZA SUL LAVORO DIVENTA PARTE INTEGRANTE DELLA GESTIONE COMPLESSIVA DELL’ORGANIZZAZIONE</a:t>
                      </a:r>
                    </a:p>
                  </a:txBody>
                  <a:tcPr marL="121770" marR="121770" marT="60885" marB="608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30975"/>
                  </a:ext>
                </a:extLst>
              </a:tr>
            </a:tbl>
          </a:graphicData>
        </a:graphic>
      </p:graphicFrame>
      <p:sp>
        <p:nvSpPr>
          <p:cNvPr id="6" name="object 6">
            <a:extLst>
              <a:ext uri="{FF2B5EF4-FFF2-40B4-BE49-F238E27FC236}">
                <a16:creationId xmlns:a16="http://schemas.microsoft.com/office/drawing/2014/main" id="{75E38E21-6151-79C8-9555-7489C3E4A5F6}"/>
              </a:ext>
            </a:extLst>
          </p:cNvPr>
          <p:cNvSpPr/>
          <p:nvPr/>
        </p:nvSpPr>
        <p:spPr>
          <a:xfrm>
            <a:off x="460774" y="19449"/>
            <a:ext cx="8095992" cy="466784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7DBD71"/>
          </a:solidFill>
        </p:spPr>
        <p:txBody>
          <a:bodyPr wrap="square" lIns="0" tIns="0" rIns="0" bIns="0" rtlCol="0"/>
          <a:lstStyle/>
          <a:p>
            <a:pPr defTabSz="608853"/>
            <a:r>
              <a:rPr lang="it-IT" sz="2397" dirty="0">
                <a:solidFill>
                  <a:prstClr val="black"/>
                </a:solidFill>
                <a:latin typeface="Calibri"/>
              </a:rPr>
              <a:t>  </a:t>
            </a:r>
            <a:endParaRPr sz="2131" b="1" dirty="0">
              <a:solidFill>
                <a:srgbClr val="FFFFFF"/>
              </a:solidFill>
              <a:latin typeface="Calibri"/>
              <a:cs typeface="Tahoma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D7062DF5-BEC7-4666-FEA6-F2A0B0D9F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080687"/>
              </p:ext>
            </p:extLst>
          </p:nvPr>
        </p:nvGraphicFramePr>
        <p:xfrm>
          <a:off x="562633" y="4539873"/>
          <a:ext cx="10915203" cy="158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5203">
                  <a:extLst>
                    <a:ext uri="{9D8B030D-6E8A-4147-A177-3AD203B41FA5}">
                      <a16:colId xmlns:a16="http://schemas.microsoft.com/office/drawing/2014/main" val="951336313"/>
                    </a:ext>
                  </a:extLst>
                </a:gridCol>
              </a:tblGrid>
              <a:tr h="690028">
                <a:tc>
                  <a:txBody>
                    <a:bodyPr/>
                    <a:lstStyle/>
                    <a:p>
                      <a:pPr marL="0" marR="0" lvl="0" indent="0" algn="ctr" defTabSz="9191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cap="sm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OHSAS 18001 (CERTIFICABILI NELLA VERSIONE DEL 2007)</a:t>
                      </a:r>
                    </a:p>
                    <a:p>
                      <a:pPr marL="0" marR="0" lvl="0" indent="0" algn="ctr" defTabSz="9191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cap="sm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LINEE GUIDA UNI INAIL DEL 2001</a:t>
                      </a:r>
                    </a:p>
                    <a:p>
                      <a:pPr marL="0" marR="0" lvl="0" indent="0" algn="ctr" defTabSz="9191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cap="sm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LINEE GUIDA DELL’ILO</a:t>
                      </a:r>
                    </a:p>
                    <a:p>
                      <a:pPr marL="0" marR="0" lvl="0" indent="0" algn="ctr" defTabSz="9191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cap="sm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UNI ISO 45001:18 (</a:t>
                      </a:r>
                      <a:r>
                        <a:rPr lang="it-IT" sz="1600" b="1" cap="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standard internazionale</a:t>
                      </a:r>
                      <a:r>
                        <a:rPr lang="it-IT" sz="1600" b="1" cap="sm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91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cap="sm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UNI EN ISO 45001:23</a:t>
                      </a:r>
                    </a:p>
                    <a:p>
                      <a:pPr marL="0" marR="0" lvl="0" indent="0" algn="ctr" defTabSz="9191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cap="sm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ART. 30 D.LGS. 81/08 </a:t>
                      </a:r>
                      <a:r>
                        <a:rPr lang="it-IT" sz="1600" b="1" cap="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– modelli di organizzazione e gestione</a:t>
                      </a:r>
                    </a:p>
                  </a:txBody>
                  <a:tcPr marL="121770" marR="121770" marT="60885" marB="608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30975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0ABF55A8-3B5F-3AA5-C501-05C8B963F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51023"/>
              </p:ext>
            </p:extLst>
          </p:nvPr>
        </p:nvGraphicFramePr>
        <p:xfrm>
          <a:off x="562633" y="3960178"/>
          <a:ext cx="10915202" cy="403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5202">
                  <a:extLst>
                    <a:ext uri="{9D8B030D-6E8A-4147-A177-3AD203B41FA5}">
                      <a16:colId xmlns:a16="http://schemas.microsoft.com/office/drawing/2014/main" val="951336313"/>
                    </a:ext>
                  </a:extLst>
                </a:gridCol>
              </a:tblGrid>
              <a:tr h="403739">
                <a:tc>
                  <a:txBody>
                    <a:bodyPr/>
                    <a:lstStyle/>
                    <a:p>
                      <a:pPr marL="0" marR="0" lvl="0" indent="0" algn="ctr" defTabSz="9191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cap="sm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EFFICACE METODOLOGIA PREVENZIONALE</a:t>
                      </a:r>
                    </a:p>
                  </a:txBody>
                  <a:tcPr marL="121770" marR="121770" marT="60885" marB="608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30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53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AEA31-FA6D-D539-30C4-2F9645B6A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B995FE-CCC3-8837-B421-6562594B4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93" y="790658"/>
            <a:ext cx="10314614" cy="430355"/>
          </a:xfrm>
        </p:spPr>
        <p:txBody>
          <a:bodyPr>
            <a:noAutofit/>
          </a:bodyPr>
          <a:lstStyle/>
          <a:p>
            <a:pPr algn="l"/>
            <a:r>
              <a:rPr lang="it-IT" sz="2400" b="1" u="sng" cap="all" dirty="0">
                <a:solidFill>
                  <a:srgbClr val="103676"/>
                </a:solidFill>
                <a:latin typeface="Calibri"/>
                <a:cs typeface="Calibri"/>
              </a:rPr>
              <a:t>ISO 45001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348BAF6-908B-5BD7-ED54-5D6D09C255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E2B35F1A-919A-4395-52EE-FF1D857248A2}"/>
              </a:ext>
            </a:extLst>
          </p:cNvPr>
          <p:cNvSpPr/>
          <p:nvPr/>
        </p:nvSpPr>
        <p:spPr>
          <a:xfrm>
            <a:off x="562634" y="862948"/>
            <a:ext cx="228318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05DE97E3-607A-BC1E-E9C4-1C30CEDA1778}"/>
              </a:ext>
            </a:extLst>
          </p:cNvPr>
          <p:cNvSpPr/>
          <p:nvPr/>
        </p:nvSpPr>
        <p:spPr>
          <a:xfrm>
            <a:off x="257825" y="0"/>
            <a:ext cx="8095992" cy="466784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7DBD71"/>
          </a:solidFill>
        </p:spPr>
        <p:txBody>
          <a:bodyPr wrap="square" lIns="0" tIns="0" rIns="0" bIns="0" rtlCol="0"/>
          <a:lstStyle/>
          <a:p>
            <a:r>
              <a:rPr lang="it-IT" sz="2397" dirty="0"/>
              <a:t>  </a:t>
            </a:r>
            <a:endParaRPr sz="2397" dirty="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B7672E91-9AF2-2DD5-47D9-72AE4F77A8F5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920789" y="6168818"/>
            <a:ext cx="5378160" cy="480794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endParaRPr lang="it-IT" b="1" dirty="0">
              <a:solidFill>
                <a:srgbClr val="7DBD71"/>
              </a:solidFill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133"/>
              </a:spcBef>
              <a:buNone/>
            </a:pPr>
            <a:r>
              <a:rPr lang="it-IT" b="1" dirty="0">
                <a:solidFill>
                  <a:srgbClr val="7DBD71"/>
                </a:solidFill>
                <a:cs typeface="Tahoma"/>
              </a:rPr>
              <a:t>Direzione Relazioni Industriali e Affari Sociali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D8D27F9F-0576-CEFE-67AB-5D9D1E5D46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936076"/>
              </p:ext>
            </p:extLst>
          </p:nvPr>
        </p:nvGraphicFramePr>
        <p:xfrm>
          <a:off x="717836" y="1364306"/>
          <a:ext cx="10756322" cy="182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8BEE244C-B38F-932D-295A-DECA0BFA0DDC}"/>
              </a:ext>
            </a:extLst>
          </p:cNvPr>
          <p:cNvCxnSpPr>
            <a:cxnSpLocks/>
          </p:cNvCxnSpPr>
          <p:nvPr/>
        </p:nvCxnSpPr>
        <p:spPr>
          <a:xfrm>
            <a:off x="6197475" y="3023101"/>
            <a:ext cx="0" cy="73674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BF8BAB0A-10D3-63E9-835C-4530CB389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386639"/>
              </p:ext>
            </p:extLst>
          </p:nvPr>
        </p:nvGraphicFramePr>
        <p:xfrm>
          <a:off x="891126" y="4041802"/>
          <a:ext cx="10583034" cy="13408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83034">
                  <a:extLst>
                    <a:ext uri="{9D8B030D-6E8A-4147-A177-3AD203B41FA5}">
                      <a16:colId xmlns:a16="http://schemas.microsoft.com/office/drawing/2014/main" val="1131235495"/>
                    </a:ext>
                  </a:extLst>
                </a:gridCol>
              </a:tblGrid>
              <a:tr h="51209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800" b="1" kern="1200" cap="small" baseline="0" dirty="0">
                          <a:solidFill>
                            <a:srgbClr val="005677"/>
                          </a:solidFill>
                          <a:latin typeface="Calibri"/>
                          <a:ea typeface="+mn-ea"/>
                          <a:cs typeface="+mn-cs"/>
                        </a:rPr>
                        <a:t>LA PROGETTAZIONE TIENE CONTO DEL CONTESTO IN CUI OPERA L’ORGANIZZAZIONE, INDIVIDUANDO E TENENDO CONTO DEGLI INTERESSI DEI LAVORATORI, DEGLI ASPETTI SOCIALI, CULTURALI E POLITICI</a:t>
                      </a:r>
                    </a:p>
                  </a:txBody>
                  <a:tcPr marL="121770" marR="121770" marT="60885" marB="608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515972"/>
                  </a:ext>
                </a:extLst>
              </a:tr>
              <a:tr h="47983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800" b="1" kern="1200" cap="small" baseline="0" dirty="0">
                          <a:solidFill>
                            <a:srgbClr val="005677"/>
                          </a:solidFill>
                          <a:latin typeface="Calibri"/>
                          <a:ea typeface="+mn-ea"/>
                          <a:cs typeface="+mn-cs"/>
                        </a:rPr>
                        <a:t>RIVESTONO CRUCIALE IMPORTANZA LA LEADERSHIP E LA CONSULTAZIONE E LA PARTECIPAZIONE DEI LAVORATORI</a:t>
                      </a:r>
                    </a:p>
                  </a:txBody>
                  <a:tcPr marL="121770" marR="121770" marT="60885" marB="608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594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89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240A3-DA07-8CD9-D49E-2AD3E3EE9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EAE6F4-BEEA-425E-19AC-BDF4D33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93" y="790658"/>
            <a:ext cx="10314614" cy="430355"/>
          </a:xfrm>
        </p:spPr>
        <p:txBody>
          <a:bodyPr>
            <a:noAutofit/>
          </a:bodyPr>
          <a:lstStyle/>
          <a:p>
            <a:pPr algn="l"/>
            <a:r>
              <a:rPr lang="it-IT" sz="2600" b="1" u="sng" cap="small" dirty="0">
                <a:solidFill>
                  <a:srgbClr val="103676"/>
                </a:solidFill>
                <a:latin typeface="Calibri"/>
                <a:cs typeface="Calibri"/>
              </a:rPr>
              <a:t>risk </a:t>
            </a:r>
            <a:r>
              <a:rPr lang="it-IT" sz="2600" b="1" u="sng" cap="small" dirty="0" err="1">
                <a:solidFill>
                  <a:srgbClr val="103676"/>
                </a:solidFill>
                <a:latin typeface="Calibri"/>
                <a:cs typeface="Calibri"/>
              </a:rPr>
              <a:t>based</a:t>
            </a:r>
            <a:r>
              <a:rPr lang="it-IT" sz="2600" b="1" u="sng" cap="small" dirty="0">
                <a:solidFill>
                  <a:srgbClr val="103676"/>
                </a:solidFill>
                <a:latin typeface="Calibri"/>
                <a:cs typeface="Calibri"/>
              </a:rPr>
              <a:t> thinking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C685BA3-7D37-8D34-E1BF-E1D706AB0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8EF85A95-7976-CF19-088C-E3CEF62CD9E4}"/>
              </a:ext>
            </a:extLst>
          </p:cNvPr>
          <p:cNvSpPr/>
          <p:nvPr/>
        </p:nvSpPr>
        <p:spPr>
          <a:xfrm>
            <a:off x="562634" y="892132"/>
            <a:ext cx="228318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2C046C74-373B-1596-09BD-10E57A40E6B4}"/>
              </a:ext>
            </a:extLst>
          </p:cNvPr>
          <p:cNvSpPr/>
          <p:nvPr/>
        </p:nvSpPr>
        <p:spPr>
          <a:xfrm>
            <a:off x="257825" y="0"/>
            <a:ext cx="8095992" cy="466784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7DBD71"/>
          </a:solidFill>
        </p:spPr>
        <p:txBody>
          <a:bodyPr wrap="square" lIns="0" tIns="0" rIns="0" bIns="0" rtlCol="0"/>
          <a:lstStyle/>
          <a:p>
            <a:r>
              <a:rPr lang="it-IT" sz="2397" dirty="0"/>
              <a:t>  </a:t>
            </a:r>
            <a:endParaRPr sz="2397" dirty="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443C178C-99DF-0E03-58E9-21C9C941560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920789" y="6168818"/>
            <a:ext cx="5378160" cy="480794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lnSpc>
                <a:spcPct val="100000"/>
              </a:lnSpc>
              <a:spcBef>
                <a:spcPts val="133"/>
              </a:spcBef>
            </a:pPr>
            <a:endParaRPr lang="it-IT" b="1" dirty="0">
              <a:solidFill>
                <a:srgbClr val="7DBD71"/>
              </a:solidFill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133"/>
              </a:spcBef>
              <a:buNone/>
            </a:pPr>
            <a:r>
              <a:rPr lang="it-IT" b="1" dirty="0">
                <a:solidFill>
                  <a:srgbClr val="7DBD71"/>
                </a:solidFill>
                <a:cs typeface="Tahoma"/>
              </a:rPr>
              <a:t>Direzione Relazioni Industriali e Affari Sociali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018CF2A0-7527-02E1-8F8A-B94763A29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592326"/>
              </p:ext>
            </p:extLst>
          </p:nvPr>
        </p:nvGraphicFramePr>
        <p:xfrm>
          <a:off x="717836" y="1364306"/>
          <a:ext cx="10756322" cy="182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2189F60F-9178-98B2-81A6-BB4CA9D43785}"/>
              </a:ext>
            </a:extLst>
          </p:cNvPr>
          <p:cNvCxnSpPr>
            <a:cxnSpLocks/>
          </p:cNvCxnSpPr>
          <p:nvPr/>
        </p:nvCxnSpPr>
        <p:spPr>
          <a:xfrm>
            <a:off x="6197475" y="3023101"/>
            <a:ext cx="0" cy="73674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8F094448-0D9B-F996-57EE-1DC9DC70B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085419"/>
              </p:ext>
            </p:extLst>
          </p:nvPr>
        </p:nvGraphicFramePr>
        <p:xfrm>
          <a:off x="891126" y="4041802"/>
          <a:ext cx="10583034" cy="17285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83034">
                  <a:extLst>
                    <a:ext uri="{9D8B030D-6E8A-4147-A177-3AD203B41FA5}">
                      <a16:colId xmlns:a16="http://schemas.microsoft.com/office/drawing/2014/main" val="1131235495"/>
                    </a:ext>
                  </a:extLst>
                </a:gridCol>
              </a:tblGrid>
              <a:tr h="51209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800" b="1" kern="1200" cap="small" baseline="0" dirty="0">
                          <a:solidFill>
                            <a:srgbClr val="005677"/>
                          </a:solidFill>
                          <a:latin typeface="Calibri"/>
                          <a:ea typeface="+mn-ea"/>
                          <a:cs typeface="+mn-cs"/>
                        </a:rPr>
                        <a:t>Adozione di un nuovo approccio al rischio – il rischio è «l’effetto dell’incertezza» (negativo: crisi – positivo: opportunità)</a:t>
                      </a:r>
                    </a:p>
                  </a:txBody>
                  <a:tcPr marL="121770" marR="121770" marT="60885" marB="608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515972"/>
                  </a:ext>
                </a:extLst>
              </a:tr>
              <a:tr h="47983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800" b="1" kern="1200" cap="small" baseline="0" dirty="0">
                          <a:solidFill>
                            <a:srgbClr val="005677"/>
                          </a:solidFill>
                          <a:latin typeface="Calibri"/>
                          <a:ea typeface="+mn-ea"/>
                          <a:cs typeface="+mn-cs"/>
                        </a:rPr>
                        <a:t>Approccio strategico e sistemico per esaminare le ragioni oggettive delle decisioni organizzative</a:t>
                      </a:r>
                    </a:p>
                  </a:txBody>
                  <a:tcPr marL="121770" marR="121770" marT="60885" marB="608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594183"/>
                  </a:ext>
                </a:extLst>
              </a:tr>
              <a:tr h="57831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800" b="1" kern="1200" cap="small" baseline="0" dirty="0">
                          <a:solidFill>
                            <a:srgbClr val="005677"/>
                          </a:solidFill>
                          <a:latin typeface="Calibri"/>
                          <a:ea typeface="+mn-ea"/>
                          <a:cs typeface="+mn-cs"/>
                        </a:rPr>
                        <a:t>Gli standard non forniscono soluzioni specifiche</a:t>
                      </a:r>
                    </a:p>
                  </a:txBody>
                  <a:tcPr marL="121770" marR="121770" marT="60885" marB="608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890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49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BA67-00CE-FC08-7096-CE0F4A483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B9C5E08-6F80-16DC-A038-F17F841C3F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8853"/>
            <a:fld id="{B6F15528-21DE-4FAA-801E-634DDDAF4B2B}" type="slidenum">
              <a:rPr lang="it-IT">
                <a:latin typeface="Calibri"/>
              </a:rPr>
              <a:pPr defTabSz="608853"/>
              <a:t>6</a:t>
            </a:fld>
            <a:endParaRPr lang="it-IT" dirty="0">
              <a:latin typeface="Calibri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CC1D5D22-154E-B61A-7A72-66D72DBEB8E3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920789" y="6168818"/>
            <a:ext cx="5378160" cy="480794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endParaRPr lang="it-IT" b="1" dirty="0">
              <a:solidFill>
                <a:srgbClr val="7DBD71"/>
              </a:solidFill>
              <a:cs typeface="Tahoma"/>
            </a:endParaRPr>
          </a:p>
          <a:p>
            <a:pPr marL="16913">
              <a:spcBef>
                <a:spcPts val="133"/>
              </a:spcBef>
            </a:pPr>
            <a:r>
              <a:rPr lang="it-IT" b="1" dirty="0">
                <a:solidFill>
                  <a:srgbClr val="7DBD71"/>
                </a:solidFill>
                <a:cs typeface="Tahoma"/>
              </a:rPr>
              <a:t>Direzione Relazioni Industriali e Affari Sociali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5D3CB92F-EE9D-A74F-F969-9F32F668A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722716"/>
              </p:ext>
            </p:extLst>
          </p:nvPr>
        </p:nvGraphicFramePr>
        <p:xfrm>
          <a:off x="1021404" y="1583133"/>
          <a:ext cx="10000034" cy="1340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0034">
                  <a:extLst>
                    <a:ext uri="{9D8B030D-6E8A-4147-A177-3AD203B41FA5}">
                      <a16:colId xmlns:a16="http://schemas.microsoft.com/office/drawing/2014/main" val="951336313"/>
                    </a:ext>
                  </a:extLst>
                </a:gridCol>
              </a:tblGrid>
              <a:tr h="913273">
                <a:tc>
                  <a:txBody>
                    <a:bodyPr/>
                    <a:lstStyle/>
                    <a:p>
                      <a:pPr algn="ctr"/>
                      <a:r>
                        <a:rPr lang="it-IT" sz="2000" b="1" i="0" cap="sm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Il tema della valutazione del rischio non è solo gestione dell’emergenza e la scelta delle misure di tutela, ma ricomprende la ricerca di soluzioni a modifiche organizzative legate all’evoluzione del contesto che possono incidere sulla salute dei lavoratori e sulle prestazioni di sicurezza dei processi</a:t>
                      </a:r>
                      <a:endParaRPr lang="it-IT" sz="2000" b="1" i="0" u="sng" cap="small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770" marR="121770" marT="60885" marB="608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30975"/>
                  </a:ext>
                </a:extLst>
              </a:tr>
            </a:tbl>
          </a:graphicData>
        </a:graphic>
      </p:graphicFrame>
      <p:sp>
        <p:nvSpPr>
          <p:cNvPr id="6" name="object 6">
            <a:extLst>
              <a:ext uri="{FF2B5EF4-FFF2-40B4-BE49-F238E27FC236}">
                <a16:creationId xmlns:a16="http://schemas.microsoft.com/office/drawing/2014/main" id="{0D6F6AB1-7959-5827-96E6-44EFF92CF98F}"/>
              </a:ext>
            </a:extLst>
          </p:cNvPr>
          <p:cNvSpPr/>
          <p:nvPr/>
        </p:nvSpPr>
        <p:spPr>
          <a:xfrm>
            <a:off x="460774" y="19449"/>
            <a:ext cx="8095992" cy="466784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7DBD71"/>
          </a:solidFill>
        </p:spPr>
        <p:txBody>
          <a:bodyPr wrap="square" lIns="0" tIns="0" rIns="0" bIns="0" rtlCol="0"/>
          <a:lstStyle/>
          <a:p>
            <a:pPr defTabSz="608853"/>
            <a:r>
              <a:rPr lang="it-IT" sz="2397" dirty="0">
                <a:solidFill>
                  <a:prstClr val="black"/>
                </a:solidFill>
                <a:latin typeface="Calibri"/>
              </a:rPr>
              <a:t>  </a:t>
            </a:r>
            <a:endParaRPr sz="2131" b="1" dirty="0">
              <a:solidFill>
                <a:srgbClr val="FFFFFF"/>
              </a:solidFill>
              <a:latin typeface="Calibri"/>
              <a:cs typeface="Tahoma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662EBF6-134A-32B6-DB7C-F8E57104D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894510"/>
              </p:ext>
            </p:extLst>
          </p:nvPr>
        </p:nvGraphicFramePr>
        <p:xfrm>
          <a:off x="1021403" y="4116260"/>
          <a:ext cx="10000033" cy="480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0033">
                  <a:extLst>
                    <a:ext uri="{9D8B030D-6E8A-4147-A177-3AD203B41FA5}">
                      <a16:colId xmlns:a16="http://schemas.microsoft.com/office/drawing/2014/main" val="951336313"/>
                    </a:ext>
                  </a:extLst>
                </a:gridCol>
              </a:tblGrid>
              <a:tr h="480794">
                <a:tc>
                  <a:txBody>
                    <a:bodyPr/>
                    <a:lstStyle/>
                    <a:p>
                      <a:pPr algn="ctr"/>
                      <a:r>
                        <a:rPr lang="it-IT" sz="2000" b="1" i="0" cap="sm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andare oltre la probabilità che qualcosa accada</a:t>
                      </a:r>
                    </a:p>
                  </a:txBody>
                  <a:tcPr marL="121770" marR="121770" marT="60885" marB="608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30975"/>
                  </a:ext>
                </a:extLst>
              </a:tr>
            </a:tbl>
          </a:graphicData>
        </a:graphic>
      </p:graphicFrame>
      <p:sp>
        <p:nvSpPr>
          <p:cNvPr id="9" name="Titolo 1">
            <a:extLst>
              <a:ext uri="{FF2B5EF4-FFF2-40B4-BE49-F238E27FC236}">
                <a16:creationId xmlns:a16="http://schemas.microsoft.com/office/drawing/2014/main" id="{55AB8F92-5BFA-227A-1369-A6FDB3D8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93" y="790658"/>
            <a:ext cx="10314614" cy="430355"/>
          </a:xfrm>
        </p:spPr>
        <p:txBody>
          <a:bodyPr>
            <a:noAutofit/>
          </a:bodyPr>
          <a:lstStyle/>
          <a:p>
            <a:pPr algn="l"/>
            <a:r>
              <a:rPr lang="it-IT" sz="2600" b="1" u="sng" cap="small" dirty="0">
                <a:solidFill>
                  <a:srgbClr val="103676"/>
                </a:solidFill>
                <a:latin typeface="Calibri"/>
                <a:cs typeface="Calibri"/>
              </a:rPr>
              <a:t>risk </a:t>
            </a:r>
            <a:r>
              <a:rPr lang="it-IT" sz="2600" b="1" u="sng" cap="small" dirty="0" err="1">
                <a:solidFill>
                  <a:srgbClr val="103676"/>
                </a:solidFill>
                <a:latin typeface="Calibri"/>
                <a:cs typeface="Calibri"/>
              </a:rPr>
              <a:t>based</a:t>
            </a:r>
            <a:r>
              <a:rPr lang="it-IT" sz="2600" b="1" u="sng" cap="small" dirty="0">
                <a:solidFill>
                  <a:srgbClr val="103676"/>
                </a:solidFill>
                <a:latin typeface="Calibri"/>
                <a:cs typeface="Calibri"/>
              </a:rPr>
              <a:t> thinking</a:t>
            </a:r>
          </a:p>
        </p:txBody>
      </p:sp>
      <p:sp>
        <p:nvSpPr>
          <p:cNvPr id="11" name="bg object 16">
            <a:extLst>
              <a:ext uri="{FF2B5EF4-FFF2-40B4-BE49-F238E27FC236}">
                <a16:creationId xmlns:a16="http://schemas.microsoft.com/office/drawing/2014/main" id="{68FE3B30-1836-D4C3-5CB8-6FC271DEFFF3}"/>
              </a:ext>
            </a:extLst>
          </p:cNvPr>
          <p:cNvSpPr/>
          <p:nvPr/>
        </p:nvSpPr>
        <p:spPr>
          <a:xfrm>
            <a:off x="562634" y="892132"/>
            <a:ext cx="228318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B788D224-FE9C-68F1-27BB-6C50BD270F76}"/>
              </a:ext>
            </a:extLst>
          </p:cNvPr>
          <p:cNvCxnSpPr>
            <a:cxnSpLocks/>
          </p:cNvCxnSpPr>
          <p:nvPr/>
        </p:nvCxnSpPr>
        <p:spPr>
          <a:xfrm>
            <a:off x="6197475" y="3023101"/>
            <a:ext cx="0" cy="73674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40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30AFB-56A2-E01B-ABA8-0995DBFCE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972E422-3441-3C51-FB2A-CA0F81B776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8853"/>
            <a:fld id="{B6F15528-21DE-4FAA-801E-634DDDAF4B2B}" type="slidenum">
              <a:rPr lang="it-IT">
                <a:latin typeface="Calibri"/>
              </a:rPr>
              <a:pPr defTabSz="608853"/>
              <a:t>7</a:t>
            </a:fld>
            <a:endParaRPr lang="it-IT" dirty="0">
              <a:latin typeface="Calibri"/>
            </a:endParaRPr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DD1FD4C3-C4D3-DA58-7C6B-B3A66D611C83}"/>
              </a:ext>
            </a:extLst>
          </p:cNvPr>
          <p:cNvSpPr/>
          <p:nvPr/>
        </p:nvSpPr>
        <p:spPr>
          <a:xfrm>
            <a:off x="562634" y="672909"/>
            <a:ext cx="228318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pPr defTabSz="608853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204FFBD8-7749-3E52-BCA8-1616DB5821F7}"/>
              </a:ext>
            </a:extLst>
          </p:cNvPr>
          <p:cNvSpPr/>
          <p:nvPr/>
        </p:nvSpPr>
        <p:spPr>
          <a:xfrm>
            <a:off x="257825" y="0"/>
            <a:ext cx="8095992" cy="466784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7DBD71"/>
          </a:solidFill>
        </p:spPr>
        <p:txBody>
          <a:bodyPr wrap="square" lIns="0" tIns="0" rIns="0" bIns="0" rtlCol="0"/>
          <a:lstStyle/>
          <a:p>
            <a:pPr defTabSz="608853"/>
            <a:r>
              <a:rPr lang="it-IT" sz="2397" b="1" dirty="0">
                <a:solidFill>
                  <a:srgbClr val="FFFFFF"/>
                </a:solidFill>
                <a:latin typeface="Calibri"/>
                <a:cs typeface="Tahoma"/>
              </a:rPr>
              <a:t>  </a:t>
            </a:r>
            <a:endParaRPr sz="239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8C1010D3-ECD1-3897-F4BD-5B8F9EBD5F52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920789" y="6168818"/>
            <a:ext cx="5378160" cy="480794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endParaRPr lang="it-IT" b="1" dirty="0">
              <a:solidFill>
                <a:srgbClr val="7DBD71"/>
              </a:solidFill>
              <a:cs typeface="Tahoma"/>
            </a:endParaRPr>
          </a:p>
          <a:p>
            <a:pPr marL="16913">
              <a:spcBef>
                <a:spcPts val="133"/>
              </a:spcBef>
            </a:pPr>
            <a:r>
              <a:rPr lang="it-IT" b="1" dirty="0">
                <a:solidFill>
                  <a:srgbClr val="7DBD71"/>
                </a:solidFill>
                <a:cs typeface="Tahoma"/>
              </a:rPr>
              <a:t>Direzione Relazioni Industriali e Affari Sociali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DC1B8C1E-0876-D308-9729-BF2D85C55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019019"/>
              </p:ext>
            </p:extLst>
          </p:nvPr>
        </p:nvGraphicFramePr>
        <p:xfrm>
          <a:off x="2125308" y="4572382"/>
          <a:ext cx="8320927" cy="99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0927">
                  <a:extLst>
                    <a:ext uri="{9D8B030D-6E8A-4147-A177-3AD203B41FA5}">
                      <a16:colId xmlns:a16="http://schemas.microsoft.com/office/drawing/2014/main" val="4249501962"/>
                    </a:ext>
                  </a:extLst>
                </a:gridCol>
              </a:tblGrid>
              <a:tr h="586814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NUMEROSIT</a:t>
                      </a:r>
                      <a:r>
                        <a:rPr lang="it-IT" sz="1900" b="1" cap="all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it-IT" sz="19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CAMPIONE  ( ACCOSTAMENTO SGSL E MOG)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9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ANALISI DEGLI ULTIMI CINQUE ANNI</a:t>
                      </a:r>
                    </a:p>
                  </a:txBody>
                  <a:tcPr marL="121770" marR="121770" marT="60885" marB="6088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720465"/>
                  </a:ext>
                </a:extLst>
              </a:tr>
            </a:tbl>
          </a:graphicData>
        </a:graphic>
      </p:graphicFrame>
      <p:graphicFrame>
        <p:nvGraphicFramePr>
          <p:cNvPr id="27" name="Tabella 26">
            <a:extLst>
              <a:ext uri="{FF2B5EF4-FFF2-40B4-BE49-F238E27FC236}">
                <a16:creationId xmlns:a16="http://schemas.microsoft.com/office/drawing/2014/main" id="{F59F9DC6-31A2-73DA-3121-66795B58B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930789"/>
              </p:ext>
            </p:extLst>
          </p:nvPr>
        </p:nvGraphicFramePr>
        <p:xfrm>
          <a:off x="2125309" y="1638570"/>
          <a:ext cx="8320757" cy="70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0757">
                  <a:extLst>
                    <a:ext uri="{9D8B030D-6E8A-4147-A177-3AD203B41FA5}">
                      <a16:colId xmlns:a16="http://schemas.microsoft.com/office/drawing/2014/main" val="951336313"/>
                    </a:ext>
                  </a:extLst>
                </a:gridCol>
              </a:tblGrid>
              <a:tr h="538694">
                <a:tc>
                  <a:txBody>
                    <a:bodyPr/>
                    <a:lstStyle/>
                    <a:p>
                      <a:pPr algn="ctr"/>
                      <a:r>
                        <a:rPr lang="it-IT" sz="19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QUARTA EDIZIONE </a:t>
                      </a:r>
                    </a:p>
                    <a:p>
                      <a:pPr algn="ctr"/>
                      <a:r>
                        <a:rPr lang="it-IT" sz="19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(ULTIMA NEL 2023)</a:t>
                      </a:r>
                    </a:p>
                  </a:txBody>
                  <a:tcPr marL="121770" marR="121770" marT="60885" marB="608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30975"/>
                  </a:ext>
                </a:extLst>
              </a:tr>
            </a:tbl>
          </a:graphicData>
        </a:graphic>
      </p:graphicFrame>
      <p:graphicFrame>
        <p:nvGraphicFramePr>
          <p:cNvPr id="28" name="Tabella 27">
            <a:extLst>
              <a:ext uri="{FF2B5EF4-FFF2-40B4-BE49-F238E27FC236}">
                <a16:creationId xmlns:a16="http://schemas.microsoft.com/office/drawing/2014/main" id="{20DE7050-D27E-D795-0366-122F41C9A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106659"/>
              </p:ext>
            </p:extLst>
          </p:nvPr>
        </p:nvGraphicFramePr>
        <p:xfrm>
          <a:off x="2125308" y="3202585"/>
          <a:ext cx="8320927" cy="73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0927">
                  <a:extLst>
                    <a:ext uri="{9D8B030D-6E8A-4147-A177-3AD203B41FA5}">
                      <a16:colId xmlns:a16="http://schemas.microsoft.com/office/drawing/2014/main" val="951336313"/>
                    </a:ext>
                  </a:extLst>
                </a:gridCol>
              </a:tblGrid>
              <a:tr h="73378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DATI DI RIDUZIONE DEGLI INDICI INFORTUNISTICI HANNO CONFERMATO SEMPRE LA </a:t>
                      </a:r>
                      <a:r>
                        <a:rPr lang="it-IT" sz="19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BONT</a:t>
                      </a:r>
                      <a:r>
                        <a:rPr lang="it-IT" sz="1900" b="1" cap="all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it-IT" sz="19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DELL’APPROCCIO DEGLI SGSL</a:t>
                      </a:r>
                    </a:p>
                  </a:txBody>
                  <a:tcPr marL="121770" marR="121770" marT="60885" marB="6088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30975"/>
                  </a:ext>
                </a:extLst>
              </a:tr>
            </a:tbl>
          </a:graphicData>
        </a:graphic>
      </p:graphicFrame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E26498F-A776-762D-9CB7-B3C49C85854B}"/>
              </a:ext>
            </a:extLst>
          </p:cNvPr>
          <p:cNvSpPr txBox="1"/>
          <p:nvPr/>
        </p:nvSpPr>
        <p:spPr>
          <a:xfrm>
            <a:off x="5487152" y="2821152"/>
            <a:ext cx="65" cy="3688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08853"/>
            <a:endParaRPr lang="it-IT" sz="239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ccia circolare a destra 4">
            <a:extLst>
              <a:ext uri="{FF2B5EF4-FFF2-40B4-BE49-F238E27FC236}">
                <a16:creationId xmlns:a16="http://schemas.microsoft.com/office/drawing/2014/main" id="{FB5A409B-5AC3-A324-F9DD-A1256ED4351D}"/>
              </a:ext>
            </a:extLst>
          </p:cNvPr>
          <p:cNvSpPr/>
          <p:nvPr/>
        </p:nvSpPr>
        <p:spPr>
          <a:xfrm>
            <a:off x="938692" y="1906879"/>
            <a:ext cx="996844" cy="3145716"/>
          </a:xfrm>
          <a:prstGeom prst="curvedRightArrow">
            <a:avLst/>
          </a:prstGeom>
          <a:solidFill>
            <a:srgbClr val="11498A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algn="ctr" defTabSz="608853"/>
            <a:endParaRPr lang="it-IT"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44AD9884-9266-7614-0C68-7A87E7DC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93" y="603448"/>
            <a:ext cx="10314614" cy="360099"/>
          </a:xfrm>
        </p:spPr>
        <p:txBody>
          <a:bodyPr/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it-IT" sz="2600" u="sng" kern="1200" cap="small" dirty="0">
                <a:solidFill>
                  <a:srgbClr val="103676"/>
                </a:solidFill>
              </a:rPr>
              <a:t>studio </a:t>
            </a:r>
            <a:r>
              <a:rPr lang="it-IT" sz="2600" u="sng" kern="1200" cap="small" dirty="0" err="1">
                <a:solidFill>
                  <a:srgbClr val="103676"/>
                </a:solidFill>
              </a:rPr>
              <a:t>inail</a:t>
            </a:r>
            <a:r>
              <a:rPr lang="it-IT" sz="2600" u="sng" kern="1200" cap="small" dirty="0">
                <a:solidFill>
                  <a:srgbClr val="103676"/>
                </a:solidFill>
              </a:rPr>
              <a:t> - </a:t>
            </a:r>
            <a:r>
              <a:rPr lang="it-IT" sz="2600" u="sng" kern="1200" cap="small" dirty="0" err="1">
                <a:solidFill>
                  <a:srgbClr val="103676"/>
                </a:solidFill>
              </a:rPr>
              <a:t>accredia</a:t>
            </a:r>
            <a:r>
              <a:rPr lang="it-IT" sz="2600" u="sng" kern="1200" cap="small" dirty="0">
                <a:solidFill>
                  <a:srgbClr val="103676"/>
                </a:solidFill>
              </a:rPr>
              <a:t> sull’efficacia delle certificazione accreditate per </a:t>
            </a:r>
            <a:r>
              <a:rPr lang="it-IT" sz="2600" u="sng" kern="1200" cap="small" dirty="0" err="1">
                <a:solidFill>
                  <a:srgbClr val="103676"/>
                </a:solidFill>
              </a:rPr>
              <a:t>sgsl</a:t>
            </a:r>
            <a:r>
              <a:rPr lang="it-IT" sz="2600" u="sng" kern="1200" cap="small" dirty="0">
                <a:solidFill>
                  <a:srgbClr val="103676"/>
                </a:solidFill>
              </a:rPr>
              <a:t> </a:t>
            </a:r>
          </a:p>
        </p:txBody>
      </p: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0F52470B-F965-6425-A952-3E157DF45110}"/>
              </a:ext>
            </a:extLst>
          </p:cNvPr>
          <p:cNvCxnSpPr>
            <a:cxnSpLocks/>
          </p:cNvCxnSpPr>
          <p:nvPr/>
        </p:nvCxnSpPr>
        <p:spPr>
          <a:xfrm>
            <a:off x="6290177" y="2451369"/>
            <a:ext cx="0" cy="59565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32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5053" y="745394"/>
            <a:ext cx="10301896" cy="430355"/>
          </a:xfrm>
        </p:spPr>
        <p:txBody>
          <a:bodyPr>
            <a:normAutofit/>
          </a:bodyPr>
          <a:lstStyle/>
          <a:p>
            <a:pPr algn="l"/>
            <a:r>
              <a:rPr lang="it-IT" u="sng" cap="small" dirty="0">
                <a:solidFill>
                  <a:srgbClr val="103676"/>
                </a:solidFill>
              </a:rPr>
              <a:t>CONFRONTO INDICI FREQUENZA INFORTUNI TRA IMPRESE CERTIFICATE E NON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8853"/>
            <a:fld id="{B6F15528-21DE-4FAA-801E-634DDDAF4B2B}" type="slidenum">
              <a:rPr lang="it-IT">
                <a:latin typeface="Calibri"/>
              </a:rPr>
              <a:pPr defTabSz="608853"/>
              <a:t>8</a:t>
            </a:fld>
            <a:endParaRPr lang="it-IT" dirty="0">
              <a:latin typeface="Calibri"/>
            </a:endParaRPr>
          </a:p>
        </p:txBody>
      </p:sp>
      <p:sp>
        <p:nvSpPr>
          <p:cNvPr id="7" name="bg object 16"/>
          <p:cNvSpPr/>
          <p:nvPr/>
        </p:nvSpPr>
        <p:spPr>
          <a:xfrm>
            <a:off x="569457" y="792549"/>
            <a:ext cx="228037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pPr defTabSz="608853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265024" y="0"/>
            <a:ext cx="8086009" cy="466784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7DBD71"/>
          </a:solidFill>
        </p:spPr>
        <p:txBody>
          <a:bodyPr wrap="square" lIns="0" tIns="0" rIns="0" bIns="0" rtlCol="0"/>
          <a:lstStyle/>
          <a:p>
            <a:pPr defTabSz="608853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7"/>
          <p:cNvSpPr txBox="1">
            <a:spLocks noGrp="1"/>
          </p:cNvSpPr>
          <p:nvPr>
            <p:ph type="body" sz="quarter" idx="11"/>
          </p:nvPr>
        </p:nvSpPr>
        <p:spPr>
          <a:xfrm>
            <a:off x="927171" y="6168817"/>
            <a:ext cx="5371528" cy="480780"/>
          </a:xfrm>
          <a:prstGeom prst="rect">
            <a:avLst/>
          </a:prstGeom>
        </p:spPr>
        <p:txBody>
          <a:bodyPr vert="horz" wrap="square" lIns="0" tIns="16898" rIns="0" bIns="0" rtlCol="0">
            <a:spAutoFit/>
          </a:bodyPr>
          <a:lstStyle/>
          <a:p>
            <a:pPr marL="16899">
              <a:spcBef>
                <a:spcPts val="133"/>
              </a:spcBef>
            </a:pPr>
            <a:endParaRPr lang="it-IT" b="1" dirty="0">
              <a:solidFill>
                <a:srgbClr val="7DBD71"/>
              </a:solidFill>
              <a:cs typeface="Tahoma"/>
            </a:endParaRPr>
          </a:p>
          <a:p>
            <a:pPr marL="16899">
              <a:spcBef>
                <a:spcPts val="133"/>
              </a:spcBef>
            </a:pPr>
            <a:r>
              <a:rPr lang="it-IT" b="1" dirty="0">
                <a:solidFill>
                  <a:srgbClr val="7DBD71"/>
                </a:solidFill>
                <a:cs typeface="Tahoma"/>
              </a:rPr>
              <a:t>Direzione Relazioni Industriali e Affari Sociali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01B9C4C-148B-C697-EB4A-5ED868382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36" y="1226574"/>
            <a:ext cx="6843252" cy="4404852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C2A14099-067F-4981-E5EE-1DD9684B5ABC}"/>
              </a:ext>
            </a:extLst>
          </p:cNvPr>
          <p:cNvSpPr/>
          <p:nvPr/>
        </p:nvSpPr>
        <p:spPr>
          <a:xfrm>
            <a:off x="1276549" y="3114392"/>
            <a:ext cx="3343747" cy="480780"/>
          </a:xfrm>
          <a:prstGeom prst="ellipse">
            <a:avLst/>
          </a:prstGeom>
          <a:solidFill>
            <a:srgbClr val="11498A">
              <a:alpha val="25000"/>
            </a:srgbClr>
          </a:solidFill>
          <a:ln w="57150">
            <a:solidFill>
              <a:srgbClr val="C0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it-IT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19EF3A6-1C67-E781-2842-B39463D1F589}"/>
              </a:ext>
            </a:extLst>
          </p:cNvPr>
          <p:cNvSpPr/>
          <p:nvPr/>
        </p:nvSpPr>
        <p:spPr>
          <a:xfrm>
            <a:off x="4999038" y="3114392"/>
            <a:ext cx="2877488" cy="480780"/>
          </a:xfrm>
          <a:prstGeom prst="ellipse">
            <a:avLst/>
          </a:prstGeom>
          <a:solidFill>
            <a:srgbClr val="11498A">
              <a:alpha val="25000"/>
            </a:srgbClr>
          </a:solidFill>
          <a:ln w="57150">
            <a:solidFill>
              <a:srgbClr val="C0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it-IT" dirty="0"/>
          </a:p>
        </p:txBody>
      </p:sp>
      <p:sp>
        <p:nvSpPr>
          <p:cNvPr id="18" name="Fumetto: ovale 17">
            <a:extLst>
              <a:ext uri="{FF2B5EF4-FFF2-40B4-BE49-F238E27FC236}">
                <a16:creationId xmlns:a16="http://schemas.microsoft.com/office/drawing/2014/main" id="{A2232390-9F72-6B57-F26C-E89EEA74771E}"/>
              </a:ext>
            </a:extLst>
          </p:cNvPr>
          <p:cNvSpPr/>
          <p:nvPr/>
        </p:nvSpPr>
        <p:spPr>
          <a:xfrm>
            <a:off x="8255268" y="2387003"/>
            <a:ext cx="3223034" cy="1285280"/>
          </a:xfrm>
          <a:prstGeom prst="wedgeEllipseCallout">
            <a:avLst>
              <a:gd name="adj1" fmla="val -54955"/>
              <a:gd name="adj2" fmla="val 2211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it-IT" sz="1598" b="1" i="1" u="sng" dirty="0">
                <a:solidFill>
                  <a:schemeClr val="accent1"/>
                </a:solidFill>
              </a:rPr>
              <a:t>Il più alto numero di aziende certificate sono nelle Costruzioni e nei Trasporti</a:t>
            </a:r>
          </a:p>
        </p:txBody>
      </p:sp>
    </p:spTree>
    <p:extLst>
      <p:ext uri="{BB962C8B-B14F-4D97-AF65-F5344CB8AC3E}">
        <p14:creationId xmlns:p14="http://schemas.microsoft.com/office/powerpoint/2010/main" val="249636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29D8B-D904-18A4-5461-46E045518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B407C7-CA5B-4A17-381D-15857A8B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053" y="736341"/>
            <a:ext cx="10301896" cy="430355"/>
          </a:xfrm>
        </p:spPr>
        <p:txBody>
          <a:bodyPr>
            <a:normAutofit/>
          </a:bodyPr>
          <a:lstStyle/>
          <a:p>
            <a:pPr algn="l"/>
            <a:r>
              <a:rPr lang="it-IT" u="sng" cap="small" dirty="0">
                <a:solidFill>
                  <a:srgbClr val="103676"/>
                </a:solidFill>
              </a:rPr>
              <a:t>CONFRONTO INDICI FREQUENZA INFORTUNI TRA IMPRESE CERTIFICATE E NON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FF825BB-704D-E8AB-E00B-78C802B91A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8853"/>
            <a:fld id="{B6F15528-21DE-4FAA-801E-634DDDAF4B2B}" type="slidenum">
              <a:rPr lang="it-IT">
                <a:latin typeface="Calibri"/>
              </a:rPr>
              <a:pPr defTabSz="608853"/>
              <a:t>9</a:t>
            </a:fld>
            <a:endParaRPr lang="it-IT" dirty="0">
              <a:latin typeface="Calibri"/>
            </a:endParaRPr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592978F8-8BB2-E45D-DD4A-E6FE57AD7B8F}"/>
              </a:ext>
            </a:extLst>
          </p:cNvPr>
          <p:cNvSpPr/>
          <p:nvPr/>
        </p:nvSpPr>
        <p:spPr>
          <a:xfrm>
            <a:off x="569457" y="801602"/>
            <a:ext cx="228037" cy="22831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119" y="0"/>
                </a:moveTo>
                <a:lnTo>
                  <a:pt x="0" y="0"/>
                </a:lnTo>
                <a:lnTo>
                  <a:pt x="0" y="171132"/>
                </a:lnTo>
                <a:lnTo>
                  <a:pt x="171119" y="171132"/>
                </a:lnTo>
                <a:lnTo>
                  <a:pt x="171119" y="0"/>
                </a:lnTo>
                <a:close/>
              </a:path>
            </a:pathLst>
          </a:custGeom>
          <a:solidFill>
            <a:srgbClr val="939598">
              <a:alpha val="79998"/>
            </a:srgbClr>
          </a:solidFill>
        </p:spPr>
        <p:txBody>
          <a:bodyPr wrap="square" lIns="0" tIns="0" rIns="0" bIns="0" rtlCol="0"/>
          <a:lstStyle/>
          <a:p>
            <a:pPr defTabSz="608853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BCAF53B-87AB-8E52-AED1-BB5BBEFE6FEB}"/>
              </a:ext>
            </a:extLst>
          </p:cNvPr>
          <p:cNvSpPr/>
          <p:nvPr/>
        </p:nvSpPr>
        <p:spPr>
          <a:xfrm>
            <a:off x="265024" y="0"/>
            <a:ext cx="8086009" cy="466784"/>
          </a:xfrm>
          <a:custGeom>
            <a:avLst/>
            <a:gdLst/>
            <a:ahLst/>
            <a:cxnLst/>
            <a:rect l="l" t="t" r="r" b="b"/>
            <a:pathLst>
              <a:path w="6079490" h="350520">
                <a:moveTo>
                  <a:pt x="0" y="0"/>
                </a:moveTo>
                <a:lnTo>
                  <a:pt x="111569" y="350062"/>
                </a:lnTo>
                <a:lnTo>
                  <a:pt x="6079337" y="349681"/>
                </a:lnTo>
                <a:lnTo>
                  <a:pt x="5960427" y="800"/>
                </a:lnTo>
                <a:lnTo>
                  <a:pt x="0" y="0"/>
                </a:lnTo>
                <a:close/>
              </a:path>
            </a:pathLst>
          </a:custGeom>
          <a:solidFill>
            <a:srgbClr val="7DBD71"/>
          </a:solidFill>
        </p:spPr>
        <p:txBody>
          <a:bodyPr wrap="square" lIns="0" tIns="0" rIns="0" bIns="0" rtlCol="0"/>
          <a:lstStyle/>
          <a:p>
            <a:pPr defTabSz="608853"/>
            <a:endParaRPr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F39AF62B-F4C8-935A-8357-7C079C9E0784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927171" y="6168817"/>
            <a:ext cx="5371528" cy="480780"/>
          </a:xfrm>
          <a:prstGeom prst="rect">
            <a:avLst/>
          </a:prstGeom>
        </p:spPr>
        <p:txBody>
          <a:bodyPr vert="horz" wrap="square" lIns="0" tIns="16898" rIns="0" bIns="0" rtlCol="0">
            <a:spAutoFit/>
          </a:bodyPr>
          <a:lstStyle/>
          <a:p>
            <a:pPr marL="16899">
              <a:spcBef>
                <a:spcPts val="133"/>
              </a:spcBef>
            </a:pPr>
            <a:endParaRPr lang="it-IT" b="1" dirty="0">
              <a:solidFill>
                <a:srgbClr val="7DBD71"/>
              </a:solidFill>
              <a:cs typeface="Tahoma"/>
            </a:endParaRPr>
          </a:p>
          <a:p>
            <a:pPr marL="16899">
              <a:spcBef>
                <a:spcPts val="133"/>
              </a:spcBef>
            </a:pPr>
            <a:r>
              <a:rPr lang="it-IT" b="1" dirty="0">
                <a:solidFill>
                  <a:srgbClr val="7DBD71"/>
                </a:solidFill>
                <a:cs typeface="Tahoma"/>
              </a:rPr>
              <a:t>Direzione Relazioni Industriali e Affari Sociali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4A4A20C-DFAB-D590-25AB-76E85827C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253" y="1226574"/>
            <a:ext cx="6685935" cy="4404852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CE2BD9EB-6501-E4BF-CAD1-831DD3CE53C5}"/>
              </a:ext>
            </a:extLst>
          </p:cNvPr>
          <p:cNvSpPr/>
          <p:nvPr/>
        </p:nvSpPr>
        <p:spPr>
          <a:xfrm>
            <a:off x="2752253" y="3114392"/>
            <a:ext cx="3343747" cy="480780"/>
          </a:xfrm>
          <a:prstGeom prst="ellipse">
            <a:avLst/>
          </a:prstGeom>
          <a:solidFill>
            <a:srgbClr val="11498A">
              <a:alpha val="25000"/>
            </a:srgbClr>
          </a:solidFill>
          <a:ln w="57150">
            <a:solidFill>
              <a:srgbClr val="C0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it-IT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11D880B6-41BA-5BE8-8524-121B2665F4F4}"/>
              </a:ext>
            </a:extLst>
          </p:cNvPr>
          <p:cNvSpPr/>
          <p:nvPr/>
        </p:nvSpPr>
        <p:spPr>
          <a:xfrm>
            <a:off x="6393262" y="3114392"/>
            <a:ext cx="2877488" cy="480780"/>
          </a:xfrm>
          <a:prstGeom prst="ellipse">
            <a:avLst/>
          </a:prstGeom>
          <a:solidFill>
            <a:srgbClr val="11498A">
              <a:alpha val="25000"/>
            </a:srgbClr>
          </a:solidFill>
          <a:ln w="57150">
            <a:solidFill>
              <a:srgbClr val="C00000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49971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498A">
            <a:alpha val="25000"/>
          </a:srgbClr>
        </a:solidFill>
      </a:spPr>
      <a:bodyPr wrap="square" lIns="0" tIns="0" rIns="0" bIns="0" rtlCol="0"/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1507</Words>
  <Application>Microsoft Office PowerPoint</Application>
  <PresentationFormat>Widescreen</PresentationFormat>
  <Paragraphs>188</Paragraphs>
  <Slides>18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Tahoma</vt:lpstr>
      <vt:lpstr>Wingdings</vt:lpstr>
      <vt:lpstr>Tema di Office</vt:lpstr>
      <vt:lpstr>Office Theme</vt:lpstr>
      <vt:lpstr>La mitigazione dei rischi Legati alla Salute e Sicurezza sul Lavoro  Modello 231 e mitigazione del rischio  </vt:lpstr>
      <vt:lpstr>valutazione dei rischi</vt:lpstr>
      <vt:lpstr>sistema di gestione salute e sicurezza sul lavoro</vt:lpstr>
      <vt:lpstr>ISO 45001</vt:lpstr>
      <vt:lpstr>risk based thinking</vt:lpstr>
      <vt:lpstr>risk based thinking</vt:lpstr>
      <vt:lpstr>studio inail - accredia sull’efficacia delle certificazione accreditate per sgsl </vt:lpstr>
      <vt:lpstr>CONFRONTO INDICI FREQUENZA INFORTUNI TRA IMPRESE CERTIFICATE E NON</vt:lpstr>
      <vt:lpstr>CONFRONTO INDICI FREQUENZA INFORTUNI TRA IMPRESE CERTIFICATE E NON</vt:lpstr>
      <vt:lpstr>focus sul settore costruzioni</vt:lpstr>
      <vt:lpstr>la prevenzione come investimento</vt:lpstr>
      <vt:lpstr>d.lgs. n. 231/01 – responsabilità amministrativa degli enti</vt:lpstr>
      <vt:lpstr>Articolo 30 del tusl: connessione tra sgsl e mog-ssl</vt:lpstr>
      <vt:lpstr>MODELLI DI ORGANIZZAZIONE  E GESTIONE</vt:lpstr>
      <vt:lpstr>ART. 51 TUSL ORGANISMI PARITETICI</vt:lpstr>
      <vt:lpstr>vantaggi mog asseverato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disciplina della Patente a crediti:  le novità del decreto attuativo e le ulteriori istruzioni operative</dc:title>
  <dc:creator>Sassi Beatrice</dc:creator>
  <cp:lastModifiedBy>ANCE</cp:lastModifiedBy>
  <cp:revision>129</cp:revision>
  <cp:lastPrinted>2025-01-22T13:39:41Z</cp:lastPrinted>
  <dcterms:created xsi:type="dcterms:W3CDTF">2024-09-24T05:56:25Z</dcterms:created>
  <dcterms:modified xsi:type="dcterms:W3CDTF">2025-03-03T10:56:24Z</dcterms:modified>
</cp:coreProperties>
</file>