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313" r:id="rId4"/>
    <p:sldId id="258" r:id="rId5"/>
    <p:sldId id="260" r:id="rId6"/>
    <p:sldId id="261" r:id="rId7"/>
    <p:sldId id="262" r:id="rId8"/>
    <p:sldId id="322" r:id="rId9"/>
    <p:sldId id="311" r:id="rId10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enighini Gloria" initials="DG" lastIdx="1" clrIdx="0">
    <p:extLst>
      <p:ext uri="{19B8F6BF-5375-455C-9EA6-DF929625EA0E}">
        <p15:presenceInfo xmlns:p15="http://schemas.microsoft.com/office/powerpoint/2012/main" userId="S::domenighini@assimpredilance.it::1e7cc47f-ec60-44ef-acc7-cebe31404a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94190-CD55-4C25-8EDE-4F5FF0186B4E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4F8FC-DE66-43FF-97FD-D7454B7D9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47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ttangolo"/>
          <p:cNvSpPr/>
          <p:nvPr/>
        </p:nvSpPr>
        <p:spPr>
          <a:xfrm>
            <a:off x="-128960" y="6334907"/>
            <a:ext cx="8900948" cy="536634"/>
          </a:xfrm>
          <a:prstGeom prst="rect">
            <a:avLst/>
          </a:prstGeom>
          <a:solidFill>
            <a:srgbClr val="597936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0" name="cantiereimpattosostenibile.it"/>
          <p:cNvSpPr txBox="1"/>
          <p:nvPr/>
        </p:nvSpPr>
        <p:spPr>
          <a:xfrm>
            <a:off x="317846" y="6356631"/>
            <a:ext cx="277311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cantiereimpattosostenibile.it</a:t>
            </a:r>
          </a:p>
        </p:txBody>
      </p:sp>
      <p:pic>
        <p:nvPicPr>
          <p:cNvPr id="10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623" y="5548784"/>
            <a:ext cx="1746505" cy="1741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193" y="6321019"/>
            <a:ext cx="1086555" cy="437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476" y="332330"/>
            <a:ext cx="2068220" cy="65273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portale.assimpredilance.it/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ssimpredil@assimpredilance.it" TargetMode="External"/><Relationship Id="rId5" Type="http://schemas.openxmlformats.org/officeDocument/2006/relationships/hyperlink" Target="mailto:info@ancecremona.it" TargetMode="External"/><Relationship Id="rId4" Type="http://schemas.openxmlformats.org/officeDocument/2006/relationships/hyperlink" Target="https://cremona.ance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01 copertina.jpg" descr="01 copert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" y="0"/>
            <a:ext cx="1213048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asellaDiTesto 1"/>
          <p:cNvSpPr txBox="1"/>
          <p:nvPr/>
        </p:nvSpPr>
        <p:spPr>
          <a:xfrm>
            <a:off x="386446" y="3921232"/>
            <a:ext cx="8517735" cy="1324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5477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Il </a:t>
            </a:r>
            <a:r>
              <a:rPr dirty="0" err="1"/>
              <a:t>Codice</a:t>
            </a:r>
            <a:r>
              <a:rPr dirty="0"/>
              <a:t> di </a:t>
            </a:r>
            <a:r>
              <a:rPr dirty="0" err="1"/>
              <a:t>condotta</a:t>
            </a:r>
            <a:r>
              <a:rPr dirty="0"/>
              <a:t> </a:t>
            </a:r>
          </a:p>
          <a:p>
            <a:pPr>
              <a:defRPr sz="3000">
                <a:solidFill>
                  <a:srgbClr val="5477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CANTIERE IMPATTO SOSTENIBILE (CIS)</a:t>
            </a:r>
          </a:p>
          <a:p>
            <a:pPr>
              <a:lnSpc>
                <a:spcPct val="60000"/>
              </a:lnSpc>
              <a:defRPr sz="3000">
                <a:solidFill>
                  <a:srgbClr val="5477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dirty="0"/>
          </a:p>
        </p:txBody>
      </p:sp>
      <p:pic>
        <p:nvPicPr>
          <p:cNvPr id="4" name="Immagine 3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EE545C7-F027-5D51-6828-1619067D5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09" y="5245954"/>
            <a:ext cx="3285795" cy="13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04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3;p13">
            <a:extLst>
              <a:ext uri="{FF2B5EF4-FFF2-40B4-BE49-F238E27FC236}">
                <a16:creationId xmlns:a16="http://schemas.microsoft.com/office/drawing/2014/main" id="{D3B648AC-129D-398A-E458-1CB91E3607D5}"/>
              </a:ext>
            </a:extLst>
          </p:cNvPr>
          <p:cNvSpPr txBox="1"/>
          <p:nvPr/>
        </p:nvSpPr>
        <p:spPr>
          <a:xfrm>
            <a:off x="373276" y="379070"/>
            <a:ext cx="755886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8466">
              <a:defRPr sz="2000" b="1">
                <a:solidFill>
                  <a:srgbClr val="5B677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it-IT" sz="2400" dirty="0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punto di partenza: i 17 </a:t>
            </a:r>
            <a:r>
              <a:rPr lang="it-IT" sz="2400" dirty="0" err="1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SDGs</a:t>
            </a:r>
            <a:r>
              <a:rPr lang="it-IT" sz="2400" dirty="0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2400" b="1" i="1" dirty="0" err="1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ogle Sans"/>
              </a:rPr>
              <a:t>Sustainable</a:t>
            </a:r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ogle Sans"/>
              </a:rPr>
              <a:t> Development Goals - </a:t>
            </a:r>
            <a:r>
              <a:rPr lang="it-IT" sz="2400" dirty="0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 criteri ESG</a:t>
            </a:r>
            <a:endParaRPr sz="2400" dirty="0">
              <a:solidFill>
                <a:srgbClr val="5979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34;p13">
            <a:extLst>
              <a:ext uri="{FF2B5EF4-FFF2-40B4-BE49-F238E27FC236}">
                <a16:creationId xmlns:a16="http://schemas.microsoft.com/office/drawing/2014/main" id="{41DE93DA-FC20-372E-D963-59C5002950DE}"/>
              </a:ext>
            </a:extLst>
          </p:cNvPr>
          <p:cNvSpPr txBox="1"/>
          <p:nvPr/>
        </p:nvSpPr>
        <p:spPr>
          <a:xfrm>
            <a:off x="356968" y="1923257"/>
            <a:ext cx="4743669" cy="40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466" tIns="30466" rIns="30466" bIns="30466">
            <a:spAutoFit/>
          </a:bodyPr>
          <a:lstStyle/>
          <a:p>
            <a:pPr algn="just">
              <a:defRPr sz="2400">
                <a:solidFill>
                  <a:srgbClr val="676D72"/>
                </a:solidFill>
                <a:latin typeface="Lucida Sans"/>
                <a:ea typeface="Lucida Sans"/>
                <a:cs typeface="Lucida Sans"/>
                <a:sym typeface="Lucida Sans"/>
              </a:defRPr>
            </a:pPr>
            <a:endParaRPr sz="22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F58A64-F1B9-A915-D2F8-360F3C1C3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" y="1269000"/>
            <a:ext cx="8064000" cy="4186558"/>
          </a:xfrm>
          <a:prstGeom prst="rect">
            <a:avLst/>
          </a:prstGeom>
        </p:spPr>
      </p:pic>
      <p:pic>
        <p:nvPicPr>
          <p:cNvPr id="10" name="Picture 10" descr="What Is ESG and Why Is It Important | CHAS">
            <a:extLst>
              <a:ext uri="{FF2B5EF4-FFF2-40B4-BE49-F238E27FC236}">
                <a16:creationId xmlns:a16="http://schemas.microsoft.com/office/drawing/2014/main" id="{92EDD937-9302-47B9-3D3F-8CBB2955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/>
        </p:blipFill>
        <p:spPr bwMode="auto">
          <a:xfrm>
            <a:off x="8198971" y="1788017"/>
            <a:ext cx="3962557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2D6F6A9D-DBDE-6D02-F7DD-47AF69630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4" y="129342"/>
            <a:ext cx="2964810" cy="12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38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3;p13">
            <a:extLst>
              <a:ext uri="{FF2B5EF4-FFF2-40B4-BE49-F238E27FC236}">
                <a16:creationId xmlns:a16="http://schemas.microsoft.com/office/drawing/2014/main" id="{D3B648AC-129D-398A-E458-1CB91E3607D5}"/>
              </a:ext>
            </a:extLst>
          </p:cNvPr>
          <p:cNvSpPr txBox="1"/>
          <p:nvPr/>
        </p:nvSpPr>
        <p:spPr>
          <a:xfrm>
            <a:off x="356967" y="435193"/>
            <a:ext cx="67326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8466">
              <a:defRPr sz="2000" b="1">
                <a:solidFill>
                  <a:srgbClr val="5B6770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it-IT" sz="2800" dirty="0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punto di partenza: i 17 </a:t>
            </a:r>
            <a:r>
              <a:rPr lang="it-IT" sz="2800" dirty="0" err="1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SDGs</a:t>
            </a:r>
            <a:r>
              <a:rPr lang="it-IT" sz="2800" dirty="0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i criteri ESG</a:t>
            </a:r>
            <a:endParaRPr sz="2800" dirty="0">
              <a:solidFill>
                <a:srgbClr val="5979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34;p13">
            <a:extLst>
              <a:ext uri="{FF2B5EF4-FFF2-40B4-BE49-F238E27FC236}">
                <a16:creationId xmlns:a16="http://schemas.microsoft.com/office/drawing/2014/main" id="{41DE93DA-FC20-372E-D963-59C5002950DE}"/>
              </a:ext>
            </a:extLst>
          </p:cNvPr>
          <p:cNvSpPr txBox="1"/>
          <p:nvPr/>
        </p:nvSpPr>
        <p:spPr>
          <a:xfrm>
            <a:off x="356968" y="1923257"/>
            <a:ext cx="4743669" cy="40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0466" tIns="30466" rIns="30466" bIns="30466">
            <a:spAutoFit/>
          </a:bodyPr>
          <a:lstStyle/>
          <a:p>
            <a:pPr algn="just">
              <a:defRPr sz="2400">
                <a:solidFill>
                  <a:srgbClr val="676D72"/>
                </a:solidFill>
                <a:latin typeface="Lucida Sans"/>
                <a:ea typeface="Lucida Sans"/>
                <a:cs typeface="Lucida Sans"/>
                <a:sym typeface="Lucida Sans"/>
              </a:defRPr>
            </a:pPr>
            <a:endParaRPr sz="22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" name="Picture 6" descr="ESG e tecnologia nelle operazioni straordinarie societarie">
            <a:extLst>
              <a:ext uri="{FF2B5EF4-FFF2-40B4-BE49-F238E27FC236}">
                <a16:creationId xmlns:a16="http://schemas.microsoft.com/office/drawing/2014/main" id="{73E750E6-327B-B8C1-1B40-47E15BCB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27" y="2806472"/>
            <a:ext cx="2916000" cy="31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What Is ESG and Why Is It Important | CHAS">
            <a:extLst>
              <a:ext uri="{FF2B5EF4-FFF2-40B4-BE49-F238E27FC236}">
                <a16:creationId xmlns:a16="http://schemas.microsoft.com/office/drawing/2014/main" id="{92EDD937-9302-47B9-3D3F-8CBB2955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/>
        </p:blipFill>
        <p:spPr bwMode="auto">
          <a:xfrm>
            <a:off x="8540527" y="1057238"/>
            <a:ext cx="3060000" cy="18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4EDA06-AC7F-0ADE-7A95-EDA1D1CFFC0E}"/>
              </a:ext>
            </a:extLst>
          </p:cNvPr>
          <p:cNvSpPr txBox="1"/>
          <p:nvPr/>
        </p:nvSpPr>
        <p:spPr>
          <a:xfrm>
            <a:off x="318485" y="1057238"/>
            <a:ext cx="7901408" cy="4969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SOSTENIBILITÀ è tutela dell’ambiente e del pianeta, ma non è sufficiente.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24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settore costruzioni </a:t>
            </a:r>
            <a:r>
              <a:rPr lang="it-IT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sostenibile anche: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 contrasta le infiltrazioni della criminalità organizzata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selezionando con chi lavorare;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 applica il giusto contratto di lavoro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nel rispetto di una concorrenza corretta e leale;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 investe nella sicurezza del lavoro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400" b="1" dirty="0">
                <a:effectLst/>
                <a:ea typeface="Calibri" panose="020F0502020204030204" pitchFamily="34" charset="0"/>
              </a:rPr>
              <a:t>chi ispira la gestione del capitale umano ai principi di equità ed inclusione.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  <p:pic>
        <p:nvPicPr>
          <p:cNvPr id="7" name="Immagine 6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2F314B6-4389-FBFD-54A6-0B3AE815C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29" y="107711"/>
            <a:ext cx="264643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279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antiere Impatto sostenibile è il “codice di condotta” volontario promosso da Assimpredil Ance. Il socio Assimpredil Ance sottoscrive un manifesto che lo impegna alla attuazione di  8 impegni concreti e misurabili  e con  3 livelli crescenti di responsab"/>
          <p:cNvSpPr txBox="1">
            <a:spLocks noGrp="1"/>
          </p:cNvSpPr>
          <p:nvPr>
            <p:ph type="title" idx="4294967295"/>
          </p:nvPr>
        </p:nvSpPr>
        <p:spPr>
          <a:xfrm>
            <a:off x="6130120" y="1996946"/>
            <a:ext cx="5248849" cy="54591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42900" lvl="2" indent="-342900">
              <a:lnSpc>
                <a:spcPct val="130000"/>
              </a:lnSpc>
              <a:spcBef>
                <a:spcPts val="800"/>
              </a:spcBef>
              <a:buFont typeface="Wingdings" pitchFamily="2" charset="2"/>
              <a:buChar char="Ø"/>
              <a:defRPr sz="2000" b="1"/>
            </a:pPr>
            <a:r>
              <a:rPr sz="2000" dirty="0">
                <a:solidFill>
                  <a:schemeClr val="tx1"/>
                </a:solidFill>
              </a:rPr>
              <a:t>il</a:t>
            </a:r>
            <a:r>
              <a:rPr lang="it-IT" sz="2000" dirty="0">
                <a:solidFill>
                  <a:schemeClr val="tx1"/>
                </a:solidFill>
              </a:rPr>
              <a:t> nostro </a:t>
            </a:r>
            <a:r>
              <a:rPr sz="2000" dirty="0">
                <a:solidFill>
                  <a:srgbClr val="C00000"/>
                </a:solidFill>
              </a:rPr>
              <a:t>“</a:t>
            </a:r>
            <a:r>
              <a:rPr sz="2000" dirty="0" err="1">
                <a:solidFill>
                  <a:srgbClr val="C00000"/>
                </a:solidFill>
              </a:rPr>
              <a:t>codice</a:t>
            </a:r>
            <a:r>
              <a:rPr sz="2000" dirty="0">
                <a:solidFill>
                  <a:srgbClr val="C00000"/>
                </a:solidFill>
              </a:rPr>
              <a:t> di </a:t>
            </a:r>
            <a:r>
              <a:rPr sz="2000" dirty="0" err="1">
                <a:solidFill>
                  <a:srgbClr val="C00000"/>
                </a:solidFill>
              </a:rPr>
              <a:t>condotta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sz="2000" dirty="0" err="1">
                <a:solidFill>
                  <a:srgbClr val="C00000"/>
                </a:solidFill>
              </a:rPr>
              <a:t>volontario</a:t>
            </a:r>
            <a:r>
              <a:rPr lang="it-IT" sz="2000" dirty="0">
                <a:solidFill>
                  <a:srgbClr val="C00000"/>
                </a:solidFill>
              </a:rPr>
              <a:t>"</a:t>
            </a:r>
            <a:r>
              <a:rPr lang="it-IT" sz="2000" dirty="0">
                <a:solidFill>
                  <a:schemeClr val="tx1"/>
                </a:solidFill>
              </a:rPr>
              <a:t>;</a:t>
            </a:r>
            <a:br>
              <a:rPr lang="it-IT" sz="2000" dirty="0">
                <a:solidFill>
                  <a:srgbClr val="597936"/>
                </a:solidFill>
              </a:rPr>
            </a:br>
            <a:endParaRPr sz="1400" b="0" dirty="0">
              <a:solidFill>
                <a:srgbClr val="597936"/>
              </a:solidFill>
            </a:endParaRPr>
          </a:p>
        </p:txBody>
      </p:sp>
      <p:sp>
        <p:nvSpPr>
          <p:cNvPr id="155" name="La fase di gestione del cantiere diventa…"/>
          <p:cNvSpPr txBox="1">
            <a:spLocks noGrp="1"/>
          </p:cNvSpPr>
          <p:nvPr>
            <p:ph type="body" sz="quarter" idx="4294967295"/>
          </p:nvPr>
        </p:nvSpPr>
        <p:spPr>
          <a:xfrm>
            <a:off x="785087" y="2642615"/>
            <a:ext cx="4198635" cy="15727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85039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976" b="1">
                <a:solidFill>
                  <a:srgbClr val="BCCC2C"/>
                </a:solidFill>
              </a:defRPr>
            </a:pPr>
            <a:r>
              <a:rPr sz="2400" dirty="0">
                <a:solidFill>
                  <a:schemeClr val="accent6"/>
                </a:solidFill>
              </a:rPr>
              <a:t>La </a:t>
            </a:r>
            <a:r>
              <a:rPr sz="2400" dirty="0" err="1">
                <a:solidFill>
                  <a:schemeClr val="accent6"/>
                </a:solidFill>
              </a:rPr>
              <a:t>fase</a:t>
            </a:r>
            <a:r>
              <a:rPr sz="2400" dirty="0">
                <a:solidFill>
                  <a:schemeClr val="accent6"/>
                </a:solidFill>
              </a:rPr>
              <a:t> di </a:t>
            </a:r>
            <a:r>
              <a:rPr sz="2400" dirty="0" err="1">
                <a:solidFill>
                  <a:schemeClr val="accent6"/>
                </a:solidFill>
              </a:rPr>
              <a:t>gestione</a:t>
            </a:r>
            <a:r>
              <a:rPr sz="2400" dirty="0">
                <a:solidFill>
                  <a:schemeClr val="accent6"/>
                </a:solidFill>
              </a:rPr>
              <a:t> del </a:t>
            </a:r>
            <a:r>
              <a:rPr sz="2400" dirty="0" err="1">
                <a:solidFill>
                  <a:schemeClr val="accent6"/>
                </a:solidFill>
              </a:rPr>
              <a:t>cantiere</a:t>
            </a:r>
            <a:r>
              <a:rPr sz="2400" dirty="0">
                <a:solidFill>
                  <a:schemeClr val="accent6"/>
                </a:solidFill>
              </a:rPr>
              <a:t> </a:t>
            </a:r>
            <a:r>
              <a:rPr sz="2400" dirty="0" err="1">
                <a:solidFill>
                  <a:schemeClr val="accent6"/>
                </a:solidFill>
              </a:rPr>
              <a:t>diventa</a:t>
            </a:r>
            <a:r>
              <a:rPr sz="2400" dirty="0">
                <a:solidFill>
                  <a:schemeClr val="accent6"/>
                </a:solidFill>
              </a:rPr>
              <a:t> </a:t>
            </a:r>
            <a:endParaRPr lang="it-IT" sz="2400" dirty="0">
              <a:solidFill>
                <a:schemeClr val="accent6"/>
              </a:solidFill>
            </a:endParaRPr>
          </a:p>
          <a:p>
            <a:pPr marL="0" indent="0" algn="ctr" defTabSz="85039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976" b="1">
                <a:solidFill>
                  <a:srgbClr val="BCCC2C"/>
                </a:solidFill>
              </a:defRPr>
            </a:pPr>
            <a:endParaRPr sz="2400" dirty="0">
              <a:solidFill>
                <a:schemeClr val="accent6"/>
              </a:solidFill>
            </a:endParaRPr>
          </a:p>
          <a:p>
            <a:pPr marL="0" indent="0" algn="ctr" defTabSz="85039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92" b="1">
                <a:solidFill>
                  <a:srgbClr val="597936"/>
                </a:solidFill>
              </a:defRPr>
            </a:pPr>
            <a:r>
              <a:rPr lang="it-IT" sz="3200" dirty="0"/>
              <a:t>sostenibile secondo i criteri </a:t>
            </a:r>
            <a:r>
              <a:rPr sz="3200" dirty="0"/>
              <a:t>ESG</a:t>
            </a:r>
            <a:r>
              <a:rPr lang="it-IT" sz="3200" dirty="0"/>
              <a:t>.</a:t>
            </a:r>
            <a:endParaRPr sz="3200" dirty="0"/>
          </a:p>
        </p:txBody>
      </p:sp>
      <p:pic>
        <p:nvPicPr>
          <p:cNvPr id="15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9" y="320758"/>
            <a:ext cx="4032000" cy="162413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CasellaDiTesto 1"/>
          <p:cNvSpPr txBox="1"/>
          <p:nvPr/>
        </p:nvSpPr>
        <p:spPr>
          <a:xfrm>
            <a:off x="6444674" y="6389560"/>
            <a:ext cx="218464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600" i="1">
                <a:solidFill>
                  <a:srgbClr val="FCFFFA"/>
                </a:solidFill>
              </a:defRPr>
            </a:lvl1pPr>
          </a:lstStyle>
          <a:p>
            <a:endParaRPr dirty="0"/>
          </a:p>
        </p:txBody>
      </p:sp>
      <p:sp>
        <p:nvSpPr>
          <p:cNvPr id="2" name="Cantiere Impatto sostenibile è il “codice di condotta” volontario promosso da Assimpredil Ance. Il socio Assimpredil Ance sottoscrive un manifesto che lo impegna alla attuazione di  8 impegni concreti e misurabili  e con  3 livelli crescenti di responsab">
            <a:extLst>
              <a:ext uri="{FF2B5EF4-FFF2-40B4-BE49-F238E27FC236}">
                <a16:creationId xmlns:a16="http://schemas.microsoft.com/office/drawing/2014/main" id="{21CF54DF-1DDF-BB26-3E26-52C2516584D8}"/>
              </a:ext>
            </a:extLst>
          </p:cNvPr>
          <p:cNvSpPr txBox="1">
            <a:spLocks/>
          </p:cNvSpPr>
          <p:nvPr/>
        </p:nvSpPr>
        <p:spPr>
          <a:xfrm>
            <a:off x="5608735" y="1576140"/>
            <a:ext cx="5248849" cy="420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lvl="2">
              <a:lnSpc>
                <a:spcPct val="130000"/>
              </a:lnSpc>
              <a:spcBef>
                <a:spcPts val="800"/>
              </a:spcBef>
              <a:defRPr sz="2000" b="1"/>
            </a:pPr>
            <a:r>
              <a:rPr lang="it-IT" sz="2400" b="1" kern="0" dirty="0">
                <a:solidFill>
                  <a:srgbClr val="597936"/>
                </a:solidFill>
              </a:rPr>
              <a:t>Cantiere Impatto sostenibile è: </a:t>
            </a:r>
            <a:br>
              <a:rPr lang="it-IT" sz="2400" b="1" kern="0" dirty="0">
                <a:solidFill>
                  <a:srgbClr val="597936"/>
                </a:solidFill>
              </a:rPr>
            </a:br>
            <a:endParaRPr lang="it-IT" sz="2400" kern="0" dirty="0">
              <a:solidFill>
                <a:srgbClr val="597936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76BC36-1357-F0D1-7D6F-65A3E56F1877}"/>
              </a:ext>
            </a:extLst>
          </p:cNvPr>
          <p:cNvSpPr txBox="1"/>
          <p:nvPr/>
        </p:nvSpPr>
        <p:spPr>
          <a:xfrm>
            <a:off x="6096000" y="2417752"/>
            <a:ext cx="622337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b="1" dirty="0"/>
              <a:t>il nostro modello per comunicare i valori a cui aderiamo per la sostenibilità. 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E2B75D-37F2-93C0-A96A-A441009616A5}"/>
              </a:ext>
            </a:extLst>
          </p:cNvPr>
          <p:cNvSpPr txBox="1"/>
          <p:nvPr/>
        </p:nvSpPr>
        <p:spPr>
          <a:xfrm>
            <a:off x="5608735" y="3125638"/>
            <a:ext cx="6291618" cy="2492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597936"/>
                </a:solidFill>
              </a:rPr>
              <a:t>NON È UNA CERTIFICAZIONE , UN PROTOCOLLO, UNA PROCEDURA </a:t>
            </a:r>
            <a:br>
              <a:rPr lang="it-IT" sz="2800" dirty="0">
                <a:solidFill>
                  <a:srgbClr val="597936"/>
                </a:solidFill>
              </a:rPr>
            </a:br>
            <a:br>
              <a:rPr lang="it-IT" sz="2800" dirty="0"/>
            </a:br>
            <a:r>
              <a:rPr lang="it-IT" sz="2400" b="1" dirty="0"/>
              <a:t>Il socio sottoscrive un manifesto che lo impegna ad attuare </a:t>
            </a:r>
            <a:r>
              <a:rPr lang="it-IT" sz="2400" b="1" dirty="0">
                <a:solidFill>
                  <a:srgbClr val="C00000"/>
                </a:solidFill>
              </a:rPr>
              <a:t>8 impegni concreti e misurabili </a:t>
            </a:r>
            <a:r>
              <a:rPr lang="it-IT" sz="2400" b="1" dirty="0"/>
              <a:t>e con </a:t>
            </a:r>
            <a:r>
              <a:rPr lang="it-IT" sz="2400" b="1" dirty="0">
                <a:solidFill>
                  <a:srgbClr val="C00000"/>
                </a:solidFill>
              </a:rPr>
              <a:t>3 livelli crescenti di responsabilità.</a:t>
            </a: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F558B76-7BCB-439A-A1A5-1B4D07C12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8" y="320758"/>
            <a:ext cx="2719745" cy="711034"/>
          </a:xfrm>
          <a:prstGeom prst="rect">
            <a:avLst/>
          </a:prstGeom>
        </p:spPr>
      </p:pic>
      <p:pic>
        <p:nvPicPr>
          <p:cNvPr id="7" name="Immagine 6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101EB92-61CD-849A-E0C5-11B5CE83D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18" y="221889"/>
            <a:ext cx="3069598" cy="12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64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86" y="27789"/>
            <a:ext cx="2579915" cy="118891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olo 1"/>
          <p:cNvSpPr txBox="1"/>
          <p:nvPr/>
        </p:nvSpPr>
        <p:spPr>
          <a:xfrm>
            <a:off x="553557" y="289872"/>
            <a:ext cx="4421104" cy="73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597936"/>
                </a:solidFill>
              </a:defRPr>
            </a:lvl1pPr>
          </a:lstStyle>
          <a:p>
            <a:r>
              <a:t>I nostri 8 impegni </a:t>
            </a:r>
          </a:p>
        </p:txBody>
      </p:sp>
      <p:sp>
        <p:nvSpPr>
          <p:cNvPr id="167" name="CasellaDiTesto 9"/>
          <p:cNvSpPr txBox="1"/>
          <p:nvPr/>
        </p:nvSpPr>
        <p:spPr>
          <a:xfrm>
            <a:off x="3611384" y="1512185"/>
            <a:ext cx="661229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597936"/>
                </a:solidFill>
              </a:rPr>
              <a:t>1.L’IMPEGNO </a:t>
            </a:r>
            <a:r>
              <a:rPr lang="it-IT" dirty="0">
                <a:solidFill>
                  <a:srgbClr val="597936"/>
                </a:solidFill>
              </a:rPr>
              <a:t>ALLA SOSTENIBILITÀ (GOVERNANCE ESG)</a:t>
            </a:r>
            <a:r>
              <a:rPr dirty="0"/>
              <a:t> 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è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quello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che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la Governance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dell’impresa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assume e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che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la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impegna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nelle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scelte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strategiche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oltre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la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sfera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economica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verso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quella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ambientale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e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sociale</a:t>
            </a:r>
            <a:r>
              <a:rPr lang="it-IT"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in ottica ESG.</a:t>
            </a:r>
            <a:endParaRPr dirty="0">
              <a:solidFill>
                <a:srgbClr val="000000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168" name="CasellaDiTesto 11"/>
          <p:cNvSpPr txBox="1"/>
          <p:nvPr/>
        </p:nvSpPr>
        <p:spPr>
          <a:xfrm>
            <a:off x="3645410" y="2952576"/>
            <a:ext cx="6011186" cy="94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597936"/>
                </a:solidFill>
              </a:rPr>
              <a:t>2.L’IMPEGNO ALLA DECARBONIZZAZIONE</a:t>
            </a:r>
            <a:r>
              <a:t> </a:t>
            </a:r>
            <a:r>
              <a:rPr b="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è legato alla scelta di abbattere la CO2 prodotta attraverso acquisti di energia verde o compensazioni. </a:t>
            </a:r>
          </a:p>
        </p:txBody>
      </p:sp>
      <p:sp>
        <p:nvSpPr>
          <p:cNvPr id="169" name="CasellaDiTesto 13"/>
          <p:cNvSpPr txBox="1"/>
          <p:nvPr/>
        </p:nvSpPr>
        <p:spPr>
          <a:xfrm>
            <a:off x="3592343" y="4571956"/>
            <a:ext cx="7069496" cy="94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597936"/>
                </a:solidFill>
              </a:rPr>
              <a:t>3.L’IMPEGNO ALLA TUTELA DELL’AMBIENTE</a:t>
            </a:r>
            <a:r>
              <a:t> </a:t>
            </a:r>
            <a:r>
              <a:rPr b="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è quello che innesca un processo di economia circolare partendo dal consumare meno, dal ridurre la produzione di scarti e dal fare scelte che favoriscono il recupero. </a:t>
            </a:r>
          </a:p>
        </p:txBody>
      </p:sp>
      <p:pic>
        <p:nvPicPr>
          <p:cNvPr id="17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72" y="1490996"/>
            <a:ext cx="861497" cy="83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443" y="3061850"/>
            <a:ext cx="1086555" cy="801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704" y="4603612"/>
            <a:ext cx="1201529" cy="880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6CAA859-D1E5-1EEA-58F6-09B66BDBD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44" y="289872"/>
            <a:ext cx="3002882" cy="785056"/>
          </a:xfrm>
          <a:prstGeom prst="rect">
            <a:avLst/>
          </a:prstGeom>
        </p:spPr>
      </p:pic>
      <p:pic>
        <p:nvPicPr>
          <p:cNvPr id="4" name="Immagine 3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EA92A76-76C2-75EC-6CB0-E9F29A41C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18" y="157060"/>
            <a:ext cx="3302708" cy="13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86" y="27789"/>
            <a:ext cx="2579915" cy="11889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egnaposto contenuto 2"/>
          <p:cNvSpPr txBox="1"/>
          <p:nvPr/>
        </p:nvSpPr>
        <p:spPr>
          <a:xfrm>
            <a:off x="3699403" y="1408150"/>
            <a:ext cx="6011187" cy="121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b="1" i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597936"/>
                </a:solidFill>
              </a:rPr>
              <a:t>4.L’IMPEGNO ALLA LEGALITÀ</a:t>
            </a:r>
            <a:r>
              <a:t> </a:t>
            </a:r>
            <a:r>
              <a:rPr b="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deve essere concreto e misurabile, in linea con quanto già molte imprese fanno con il rating di legalità e la 231.</a:t>
            </a:r>
          </a:p>
        </p:txBody>
      </p:sp>
      <p:sp>
        <p:nvSpPr>
          <p:cNvPr id="176" name="CasellaDiTesto 8"/>
          <p:cNvSpPr txBox="1"/>
          <p:nvPr/>
        </p:nvSpPr>
        <p:spPr>
          <a:xfrm>
            <a:off x="3699677" y="2967334"/>
            <a:ext cx="6687620" cy="94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597936"/>
                </a:solidFill>
              </a:rPr>
              <a:t>5.L’IMPEGNO ALLA DIGNITÀ DEL LAVORO</a:t>
            </a:r>
            <a:r>
              <a:t> </a:t>
            </a:r>
            <a:r>
              <a:rPr b="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è uno dei punti più importanti ed è incentrato sul valore della regolarità legata al contratto collettivo di lavoro per i propri dipendenti e per i sub-appaltatori. </a:t>
            </a:r>
          </a:p>
        </p:txBody>
      </p:sp>
      <p:sp>
        <p:nvSpPr>
          <p:cNvPr id="177" name="CasellaDiTesto 21"/>
          <p:cNvSpPr txBox="1"/>
          <p:nvPr/>
        </p:nvSpPr>
        <p:spPr>
          <a:xfrm>
            <a:off x="3738659" y="4501896"/>
            <a:ext cx="6303563" cy="123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597936"/>
                </a:solidFill>
              </a:rPr>
              <a:t>6.L’IMPEGNO ALLA RESPONSABILITÀ</a:t>
            </a:r>
            <a:r>
              <a:rPr dirty="0"/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è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sicurezza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sul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lavoro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e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controllo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su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tutta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la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filiera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che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opera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nel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cantiere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affinché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il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cantiere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rappresenti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un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investimento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economico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e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sociale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destinato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a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lasciare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un segno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tangibile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nel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tempo. 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776" y="1405603"/>
            <a:ext cx="821728" cy="80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824" y="3060193"/>
            <a:ext cx="805632" cy="757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624" y="4743408"/>
            <a:ext cx="1144032" cy="68786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olo 1"/>
          <p:cNvSpPr txBox="1"/>
          <p:nvPr/>
        </p:nvSpPr>
        <p:spPr>
          <a:xfrm>
            <a:off x="553557" y="289872"/>
            <a:ext cx="4421104" cy="73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597936"/>
                </a:solidFill>
              </a:defRPr>
            </a:lvl1pPr>
          </a:lstStyle>
          <a:p>
            <a:r>
              <a:t>I nostri 8 impegni </a:t>
            </a: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7F18A99-8C23-B04A-F30B-37EDBC2B2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4" y="279867"/>
            <a:ext cx="2985332" cy="780468"/>
          </a:xfrm>
          <a:prstGeom prst="rect">
            <a:avLst/>
          </a:prstGeom>
        </p:spPr>
      </p:pic>
      <p:pic>
        <p:nvPicPr>
          <p:cNvPr id="2" name="Immagine 1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A416FF8-D256-2E3F-B78B-01DFBF825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43" y="157070"/>
            <a:ext cx="3302708" cy="13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86" y="27789"/>
            <a:ext cx="2579915" cy="118891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egnaposto contenuto 3"/>
          <p:cNvSpPr txBox="1"/>
          <p:nvPr/>
        </p:nvSpPr>
        <p:spPr>
          <a:xfrm>
            <a:off x="3818928" y="4208819"/>
            <a:ext cx="6303562" cy="133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b="1" i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597936"/>
                </a:solidFill>
              </a:rPr>
              <a:t>8.L’IMPEGNO VERSO LA CATENA DI FORNITURA</a:t>
            </a:r>
            <a:r>
              <a:rPr dirty="0"/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riguarda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il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ruolo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che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possono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avere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il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committente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o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l’affidatario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nello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spingere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scelte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sostenibili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in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tutta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la </a:t>
            </a:r>
            <a:r>
              <a:rPr b="0" i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filiera</a:t>
            </a:r>
            <a:r>
              <a:rPr b="0" i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</a:p>
        </p:txBody>
      </p:sp>
      <p:sp>
        <p:nvSpPr>
          <p:cNvPr id="185" name="CasellaDiTesto 23"/>
          <p:cNvSpPr txBox="1"/>
          <p:nvPr/>
        </p:nvSpPr>
        <p:spPr>
          <a:xfrm>
            <a:off x="3861896" y="2393873"/>
            <a:ext cx="6418738" cy="943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597936"/>
                </a:solidFill>
              </a:rPr>
              <a:t>7.L’IMPEGNO SOCIALE</a:t>
            </a:r>
            <a:r>
              <a:t> </a:t>
            </a:r>
            <a:r>
              <a:rPr b="0" i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è legato al rapporto tra la conduzione del cantiere e i cittadini, per mitigarne gli impatti in fase esecutiva, ma è anche volto a promuovere l’accoglienza dei giovani. </a:t>
            </a:r>
          </a:p>
        </p:txBody>
      </p:sp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87" y="2472521"/>
            <a:ext cx="903612" cy="786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929" y="4175755"/>
            <a:ext cx="978327" cy="97834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olo 1"/>
          <p:cNvSpPr txBox="1"/>
          <p:nvPr/>
        </p:nvSpPr>
        <p:spPr>
          <a:xfrm>
            <a:off x="553557" y="289872"/>
            <a:ext cx="4421104" cy="73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597936"/>
                </a:solidFill>
              </a:defRPr>
            </a:lvl1pPr>
          </a:lstStyle>
          <a:p>
            <a:r>
              <a:t>I nostri 8 impegni </a:t>
            </a:r>
          </a:p>
        </p:txBody>
      </p:sp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B5353BEC-1082-3A47-C980-0899C72AA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27" y="230346"/>
            <a:ext cx="3049222" cy="797171"/>
          </a:xfrm>
          <a:prstGeom prst="rect">
            <a:avLst/>
          </a:prstGeom>
        </p:spPr>
      </p:pic>
      <p:pic>
        <p:nvPicPr>
          <p:cNvPr id="2" name="Immagine 1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823E0D68-2A9B-EB7C-13B4-485A0E45D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41" y="167370"/>
            <a:ext cx="3302708" cy="13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5259F992-4057-A981-7171-710FC6A6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1" y="1459012"/>
            <a:ext cx="2438711" cy="4718376"/>
          </a:xfrm>
          <a:prstGeom prst="rect">
            <a:avLst/>
          </a:prstGeom>
        </p:spPr>
      </p:pic>
      <p:pic>
        <p:nvPicPr>
          <p:cNvPr id="3" name="Immagine 2" descr="Immagine che contiene logo&#10;&#10;Descrizione generata automaticamente">
            <a:extLst>
              <a:ext uri="{FF2B5EF4-FFF2-40B4-BE49-F238E27FC236}">
                <a16:creationId xmlns:a16="http://schemas.microsoft.com/office/drawing/2014/main" id="{D51661AA-5B83-D1E2-D64E-449C356A1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694"/>
          <a:stretch/>
        </p:blipFill>
        <p:spPr>
          <a:xfrm>
            <a:off x="3035442" y="1459012"/>
            <a:ext cx="2556893" cy="4718376"/>
          </a:xfrm>
          <a:prstGeom prst="rect">
            <a:avLst/>
          </a:prstGeom>
        </p:spPr>
      </p:pic>
      <p:pic>
        <p:nvPicPr>
          <p:cNvPr id="5" name="Immagine 4" descr="Immagine che contiene logo&#10;&#10;Descrizione generata automaticamente">
            <a:extLst>
              <a:ext uri="{FF2B5EF4-FFF2-40B4-BE49-F238E27FC236}">
                <a16:creationId xmlns:a16="http://schemas.microsoft.com/office/drawing/2014/main" id="{2FE87368-06F0-A3A8-F7F9-F03EDE4E6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076" y="1395344"/>
            <a:ext cx="2432473" cy="475134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98C331-B795-F217-FAD4-6C010CD82EC2}"/>
              </a:ext>
            </a:extLst>
          </p:cNvPr>
          <p:cNvSpPr txBox="1"/>
          <p:nvPr/>
        </p:nvSpPr>
        <p:spPr>
          <a:xfrm>
            <a:off x="685987" y="749013"/>
            <a:ext cx="186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Primo Livello</a:t>
            </a:r>
          </a:p>
          <a:p>
            <a:r>
              <a:rPr lang="it-IT" dirty="0"/>
              <a:t>8 punti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5EEDBE-92F8-9185-1045-8E812E7A1915}"/>
              </a:ext>
            </a:extLst>
          </p:cNvPr>
          <p:cNvSpPr txBox="1"/>
          <p:nvPr/>
        </p:nvSpPr>
        <p:spPr>
          <a:xfrm>
            <a:off x="3333503" y="812681"/>
            <a:ext cx="223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Secondo Livello</a:t>
            </a:r>
          </a:p>
          <a:p>
            <a:r>
              <a:rPr lang="it-IT" dirty="0"/>
              <a:t>16 punti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67455A-ECB0-75F5-D3E8-42C7050129E0}"/>
              </a:ext>
            </a:extLst>
          </p:cNvPr>
          <p:cNvSpPr txBox="1"/>
          <p:nvPr/>
        </p:nvSpPr>
        <p:spPr>
          <a:xfrm>
            <a:off x="6373491" y="812681"/>
            <a:ext cx="184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Terzo Livello</a:t>
            </a:r>
          </a:p>
          <a:p>
            <a:r>
              <a:rPr lang="it-IT" dirty="0"/>
              <a:t>24 punti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14DC0EC-77A8-FFE6-E218-DF37E0B7DB5C}"/>
              </a:ext>
            </a:extLst>
          </p:cNvPr>
          <p:cNvSpPr txBox="1"/>
          <p:nvPr/>
        </p:nvSpPr>
        <p:spPr>
          <a:xfrm>
            <a:off x="8763742" y="2034092"/>
            <a:ext cx="3206586" cy="3170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 hangingPunct="1">
              <a:buNone/>
            </a:pPr>
            <a:r>
              <a:rPr lang="it-IT" sz="2000" dirty="0">
                <a:solidFill>
                  <a:schemeClr val="tx1"/>
                </a:solidFill>
              </a:rPr>
              <a:t>Il logo con il livello corrispondente viene rilasciato </a:t>
            </a:r>
            <a:r>
              <a:rPr lang="it-IT" sz="2000" b="1" dirty="0">
                <a:solidFill>
                  <a:srgbClr val="00B050"/>
                </a:solidFill>
              </a:rPr>
              <a:t>per uno specifico cantiere.</a:t>
            </a:r>
          </a:p>
          <a:p>
            <a:pPr marL="0" indent="0" algn="just" hangingPunct="1">
              <a:buNone/>
            </a:pPr>
            <a:endParaRPr lang="it-IT" sz="2000" b="1" dirty="0">
              <a:solidFill>
                <a:schemeClr val="tx1"/>
              </a:solidFill>
            </a:endParaRPr>
          </a:p>
          <a:p>
            <a:pPr marL="0" indent="0" algn="just" hangingPunct="1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indent="0" algn="just" hangingPunct="1">
              <a:buNone/>
            </a:pPr>
            <a:r>
              <a:rPr lang="it-IT" sz="2000" dirty="0">
                <a:solidFill>
                  <a:schemeClr val="tx1"/>
                </a:solidFill>
              </a:rPr>
              <a:t>Il sottoscrittore potrà esporre il logo </a:t>
            </a:r>
            <a:r>
              <a:rPr lang="it-IT" sz="2000" b="1" dirty="0">
                <a:solidFill>
                  <a:srgbClr val="00B050"/>
                </a:solidFill>
              </a:rPr>
              <a:t>sulla recinzione del cantiere per il quale ha ottenuto il logo.</a:t>
            </a:r>
          </a:p>
        </p:txBody>
      </p:sp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FF4DA25-3A8B-01C5-31A0-D8FFDC219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52" y="305006"/>
            <a:ext cx="2934476" cy="767172"/>
          </a:xfrm>
          <a:prstGeom prst="rect">
            <a:avLst/>
          </a:prstGeom>
        </p:spPr>
      </p:pic>
      <p:pic>
        <p:nvPicPr>
          <p:cNvPr id="11" name="Immagine 10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926ED5D-76FB-B89C-B419-3F080F308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" y="5470354"/>
            <a:ext cx="1691735" cy="552852"/>
          </a:xfrm>
          <a:prstGeom prst="rect">
            <a:avLst/>
          </a:prstGeom>
        </p:spPr>
      </p:pic>
      <p:pic>
        <p:nvPicPr>
          <p:cNvPr id="13" name="Immagine 1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13CBE2D-EAFC-EC0B-6F04-19312A0C6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03" y="5469630"/>
            <a:ext cx="1911712" cy="553576"/>
          </a:xfrm>
          <a:prstGeom prst="rect">
            <a:avLst/>
          </a:prstGeom>
        </p:spPr>
      </p:pic>
      <p:pic>
        <p:nvPicPr>
          <p:cNvPr id="15" name="Immagine 1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524623E-E3B4-327B-9F59-E22F8FE4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4" y="5384407"/>
            <a:ext cx="1947258" cy="546185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A001F73-DEFC-9FE8-BB6F-3EED7580D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18" y="157060"/>
            <a:ext cx="3302708" cy="13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199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Immagine 3" descr="Immagine 3"/>
          <p:cNvPicPr>
            <a:picLocks noChangeAspect="1"/>
          </p:cNvPicPr>
          <p:nvPr/>
        </p:nvPicPr>
        <p:blipFill>
          <a:blip r:embed="rId2"/>
          <a:srcRect t="16804" b="1518"/>
          <a:stretch>
            <a:fillRect/>
          </a:stretch>
        </p:blipFill>
        <p:spPr>
          <a:xfrm>
            <a:off x="435583" y="658939"/>
            <a:ext cx="5416373" cy="442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30" extrusionOk="0">
                <a:moveTo>
                  <a:pt x="10188" y="4"/>
                </a:moveTo>
                <a:cubicBezTo>
                  <a:pt x="9784" y="10"/>
                  <a:pt x="9442" y="27"/>
                  <a:pt x="9095" y="69"/>
                </a:cubicBezTo>
                <a:cubicBezTo>
                  <a:pt x="8748" y="111"/>
                  <a:pt x="8402" y="169"/>
                  <a:pt x="8059" y="255"/>
                </a:cubicBezTo>
                <a:cubicBezTo>
                  <a:pt x="6232" y="710"/>
                  <a:pt x="4590" y="1656"/>
                  <a:pt x="3171" y="3169"/>
                </a:cubicBezTo>
                <a:cubicBezTo>
                  <a:pt x="1475" y="4974"/>
                  <a:pt x="365" y="7205"/>
                  <a:pt x="46" y="9993"/>
                </a:cubicBezTo>
                <a:cubicBezTo>
                  <a:pt x="23" y="10193"/>
                  <a:pt x="3" y="10395"/>
                  <a:pt x="0" y="10596"/>
                </a:cubicBezTo>
                <a:cubicBezTo>
                  <a:pt x="-2" y="10797"/>
                  <a:pt x="14" y="10998"/>
                  <a:pt x="64" y="11199"/>
                </a:cubicBezTo>
                <a:cubicBezTo>
                  <a:pt x="104" y="11359"/>
                  <a:pt x="136" y="11523"/>
                  <a:pt x="155" y="11689"/>
                </a:cubicBezTo>
                <a:cubicBezTo>
                  <a:pt x="263" y="12665"/>
                  <a:pt x="505" y="13608"/>
                  <a:pt x="873" y="14480"/>
                </a:cubicBezTo>
                <a:cubicBezTo>
                  <a:pt x="1548" y="16101"/>
                  <a:pt x="2526" y="17392"/>
                  <a:pt x="3699" y="18465"/>
                </a:cubicBezTo>
                <a:cubicBezTo>
                  <a:pt x="4832" y="19500"/>
                  <a:pt x="6087" y="20227"/>
                  <a:pt x="7422" y="20750"/>
                </a:cubicBezTo>
                <a:cubicBezTo>
                  <a:pt x="8199" y="21060"/>
                  <a:pt x="8997" y="21272"/>
                  <a:pt x="9808" y="21383"/>
                </a:cubicBezTo>
                <a:cubicBezTo>
                  <a:pt x="10139" y="21426"/>
                  <a:pt x="10473" y="21425"/>
                  <a:pt x="10803" y="21472"/>
                </a:cubicBezTo>
                <a:cubicBezTo>
                  <a:pt x="11561" y="21579"/>
                  <a:pt x="12327" y="21537"/>
                  <a:pt x="13074" y="21348"/>
                </a:cubicBezTo>
                <a:cubicBezTo>
                  <a:pt x="14434" y="21011"/>
                  <a:pt x="15676" y="20322"/>
                  <a:pt x="16833" y="19384"/>
                </a:cubicBezTo>
                <a:cubicBezTo>
                  <a:pt x="17544" y="18808"/>
                  <a:pt x="18216" y="18162"/>
                  <a:pt x="18926" y="17582"/>
                </a:cubicBezTo>
                <a:cubicBezTo>
                  <a:pt x="19659" y="16992"/>
                  <a:pt x="20284" y="16217"/>
                  <a:pt x="20761" y="15305"/>
                </a:cubicBezTo>
                <a:cubicBezTo>
                  <a:pt x="21326" y="14240"/>
                  <a:pt x="21581" y="12965"/>
                  <a:pt x="21486" y="11693"/>
                </a:cubicBezTo>
                <a:cubicBezTo>
                  <a:pt x="21458" y="11364"/>
                  <a:pt x="21460" y="11033"/>
                  <a:pt x="21489" y="10704"/>
                </a:cubicBezTo>
                <a:cubicBezTo>
                  <a:pt x="21555" y="10098"/>
                  <a:pt x="21598" y="9497"/>
                  <a:pt x="21551" y="8887"/>
                </a:cubicBezTo>
                <a:cubicBezTo>
                  <a:pt x="21489" y="8057"/>
                  <a:pt x="21292" y="7252"/>
                  <a:pt x="20972" y="6521"/>
                </a:cubicBezTo>
                <a:cubicBezTo>
                  <a:pt x="20476" y="5381"/>
                  <a:pt x="19762" y="4482"/>
                  <a:pt x="18932" y="3720"/>
                </a:cubicBezTo>
                <a:cubicBezTo>
                  <a:pt x="17866" y="2741"/>
                  <a:pt x="16684" y="2042"/>
                  <a:pt x="15447" y="1477"/>
                </a:cubicBezTo>
                <a:cubicBezTo>
                  <a:pt x="14160" y="890"/>
                  <a:pt x="12836" y="478"/>
                  <a:pt x="11489" y="174"/>
                </a:cubicBezTo>
                <a:cubicBezTo>
                  <a:pt x="11040" y="72"/>
                  <a:pt x="10592" y="-21"/>
                  <a:pt x="10188" y="4"/>
                </a:cubicBezTo>
                <a:close/>
                <a:moveTo>
                  <a:pt x="8657" y="417"/>
                </a:moveTo>
                <a:cubicBezTo>
                  <a:pt x="7280" y="729"/>
                  <a:pt x="5987" y="1284"/>
                  <a:pt x="4804" y="2209"/>
                </a:cubicBezTo>
                <a:cubicBezTo>
                  <a:pt x="3492" y="3236"/>
                  <a:pt x="2460" y="4602"/>
                  <a:pt x="1650" y="6240"/>
                </a:cubicBezTo>
                <a:cubicBezTo>
                  <a:pt x="1090" y="7374"/>
                  <a:pt x="664" y="8583"/>
                  <a:pt x="321" y="9841"/>
                </a:cubicBezTo>
                <a:cubicBezTo>
                  <a:pt x="302" y="9910"/>
                  <a:pt x="280" y="9980"/>
                  <a:pt x="256" y="10047"/>
                </a:cubicBezTo>
                <a:cubicBezTo>
                  <a:pt x="380" y="8803"/>
                  <a:pt x="704" y="7600"/>
                  <a:pt x="1205" y="6513"/>
                </a:cubicBezTo>
                <a:cubicBezTo>
                  <a:pt x="2255" y="4211"/>
                  <a:pt x="3791" y="2578"/>
                  <a:pt x="5706" y="1476"/>
                </a:cubicBezTo>
                <a:cubicBezTo>
                  <a:pt x="6594" y="960"/>
                  <a:pt x="7538" y="609"/>
                  <a:pt x="8508" y="434"/>
                </a:cubicBezTo>
                <a:cubicBezTo>
                  <a:pt x="8556" y="415"/>
                  <a:pt x="8607" y="409"/>
                  <a:pt x="8657" y="417"/>
                </a:cubicBezTo>
                <a:close/>
                <a:moveTo>
                  <a:pt x="15075" y="1603"/>
                </a:moveTo>
                <a:lnTo>
                  <a:pt x="15091" y="1607"/>
                </a:lnTo>
                <a:lnTo>
                  <a:pt x="15079" y="1609"/>
                </a:lnTo>
                <a:cubicBezTo>
                  <a:pt x="15076" y="1608"/>
                  <a:pt x="15075" y="1603"/>
                  <a:pt x="15075" y="1603"/>
                </a:cubicBezTo>
                <a:close/>
                <a:moveTo>
                  <a:pt x="15153" y="1628"/>
                </a:moveTo>
                <a:cubicBezTo>
                  <a:pt x="15266" y="1678"/>
                  <a:pt x="15379" y="1727"/>
                  <a:pt x="15491" y="1779"/>
                </a:cubicBezTo>
                <a:cubicBezTo>
                  <a:pt x="15610" y="1834"/>
                  <a:pt x="15729" y="1892"/>
                  <a:pt x="15847" y="1951"/>
                </a:cubicBezTo>
                <a:cubicBezTo>
                  <a:pt x="16911" y="2480"/>
                  <a:pt x="17927" y="3115"/>
                  <a:pt x="18848" y="3973"/>
                </a:cubicBezTo>
                <a:cubicBezTo>
                  <a:pt x="19628" y="4699"/>
                  <a:pt x="20302" y="5549"/>
                  <a:pt x="20773" y="6625"/>
                </a:cubicBezTo>
                <a:cubicBezTo>
                  <a:pt x="21082" y="7323"/>
                  <a:pt x="21274" y="8093"/>
                  <a:pt x="21336" y="8887"/>
                </a:cubicBezTo>
                <a:cubicBezTo>
                  <a:pt x="21371" y="9311"/>
                  <a:pt x="21368" y="9739"/>
                  <a:pt x="21326" y="10163"/>
                </a:cubicBezTo>
                <a:cubicBezTo>
                  <a:pt x="21161" y="8708"/>
                  <a:pt x="20724" y="7436"/>
                  <a:pt x="20062" y="6281"/>
                </a:cubicBezTo>
                <a:cubicBezTo>
                  <a:pt x="19240" y="4845"/>
                  <a:pt x="18181" y="3738"/>
                  <a:pt x="16983" y="2822"/>
                </a:cubicBezTo>
                <a:cubicBezTo>
                  <a:pt x="16393" y="2378"/>
                  <a:pt x="15782" y="1979"/>
                  <a:pt x="15153" y="1628"/>
                </a:cubicBezTo>
                <a:close/>
                <a:moveTo>
                  <a:pt x="16776" y="19094"/>
                </a:moveTo>
                <a:lnTo>
                  <a:pt x="16779" y="19102"/>
                </a:lnTo>
                <a:lnTo>
                  <a:pt x="16773" y="19102"/>
                </a:lnTo>
                <a:lnTo>
                  <a:pt x="16776" y="19094"/>
                </a:lnTo>
                <a:close/>
                <a:moveTo>
                  <a:pt x="16738" y="19133"/>
                </a:moveTo>
                <a:cubicBezTo>
                  <a:pt x="15027" y="20489"/>
                  <a:pt x="13207" y="21384"/>
                  <a:pt x="11137" y="21240"/>
                </a:cubicBezTo>
                <a:cubicBezTo>
                  <a:pt x="13052" y="20728"/>
                  <a:pt x="14936" y="20106"/>
                  <a:pt x="16738" y="191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18" name="Title 1"/>
          <p:cNvSpPr txBox="1"/>
          <p:nvPr/>
        </p:nvSpPr>
        <p:spPr>
          <a:xfrm>
            <a:off x="6641394" y="658974"/>
            <a:ext cx="4636900" cy="159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7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volini"/>
                <a:ea typeface="Cavolini"/>
                <a:cs typeface="Cavolini"/>
                <a:sym typeface="Cavolini"/>
              </a:defRPr>
            </a:lvl1pPr>
          </a:lstStyle>
          <a:p>
            <a:r>
              <a:rPr dirty="0" err="1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</a:t>
            </a:r>
            <a:r>
              <a:rPr dirty="0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dirty="0" err="1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l’attenzione</a:t>
            </a:r>
            <a:r>
              <a:rPr dirty="0">
                <a:solidFill>
                  <a:srgbClr val="5979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619" name="CasellaDiTesto 5"/>
          <p:cNvSpPr txBox="1"/>
          <p:nvPr/>
        </p:nvSpPr>
        <p:spPr>
          <a:xfrm>
            <a:off x="6641394" y="3253104"/>
            <a:ext cx="5504883" cy="272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900">
                <a:latin typeface="Cavolini"/>
                <a:ea typeface="Cavolini"/>
                <a:cs typeface="Cavolini"/>
                <a:sym typeface="Cavolini"/>
              </a:defRP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Via delle Vigne n. 182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26100 Cremona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900">
                <a:latin typeface="Cavolini"/>
                <a:ea typeface="Cavolini"/>
                <a:cs typeface="Cavolini"/>
                <a:sym typeface="Cavolini"/>
              </a:defRP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Tel. 0372-20551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900">
                <a:latin typeface="Cavolini"/>
                <a:ea typeface="Cavolini"/>
                <a:cs typeface="Cavolini"/>
                <a:sym typeface="Cavolini"/>
              </a:defRPr>
            </a:pPr>
            <a:endParaRPr lang="it-IT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900">
                <a:latin typeface="Cavolini"/>
                <a:ea typeface="Cavolini"/>
                <a:cs typeface="Cavolini"/>
                <a:sym typeface="Cavolini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it-IT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cremona.ance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.it/</a:t>
            </a:r>
            <a:endParaRPr lang="it-IT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  <a:defRPr sz="1900">
                <a:latin typeface="Cavolini"/>
                <a:ea typeface="Cavolini"/>
                <a:cs typeface="Cavolini"/>
                <a:sym typeface="Cavolini"/>
              </a:defRPr>
            </a:pP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900">
                <a:latin typeface="Cavolini"/>
                <a:ea typeface="Cavolini"/>
                <a:cs typeface="Cavolini"/>
                <a:sym typeface="Cavolini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info@ancecremona.it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900">
                <a:latin typeface="Cavolini"/>
                <a:ea typeface="Cavolini"/>
                <a:cs typeface="Cavolini"/>
                <a:sym typeface="Cavolini"/>
              </a:defRPr>
            </a:pP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  <p:sp>
        <p:nvSpPr>
          <p:cNvPr id="620" name="Connettore diritto 7"/>
          <p:cNvSpPr/>
          <p:nvPr/>
        </p:nvSpPr>
        <p:spPr>
          <a:xfrm flipH="1">
            <a:off x="6095999" y="539645"/>
            <a:ext cx="1" cy="4931998"/>
          </a:xfrm>
          <a:prstGeom prst="line">
            <a:avLst/>
          </a:prstGeom>
          <a:ln w="66675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464B7A0-44D9-8DE1-524E-66E6FC06F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47" y="283773"/>
            <a:ext cx="2702111" cy="706424"/>
          </a:xfrm>
          <a:prstGeom prst="rect">
            <a:avLst/>
          </a:prstGeom>
        </p:spPr>
      </p:pic>
      <p:pic>
        <p:nvPicPr>
          <p:cNvPr id="3" name="Immagine 2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2E4E75E-B056-3848-39D6-7B515AFBA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47" y="153909"/>
            <a:ext cx="2884689" cy="11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379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530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Google Sans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il nostro “codice di condotta volontario";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Domenighini Gloria</dc:creator>
  <cp:lastModifiedBy>Marcella Bordi</cp:lastModifiedBy>
  <cp:revision>27</cp:revision>
  <cp:lastPrinted>2024-05-03T09:09:54Z</cp:lastPrinted>
  <dcterms:created xsi:type="dcterms:W3CDTF">2023-03-07T20:26:49Z</dcterms:created>
  <dcterms:modified xsi:type="dcterms:W3CDTF">2026-02-12T16:52:15Z</dcterms:modified>
</cp:coreProperties>
</file>