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4"/>
  </p:sldMasterIdLst>
  <p:notesMasterIdLst>
    <p:notesMasterId r:id="rId42"/>
  </p:notesMasterIdLst>
  <p:sldIdLst>
    <p:sldId id="375" r:id="rId5"/>
    <p:sldId id="363" r:id="rId6"/>
    <p:sldId id="362" r:id="rId7"/>
    <p:sldId id="361" r:id="rId8"/>
    <p:sldId id="360" r:id="rId9"/>
    <p:sldId id="388" r:id="rId10"/>
    <p:sldId id="358" r:id="rId11"/>
    <p:sldId id="357" r:id="rId12"/>
    <p:sldId id="356" r:id="rId13"/>
    <p:sldId id="289" r:id="rId14"/>
    <p:sldId id="381" r:id="rId15"/>
    <p:sldId id="382" r:id="rId16"/>
    <p:sldId id="386" r:id="rId17"/>
    <p:sldId id="384" r:id="rId18"/>
    <p:sldId id="385" r:id="rId19"/>
    <p:sldId id="348" r:id="rId20"/>
    <p:sldId id="347" r:id="rId21"/>
    <p:sldId id="338" r:id="rId22"/>
    <p:sldId id="346" r:id="rId23"/>
    <p:sldId id="345" r:id="rId24"/>
    <p:sldId id="344" r:id="rId25"/>
    <p:sldId id="376" r:id="rId26"/>
    <p:sldId id="387" r:id="rId27"/>
    <p:sldId id="380" r:id="rId28"/>
    <p:sldId id="342" r:id="rId29"/>
    <p:sldId id="369" r:id="rId30"/>
    <p:sldId id="370" r:id="rId31"/>
    <p:sldId id="341" r:id="rId32"/>
    <p:sldId id="378" r:id="rId33"/>
    <p:sldId id="366" r:id="rId34"/>
    <p:sldId id="379" r:id="rId35"/>
    <p:sldId id="256" r:id="rId36"/>
    <p:sldId id="371" r:id="rId37"/>
    <p:sldId id="372" r:id="rId38"/>
    <p:sldId id="373" r:id="rId39"/>
    <p:sldId id="374" r:id="rId40"/>
    <p:sldId id="331" r:id="rId4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1A08E070-D823-465F-A357-4E58E72BAC54}">
          <p14:sldIdLst>
            <p14:sldId id="375"/>
            <p14:sldId id="363"/>
            <p14:sldId id="362"/>
            <p14:sldId id="361"/>
            <p14:sldId id="360"/>
            <p14:sldId id="388"/>
            <p14:sldId id="358"/>
            <p14:sldId id="357"/>
            <p14:sldId id="356"/>
            <p14:sldId id="289"/>
            <p14:sldId id="381"/>
            <p14:sldId id="382"/>
            <p14:sldId id="386"/>
            <p14:sldId id="384"/>
            <p14:sldId id="385"/>
            <p14:sldId id="348"/>
            <p14:sldId id="347"/>
            <p14:sldId id="338"/>
            <p14:sldId id="346"/>
            <p14:sldId id="345"/>
            <p14:sldId id="344"/>
            <p14:sldId id="376"/>
            <p14:sldId id="387"/>
            <p14:sldId id="380"/>
            <p14:sldId id="342"/>
            <p14:sldId id="369"/>
            <p14:sldId id="370"/>
            <p14:sldId id="341"/>
            <p14:sldId id="378"/>
            <p14:sldId id="366"/>
            <p14:sldId id="379"/>
            <p14:sldId id="256"/>
            <p14:sldId id="371"/>
            <p14:sldId id="372"/>
            <p14:sldId id="373"/>
            <p14:sldId id="374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9A"/>
    <a:srgbClr val="FEF2E5"/>
    <a:srgbClr val="32475D"/>
    <a:srgbClr val="FB8500"/>
    <a:srgbClr val="EC7D02"/>
    <a:srgbClr val="EAB200"/>
    <a:srgbClr val="F6BB00"/>
    <a:srgbClr val="0B76A0"/>
    <a:srgbClr val="0F9ED5"/>
    <a:srgbClr val="FDC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552" autoAdjust="0"/>
  </p:normalViewPr>
  <p:slideViewPr>
    <p:cSldViewPr snapToGrid="0">
      <p:cViewPr varScale="1">
        <p:scale>
          <a:sx n="104" d="100"/>
          <a:sy n="104" d="100"/>
        </p:scale>
        <p:origin x="13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F51CE-D067-493C-85FA-1CFDFD82D206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875BA5C4-7038-4FF0-9A02-66A9CEEBD573}">
      <dgm:prSet phldrT="[Testo]" phldr="0"/>
      <dgm:spPr>
        <a:noFill/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ESIGENZA: STAFF HOUSING</a:t>
          </a:r>
        </a:p>
      </dgm:t>
    </dgm:pt>
    <dgm:pt modelId="{A02D7EF0-8EBD-4050-8AF4-1608A75A83CA}" type="parTrans" cxnId="{564475BD-72C9-404C-8496-0E995E2E9151}">
      <dgm:prSet/>
      <dgm:spPr/>
      <dgm:t>
        <a:bodyPr/>
        <a:lstStyle/>
        <a:p>
          <a:endParaRPr lang="it-IT"/>
        </a:p>
      </dgm:t>
    </dgm:pt>
    <dgm:pt modelId="{F94402EB-28F6-462E-B71C-2A312965D112}" type="sibTrans" cxnId="{564475BD-72C9-404C-8496-0E995E2E9151}">
      <dgm:prSet/>
      <dgm:spPr/>
      <dgm:t>
        <a:bodyPr/>
        <a:lstStyle/>
        <a:p>
          <a:endParaRPr lang="it-IT"/>
        </a:p>
      </dgm:t>
    </dgm:pt>
    <dgm:pt modelId="{55719251-0409-4D74-BFE9-11C62256347F}">
      <dgm:prSet phldrT="[Testo]" phldr="0"/>
      <dgm:spPr>
        <a:noFill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Segnalata da Confindustria</a:t>
          </a:r>
        </a:p>
      </dgm:t>
    </dgm:pt>
    <dgm:pt modelId="{E7DBC8FB-56B1-4554-9D2F-CC7E8EE7DAFB}" type="parTrans" cxnId="{685D9B2B-5F76-4F94-99D9-636770B6D3F8}">
      <dgm:prSet/>
      <dgm:spPr/>
      <dgm:t>
        <a:bodyPr/>
        <a:lstStyle/>
        <a:p>
          <a:endParaRPr lang="it-IT"/>
        </a:p>
      </dgm:t>
    </dgm:pt>
    <dgm:pt modelId="{0FD2D571-20FF-4D76-A22E-436951586CA9}" type="sibTrans" cxnId="{685D9B2B-5F76-4F94-99D9-636770B6D3F8}">
      <dgm:prSet/>
      <dgm:spPr/>
      <dgm:t>
        <a:bodyPr/>
        <a:lstStyle/>
        <a:p>
          <a:endParaRPr lang="it-IT"/>
        </a:p>
      </dgm:t>
    </dgm:pt>
    <dgm:pt modelId="{0ADC188A-2673-4840-B32C-2551B08A1F7A}">
      <dgm:prSet phldrT="[Testo]" phldr="0"/>
      <dgm:spPr>
        <a:noFill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Individuazione di una strategia comune</a:t>
          </a:r>
        </a:p>
      </dgm:t>
    </dgm:pt>
    <dgm:pt modelId="{AEAE27F9-2A4B-4D1F-BE1A-E1307AE0DF59}" type="parTrans" cxnId="{1A7637F1-C4D2-424E-A4F8-A9492D16C317}">
      <dgm:prSet/>
      <dgm:spPr/>
      <dgm:t>
        <a:bodyPr/>
        <a:lstStyle/>
        <a:p>
          <a:endParaRPr lang="it-IT"/>
        </a:p>
      </dgm:t>
    </dgm:pt>
    <dgm:pt modelId="{EDC8F058-9D23-422F-8D6D-533494D30F63}" type="sibTrans" cxnId="{1A7637F1-C4D2-424E-A4F8-A9492D16C317}">
      <dgm:prSet/>
      <dgm:spPr/>
      <dgm:t>
        <a:bodyPr/>
        <a:lstStyle/>
        <a:p>
          <a:endParaRPr lang="it-IT"/>
        </a:p>
      </dgm:t>
    </dgm:pt>
    <dgm:pt modelId="{16FE4614-79FB-41A9-B2D8-EDE013F595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ANCE segue l’attuazione</a:t>
          </a:r>
        </a:p>
      </dgm:t>
    </dgm:pt>
    <dgm:pt modelId="{08CD91D6-5B26-454D-A083-04B7A5454687}" type="parTrans" cxnId="{D846B280-B773-4D8D-B81C-B48F9EE0456F}">
      <dgm:prSet/>
      <dgm:spPr/>
      <dgm:t>
        <a:bodyPr/>
        <a:lstStyle/>
        <a:p>
          <a:endParaRPr lang="it-IT"/>
        </a:p>
      </dgm:t>
    </dgm:pt>
    <dgm:pt modelId="{4374803D-5D37-4078-BB9D-1529EDD73BD3}" type="sibTrans" cxnId="{D846B280-B773-4D8D-B81C-B48F9EE0456F}">
      <dgm:prSet/>
      <dgm:spPr/>
      <dgm:t>
        <a:bodyPr/>
        <a:lstStyle/>
        <a:p>
          <a:endParaRPr lang="it-IT"/>
        </a:p>
      </dgm:t>
    </dgm:pt>
    <dgm:pt modelId="{A7A7BC8E-3265-44A2-B859-D9EED5F1ECFC}" type="pres">
      <dgm:prSet presAssocID="{7DEF51CE-D067-493C-85FA-1CFDFD82D206}" presName="Name0" presStyleCnt="0">
        <dgm:presLayoutVars>
          <dgm:dir/>
          <dgm:resizeHandles val="exact"/>
        </dgm:presLayoutVars>
      </dgm:prSet>
      <dgm:spPr/>
    </dgm:pt>
    <dgm:pt modelId="{FB4A828E-02E7-41DE-BCAE-E8634CDBD7F0}" type="pres">
      <dgm:prSet presAssocID="{875BA5C4-7038-4FF0-9A02-66A9CEEBD573}" presName="node" presStyleLbl="node1" presStyleIdx="0" presStyleCnt="4">
        <dgm:presLayoutVars>
          <dgm:bulletEnabled val="1"/>
        </dgm:presLayoutVars>
      </dgm:prSet>
      <dgm:spPr/>
    </dgm:pt>
    <dgm:pt modelId="{EE84F1DF-347E-434D-80E0-AA74BFD32B17}" type="pres">
      <dgm:prSet presAssocID="{F94402EB-28F6-462E-B71C-2A312965D112}" presName="sibTrans" presStyleLbl="sibTrans2D1" presStyleIdx="0" presStyleCnt="3"/>
      <dgm:spPr/>
    </dgm:pt>
    <dgm:pt modelId="{6BE48E1A-1574-434B-B1FF-08A77F935FCA}" type="pres">
      <dgm:prSet presAssocID="{F94402EB-28F6-462E-B71C-2A312965D112}" presName="connectorText" presStyleLbl="sibTrans2D1" presStyleIdx="0" presStyleCnt="3"/>
      <dgm:spPr/>
    </dgm:pt>
    <dgm:pt modelId="{B3408DC8-EE21-4DE8-BBC0-4C2DE08664D3}" type="pres">
      <dgm:prSet presAssocID="{55719251-0409-4D74-BFE9-11C62256347F}" presName="node" presStyleLbl="node1" presStyleIdx="1" presStyleCnt="4">
        <dgm:presLayoutVars>
          <dgm:bulletEnabled val="1"/>
        </dgm:presLayoutVars>
      </dgm:prSet>
      <dgm:spPr/>
    </dgm:pt>
    <dgm:pt modelId="{76AF2284-FC77-4E6F-BFB1-F6F28CCF380C}" type="pres">
      <dgm:prSet presAssocID="{0FD2D571-20FF-4D76-A22E-436951586CA9}" presName="sibTrans" presStyleLbl="sibTrans2D1" presStyleIdx="1" presStyleCnt="3"/>
      <dgm:spPr/>
    </dgm:pt>
    <dgm:pt modelId="{3D9ADF9B-7CDA-4371-B7B9-1CC114ED2239}" type="pres">
      <dgm:prSet presAssocID="{0FD2D571-20FF-4D76-A22E-436951586CA9}" presName="connectorText" presStyleLbl="sibTrans2D1" presStyleIdx="1" presStyleCnt="3"/>
      <dgm:spPr/>
    </dgm:pt>
    <dgm:pt modelId="{9FC452A0-6614-4B76-A3C3-C5838D6C9D3F}" type="pres">
      <dgm:prSet presAssocID="{0ADC188A-2673-4840-B32C-2551B08A1F7A}" presName="node" presStyleLbl="node1" presStyleIdx="2" presStyleCnt="4">
        <dgm:presLayoutVars>
          <dgm:bulletEnabled val="1"/>
        </dgm:presLayoutVars>
      </dgm:prSet>
      <dgm:spPr/>
    </dgm:pt>
    <dgm:pt modelId="{AEDF3015-B1D6-47FC-B6E3-070A48BA2164}" type="pres">
      <dgm:prSet presAssocID="{EDC8F058-9D23-422F-8D6D-533494D30F63}" presName="sibTrans" presStyleLbl="sibTrans2D1" presStyleIdx="2" presStyleCnt="3"/>
      <dgm:spPr/>
    </dgm:pt>
    <dgm:pt modelId="{7D1B7129-8721-4330-B5DE-0761AD9DE5F0}" type="pres">
      <dgm:prSet presAssocID="{EDC8F058-9D23-422F-8D6D-533494D30F63}" presName="connectorText" presStyleLbl="sibTrans2D1" presStyleIdx="2" presStyleCnt="3"/>
      <dgm:spPr/>
    </dgm:pt>
    <dgm:pt modelId="{53AAF78B-DA6F-4732-BC0C-1D1061CAB63C}" type="pres">
      <dgm:prSet presAssocID="{16FE4614-79FB-41A9-B2D8-EDE013F59565}" presName="node" presStyleLbl="node1" presStyleIdx="3" presStyleCnt="4">
        <dgm:presLayoutVars>
          <dgm:bulletEnabled val="1"/>
        </dgm:presLayoutVars>
      </dgm:prSet>
      <dgm:spPr/>
    </dgm:pt>
  </dgm:ptLst>
  <dgm:cxnLst>
    <dgm:cxn modelId="{824BDC0F-B0AB-40AC-924B-CA5B92D20C71}" type="presOf" srcId="{0FD2D571-20FF-4D76-A22E-436951586CA9}" destId="{76AF2284-FC77-4E6F-BFB1-F6F28CCF380C}" srcOrd="0" destOrd="0" presId="urn:microsoft.com/office/officeart/2005/8/layout/process1"/>
    <dgm:cxn modelId="{D6C65111-4399-4B20-9AC0-7A9B96F17B59}" type="presOf" srcId="{0FD2D571-20FF-4D76-A22E-436951586CA9}" destId="{3D9ADF9B-7CDA-4371-B7B9-1CC114ED2239}" srcOrd="1" destOrd="0" presId="urn:microsoft.com/office/officeart/2005/8/layout/process1"/>
    <dgm:cxn modelId="{685D9B2B-5F76-4F94-99D9-636770B6D3F8}" srcId="{7DEF51CE-D067-493C-85FA-1CFDFD82D206}" destId="{55719251-0409-4D74-BFE9-11C62256347F}" srcOrd="1" destOrd="0" parTransId="{E7DBC8FB-56B1-4554-9D2F-CC7E8EE7DAFB}" sibTransId="{0FD2D571-20FF-4D76-A22E-436951586CA9}"/>
    <dgm:cxn modelId="{14FC9B47-065E-4542-89D5-D8780BDC305C}" type="presOf" srcId="{0ADC188A-2673-4840-B32C-2551B08A1F7A}" destId="{9FC452A0-6614-4B76-A3C3-C5838D6C9D3F}" srcOrd="0" destOrd="0" presId="urn:microsoft.com/office/officeart/2005/8/layout/process1"/>
    <dgm:cxn modelId="{65C1094F-3E1A-4054-B30A-1755B0BF7953}" type="presOf" srcId="{F94402EB-28F6-462E-B71C-2A312965D112}" destId="{EE84F1DF-347E-434D-80E0-AA74BFD32B17}" srcOrd="0" destOrd="0" presId="urn:microsoft.com/office/officeart/2005/8/layout/process1"/>
    <dgm:cxn modelId="{EFF3DE55-6932-486F-B5B8-F802EA339FCD}" type="presOf" srcId="{875BA5C4-7038-4FF0-9A02-66A9CEEBD573}" destId="{FB4A828E-02E7-41DE-BCAE-E8634CDBD7F0}" srcOrd="0" destOrd="0" presId="urn:microsoft.com/office/officeart/2005/8/layout/process1"/>
    <dgm:cxn modelId="{D846B280-B773-4D8D-B81C-B48F9EE0456F}" srcId="{7DEF51CE-D067-493C-85FA-1CFDFD82D206}" destId="{16FE4614-79FB-41A9-B2D8-EDE013F59565}" srcOrd="3" destOrd="0" parTransId="{08CD91D6-5B26-454D-A083-04B7A5454687}" sibTransId="{4374803D-5D37-4078-BB9D-1529EDD73BD3}"/>
    <dgm:cxn modelId="{C7C8BC80-1610-4491-BFC8-97AEFB78D154}" type="presOf" srcId="{7DEF51CE-D067-493C-85FA-1CFDFD82D206}" destId="{A7A7BC8E-3265-44A2-B859-D9EED5F1ECFC}" srcOrd="0" destOrd="0" presId="urn:microsoft.com/office/officeart/2005/8/layout/process1"/>
    <dgm:cxn modelId="{5C097890-7F15-40F4-B8C6-F5909573B8C2}" type="presOf" srcId="{55719251-0409-4D74-BFE9-11C62256347F}" destId="{B3408DC8-EE21-4DE8-BBC0-4C2DE08664D3}" srcOrd="0" destOrd="0" presId="urn:microsoft.com/office/officeart/2005/8/layout/process1"/>
    <dgm:cxn modelId="{10C48F96-146D-4699-80AC-8AFDAD3F8D43}" type="presOf" srcId="{EDC8F058-9D23-422F-8D6D-533494D30F63}" destId="{7D1B7129-8721-4330-B5DE-0761AD9DE5F0}" srcOrd="1" destOrd="0" presId="urn:microsoft.com/office/officeart/2005/8/layout/process1"/>
    <dgm:cxn modelId="{77BBD598-83EC-4913-9C38-F929372FA199}" type="presOf" srcId="{16FE4614-79FB-41A9-B2D8-EDE013F59565}" destId="{53AAF78B-DA6F-4732-BC0C-1D1061CAB63C}" srcOrd="0" destOrd="0" presId="urn:microsoft.com/office/officeart/2005/8/layout/process1"/>
    <dgm:cxn modelId="{8FF457AE-A623-4B53-9C21-5AAA16C30CDB}" type="presOf" srcId="{EDC8F058-9D23-422F-8D6D-533494D30F63}" destId="{AEDF3015-B1D6-47FC-B6E3-070A48BA2164}" srcOrd="0" destOrd="0" presId="urn:microsoft.com/office/officeart/2005/8/layout/process1"/>
    <dgm:cxn modelId="{564475BD-72C9-404C-8496-0E995E2E9151}" srcId="{7DEF51CE-D067-493C-85FA-1CFDFD82D206}" destId="{875BA5C4-7038-4FF0-9A02-66A9CEEBD573}" srcOrd="0" destOrd="0" parTransId="{A02D7EF0-8EBD-4050-8AF4-1608A75A83CA}" sibTransId="{F94402EB-28F6-462E-B71C-2A312965D112}"/>
    <dgm:cxn modelId="{3A6350EC-A165-400D-A4B1-C44D5C56880A}" type="presOf" srcId="{F94402EB-28F6-462E-B71C-2A312965D112}" destId="{6BE48E1A-1574-434B-B1FF-08A77F935FCA}" srcOrd="1" destOrd="0" presId="urn:microsoft.com/office/officeart/2005/8/layout/process1"/>
    <dgm:cxn modelId="{1A7637F1-C4D2-424E-A4F8-A9492D16C317}" srcId="{7DEF51CE-D067-493C-85FA-1CFDFD82D206}" destId="{0ADC188A-2673-4840-B32C-2551B08A1F7A}" srcOrd="2" destOrd="0" parTransId="{AEAE27F9-2A4B-4D1F-BE1A-E1307AE0DF59}" sibTransId="{EDC8F058-9D23-422F-8D6D-533494D30F63}"/>
    <dgm:cxn modelId="{F878EE54-BCA7-44A4-BF4E-9D1D696D45A7}" type="presParOf" srcId="{A7A7BC8E-3265-44A2-B859-D9EED5F1ECFC}" destId="{FB4A828E-02E7-41DE-BCAE-E8634CDBD7F0}" srcOrd="0" destOrd="0" presId="urn:microsoft.com/office/officeart/2005/8/layout/process1"/>
    <dgm:cxn modelId="{814A2178-C906-4899-B0E5-73046D5CF315}" type="presParOf" srcId="{A7A7BC8E-3265-44A2-B859-D9EED5F1ECFC}" destId="{EE84F1DF-347E-434D-80E0-AA74BFD32B17}" srcOrd="1" destOrd="0" presId="urn:microsoft.com/office/officeart/2005/8/layout/process1"/>
    <dgm:cxn modelId="{E05C555F-46C2-42E7-93C4-BDB65BB0810B}" type="presParOf" srcId="{EE84F1DF-347E-434D-80E0-AA74BFD32B17}" destId="{6BE48E1A-1574-434B-B1FF-08A77F935FCA}" srcOrd="0" destOrd="0" presId="urn:microsoft.com/office/officeart/2005/8/layout/process1"/>
    <dgm:cxn modelId="{3A1ABDD6-A852-44BB-B04C-4978F93EB86C}" type="presParOf" srcId="{A7A7BC8E-3265-44A2-B859-D9EED5F1ECFC}" destId="{B3408DC8-EE21-4DE8-BBC0-4C2DE08664D3}" srcOrd="2" destOrd="0" presId="urn:microsoft.com/office/officeart/2005/8/layout/process1"/>
    <dgm:cxn modelId="{C6AED331-EC4E-4E59-99F9-5B3C47165DA1}" type="presParOf" srcId="{A7A7BC8E-3265-44A2-B859-D9EED5F1ECFC}" destId="{76AF2284-FC77-4E6F-BFB1-F6F28CCF380C}" srcOrd="3" destOrd="0" presId="urn:microsoft.com/office/officeart/2005/8/layout/process1"/>
    <dgm:cxn modelId="{9E3C3E58-0DE7-4CC4-8585-8565699B1DDB}" type="presParOf" srcId="{76AF2284-FC77-4E6F-BFB1-F6F28CCF380C}" destId="{3D9ADF9B-7CDA-4371-B7B9-1CC114ED2239}" srcOrd="0" destOrd="0" presId="urn:microsoft.com/office/officeart/2005/8/layout/process1"/>
    <dgm:cxn modelId="{0087EECD-AD78-47A1-91CF-4E3A368C9A9F}" type="presParOf" srcId="{A7A7BC8E-3265-44A2-B859-D9EED5F1ECFC}" destId="{9FC452A0-6614-4B76-A3C3-C5838D6C9D3F}" srcOrd="4" destOrd="0" presId="urn:microsoft.com/office/officeart/2005/8/layout/process1"/>
    <dgm:cxn modelId="{1A0E455F-0073-4D16-AFA5-7F05A10743F7}" type="presParOf" srcId="{A7A7BC8E-3265-44A2-B859-D9EED5F1ECFC}" destId="{AEDF3015-B1D6-47FC-B6E3-070A48BA2164}" srcOrd="5" destOrd="0" presId="urn:microsoft.com/office/officeart/2005/8/layout/process1"/>
    <dgm:cxn modelId="{3EF89382-9818-4B06-AA1B-763A1AB1B1C8}" type="presParOf" srcId="{AEDF3015-B1D6-47FC-B6E3-070A48BA2164}" destId="{7D1B7129-8721-4330-B5DE-0761AD9DE5F0}" srcOrd="0" destOrd="0" presId="urn:microsoft.com/office/officeart/2005/8/layout/process1"/>
    <dgm:cxn modelId="{27AB38B6-FDF9-4AA1-BFFD-A9C4E7A937CF}" type="presParOf" srcId="{A7A7BC8E-3265-44A2-B859-D9EED5F1ECFC}" destId="{53AAF78B-DA6F-4732-BC0C-1D1061CAB6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F51CE-D067-493C-85FA-1CFDFD82D206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875BA5C4-7038-4FF0-9A02-66A9CEEBD573}">
      <dgm:prSet phldrT="[Testo]" phldr="0"/>
      <dgm:spPr>
        <a:noFill/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ESIGENZA: SICUREZZA NEI CANTIERI</a:t>
          </a:r>
        </a:p>
      </dgm:t>
    </dgm:pt>
    <dgm:pt modelId="{A02D7EF0-8EBD-4050-8AF4-1608A75A83CA}" type="parTrans" cxnId="{564475BD-72C9-404C-8496-0E995E2E9151}">
      <dgm:prSet/>
      <dgm:spPr/>
      <dgm:t>
        <a:bodyPr/>
        <a:lstStyle/>
        <a:p>
          <a:endParaRPr lang="it-IT"/>
        </a:p>
      </dgm:t>
    </dgm:pt>
    <dgm:pt modelId="{F94402EB-28F6-462E-B71C-2A312965D112}" type="sibTrans" cxnId="{564475BD-72C9-404C-8496-0E995E2E9151}">
      <dgm:prSet/>
      <dgm:spPr/>
      <dgm:t>
        <a:bodyPr/>
        <a:lstStyle/>
        <a:p>
          <a:endParaRPr lang="it-IT"/>
        </a:p>
      </dgm:t>
    </dgm:pt>
    <dgm:pt modelId="{55719251-0409-4D74-BFE9-11C62256347F}">
      <dgm:prSet phldrT="[Testo]" phldr="0"/>
      <dgm:spPr>
        <a:noFill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Segnalata da ANCE</a:t>
          </a:r>
        </a:p>
      </dgm:t>
    </dgm:pt>
    <dgm:pt modelId="{E7DBC8FB-56B1-4554-9D2F-CC7E8EE7DAFB}" type="parTrans" cxnId="{685D9B2B-5F76-4F94-99D9-636770B6D3F8}">
      <dgm:prSet/>
      <dgm:spPr/>
      <dgm:t>
        <a:bodyPr/>
        <a:lstStyle/>
        <a:p>
          <a:endParaRPr lang="it-IT"/>
        </a:p>
      </dgm:t>
    </dgm:pt>
    <dgm:pt modelId="{0FD2D571-20FF-4D76-A22E-436951586CA9}" type="sibTrans" cxnId="{685D9B2B-5F76-4F94-99D9-636770B6D3F8}">
      <dgm:prSet/>
      <dgm:spPr/>
      <dgm:t>
        <a:bodyPr/>
        <a:lstStyle/>
        <a:p>
          <a:endParaRPr lang="it-IT"/>
        </a:p>
      </dgm:t>
    </dgm:pt>
    <dgm:pt modelId="{0ADC188A-2673-4840-B32C-2551B08A1F7A}">
      <dgm:prSet phldrT="[Testo]" phldr="0"/>
      <dgm:spPr>
        <a:noFill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Individuazione di una strategia comune</a:t>
          </a:r>
        </a:p>
      </dgm:t>
    </dgm:pt>
    <dgm:pt modelId="{AEAE27F9-2A4B-4D1F-BE1A-E1307AE0DF59}" type="parTrans" cxnId="{1A7637F1-C4D2-424E-A4F8-A9492D16C317}">
      <dgm:prSet/>
      <dgm:spPr/>
      <dgm:t>
        <a:bodyPr/>
        <a:lstStyle/>
        <a:p>
          <a:endParaRPr lang="it-IT"/>
        </a:p>
      </dgm:t>
    </dgm:pt>
    <dgm:pt modelId="{EDC8F058-9D23-422F-8D6D-533494D30F63}" type="sibTrans" cxnId="{1A7637F1-C4D2-424E-A4F8-A9492D16C317}">
      <dgm:prSet/>
      <dgm:spPr/>
      <dgm:t>
        <a:bodyPr/>
        <a:lstStyle/>
        <a:p>
          <a:endParaRPr lang="it-IT"/>
        </a:p>
      </dgm:t>
    </dgm:pt>
    <dgm:pt modelId="{16FE4614-79FB-41A9-B2D8-EDE013F59565}">
      <dgm:prSet/>
      <dgm:spPr>
        <a:noFill/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Coinvolgimento della filiera</a:t>
          </a:r>
        </a:p>
      </dgm:t>
    </dgm:pt>
    <dgm:pt modelId="{08CD91D6-5B26-454D-A083-04B7A5454687}" type="parTrans" cxnId="{D846B280-B773-4D8D-B81C-B48F9EE0456F}">
      <dgm:prSet/>
      <dgm:spPr/>
      <dgm:t>
        <a:bodyPr/>
        <a:lstStyle/>
        <a:p>
          <a:endParaRPr lang="it-IT"/>
        </a:p>
      </dgm:t>
    </dgm:pt>
    <dgm:pt modelId="{4374803D-5D37-4078-BB9D-1529EDD73BD3}" type="sibTrans" cxnId="{D846B280-B773-4D8D-B81C-B48F9EE0456F}">
      <dgm:prSet/>
      <dgm:spPr/>
      <dgm:t>
        <a:bodyPr/>
        <a:lstStyle/>
        <a:p>
          <a:endParaRPr lang="it-IT"/>
        </a:p>
      </dgm:t>
    </dgm:pt>
    <dgm:pt modelId="{A7A7BC8E-3265-44A2-B859-D9EED5F1ECFC}" type="pres">
      <dgm:prSet presAssocID="{7DEF51CE-D067-493C-85FA-1CFDFD82D206}" presName="Name0" presStyleCnt="0">
        <dgm:presLayoutVars>
          <dgm:dir/>
          <dgm:resizeHandles val="exact"/>
        </dgm:presLayoutVars>
      </dgm:prSet>
      <dgm:spPr/>
    </dgm:pt>
    <dgm:pt modelId="{FB4A828E-02E7-41DE-BCAE-E8634CDBD7F0}" type="pres">
      <dgm:prSet presAssocID="{875BA5C4-7038-4FF0-9A02-66A9CEEBD573}" presName="node" presStyleLbl="node1" presStyleIdx="0" presStyleCnt="4">
        <dgm:presLayoutVars>
          <dgm:bulletEnabled val="1"/>
        </dgm:presLayoutVars>
      </dgm:prSet>
      <dgm:spPr/>
    </dgm:pt>
    <dgm:pt modelId="{EE84F1DF-347E-434D-80E0-AA74BFD32B17}" type="pres">
      <dgm:prSet presAssocID="{F94402EB-28F6-462E-B71C-2A312965D112}" presName="sibTrans" presStyleLbl="sibTrans2D1" presStyleIdx="0" presStyleCnt="3"/>
      <dgm:spPr/>
    </dgm:pt>
    <dgm:pt modelId="{6BE48E1A-1574-434B-B1FF-08A77F935FCA}" type="pres">
      <dgm:prSet presAssocID="{F94402EB-28F6-462E-B71C-2A312965D112}" presName="connectorText" presStyleLbl="sibTrans2D1" presStyleIdx="0" presStyleCnt="3"/>
      <dgm:spPr/>
    </dgm:pt>
    <dgm:pt modelId="{B3408DC8-EE21-4DE8-BBC0-4C2DE08664D3}" type="pres">
      <dgm:prSet presAssocID="{55719251-0409-4D74-BFE9-11C62256347F}" presName="node" presStyleLbl="node1" presStyleIdx="1" presStyleCnt="4">
        <dgm:presLayoutVars>
          <dgm:bulletEnabled val="1"/>
        </dgm:presLayoutVars>
      </dgm:prSet>
      <dgm:spPr/>
    </dgm:pt>
    <dgm:pt modelId="{76AF2284-FC77-4E6F-BFB1-F6F28CCF380C}" type="pres">
      <dgm:prSet presAssocID="{0FD2D571-20FF-4D76-A22E-436951586CA9}" presName="sibTrans" presStyleLbl="sibTrans2D1" presStyleIdx="1" presStyleCnt="3"/>
      <dgm:spPr/>
    </dgm:pt>
    <dgm:pt modelId="{3D9ADF9B-7CDA-4371-B7B9-1CC114ED2239}" type="pres">
      <dgm:prSet presAssocID="{0FD2D571-20FF-4D76-A22E-436951586CA9}" presName="connectorText" presStyleLbl="sibTrans2D1" presStyleIdx="1" presStyleCnt="3"/>
      <dgm:spPr/>
    </dgm:pt>
    <dgm:pt modelId="{9FC452A0-6614-4B76-A3C3-C5838D6C9D3F}" type="pres">
      <dgm:prSet presAssocID="{0ADC188A-2673-4840-B32C-2551B08A1F7A}" presName="node" presStyleLbl="node1" presStyleIdx="2" presStyleCnt="4">
        <dgm:presLayoutVars>
          <dgm:bulletEnabled val="1"/>
        </dgm:presLayoutVars>
      </dgm:prSet>
      <dgm:spPr/>
    </dgm:pt>
    <dgm:pt modelId="{AEDF3015-B1D6-47FC-B6E3-070A48BA2164}" type="pres">
      <dgm:prSet presAssocID="{EDC8F058-9D23-422F-8D6D-533494D30F63}" presName="sibTrans" presStyleLbl="sibTrans2D1" presStyleIdx="2" presStyleCnt="3"/>
      <dgm:spPr/>
    </dgm:pt>
    <dgm:pt modelId="{7D1B7129-8721-4330-B5DE-0761AD9DE5F0}" type="pres">
      <dgm:prSet presAssocID="{EDC8F058-9D23-422F-8D6D-533494D30F63}" presName="connectorText" presStyleLbl="sibTrans2D1" presStyleIdx="2" presStyleCnt="3"/>
      <dgm:spPr/>
    </dgm:pt>
    <dgm:pt modelId="{53AAF78B-DA6F-4732-BC0C-1D1061CAB63C}" type="pres">
      <dgm:prSet presAssocID="{16FE4614-79FB-41A9-B2D8-EDE013F59565}" presName="node" presStyleLbl="node1" presStyleIdx="3" presStyleCnt="4" custLinFactNeighborX="11621" custLinFactNeighborY="379">
        <dgm:presLayoutVars>
          <dgm:bulletEnabled val="1"/>
        </dgm:presLayoutVars>
      </dgm:prSet>
      <dgm:spPr/>
    </dgm:pt>
  </dgm:ptLst>
  <dgm:cxnLst>
    <dgm:cxn modelId="{824BDC0F-B0AB-40AC-924B-CA5B92D20C71}" type="presOf" srcId="{0FD2D571-20FF-4D76-A22E-436951586CA9}" destId="{76AF2284-FC77-4E6F-BFB1-F6F28CCF380C}" srcOrd="0" destOrd="0" presId="urn:microsoft.com/office/officeart/2005/8/layout/process1"/>
    <dgm:cxn modelId="{D6C65111-4399-4B20-9AC0-7A9B96F17B59}" type="presOf" srcId="{0FD2D571-20FF-4D76-A22E-436951586CA9}" destId="{3D9ADF9B-7CDA-4371-B7B9-1CC114ED2239}" srcOrd="1" destOrd="0" presId="urn:microsoft.com/office/officeart/2005/8/layout/process1"/>
    <dgm:cxn modelId="{685D9B2B-5F76-4F94-99D9-636770B6D3F8}" srcId="{7DEF51CE-D067-493C-85FA-1CFDFD82D206}" destId="{55719251-0409-4D74-BFE9-11C62256347F}" srcOrd="1" destOrd="0" parTransId="{E7DBC8FB-56B1-4554-9D2F-CC7E8EE7DAFB}" sibTransId="{0FD2D571-20FF-4D76-A22E-436951586CA9}"/>
    <dgm:cxn modelId="{14FC9B47-065E-4542-89D5-D8780BDC305C}" type="presOf" srcId="{0ADC188A-2673-4840-B32C-2551B08A1F7A}" destId="{9FC452A0-6614-4B76-A3C3-C5838D6C9D3F}" srcOrd="0" destOrd="0" presId="urn:microsoft.com/office/officeart/2005/8/layout/process1"/>
    <dgm:cxn modelId="{65C1094F-3E1A-4054-B30A-1755B0BF7953}" type="presOf" srcId="{F94402EB-28F6-462E-B71C-2A312965D112}" destId="{EE84F1DF-347E-434D-80E0-AA74BFD32B17}" srcOrd="0" destOrd="0" presId="urn:microsoft.com/office/officeart/2005/8/layout/process1"/>
    <dgm:cxn modelId="{EFF3DE55-6932-486F-B5B8-F802EA339FCD}" type="presOf" srcId="{875BA5C4-7038-4FF0-9A02-66A9CEEBD573}" destId="{FB4A828E-02E7-41DE-BCAE-E8634CDBD7F0}" srcOrd="0" destOrd="0" presId="urn:microsoft.com/office/officeart/2005/8/layout/process1"/>
    <dgm:cxn modelId="{D846B280-B773-4D8D-B81C-B48F9EE0456F}" srcId="{7DEF51CE-D067-493C-85FA-1CFDFD82D206}" destId="{16FE4614-79FB-41A9-B2D8-EDE013F59565}" srcOrd="3" destOrd="0" parTransId="{08CD91D6-5B26-454D-A083-04B7A5454687}" sibTransId="{4374803D-5D37-4078-BB9D-1529EDD73BD3}"/>
    <dgm:cxn modelId="{C7C8BC80-1610-4491-BFC8-97AEFB78D154}" type="presOf" srcId="{7DEF51CE-D067-493C-85FA-1CFDFD82D206}" destId="{A7A7BC8E-3265-44A2-B859-D9EED5F1ECFC}" srcOrd="0" destOrd="0" presId="urn:microsoft.com/office/officeart/2005/8/layout/process1"/>
    <dgm:cxn modelId="{5C097890-7F15-40F4-B8C6-F5909573B8C2}" type="presOf" srcId="{55719251-0409-4D74-BFE9-11C62256347F}" destId="{B3408DC8-EE21-4DE8-BBC0-4C2DE08664D3}" srcOrd="0" destOrd="0" presId="urn:microsoft.com/office/officeart/2005/8/layout/process1"/>
    <dgm:cxn modelId="{10C48F96-146D-4699-80AC-8AFDAD3F8D43}" type="presOf" srcId="{EDC8F058-9D23-422F-8D6D-533494D30F63}" destId="{7D1B7129-8721-4330-B5DE-0761AD9DE5F0}" srcOrd="1" destOrd="0" presId="urn:microsoft.com/office/officeart/2005/8/layout/process1"/>
    <dgm:cxn modelId="{77BBD598-83EC-4913-9C38-F929372FA199}" type="presOf" srcId="{16FE4614-79FB-41A9-B2D8-EDE013F59565}" destId="{53AAF78B-DA6F-4732-BC0C-1D1061CAB63C}" srcOrd="0" destOrd="0" presId="urn:microsoft.com/office/officeart/2005/8/layout/process1"/>
    <dgm:cxn modelId="{8FF457AE-A623-4B53-9C21-5AAA16C30CDB}" type="presOf" srcId="{EDC8F058-9D23-422F-8D6D-533494D30F63}" destId="{AEDF3015-B1D6-47FC-B6E3-070A48BA2164}" srcOrd="0" destOrd="0" presId="urn:microsoft.com/office/officeart/2005/8/layout/process1"/>
    <dgm:cxn modelId="{564475BD-72C9-404C-8496-0E995E2E9151}" srcId="{7DEF51CE-D067-493C-85FA-1CFDFD82D206}" destId="{875BA5C4-7038-4FF0-9A02-66A9CEEBD573}" srcOrd="0" destOrd="0" parTransId="{A02D7EF0-8EBD-4050-8AF4-1608A75A83CA}" sibTransId="{F94402EB-28F6-462E-B71C-2A312965D112}"/>
    <dgm:cxn modelId="{3A6350EC-A165-400D-A4B1-C44D5C56880A}" type="presOf" srcId="{F94402EB-28F6-462E-B71C-2A312965D112}" destId="{6BE48E1A-1574-434B-B1FF-08A77F935FCA}" srcOrd="1" destOrd="0" presId="urn:microsoft.com/office/officeart/2005/8/layout/process1"/>
    <dgm:cxn modelId="{1A7637F1-C4D2-424E-A4F8-A9492D16C317}" srcId="{7DEF51CE-D067-493C-85FA-1CFDFD82D206}" destId="{0ADC188A-2673-4840-B32C-2551B08A1F7A}" srcOrd="2" destOrd="0" parTransId="{AEAE27F9-2A4B-4D1F-BE1A-E1307AE0DF59}" sibTransId="{EDC8F058-9D23-422F-8D6D-533494D30F63}"/>
    <dgm:cxn modelId="{F878EE54-BCA7-44A4-BF4E-9D1D696D45A7}" type="presParOf" srcId="{A7A7BC8E-3265-44A2-B859-D9EED5F1ECFC}" destId="{FB4A828E-02E7-41DE-BCAE-E8634CDBD7F0}" srcOrd="0" destOrd="0" presId="urn:microsoft.com/office/officeart/2005/8/layout/process1"/>
    <dgm:cxn modelId="{814A2178-C906-4899-B0E5-73046D5CF315}" type="presParOf" srcId="{A7A7BC8E-3265-44A2-B859-D9EED5F1ECFC}" destId="{EE84F1DF-347E-434D-80E0-AA74BFD32B17}" srcOrd="1" destOrd="0" presId="urn:microsoft.com/office/officeart/2005/8/layout/process1"/>
    <dgm:cxn modelId="{E05C555F-46C2-42E7-93C4-BDB65BB0810B}" type="presParOf" srcId="{EE84F1DF-347E-434D-80E0-AA74BFD32B17}" destId="{6BE48E1A-1574-434B-B1FF-08A77F935FCA}" srcOrd="0" destOrd="0" presId="urn:microsoft.com/office/officeart/2005/8/layout/process1"/>
    <dgm:cxn modelId="{3A1ABDD6-A852-44BB-B04C-4978F93EB86C}" type="presParOf" srcId="{A7A7BC8E-3265-44A2-B859-D9EED5F1ECFC}" destId="{B3408DC8-EE21-4DE8-BBC0-4C2DE08664D3}" srcOrd="2" destOrd="0" presId="urn:microsoft.com/office/officeart/2005/8/layout/process1"/>
    <dgm:cxn modelId="{C6AED331-EC4E-4E59-99F9-5B3C47165DA1}" type="presParOf" srcId="{A7A7BC8E-3265-44A2-B859-D9EED5F1ECFC}" destId="{76AF2284-FC77-4E6F-BFB1-F6F28CCF380C}" srcOrd="3" destOrd="0" presId="urn:microsoft.com/office/officeart/2005/8/layout/process1"/>
    <dgm:cxn modelId="{9E3C3E58-0DE7-4CC4-8585-8565699B1DDB}" type="presParOf" srcId="{76AF2284-FC77-4E6F-BFB1-F6F28CCF380C}" destId="{3D9ADF9B-7CDA-4371-B7B9-1CC114ED2239}" srcOrd="0" destOrd="0" presId="urn:microsoft.com/office/officeart/2005/8/layout/process1"/>
    <dgm:cxn modelId="{0087EECD-AD78-47A1-91CF-4E3A368C9A9F}" type="presParOf" srcId="{A7A7BC8E-3265-44A2-B859-D9EED5F1ECFC}" destId="{9FC452A0-6614-4B76-A3C3-C5838D6C9D3F}" srcOrd="4" destOrd="0" presId="urn:microsoft.com/office/officeart/2005/8/layout/process1"/>
    <dgm:cxn modelId="{1A0E455F-0073-4D16-AFA5-7F05A10743F7}" type="presParOf" srcId="{A7A7BC8E-3265-44A2-B859-D9EED5F1ECFC}" destId="{AEDF3015-B1D6-47FC-B6E3-070A48BA2164}" srcOrd="5" destOrd="0" presId="urn:microsoft.com/office/officeart/2005/8/layout/process1"/>
    <dgm:cxn modelId="{3EF89382-9818-4B06-AA1B-763A1AB1B1C8}" type="presParOf" srcId="{AEDF3015-B1D6-47FC-B6E3-070A48BA2164}" destId="{7D1B7129-8721-4330-B5DE-0761AD9DE5F0}" srcOrd="0" destOrd="0" presId="urn:microsoft.com/office/officeart/2005/8/layout/process1"/>
    <dgm:cxn modelId="{27AB38B6-FDF9-4AA1-BFFD-A9C4E7A937CF}" type="presParOf" srcId="{A7A7BC8E-3265-44A2-B859-D9EED5F1ECFC}" destId="{53AAF78B-DA6F-4732-BC0C-1D1061CAB63C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504D2-DA1D-4B4F-8D5E-740DD97CB150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E7A98E-2BF6-47D8-A891-1D5B11FA2318}">
      <dgm:prSet phldrT="[Testo]" phldr="0" custT="1"/>
      <dgm:spPr/>
      <dgm:t>
        <a:bodyPr/>
        <a:lstStyle/>
        <a:p>
          <a:r>
            <a:rPr lang="it-IT" sz="3200" b="1" dirty="0">
              <a:latin typeface="Montserrat" pitchFamily="2" charset="0"/>
            </a:rPr>
            <a:t>IMPRESE ASSOCIATE</a:t>
          </a:r>
        </a:p>
      </dgm:t>
    </dgm:pt>
    <dgm:pt modelId="{9F5199F6-11E5-4B6A-B1F1-71EB7FC13625}" type="parTrans" cxnId="{4579154B-BF8E-4BBF-B3D5-B3047599FF17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A3F74E0A-46AF-4812-948C-EF889AD306CA}" type="sibTrans" cxnId="{4579154B-BF8E-4BBF-B3D5-B3047599FF17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75A2AAF1-E951-4F07-A51E-64155EC29D8A}">
      <dgm:prSet phldrT="[Testo]" phldr="0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4EA72E"/>
          </a:solidFill>
        </a:ln>
      </dgm:spPr>
      <dgm:t>
        <a:bodyPr/>
        <a:lstStyle/>
        <a:p>
          <a:r>
            <a:rPr lang="it-IT" sz="1600" dirty="0">
              <a:solidFill>
                <a:schemeClr val="accent1">
                  <a:lumMod val="50000"/>
                </a:schemeClr>
              </a:solidFill>
              <a:latin typeface="Montserrat" pitchFamily="2" charset="0"/>
            </a:rPr>
            <a:t>Contributo Perequativo</a:t>
          </a:r>
        </a:p>
      </dgm:t>
    </dgm:pt>
    <dgm:pt modelId="{EAD72B82-F329-4B42-A458-8E14C3C05592}" type="parTrans" cxnId="{333E3C74-4B01-4125-87FD-9EC264641C2D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6DEB7BA5-0D46-40BB-9C4B-A42EA7DA1C8A}" type="sibTrans" cxnId="{333E3C74-4B01-4125-87FD-9EC264641C2D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41485593-B931-4032-886B-6C742D94E073}">
      <dgm:prSet phldrT="[Testo]" phldr="0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DCC41"/>
          </a:solidFill>
        </a:ln>
      </dgm:spPr>
      <dgm:t>
        <a:bodyPr/>
        <a:lstStyle/>
        <a:p>
          <a:r>
            <a:rPr lang="it-IT" sz="1600" dirty="0">
              <a:solidFill>
                <a:schemeClr val="accent1">
                  <a:lumMod val="50000"/>
                </a:schemeClr>
              </a:solidFill>
              <a:latin typeface="Montserrat" pitchFamily="2" charset="0"/>
            </a:rPr>
            <a:t>Contributo Associativo</a:t>
          </a:r>
        </a:p>
      </dgm:t>
    </dgm:pt>
    <dgm:pt modelId="{5B87FC66-637C-40CA-8E46-90369AC9F6D6}" type="parTrans" cxnId="{5902DFE1-F8AB-4E9E-A44B-EA153A4AE62D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B6C9C652-F3F9-4D30-A4CC-99AEF35F2F64}" type="sibTrans" cxnId="{5902DFE1-F8AB-4E9E-A44B-EA153A4AE62D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3E50186F-9E83-4BB7-BAEE-F64777C1CF16}">
      <dgm:prSet phldrT="[Tes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E97132"/>
          </a:solidFill>
        </a:ln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accent1">
                  <a:lumMod val="50000"/>
                </a:schemeClr>
              </a:solidFill>
              <a:latin typeface="Montserrat" pitchFamily="2" charset="0"/>
              <a:ea typeface="+mn-ea"/>
              <a:cs typeface="+mn-cs"/>
            </a:rPr>
            <a:t>Quote ad. contrattuale</a:t>
          </a:r>
          <a:endParaRPr lang="it-IT" sz="1600" kern="1200" dirty="0">
            <a:solidFill>
              <a:schemeClr val="accent1">
                <a:lumMod val="50000"/>
              </a:schemeClr>
            </a:solidFill>
            <a:latin typeface="Montserrat" pitchFamily="2" charset="0"/>
            <a:ea typeface="+mn-ea"/>
            <a:cs typeface="+mn-cs"/>
          </a:endParaRPr>
        </a:p>
      </dgm:t>
    </dgm:pt>
    <dgm:pt modelId="{F0B63D31-569E-4504-BC99-4B59FCE5C7AE}" type="parTrans" cxnId="{BC4045B0-F5EE-465D-AE0A-B8A05BA544F0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F0B0CF58-FE61-46FC-9E5E-F51FE5CF21FF}" type="sibTrans" cxnId="{BC4045B0-F5EE-465D-AE0A-B8A05BA544F0}">
      <dgm:prSet/>
      <dgm:spPr/>
      <dgm:t>
        <a:bodyPr/>
        <a:lstStyle/>
        <a:p>
          <a:endParaRPr lang="it-IT" sz="1600">
            <a:latin typeface="Montserrat" pitchFamily="2" charset="0"/>
          </a:endParaRPr>
        </a:p>
      </dgm:t>
    </dgm:pt>
    <dgm:pt modelId="{DDC17118-1EA1-455E-BD06-444C1331A74D}" type="pres">
      <dgm:prSet presAssocID="{6F4504D2-DA1D-4B4F-8D5E-740DD97CB1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B9FDCE-423A-45E2-9D01-E7320088BE16}" type="pres">
      <dgm:prSet presAssocID="{CEE7A98E-2BF6-47D8-A891-1D5B11FA2318}" presName="vertOne" presStyleCnt="0"/>
      <dgm:spPr/>
    </dgm:pt>
    <dgm:pt modelId="{BE66823E-94B7-4E8D-AFB5-633B85BFC7E9}" type="pres">
      <dgm:prSet presAssocID="{CEE7A98E-2BF6-47D8-A891-1D5B11FA2318}" presName="txOne" presStyleLbl="node0" presStyleIdx="0" presStyleCnt="1" custScaleX="82047" custScaleY="47973" custLinFactNeighborX="3455" custLinFactNeighborY="22943">
        <dgm:presLayoutVars>
          <dgm:chPref val="3"/>
        </dgm:presLayoutVars>
      </dgm:prSet>
      <dgm:spPr/>
    </dgm:pt>
    <dgm:pt modelId="{8480D617-D239-40F1-823C-24C596D87EAD}" type="pres">
      <dgm:prSet presAssocID="{CEE7A98E-2BF6-47D8-A891-1D5B11FA2318}" presName="parTransOne" presStyleCnt="0"/>
      <dgm:spPr/>
    </dgm:pt>
    <dgm:pt modelId="{24725F39-A75F-44B6-8375-A674765195DA}" type="pres">
      <dgm:prSet presAssocID="{CEE7A98E-2BF6-47D8-A891-1D5B11FA2318}" presName="horzOne" presStyleCnt="0"/>
      <dgm:spPr/>
    </dgm:pt>
    <dgm:pt modelId="{2D254263-BBDA-45B3-82DD-B53779DE3269}" type="pres">
      <dgm:prSet presAssocID="{75A2AAF1-E951-4F07-A51E-64155EC29D8A}" presName="vertTwo" presStyleCnt="0"/>
      <dgm:spPr/>
    </dgm:pt>
    <dgm:pt modelId="{B2F5D5B2-D6DF-4A98-B7FA-C138AF9CCA5C}" type="pres">
      <dgm:prSet presAssocID="{75A2AAF1-E951-4F07-A51E-64155EC29D8A}" presName="txTwo" presStyleLbl="node2" presStyleIdx="0" presStyleCnt="2" custScaleX="31489" custScaleY="59407" custLinFactNeighborX="-29103">
        <dgm:presLayoutVars>
          <dgm:chPref val="3"/>
        </dgm:presLayoutVars>
      </dgm:prSet>
      <dgm:spPr/>
    </dgm:pt>
    <dgm:pt modelId="{1CC5A352-8B23-43B6-BAC3-E2F7220499DF}" type="pres">
      <dgm:prSet presAssocID="{75A2AAF1-E951-4F07-A51E-64155EC29D8A}" presName="parTransTwo" presStyleCnt="0"/>
      <dgm:spPr/>
    </dgm:pt>
    <dgm:pt modelId="{F9A98D2C-0D8D-423C-87F2-5BEC31EB35A2}" type="pres">
      <dgm:prSet presAssocID="{75A2AAF1-E951-4F07-A51E-64155EC29D8A}" presName="horzTwo" presStyleCnt="0"/>
      <dgm:spPr/>
    </dgm:pt>
    <dgm:pt modelId="{999C4362-234C-4CB9-9574-FCF97DD5D429}" type="pres">
      <dgm:prSet presAssocID="{41485593-B931-4032-886B-6C742D94E073}" presName="vertThree" presStyleCnt="0"/>
      <dgm:spPr/>
    </dgm:pt>
    <dgm:pt modelId="{662E80E6-3958-4F1C-B03D-9E1F29436BC6}" type="pres">
      <dgm:prSet presAssocID="{41485593-B931-4032-886B-6C742D94E073}" presName="txThree" presStyleLbl="node3" presStyleIdx="0" presStyleCnt="1" custScaleX="31489" custScaleY="59407" custLinFactNeighborX="18510" custLinFactNeighborY="-72331">
        <dgm:presLayoutVars>
          <dgm:chPref val="3"/>
        </dgm:presLayoutVars>
      </dgm:prSet>
      <dgm:spPr/>
    </dgm:pt>
    <dgm:pt modelId="{62162DE7-B0BF-424F-85EC-07E3858E9D80}" type="pres">
      <dgm:prSet presAssocID="{41485593-B931-4032-886B-6C742D94E073}" presName="horzThree" presStyleCnt="0"/>
      <dgm:spPr/>
    </dgm:pt>
    <dgm:pt modelId="{7A347B60-2E7A-489A-8AED-3CEB18732E80}" type="pres">
      <dgm:prSet presAssocID="{6DEB7BA5-0D46-40BB-9C4B-A42EA7DA1C8A}" presName="sibSpaceTwo" presStyleCnt="0"/>
      <dgm:spPr/>
    </dgm:pt>
    <dgm:pt modelId="{CF7595D1-3712-421D-ABEF-CF553A31F209}" type="pres">
      <dgm:prSet presAssocID="{3E50186F-9E83-4BB7-BAEE-F64777C1CF16}" presName="vertTwo" presStyleCnt="0"/>
      <dgm:spPr/>
    </dgm:pt>
    <dgm:pt modelId="{127DDF3B-49F6-402B-9E14-574C07CCE3CA}" type="pres">
      <dgm:prSet presAssocID="{3E50186F-9E83-4BB7-BAEE-F64777C1CF16}" presName="txTwo" presStyleLbl="node2" presStyleIdx="1" presStyleCnt="2" custScaleX="31489" custScaleY="59407" custLinFactNeighborX="12491" custLinFactNeighborY="1786">
        <dgm:presLayoutVars>
          <dgm:chPref val="3"/>
        </dgm:presLayoutVars>
      </dgm:prSet>
      <dgm:spPr>
        <a:xfrm>
          <a:off x="4186753" y="979498"/>
          <a:ext cx="1972487" cy="736438"/>
        </a:xfrm>
        <a:prstGeom prst="roundRect">
          <a:avLst>
            <a:gd name="adj" fmla="val 10000"/>
          </a:avLst>
        </a:prstGeom>
      </dgm:spPr>
    </dgm:pt>
    <dgm:pt modelId="{5A3A34FF-1250-4958-83B5-435A827B79CE}" type="pres">
      <dgm:prSet presAssocID="{3E50186F-9E83-4BB7-BAEE-F64777C1CF16}" presName="horzTwo" presStyleCnt="0"/>
      <dgm:spPr/>
    </dgm:pt>
  </dgm:ptLst>
  <dgm:cxnLst>
    <dgm:cxn modelId="{55EEF546-AEFE-4D85-A863-0A943FFE1BFF}" type="presOf" srcId="{3E50186F-9E83-4BB7-BAEE-F64777C1CF16}" destId="{127DDF3B-49F6-402B-9E14-574C07CCE3CA}" srcOrd="0" destOrd="0" presId="urn:microsoft.com/office/officeart/2005/8/layout/hierarchy4"/>
    <dgm:cxn modelId="{4579154B-BF8E-4BBF-B3D5-B3047599FF17}" srcId="{6F4504D2-DA1D-4B4F-8D5E-740DD97CB150}" destId="{CEE7A98E-2BF6-47D8-A891-1D5B11FA2318}" srcOrd="0" destOrd="0" parTransId="{9F5199F6-11E5-4B6A-B1F1-71EB7FC13625}" sibTransId="{A3F74E0A-46AF-4812-948C-EF889AD306CA}"/>
    <dgm:cxn modelId="{333E3C74-4B01-4125-87FD-9EC264641C2D}" srcId="{CEE7A98E-2BF6-47D8-A891-1D5B11FA2318}" destId="{75A2AAF1-E951-4F07-A51E-64155EC29D8A}" srcOrd="0" destOrd="0" parTransId="{EAD72B82-F329-4B42-A458-8E14C3C05592}" sibTransId="{6DEB7BA5-0D46-40BB-9C4B-A42EA7DA1C8A}"/>
    <dgm:cxn modelId="{5D4F0680-ABE0-4DC5-B6B1-6DB12D25761B}" type="presOf" srcId="{CEE7A98E-2BF6-47D8-A891-1D5B11FA2318}" destId="{BE66823E-94B7-4E8D-AFB5-633B85BFC7E9}" srcOrd="0" destOrd="0" presId="urn:microsoft.com/office/officeart/2005/8/layout/hierarchy4"/>
    <dgm:cxn modelId="{E1D9A39B-F272-48DF-8430-B076FD430D97}" type="presOf" srcId="{6F4504D2-DA1D-4B4F-8D5E-740DD97CB150}" destId="{DDC17118-1EA1-455E-BD06-444C1331A74D}" srcOrd="0" destOrd="0" presId="urn:microsoft.com/office/officeart/2005/8/layout/hierarchy4"/>
    <dgm:cxn modelId="{BC4045B0-F5EE-465D-AE0A-B8A05BA544F0}" srcId="{CEE7A98E-2BF6-47D8-A891-1D5B11FA2318}" destId="{3E50186F-9E83-4BB7-BAEE-F64777C1CF16}" srcOrd="1" destOrd="0" parTransId="{F0B63D31-569E-4504-BC99-4B59FCE5C7AE}" sibTransId="{F0B0CF58-FE61-46FC-9E5E-F51FE5CF21FF}"/>
    <dgm:cxn modelId="{8E4FB7C2-FEE3-49F0-AD10-C7F2EE1209CB}" type="presOf" srcId="{75A2AAF1-E951-4F07-A51E-64155EC29D8A}" destId="{B2F5D5B2-D6DF-4A98-B7FA-C138AF9CCA5C}" srcOrd="0" destOrd="0" presId="urn:microsoft.com/office/officeart/2005/8/layout/hierarchy4"/>
    <dgm:cxn modelId="{5045B4E1-2A59-4621-AED9-9AEE6629FAF1}" type="presOf" srcId="{41485593-B931-4032-886B-6C742D94E073}" destId="{662E80E6-3958-4F1C-B03D-9E1F29436BC6}" srcOrd="0" destOrd="0" presId="urn:microsoft.com/office/officeart/2005/8/layout/hierarchy4"/>
    <dgm:cxn modelId="{5902DFE1-F8AB-4E9E-A44B-EA153A4AE62D}" srcId="{75A2AAF1-E951-4F07-A51E-64155EC29D8A}" destId="{41485593-B931-4032-886B-6C742D94E073}" srcOrd="0" destOrd="0" parTransId="{5B87FC66-637C-40CA-8E46-90369AC9F6D6}" sibTransId="{B6C9C652-F3F9-4D30-A4CC-99AEF35F2F64}"/>
    <dgm:cxn modelId="{3F14A9F6-7436-49A5-924E-F3976BA63121}" type="presParOf" srcId="{DDC17118-1EA1-455E-BD06-444C1331A74D}" destId="{ACB9FDCE-423A-45E2-9D01-E7320088BE16}" srcOrd="0" destOrd="0" presId="urn:microsoft.com/office/officeart/2005/8/layout/hierarchy4"/>
    <dgm:cxn modelId="{61D3612D-3655-4A8C-B48A-D2E381B77854}" type="presParOf" srcId="{ACB9FDCE-423A-45E2-9D01-E7320088BE16}" destId="{BE66823E-94B7-4E8D-AFB5-633B85BFC7E9}" srcOrd="0" destOrd="0" presId="urn:microsoft.com/office/officeart/2005/8/layout/hierarchy4"/>
    <dgm:cxn modelId="{19849873-15D4-4B13-8FCA-818B595C3E2A}" type="presParOf" srcId="{ACB9FDCE-423A-45E2-9D01-E7320088BE16}" destId="{8480D617-D239-40F1-823C-24C596D87EAD}" srcOrd="1" destOrd="0" presId="urn:microsoft.com/office/officeart/2005/8/layout/hierarchy4"/>
    <dgm:cxn modelId="{F4C4225D-C914-4E8F-95E9-C14C997C3E65}" type="presParOf" srcId="{ACB9FDCE-423A-45E2-9D01-E7320088BE16}" destId="{24725F39-A75F-44B6-8375-A674765195DA}" srcOrd="2" destOrd="0" presId="urn:microsoft.com/office/officeart/2005/8/layout/hierarchy4"/>
    <dgm:cxn modelId="{C54EE8F6-2621-4167-9783-ECA8EDA845FF}" type="presParOf" srcId="{24725F39-A75F-44B6-8375-A674765195DA}" destId="{2D254263-BBDA-45B3-82DD-B53779DE3269}" srcOrd="0" destOrd="0" presId="urn:microsoft.com/office/officeart/2005/8/layout/hierarchy4"/>
    <dgm:cxn modelId="{FCE5BAA8-968D-4A02-9D33-0626D3844803}" type="presParOf" srcId="{2D254263-BBDA-45B3-82DD-B53779DE3269}" destId="{B2F5D5B2-D6DF-4A98-B7FA-C138AF9CCA5C}" srcOrd="0" destOrd="0" presId="urn:microsoft.com/office/officeart/2005/8/layout/hierarchy4"/>
    <dgm:cxn modelId="{F3C9FE38-426C-4E30-BB4F-5209EABDED6F}" type="presParOf" srcId="{2D254263-BBDA-45B3-82DD-B53779DE3269}" destId="{1CC5A352-8B23-43B6-BAC3-E2F7220499DF}" srcOrd="1" destOrd="0" presId="urn:microsoft.com/office/officeart/2005/8/layout/hierarchy4"/>
    <dgm:cxn modelId="{1AC3E651-4D17-4D4E-9559-683B25FD77D5}" type="presParOf" srcId="{2D254263-BBDA-45B3-82DD-B53779DE3269}" destId="{F9A98D2C-0D8D-423C-87F2-5BEC31EB35A2}" srcOrd="2" destOrd="0" presId="urn:microsoft.com/office/officeart/2005/8/layout/hierarchy4"/>
    <dgm:cxn modelId="{03BB8665-E535-493C-BB8F-6A65D4008C66}" type="presParOf" srcId="{F9A98D2C-0D8D-423C-87F2-5BEC31EB35A2}" destId="{999C4362-234C-4CB9-9574-FCF97DD5D429}" srcOrd="0" destOrd="0" presId="urn:microsoft.com/office/officeart/2005/8/layout/hierarchy4"/>
    <dgm:cxn modelId="{8BB13FDC-8525-4EC1-9FEF-C74E79825129}" type="presParOf" srcId="{999C4362-234C-4CB9-9574-FCF97DD5D429}" destId="{662E80E6-3958-4F1C-B03D-9E1F29436BC6}" srcOrd="0" destOrd="0" presId="urn:microsoft.com/office/officeart/2005/8/layout/hierarchy4"/>
    <dgm:cxn modelId="{A5B0A6A2-CAC0-4315-8C2C-08DE5A3D67DB}" type="presParOf" srcId="{999C4362-234C-4CB9-9574-FCF97DD5D429}" destId="{62162DE7-B0BF-424F-85EC-07E3858E9D80}" srcOrd="1" destOrd="0" presId="urn:microsoft.com/office/officeart/2005/8/layout/hierarchy4"/>
    <dgm:cxn modelId="{FF91B762-BA70-47A3-AAA4-9C0A4D36FFFE}" type="presParOf" srcId="{24725F39-A75F-44B6-8375-A674765195DA}" destId="{7A347B60-2E7A-489A-8AED-3CEB18732E80}" srcOrd="1" destOrd="0" presId="urn:microsoft.com/office/officeart/2005/8/layout/hierarchy4"/>
    <dgm:cxn modelId="{8A4A4131-F235-4591-A71F-2C7B00BED994}" type="presParOf" srcId="{24725F39-A75F-44B6-8375-A674765195DA}" destId="{CF7595D1-3712-421D-ABEF-CF553A31F209}" srcOrd="2" destOrd="0" presId="urn:microsoft.com/office/officeart/2005/8/layout/hierarchy4"/>
    <dgm:cxn modelId="{5E44714A-5039-45D7-8938-518E550D1F78}" type="presParOf" srcId="{CF7595D1-3712-421D-ABEF-CF553A31F209}" destId="{127DDF3B-49F6-402B-9E14-574C07CCE3CA}" srcOrd="0" destOrd="0" presId="urn:microsoft.com/office/officeart/2005/8/layout/hierarchy4"/>
    <dgm:cxn modelId="{6D25541C-3424-4F98-80D1-70A679930171}" type="presParOf" srcId="{CF7595D1-3712-421D-ABEF-CF553A31F209}" destId="{5A3A34FF-1250-4958-83B5-435A827B79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A828E-02E7-41DE-BCAE-E8634CDBD7F0}">
      <dsp:nvSpPr>
        <dsp:cNvPr id="0" name=""/>
        <dsp:cNvSpPr/>
      </dsp:nvSpPr>
      <dsp:spPr>
        <a:xfrm>
          <a:off x="3719" y="537097"/>
          <a:ext cx="1626147" cy="97568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chemeClr val="tx2"/>
              </a:solidFill>
            </a:rPr>
            <a:t>ESIGENZA: STAFF HOUSING</a:t>
          </a:r>
        </a:p>
      </dsp:txBody>
      <dsp:txXfrm>
        <a:off x="32296" y="565674"/>
        <a:ext cx="1568993" cy="918534"/>
      </dsp:txXfrm>
    </dsp:sp>
    <dsp:sp modelId="{EE84F1DF-347E-434D-80E0-AA74BFD32B17}">
      <dsp:nvSpPr>
        <dsp:cNvPr id="0" name=""/>
        <dsp:cNvSpPr/>
      </dsp:nvSpPr>
      <dsp:spPr>
        <a:xfrm>
          <a:off x="1792482" y="823299"/>
          <a:ext cx="344743" cy="40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1792482" y="903956"/>
        <a:ext cx="241320" cy="241970"/>
      </dsp:txXfrm>
    </dsp:sp>
    <dsp:sp modelId="{B3408DC8-EE21-4DE8-BBC0-4C2DE08664D3}">
      <dsp:nvSpPr>
        <dsp:cNvPr id="0" name=""/>
        <dsp:cNvSpPr/>
      </dsp:nvSpPr>
      <dsp:spPr>
        <a:xfrm>
          <a:off x="2280326" y="537097"/>
          <a:ext cx="1626147" cy="97568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2"/>
              </a:solidFill>
            </a:rPr>
            <a:t>Segnalata da Confindustria</a:t>
          </a:r>
        </a:p>
      </dsp:txBody>
      <dsp:txXfrm>
        <a:off x="2308903" y="565674"/>
        <a:ext cx="1568993" cy="918534"/>
      </dsp:txXfrm>
    </dsp:sp>
    <dsp:sp modelId="{76AF2284-FC77-4E6F-BFB1-F6F28CCF380C}">
      <dsp:nvSpPr>
        <dsp:cNvPr id="0" name=""/>
        <dsp:cNvSpPr/>
      </dsp:nvSpPr>
      <dsp:spPr>
        <a:xfrm>
          <a:off x="4069089" y="823299"/>
          <a:ext cx="344743" cy="40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4069089" y="903956"/>
        <a:ext cx="241320" cy="241970"/>
      </dsp:txXfrm>
    </dsp:sp>
    <dsp:sp modelId="{9FC452A0-6614-4B76-A3C3-C5838D6C9D3F}">
      <dsp:nvSpPr>
        <dsp:cNvPr id="0" name=""/>
        <dsp:cNvSpPr/>
      </dsp:nvSpPr>
      <dsp:spPr>
        <a:xfrm>
          <a:off x="4556933" y="537097"/>
          <a:ext cx="1626147" cy="97568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2"/>
              </a:solidFill>
            </a:rPr>
            <a:t>Individuazione di una strategia comune</a:t>
          </a:r>
        </a:p>
      </dsp:txBody>
      <dsp:txXfrm>
        <a:off x="4585510" y="565674"/>
        <a:ext cx="1568993" cy="918534"/>
      </dsp:txXfrm>
    </dsp:sp>
    <dsp:sp modelId="{AEDF3015-B1D6-47FC-B6E3-070A48BA2164}">
      <dsp:nvSpPr>
        <dsp:cNvPr id="0" name=""/>
        <dsp:cNvSpPr/>
      </dsp:nvSpPr>
      <dsp:spPr>
        <a:xfrm>
          <a:off x="6345696" y="823299"/>
          <a:ext cx="344743" cy="40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6345696" y="903956"/>
        <a:ext cx="241320" cy="241970"/>
      </dsp:txXfrm>
    </dsp:sp>
    <dsp:sp modelId="{53AAF78B-DA6F-4732-BC0C-1D1061CAB63C}">
      <dsp:nvSpPr>
        <dsp:cNvPr id="0" name=""/>
        <dsp:cNvSpPr/>
      </dsp:nvSpPr>
      <dsp:spPr>
        <a:xfrm>
          <a:off x="6833540" y="537097"/>
          <a:ext cx="1626147" cy="97568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2"/>
              </a:solidFill>
            </a:rPr>
            <a:t>ANCE segue l’attuazione</a:t>
          </a:r>
        </a:p>
      </dsp:txBody>
      <dsp:txXfrm>
        <a:off x="6862117" y="565674"/>
        <a:ext cx="1568993" cy="918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A828E-02E7-41DE-BCAE-E8634CDBD7F0}">
      <dsp:nvSpPr>
        <dsp:cNvPr id="0" name=""/>
        <dsp:cNvSpPr/>
      </dsp:nvSpPr>
      <dsp:spPr>
        <a:xfrm>
          <a:off x="3687" y="959981"/>
          <a:ext cx="1612455" cy="9674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ESIGENZA: SICUREZZA NEI CANTIERI</a:t>
          </a:r>
        </a:p>
      </dsp:txBody>
      <dsp:txXfrm>
        <a:off x="32023" y="988317"/>
        <a:ext cx="1555783" cy="910801"/>
      </dsp:txXfrm>
    </dsp:sp>
    <dsp:sp modelId="{EE84F1DF-347E-434D-80E0-AA74BFD32B17}">
      <dsp:nvSpPr>
        <dsp:cNvPr id="0" name=""/>
        <dsp:cNvSpPr/>
      </dsp:nvSpPr>
      <dsp:spPr>
        <a:xfrm>
          <a:off x="1777388" y="1243773"/>
          <a:ext cx="341840" cy="39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1777388" y="1323751"/>
        <a:ext cx="239288" cy="239932"/>
      </dsp:txXfrm>
    </dsp:sp>
    <dsp:sp modelId="{B3408DC8-EE21-4DE8-BBC0-4C2DE08664D3}">
      <dsp:nvSpPr>
        <dsp:cNvPr id="0" name=""/>
        <dsp:cNvSpPr/>
      </dsp:nvSpPr>
      <dsp:spPr>
        <a:xfrm>
          <a:off x="2261125" y="959981"/>
          <a:ext cx="1612455" cy="9674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Segnalata da ANCE</a:t>
          </a:r>
        </a:p>
      </dsp:txBody>
      <dsp:txXfrm>
        <a:off x="2289461" y="988317"/>
        <a:ext cx="1555783" cy="910801"/>
      </dsp:txXfrm>
    </dsp:sp>
    <dsp:sp modelId="{76AF2284-FC77-4E6F-BFB1-F6F28CCF380C}">
      <dsp:nvSpPr>
        <dsp:cNvPr id="0" name=""/>
        <dsp:cNvSpPr/>
      </dsp:nvSpPr>
      <dsp:spPr>
        <a:xfrm>
          <a:off x="4034825" y="1243773"/>
          <a:ext cx="341840" cy="39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034825" y="1323751"/>
        <a:ext cx="239288" cy="239932"/>
      </dsp:txXfrm>
    </dsp:sp>
    <dsp:sp modelId="{9FC452A0-6614-4B76-A3C3-C5838D6C9D3F}">
      <dsp:nvSpPr>
        <dsp:cNvPr id="0" name=""/>
        <dsp:cNvSpPr/>
      </dsp:nvSpPr>
      <dsp:spPr>
        <a:xfrm>
          <a:off x="4518562" y="959981"/>
          <a:ext cx="1612455" cy="9674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Individuazione di una strategia comune</a:t>
          </a:r>
        </a:p>
      </dsp:txBody>
      <dsp:txXfrm>
        <a:off x="4546898" y="988317"/>
        <a:ext cx="1555783" cy="910801"/>
      </dsp:txXfrm>
    </dsp:sp>
    <dsp:sp modelId="{AEDF3015-B1D6-47FC-B6E3-070A48BA2164}">
      <dsp:nvSpPr>
        <dsp:cNvPr id="0" name=""/>
        <dsp:cNvSpPr/>
      </dsp:nvSpPr>
      <dsp:spPr>
        <a:xfrm rot="5575">
          <a:off x="6293185" y="1245622"/>
          <a:ext cx="343795" cy="3998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6293185" y="1325516"/>
        <a:ext cx="240657" cy="239932"/>
      </dsp:txXfrm>
    </dsp:sp>
    <dsp:sp modelId="{53AAF78B-DA6F-4732-BC0C-1D1061CAB63C}">
      <dsp:nvSpPr>
        <dsp:cNvPr id="0" name=""/>
        <dsp:cNvSpPr/>
      </dsp:nvSpPr>
      <dsp:spPr>
        <a:xfrm>
          <a:off x="6779687" y="963648"/>
          <a:ext cx="1612455" cy="9674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Coinvolgimento della filiera</a:t>
          </a:r>
        </a:p>
      </dsp:txBody>
      <dsp:txXfrm>
        <a:off x="6808023" y="991984"/>
        <a:ext cx="1555783" cy="910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6823E-94B7-4E8D-AFB5-633B85BFC7E9}">
      <dsp:nvSpPr>
        <dsp:cNvPr id="0" name=""/>
        <dsp:cNvSpPr/>
      </dsp:nvSpPr>
      <dsp:spPr>
        <a:xfrm>
          <a:off x="783306" y="42120"/>
          <a:ext cx="5149520" cy="642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latin typeface="Montserrat" pitchFamily="2" charset="0"/>
            </a:rPr>
            <a:t>IMPRESE ASSOCIATE</a:t>
          </a:r>
        </a:p>
      </dsp:txBody>
      <dsp:txXfrm>
        <a:off x="802133" y="60947"/>
        <a:ext cx="5111866" cy="605130"/>
      </dsp:txXfrm>
    </dsp:sp>
    <dsp:sp modelId="{B2F5D5B2-D6DF-4A98-B7FA-C138AF9CCA5C}">
      <dsp:nvSpPr>
        <dsp:cNvPr id="0" name=""/>
        <dsp:cNvSpPr/>
      </dsp:nvSpPr>
      <dsp:spPr>
        <a:xfrm>
          <a:off x="0" y="824689"/>
          <a:ext cx="1972487" cy="79598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4EA72E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Montserrat" pitchFamily="2" charset="0"/>
            </a:rPr>
            <a:t>Contributo Perequativo</a:t>
          </a:r>
        </a:p>
      </dsp:txBody>
      <dsp:txXfrm>
        <a:off x="23314" y="848003"/>
        <a:ext cx="1925859" cy="749358"/>
      </dsp:txXfrm>
    </dsp:sp>
    <dsp:sp modelId="{662E80E6-3958-4F1C-B03D-9E1F29436BC6}">
      <dsp:nvSpPr>
        <dsp:cNvPr id="0" name=""/>
        <dsp:cNvSpPr/>
      </dsp:nvSpPr>
      <dsp:spPr>
        <a:xfrm>
          <a:off x="2065118" y="832928"/>
          <a:ext cx="1972487" cy="79598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FDCC4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Montserrat" pitchFamily="2" charset="0"/>
            </a:rPr>
            <a:t>Contributo Associativo</a:t>
          </a:r>
        </a:p>
      </dsp:txBody>
      <dsp:txXfrm>
        <a:off x="2088432" y="856242"/>
        <a:ext cx="1925859" cy="749358"/>
      </dsp:txXfrm>
    </dsp:sp>
    <dsp:sp modelId="{127DDF3B-49F6-402B-9E14-574C07CCE3CA}">
      <dsp:nvSpPr>
        <dsp:cNvPr id="0" name=""/>
        <dsp:cNvSpPr/>
      </dsp:nvSpPr>
      <dsp:spPr>
        <a:xfrm>
          <a:off x="4186753" y="848620"/>
          <a:ext cx="1972487" cy="79598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rgbClr val="E9713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accent1">
                  <a:lumMod val="50000"/>
                </a:schemeClr>
              </a:solidFill>
              <a:latin typeface="Montserrat" pitchFamily="2" charset="0"/>
              <a:ea typeface="+mn-ea"/>
              <a:cs typeface="+mn-cs"/>
            </a:rPr>
            <a:t>Quote ad. contrattuale</a:t>
          </a:r>
          <a:endParaRPr lang="it-IT" sz="1600" kern="1200" dirty="0">
            <a:solidFill>
              <a:schemeClr val="accent1">
                <a:lumMod val="50000"/>
              </a:schemeClr>
            </a:solidFill>
            <a:latin typeface="Montserrat" pitchFamily="2" charset="0"/>
            <a:ea typeface="+mn-ea"/>
            <a:cs typeface="+mn-cs"/>
          </a:endParaRPr>
        </a:p>
      </dsp:txBody>
      <dsp:txXfrm>
        <a:off x="4210067" y="871934"/>
        <a:ext cx="1925859" cy="74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9F3B-9CB7-4660-B06E-92593BA69B85}" type="datetimeFigureOut">
              <a:rPr lang="it-IT" smtClean="0"/>
              <a:t>07/04/2026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ED3F7-7613-41ED-AFD9-4FE539D201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96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8549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31B9-FEF9-B53D-EBD9-8C48BE62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00EA53-5947-FE21-0F31-718D980B0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024319-9644-B197-E620-D76BB625B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7D2DEA-BA41-DAD0-0648-F11AD311C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08F1A-1BE5-4A4F-864B-D0083B87275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56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29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9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697B6-9D8F-CB8D-FA75-BB077738E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114288-DA41-BA71-A4C9-F0241978C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E31E1E-6E3E-2C22-30FB-71B5B2E40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9CA314-7A67-D960-677F-928FDCA77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08F1A-1BE5-4A4F-864B-D0083B87275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3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53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41DA-031A-D9C6-8A88-A3CCA775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5EF4D07-AE51-2CFD-326B-13F8E1C6B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E076E2-B656-4224-AC7B-4C41C489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C99F79-53CF-89ED-C02B-6F3AB9CF9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01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839F-AD6F-1EAD-70A3-AB1A8E17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031705-10B6-582D-AEE1-09272A7F9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4A6DAA-F43F-184C-96FE-6675FB7A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EEA947-7FD0-1361-8C10-E16AB695C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D3F7-7613-41ED-AFD9-4FE539D2019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2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75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ED3F7-7613-41ED-AFD9-4FE539D20197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9BD73-AE8F-BE2D-323B-A3085DB2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68BAC8-7A9D-98C5-F117-CBD239609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E0B845-6D18-B1F2-270F-556644FA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4F96-1FEF-4A78-AF94-F5DEE54B7655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98ECA-83C5-52D5-7856-02DF5935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FAD72-FCA4-07E3-4FBF-CF9BF4C4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1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D9F3A-DDE7-E8F6-4143-20354602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37EEB8-EAC5-E548-0640-AFEB45DA8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DFA5C-65D2-57E4-484B-89B6329B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02E3-9EB4-4E75-83FE-51E228744C2C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B48839-9947-B353-5AE0-67CA8EF3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25FFBA-A6A6-6B48-2C47-93871A88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321F2C-0D31-CACC-1EBB-9214C7791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231022-7DD1-E75F-F755-B9561340B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D4136D-239D-2F4F-2902-C070BD53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73F5-B5D2-4DEC-89F4-7A16810B4753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908E34-8B51-20B0-AB41-1D042613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ABFB45-E77F-B07D-48F4-1F00EEA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57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7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27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19B178-B609-A034-7878-756DEF95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AF05F-CE7F-938F-F059-EE544E67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3268EF-074E-07C2-1A61-6592A525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5403-198B-4841-BF8F-668CF1A422CB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CDD071-002F-2D34-74FB-F82447AF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7E3153-B116-B9C7-101C-B42EEFBE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92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F4152-8C5E-B4AE-49A0-2635ED2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B1AAF9-685F-2067-E5C1-D3FE0A3C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D7CDE-B49A-9D6E-97BF-3833C79E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5BB0-A405-41FE-8541-97F580CF8392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30DBB5-FA6B-F505-443A-D79388FD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82BB5D-87DB-B735-9F3B-4B024EBE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C880B-C30D-29F0-59E4-583F6C90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C6E85-8044-9775-9C83-A2B969E34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3F96E6-728E-054B-CF28-A3F268744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68A15-8F77-16CC-49E1-93EA175F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9BA9-24AA-4BAD-940D-8A6C1A059547}" type="datetime1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847C01-3AA9-7659-8923-00574F30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278482-4423-DA69-46E5-85B53F83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28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8EE8B-B1D0-B66C-DDDD-102FCD0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F30CAF-A32D-345E-D795-CEC200AD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FA32F9-4997-4CBE-9D0D-822AE9016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D7F7AF-E57E-8104-16ED-B9FA7F2DF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2A334E-E581-A44C-BC2C-D18E50ADA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13B00C-0D56-7A86-030A-CB4EA130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E463-1295-49EE-9BF5-39DB9A452634}" type="datetime1">
              <a:rPr lang="it-IT" smtClean="0"/>
              <a:t>07/04/2026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DEF076-D08C-8185-3A22-0AC47DC5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B98713-B199-B32B-6E95-893AFA23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4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FE655-088D-6386-CE97-9280A1E9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121302-CDBE-8A86-E129-967DF2B6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46DE-7F7D-4897-8ABB-E496C0CA7FC1}" type="datetime1">
              <a:rPr lang="it-IT" smtClean="0"/>
              <a:t>07/04/2026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8B7EDE-9CAC-71DE-A917-A8436860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48963C-4869-003E-8F96-DA6203F8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4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3741E5-A078-A50A-665D-5F4563E9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0D9D-AAB6-4E8B-93C4-ECF223BE6240}" type="datetime1">
              <a:rPr lang="it-IT" smtClean="0"/>
              <a:t>07/04/2026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7BAB55-1D66-6803-9F4D-1A20B1B1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4A0B9D-0911-A778-6C26-AD2941CE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9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D0DD9-2F25-1E16-026C-CC7D155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13155-4B90-9E92-FFD8-74D5FC43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25E78B-6F9E-05A7-8BC1-3585AA810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D33C16-6015-ABEF-F631-E5468F0A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D383-8002-4A49-AAFF-B9B38FDBC45E}" type="datetime1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62E27B-D291-E33F-FD62-F99B5F3A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8D1E1D-142E-2E46-BD1F-A3ECBC13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94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F27A3-B935-CD7E-253C-8F2A8F72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B823DA-C4B3-02C4-D2ED-512E3D1B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64BAC8-50D0-B41B-81A7-878E34B00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4583DA-02D5-8D87-B966-608FCEE0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8BF-D7DC-4F83-B4EF-38AAB08C2626}" type="datetime1">
              <a:rPr lang="it-IT" smtClean="0"/>
              <a:t>07/04/2026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2543A-9811-5356-EB27-24BB733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8E2F30-BC59-CC1F-EA2B-CEFC0B97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33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52C87A-304D-2A49-54D4-88007339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14A8C-B366-0653-9E94-D2544D0F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241F7-F595-C80F-4DBB-C3E59704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09163A-A9A6-4D1E-8FEA-794AB943D559}" type="datetime1">
              <a:rPr lang="it-IT" smtClean="0"/>
              <a:t>07/04/2026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F31D7F-7A60-8326-20C8-5BFA391A1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85D964-BEF0-587A-1362-B5183A944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18CF1-DC5B-42FA-988E-0D28B1781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25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9.sv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48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2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Relationship Id="rId1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f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89FF34-AFA1-036C-C41D-EC7ACD1CE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b="3556"/>
          <a:stretch>
            <a:fillRect/>
          </a:stretch>
        </p:blipFill>
        <p:spPr>
          <a:xfrm>
            <a:off x="-1" y="0"/>
            <a:ext cx="12188952" cy="6858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EACC05-71C4-8B37-7A03-B9CA33A7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E618CF1-DC5B-42FA-988E-0D28B178189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49832B-D4D7-3B29-A3BC-05AA4AB96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071" y="6128404"/>
            <a:ext cx="2158171" cy="579170"/>
          </a:xfrm>
          <a:prstGeom prst="rect">
            <a:avLst/>
          </a:prstGeom>
        </p:spPr>
      </p:pic>
      <p:pic>
        <p:nvPicPr>
          <p:cNvPr id="11" name="Immagine 10" descr="Immagine che contiene Carattere, log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25B38FD-1437-CE1B-D019-BCBA94FF7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41" y="6146503"/>
            <a:ext cx="1540800" cy="608711"/>
          </a:xfrm>
          <a:prstGeom prst="rect">
            <a:avLst/>
          </a:prstGeom>
        </p:spPr>
      </p:pic>
      <p:pic>
        <p:nvPicPr>
          <p:cNvPr id="13" name="Immagine 12" descr="Immagine che contiene Carattere, test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9D4DD94-E14F-9478-F7C2-F5DB8699D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80" y="6187754"/>
            <a:ext cx="1543265" cy="5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16D9F9-851E-F709-A3B5-7A015FA9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329DDA-04B4-6B39-2E69-60C391DD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05" y="1751532"/>
            <a:ext cx="11539389" cy="28532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4000" b="1" dirty="0">
                <a:solidFill>
                  <a:srgbClr val="215F9A"/>
                </a:solidFill>
                <a:latin typeface="+mn-lt"/>
                <a:ea typeface="+mn-ea"/>
                <a:cs typeface="+mn-cs"/>
              </a:rPr>
              <a:t>L’ESPERIENZA DELL’ASSOCIAZIONISMO DELLE IMPRESE DI COSTRUZIONI, </a:t>
            </a:r>
            <a:br>
              <a:rPr lang="it-IT" sz="4000" b="1" dirty="0">
                <a:solidFill>
                  <a:srgbClr val="215F9A"/>
                </a:solidFill>
                <a:latin typeface="+mn-lt"/>
                <a:ea typeface="+mn-ea"/>
                <a:cs typeface="+mn-cs"/>
              </a:rPr>
            </a:br>
            <a:r>
              <a:rPr lang="it-IT" sz="4000" b="1" dirty="0">
                <a:solidFill>
                  <a:srgbClr val="215F9A"/>
                </a:solidFill>
                <a:latin typeface="+mn-lt"/>
                <a:ea typeface="+mn-ea"/>
                <a:cs typeface="+mn-cs"/>
              </a:rPr>
              <a:t>NEL PANORAMA ITALIANO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3A2DFF-8007-91F8-F359-872C10CD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D6DDB-F4D8-4DC4-B8ED-C172C442B5C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0096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D61031-B806-3FC6-F17D-A027FFAD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517D7A-3865-AC13-6DED-7EB27DED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11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04A168-2CE0-8699-5DA5-37B93EB710E0}"/>
              </a:ext>
            </a:extLst>
          </p:cNvPr>
          <p:cNvSpPr txBox="1"/>
          <p:nvPr/>
        </p:nvSpPr>
        <p:spPr>
          <a:xfrm>
            <a:off x="366277" y="405492"/>
            <a:ext cx="109875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it-IT" sz="2400" b="1" dirty="0">
                <a:solidFill>
                  <a:srgbClr val="32475D"/>
                </a:solidFill>
              </a:rPr>
              <a:t>L’ANCE RAPPRESENTA </a:t>
            </a:r>
            <a:r>
              <a:rPr lang="it-IT" sz="2400" b="1" u="sng" dirty="0">
                <a:solidFill>
                  <a:srgbClr val="32475D"/>
                </a:solidFill>
              </a:rPr>
              <a:t>UN UNICUM </a:t>
            </a:r>
            <a:r>
              <a:rPr lang="it-IT" sz="2400" b="1" dirty="0">
                <a:solidFill>
                  <a:srgbClr val="32475D"/>
                </a:solidFill>
              </a:rPr>
              <a:t>NEL PANORAMA ITALIANO DELL’ASSOCIAZIONISMO INDUSTRIALE;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217E79-98CF-A6B0-C3DA-83BDCCFF6589}"/>
              </a:ext>
            </a:extLst>
          </p:cNvPr>
          <p:cNvSpPr txBox="1"/>
          <p:nvPr/>
        </p:nvSpPr>
        <p:spPr>
          <a:xfrm>
            <a:off x="2983051" y="1474755"/>
            <a:ext cx="55461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2475D"/>
                </a:solidFill>
              </a:rPr>
              <a:t>E’ un’</a:t>
            </a:r>
            <a:r>
              <a:rPr lang="it-IT" sz="2000" b="1" dirty="0">
                <a:solidFill>
                  <a:srgbClr val="32475D"/>
                </a:solidFill>
              </a:rPr>
              <a:t>organizzazione di categoria</a:t>
            </a:r>
            <a:r>
              <a:rPr lang="it-IT" sz="2000" dirty="0">
                <a:solidFill>
                  <a:srgbClr val="32475D"/>
                </a:solidFill>
              </a:rPr>
              <a:t>, ma con una capillare </a:t>
            </a:r>
            <a:r>
              <a:rPr lang="it-IT" sz="2000" b="1" dirty="0">
                <a:solidFill>
                  <a:srgbClr val="32475D"/>
                </a:solidFill>
              </a:rPr>
              <a:t>diffusione territoriale</a:t>
            </a:r>
            <a:r>
              <a:rPr lang="it-IT" sz="2000" dirty="0">
                <a:solidFill>
                  <a:srgbClr val="32475D"/>
                </a:solidFill>
              </a:rPr>
              <a:t>;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7BC5C94-826F-7F2B-30AC-1A4D9EB9477E}"/>
              </a:ext>
            </a:extLst>
          </p:cNvPr>
          <p:cNvSpPr txBox="1"/>
          <p:nvPr/>
        </p:nvSpPr>
        <p:spPr>
          <a:xfrm>
            <a:off x="2983051" y="2582402"/>
            <a:ext cx="575397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2475D"/>
                </a:solidFill>
              </a:rPr>
              <a:t>Il </a:t>
            </a:r>
            <a:r>
              <a:rPr lang="it-IT" sz="2000" b="1" dirty="0">
                <a:solidFill>
                  <a:srgbClr val="32475D"/>
                </a:solidFill>
              </a:rPr>
              <a:t>settore delle costruzioni </a:t>
            </a:r>
            <a:r>
              <a:rPr lang="it-IT" sz="2000" dirty="0">
                <a:solidFill>
                  <a:srgbClr val="32475D"/>
                </a:solidFill>
              </a:rPr>
              <a:t>ha un peso pari </a:t>
            </a:r>
            <a:r>
              <a:rPr lang="it-IT" sz="2000" b="1" dirty="0">
                <a:solidFill>
                  <a:srgbClr val="32475D"/>
                </a:solidFill>
              </a:rPr>
              <a:t>all’11,4% del PIL, </a:t>
            </a:r>
            <a:r>
              <a:rPr lang="it-IT" sz="2000" dirty="0">
                <a:solidFill>
                  <a:srgbClr val="32475D"/>
                </a:solidFill>
              </a:rPr>
              <a:t>uno dei più rilevanti dell’economia italiana;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AA71344-1757-A855-B827-D6B1963CCDB0}"/>
              </a:ext>
            </a:extLst>
          </p:cNvPr>
          <p:cNvSpPr txBox="1"/>
          <p:nvPr/>
        </p:nvSpPr>
        <p:spPr>
          <a:xfrm>
            <a:off x="3064448" y="5347165"/>
            <a:ext cx="554615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2475D"/>
                </a:solidFill>
              </a:rPr>
              <a:t>La sua </a:t>
            </a:r>
            <a:r>
              <a:rPr lang="it-IT" sz="2000" b="1" dirty="0">
                <a:solidFill>
                  <a:srgbClr val="32475D"/>
                </a:solidFill>
              </a:rPr>
              <a:t>rappresentanza</a:t>
            </a:r>
            <a:r>
              <a:rPr lang="it-IT" sz="2000" dirty="0">
                <a:solidFill>
                  <a:srgbClr val="32475D"/>
                </a:solidFill>
              </a:rPr>
              <a:t> sul territorio è </a:t>
            </a:r>
            <a:r>
              <a:rPr lang="it-IT" sz="2000" b="1" dirty="0">
                <a:solidFill>
                  <a:srgbClr val="32475D"/>
                </a:solidFill>
              </a:rPr>
              <a:t>mista</a:t>
            </a:r>
            <a:r>
              <a:rPr lang="it-IT" sz="2000" dirty="0">
                <a:solidFill>
                  <a:srgbClr val="32475D"/>
                </a:solidFill>
              </a:rPr>
              <a:t>, costituita da </a:t>
            </a:r>
            <a:r>
              <a:rPr lang="it-IT" sz="2000" b="1" dirty="0">
                <a:solidFill>
                  <a:srgbClr val="32475D"/>
                </a:solidFill>
              </a:rPr>
              <a:t>associazioni autonome  (i Collegi) </a:t>
            </a:r>
            <a:r>
              <a:rPr lang="it-IT" sz="2000" dirty="0">
                <a:solidFill>
                  <a:srgbClr val="32475D"/>
                </a:solidFill>
              </a:rPr>
              <a:t>e da </a:t>
            </a:r>
            <a:r>
              <a:rPr lang="it-IT" sz="2000" b="1" dirty="0">
                <a:solidFill>
                  <a:srgbClr val="32475D"/>
                </a:solidFill>
              </a:rPr>
              <a:t>Sezioni delle associazioni di Confindustria</a:t>
            </a:r>
            <a:r>
              <a:rPr lang="it-IT" sz="2000" dirty="0">
                <a:solidFill>
                  <a:srgbClr val="32475D"/>
                </a:solidFill>
              </a:rPr>
              <a:t>;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844CDE6-E517-14BA-7A93-02860F6E517B}"/>
              </a:ext>
            </a:extLst>
          </p:cNvPr>
          <p:cNvSpPr txBox="1"/>
          <p:nvPr/>
        </p:nvSpPr>
        <p:spPr>
          <a:xfrm>
            <a:off x="2983051" y="3836331"/>
            <a:ext cx="536950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2475D"/>
                </a:solidFill>
              </a:rPr>
              <a:t>Il </a:t>
            </a:r>
            <a:r>
              <a:rPr lang="it-IT" sz="2000" b="1" dirty="0">
                <a:solidFill>
                  <a:srgbClr val="32475D"/>
                </a:solidFill>
              </a:rPr>
              <a:t>sistema bilaterale </a:t>
            </a:r>
            <a:r>
              <a:rPr lang="it-IT" sz="2000" dirty="0">
                <a:solidFill>
                  <a:srgbClr val="32475D"/>
                </a:solidFill>
              </a:rPr>
              <a:t>delle costruzioni è il più </a:t>
            </a:r>
            <a:r>
              <a:rPr lang="it-IT" sz="2000" b="1" dirty="0">
                <a:solidFill>
                  <a:srgbClr val="32475D"/>
                </a:solidFill>
              </a:rPr>
              <a:t>antico, consolidato e diffuso</a:t>
            </a:r>
            <a:r>
              <a:rPr lang="it-IT" sz="2000" dirty="0">
                <a:solidFill>
                  <a:srgbClr val="32475D"/>
                </a:solidFill>
              </a:rPr>
              <a:t>, con assegnazione ad esso anche di funzioni di carattere pubblicistico;</a:t>
            </a:r>
          </a:p>
        </p:txBody>
      </p:sp>
    </p:spTree>
    <p:extLst>
      <p:ext uri="{BB962C8B-B14F-4D97-AF65-F5344CB8AC3E}">
        <p14:creationId xmlns:p14="http://schemas.microsoft.com/office/powerpoint/2010/main" val="33989585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8CC480-DA20-FEEB-F215-02B7F2BB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E6099C-25D6-A75C-EF38-5CDEB40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12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78C5BA-F3C2-9F47-08A8-023BDF8D4109}"/>
              </a:ext>
            </a:extLst>
          </p:cNvPr>
          <p:cNvSpPr txBox="1"/>
          <p:nvPr/>
        </p:nvSpPr>
        <p:spPr>
          <a:xfrm>
            <a:off x="358877" y="2921168"/>
            <a:ext cx="114742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solidFill>
                  <a:srgbClr val="215F9A"/>
                </a:solidFill>
              </a:rPr>
              <a:t>L’ANCE COME ASSOCIAZIONE</a:t>
            </a:r>
          </a:p>
        </p:txBody>
      </p:sp>
    </p:spTree>
    <p:extLst>
      <p:ext uri="{BB962C8B-B14F-4D97-AF65-F5344CB8AC3E}">
        <p14:creationId xmlns:p14="http://schemas.microsoft.com/office/powerpoint/2010/main" val="38232767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DEF5378-28DC-A928-3764-58CD099B2D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CBFF8D-5C2B-822B-79DB-800442E3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13</a:t>
            </a:fld>
            <a:endParaRPr lang="it-IT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6E6330D-F29F-1B9E-7025-32B93AE6A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016" y="460231"/>
            <a:ext cx="11672494" cy="99449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800" b="1" dirty="0">
                <a:solidFill>
                  <a:schemeClr val="tx2"/>
                </a:solidFill>
              </a:rPr>
              <a:t>L’ANCE è </a:t>
            </a:r>
            <a:r>
              <a:rPr lang="en-US" sz="12800" b="1" dirty="0" err="1">
                <a:solidFill>
                  <a:schemeClr val="tx2"/>
                </a:solidFill>
              </a:rPr>
              <a:t>un’associazione</a:t>
            </a:r>
            <a:r>
              <a:rPr lang="en-US" sz="12800" b="1" dirty="0">
                <a:solidFill>
                  <a:schemeClr val="tx2"/>
                </a:solidFill>
              </a:rPr>
              <a:t> «non </a:t>
            </a:r>
            <a:r>
              <a:rPr lang="en-US" sz="12800" b="1" dirty="0" err="1">
                <a:solidFill>
                  <a:schemeClr val="tx2"/>
                </a:solidFill>
              </a:rPr>
              <a:t>riconosciuta</a:t>
            </a:r>
            <a:r>
              <a:rPr lang="en-US" sz="12800" b="1" dirty="0">
                <a:solidFill>
                  <a:schemeClr val="tx2"/>
                </a:solidFill>
              </a:rPr>
              <a:t>», ai sensi degli </a:t>
            </a:r>
            <a:r>
              <a:rPr lang="en-US" sz="12800" b="1" dirty="0" err="1">
                <a:solidFill>
                  <a:schemeClr val="tx2"/>
                </a:solidFill>
              </a:rPr>
              <a:t>articoli</a:t>
            </a:r>
            <a:r>
              <a:rPr lang="en-US" sz="12800" b="1" dirty="0">
                <a:solidFill>
                  <a:schemeClr val="tx2"/>
                </a:solidFill>
              </a:rPr>
              <a:t> 36 e ss. del </a:t>
            </a:r>
            <a:r>
              <a:rPr lang="en-US" sz="12800" b="1" dirty="0" err="1">
                <a:solidFill>
                  <a:schemeClr val="tx2"/>
                </a:solidFill>
              </a:rPr>
              <a:t>codice</a:t>
            </a:r>
            <a:r>
              <a:rPr lang="en-US" sz="12800" b="1" dirty="0">
                <a:solidFill>
                  <a:schemeClr val="tx2"/>
                </a:solidFill>
              </a:rPr>
              <a:t> civile;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6000" b="1" dirty="0">
              <a:solidFill>
                <a:schemeClr val="dk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6000" b="1" dirty="0">
              <a:solidFill>
                <a:schemeClr val="dk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6000" b="1" dirty="0">
              <a:solidFill>
                <a:schemeClr val="dk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6000" b="1" dirty="0">
              <a:solidFill>
                <a:schemeClr val="dk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tx2"/>
                </a:solidFill>
              </a:rPr>
              <a:t>È </a:t>
            </a:r>
            <a:r>
              <a:rPr lang="en-US" sz="11200" dirty="0" err="1">
                <a:solidFill>
                  <a:schemeClr val="tx2"/>
                </a:solidFill>
              </a:rPr>
              <a:t>una</a:t>
            </a:r>
            <a:r>
              <a:rPr lang="en-US" sz="11200" dirty="0">
                <a:solidFill>
                  <a:schemeClr val="tx2"/>
                </a:solidFill>
              </a:rPr>
              <a:t> </a:t>
            </a:r>
            <a:r>
              <a:rPr lang="en-US" sz="11200" b="1" dirty="0">
                <a:solidFill>
                  <a:schemeClr val="tx2"/>
                </a:solidFill>
              </a:rPr>
              <a:t>FEDERAZIONE</a:t>
            </a:r>
            <a:r>
              <a:rPr lang="en-US" sz="11200" dirty="0">
                <a:solidFill>
                  <a:schemeClr val="dk1"/>
                </a:solidFill>
              </a:rPr>
              <a:t>, </a:t>
            </a:r>
            <a:r>
              <a:rPr lang="en-US" sz="11200" dirty="0" err="1">
                <a:solidFill>
                  <a:schemeClr val="tx2"/>
                </a:solidFill>
              </a:rPr>
              <a:t>cioè</a:t>
            </a:r>
            <a:r>
              <a:rPr lang="en-US" sz="11200" dirty="0">
                <a:solidFill>
                  <a:schemeClr val="tx2"/>
                </a:solidFill>
              </a:rPr>
              <a:t> </a:t>
            </a:r>
            <a:r>
              <a:rPr lang="en-US" sz="11200" dirty="0" err="1">
                <a:solidFill>
                  <a:schemeClr val="tx2"/>
                </a:solidFill>
              </a:rPr>
              <a:t>un’associazione</a:t>
            </a:r>
            <a:r>
              <a:rPr lang="en-US" sz="11200" dirty="0">
                <a:solidFill>
                  <a:schemeClr val="tx2"/>
                </a:solidFill>
              </a:rPr>
              <a:t> di </a:t>
            </a:r>
            <a:r>
              <a:rPr lang="en-US" sz="11200" dirty="0" err="1">
                <a:solidFill>
                  <a:schemeClr val="tx2"/>
                </a:solidFill>
              </a:rPr>
              <a:t>associazioni</a:t>
            </a:r>
            <a:r>
              <a:rPr lang="en-US" sz="11200" dirty="0">
                <a:solidFill>
                  <a:schemeClr val="tx2"/>
                </a:solidFill>
              </a:rPr>
              <a:t>. </a:t>
            </a:r>
          </a:p>
          <a:p>
            <a:pPr marL="57150" algn="ctr"/>
            <a:endParaRPr lang="en-US" sz="11200" dirty="0">
              <a:solidFill>
                <a:schemeClr val="tx2"/>
              </a:solidFill>
            </a:endParaRPr>
          </a:p>
          <a:p>
            <a:pPr marL="57150" algn="ctr"/>
            <a:r>
              <a:rPr lang="en-US" sz="11200" dirty="0">
                <a:solidFill>
                  <a:schemeClr val="tx2"/>
                </a:solidFill>
              </a:rPr>
              <a:t>I </a:t>
            </a:r>
            <a:r>
              <a:rPr lang="en-US" sz="11200" dirty="0" err="1">
                <a:solidFill>
                  <a:schemeClr val="tx2"/>
                </a:solidFill>
              </a:rPr>
              <a:t>suoi</a:t>
            </a:r>
            <a:r>
              <a:rPr lang="en-US" sz="11200" dirty="0">
                <a:solidFill>
                  <a:schemeClr val="tx2"/>
                </a:solidFill>
              </a:rPr>
              <a:t> </a:t>
            </a:r>
            <a:r>
              <a:rPr lang="en-US" sz="11200" dirty="0" err="1">
                <a:solidFill>
                  <a:schemeClr val="tx2"/>
                </a:solidFill>
              </a:rPr>
              <a:t>soci</a:t>
            </a:r>
            <a:r>
              <a:rPr lang="en-US" sz="11200" dirty="0">
                <a:solidFill>
                  <a:schemeClr val="tx2"/>
                </a:solidFill>
              </a:rPr>
              <a:t> </a:t>
            </a:r>
            <a:r>
              <a:rPr lang="en-US" sz="11200" dirty="0" err="1">
                <a:solidFill>
                  <a:schemeClr val="tx2"/>
                </a:solidFill>
              </a:rPr>
              <a:t>sono</a:t>
            </a:r>
            <a:r>
              <a:rPr lang="en-US" sz="11200" b="1" dirty="0">
                <a:solidFill>
                  <a:schemeClr val="tx2"/>
                </a:solidFill>
              </a:rPr>
              <a:t>:</a:t>
            </a:r>
          </a:p>
          <a:p>
            <a:pPr marL="57150" algn="ctr"/>
            <a:r>
              <a:rPr lang="en-US" sz="11200" b="1" dirty="0">
                <a:solidFill>
                  <a:schemeClr val="dk1"/>
                </a:solidFill>
              </a:rPr>
              <a:t> </a:t>
            </a:r>
          </a:p>
          <a:p>
            <a:pPr marL="57150" algn="ctr"/>
            <a:r>
              <a:rPr lang="en-US" sz="11200" b="1" dirty="0">
                <a:solidFill>
                  <a:schemeClr val="tx2"/>
                </a:solidFill>
              </a:rPr>
              <a:t>I COLLEGI AUTONOMI E LE SEZIONI EDILI;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1200" b="1" dirty="0">
              <a:solidFill>
                <a:schemeClr val="dk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5000" b="1" dirty="0">
              <a:solidFill>
                <a:schemeClr val="dk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215ACA70-A1E0-7896-1301-A365D076B626}"/>
              </a:ext>
            </a:extLst>
          </p:cNvPr>
          <p:cNvCxnSpPr/>
          <p:nvPr/>
        </p:nvCxnSpPr>
        <p:spPr>
          <a:xfrm>
            <a:off x="1016000" y="1341120"/>
            <a:ext cx="0" cy="751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46FDEE7-8D60-C581-2592-B8BD05F29824}"/>
              </a:ext>
            </a:extLst>
          </p:cNvPr>
          <p:cNvCxnSpPr/>
          <p:nvPr/>
        </p:nvCxnSpPr>
        <p:spPr>
          <a:xfrm>
            <a:off x="6287192" y="3682538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C7FA9AF-3AA0-221E-B9EC-270C17AA8B60}"/>
              </a:ext>
            </a:extLst>
          </p:cNvPr>
          <p:cNvSpPr txBox="1"/>
          <p:nvPr/>
        </p:nvSpPr>
        <p:spPr>
          <a:xfrm>
            <a:off x="843280" y="4765041"/>
            <a:ext cx="52527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 </a:t>
            </a:r>
            <a:r>
              <a:rPr lang="en-US" sz="2000" b="1" u="sng" dirty="0" err="1">
                <a:solidFill>
                  <a:schemeClr val="tx2"/>
                </a:solidFill>
              </a:rPr>
              <a:t>Collegi</a:t>
            </a:r>
            <a:r>
              <a:rPr lang="en-US" sz="2000" b="1" u="sng" dirty="0">
                <a:solidFill>
                  <a:schemeClr val="tx2"/>
                </a:solidFill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</a:rPr>
              <a:t>autonomi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costruttori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edili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hanno</a:t>
            </a:r>
            <a:r>
              <a:rPr lang="en-US" sz="2000" dirty="0">
                <a:solidFill>
                  <a:schemeClr val="tx2"/>
                </a:solidFill>
              </a:rPr>
              <a:t> la </a:t>
            </a:r>
            <a:r>
              <a:rPr lang="en-US" sz="2000" dirty="0" err="1">
                <a:solidFill>
                  <a:schemeClr val="tx2"/>
                </a:solidFill>
              </a:rPr>
              <a:t>stessa</a:t>
            </a:r>
            <a:r>
              <a:rPr lang="en-US" sz="2000" dirty="0">
                <a:solidFill>
                  <a:schemeClr val="tx2"/>
                </a:solidFill>
              </a:rPr>
              <a:t> natura </a:t>
            </a:r>
            <a:r>
              <a:rPr lang="en-US" sz="2000" dirty="0" err="1">
                <a:solidFill>
                  <a:schemeClr val="tx2"/>
                </a:solidFill>
              </a:rPr>
              <a:t>giuridica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dell’ANCE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dirty="0" err="1">
                <a:solidFill>
                  <a:schemeClr val="tx2"/>
                </a:solidFill>
              </a:rPr>
              <a:t>sono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associazioni</a:t>
            </a:r>
            <a:r>
              <a:rPr lang="en-US" sz="2000" dirty="0">
                <a:solidFill>
                  <a:schemeClr val="tx2"/>
                </a:solidFill>
              </a:rPr>
              <a:t> non </a:t>
            </a:r>
            <a:r>
              <a:rPr lang="en-US" sz="2000" dirty="0" err="1">
                <a:solidFill>
                  <a:schemeClr val="tx2"/>
                </a:solidFill>
              </a:rPr>
              <a:t>riconosciute</a:t>
            </a:r>
            <a:r>
              <a:rPr lang="en-US" sz="2000" dirty="0">
                <a:solidFill>
                  <a:schemeClr val="tx2"/>
                </a:solidFill>
              </a:rPr>
              <a:t>;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3CC0D81-9F35-3670-C299-F7AD653AC48E}"/>
              </a:ext>
            </a:extLst>
          </p:cNvPr>
          <p:cNvSpPr txBox="1"/>
          <p:nvPr/>
        </p:nvSpPr>
        <p:spPr>
          <a:xfrm>
            <a:off x="6975783" y="4674166"/>
            <a:ext cx="464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Le </a:t>
            </a:r>
            <a:r>
              <a:rPr lang="en-US" sz="2000" b="1" u="sng" dirty="0" err="1">
                <a:solidFill>
                  <a:schemeClr val="tx2"/>
                </a:solidFill>
              </a:rPr>
              <a:t>Sezioni</a:t>
            </a:r>
            <a:r>
              <a:rPr lang="en-US" sz="2000" b="1" u="sng" dirty="0">
                <a:solidFill>
                  <a:schemeClr val="tx2"/>
                </a:solidFill>
              </a:rPr>
              <a:t> </a:t>
            </a:r>
            <a:r>
              <a:rPr lang="en-US" sz="2000" b="1" u="sng" dirty="0" err="1">
                <a:solidFill>
                  <a:schemeClr val="tx2"/>
                </a:solidFill>
              </a:rPr>
              <a:t>edili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invece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sono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articolazioni</a:t>
            </a:r>
            <a:r>
              <a:rPr lang="en-US" sz="2000" dirty="0">
                <a:solidFill>
                  <a:schemeClr val="tx2"/>
                </a:solidFill>
              </a:rPr>
              <a:t> delle </a:t>
            </a:r>
            <a:r>
              <a:rPr lang="en-US" sz="2000" dirty="0" err="1">
                <a:solidFill>
                  <a:schemeClr val="tx2"/>
                </a:solidFill>
              </a:rPr>
              <a:t>Associazioni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territoriali</a:t>
            </a:r>
            <a:r>
              <a:rPr lang="en-US" sz="2000" dirty="0">
                <a:solidFill>
                  <a:schemeClr val="tx2"/>
                </a:solidFill>
              </a:rPr>
              <a:t> di Confindustria</a:t>
            </a:r>
            <a:r>
              <a:rPr lang="en-US" sz="2000" b="1" dirty="0">
                <a:solidFill>
                  <a:schemeClr val="tx2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623099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F7820D7-C57F-1C88-49EA-0F19C19E3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49B903-7C80-1048-730C-B531E1A5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14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C1BD2D-532E-EEEB-A339-D894090E6E15}"/>
              </a:ext>
            </a:extLst>
          </p:cNvPr>
          <p:cNvSpPr txBox="1"/>
          <p:nvPr/>
        </p:nvSpPr>
        <p:spPr>
          <a:xfrm>
            <a:off x="573231" y="731352"/>
            <a:ext cx="11045535" cy="48936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Il «</a:t>
            </a:r>
            <a:r>
              <a:rPr lang="en-US" sz="2400" b="1" dirty="0">
                <a:solidFill>
                  <a:schemeClr val="tx2"/>
                </a:solidFill>
              </a:rPr>
              <a:t>RICONOSCIMENTO</a:t>
            </a:r>
            <a:r>
              <a:rPr lang="en-US" sz="2400" dirty="0">
                <a:solidFill>
                  <a:schemeClr val="tx2"/>
                </a:solidFill>
              </a:rPr>
              <a:t>» è il </a:t>
            </a:r>
            <a:r>
              <a:rPr lang="en-US" sz="2400" b="1" dirty="0" err="1">
                <a:solidFill>
                  <a:schemeClr val="tx2"/>
                </a:solidFill>
              </a:rPr>
              <a:t>requisito</a:t>
            </a:r>
            <a:r>
              <a:rPr lang="en-US" sz="2400" dirty="0">
                <a:solidFill>
                  <a:schemeClr val="tx2"/>
                </a:solidFill>
              </a:rPr>
              <a:t> per </a:t>
            </a:r>
            <a:r>
              <a:rPr lang="en-US" sz="2400" dirty="0" err="1">
                <a:solidFill>
                  <a:schemeClr val="tx2"/>
                </a:solidFill>
              </a:rPr>
              <a:t>ottenere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l’</a:t>
            </a:r>
            <a:r>
              <a:rPr lang="en-US" sz="2400" b="1" dirty="0" err="1">
                <a:solidFill>
                  <a:schemeClr val="tx2"/>
                </a:solidFill>
              </a:rPr>
              <a:t>autonomia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patrimoniale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perfetta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consente</a:t>
            </a:r>
            <a:r>
              <a:rPr lang="en-US" sz="2400" dirty="0">
                <a:solidFill>
                  <a:schemeClr val="tx2"/>
                </a:solidFill>
              </a:rPr>
              <a:t> al </a:t>
            </a:r>
            <a:r>
              <a:rPr lang="en-US" sz="2400" dirty="0" err="1">
                <a:solidFill>
                  <a:schemeClr val="tx2"/>
                </a:solidFill>
              </a:rPr>
              <a:t>rappresentante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legale</a:t>
            </a:r>
            <a:r>
              <a:rPr lang="en-US" sz="2400" dirty="0">
                <a:solidFill>
                  <a:schemeClr val="tx2"/>
                </a:solidFill>
              </a:rPr>
              <a:t> di non </a:t>
            </a:r>
            <a:r>
              <a:rPr lang="en-US" sz="2400" dirty="0" err="1">
                <a:solidFill>
                  <a:schemeClr val="tx2"/>
                </a:solidFill>
              </a:rPr>
              <a:t>rispondere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personalmente</a:t>
            </a:r>
            <a:r>
              <a:rPr lang="en-US" sz="2400" dirty="0">
                <a:solidFill>
                  <a:schemeClr val="tx2"/>
                </a:solidFill>
              </a:rPr>
              <a:t> delle </a:t>
            </a:r>
            <a:r>
              <a:rPr lang="en-US" sz="2400" dirty="0" err="1">
                <a:solidFill>
                  <a:schemeClr val="tx2"/>
                </a:solidFill>
              </a:rPr>
              <a:t>obbligazioni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dell’ente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57150"/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 Italia </a:t>
            </a:r>
            <a:r>
              <a:rPr lang="en-US" sz="2400" dirty="0" err="1">
                <a:solidFill>
                  <a:schemeClr val="tx2"/>
                </a:solidFill>
              </a:rPr>
              <a:t>nessuna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associazione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datoriale</a:t>
            </a:r>
            <a:r>
              <a:rPr lang="en-US" sz="2400" dirty="0">
                <a:solidFill>
                  <a:schemeClr val="tx2"/>
                </a:solidFill>
              </a:rPr>
              <a:t> né </a:t>
            </a:r>
            <a:r>
              <a:rPr lang="en-US" sz="2400" dirty="0" err="1">
                <a:solidFill>
                  <a:schemeClr val="tx2"/>
                </a:solidFill>
              </a:rPr>
              <a:t>sindacale</a:t>
            </a:r>
            <a:r>
              <a:rPr lang="en-US" sz="2400" dirty="0">
                <a:solidFill>
                  <a:schemeClr val="tx2"/>
                </a:solidFill>
              </a:rPr>
              <a:t> ha </a:t>
            </a:r>
            <a:r>
              <a:rPr lang="en-US" sz="2400" dirty="0" err="1">
                <a:solidFill>
                  <a:schemeClr val="tx2"/>
                </a:solidFill>
              </a:rPr>
              <a:t>chiesto</a:t>
            </a:r>
            <a:r>
              <a:rPr lang="en-US" sz="2400" dirty="0">
                <a:solidFill>
                  <a:schemeClr val="tx2"/>
                </a:solidFill>
              </a:rPr>
              <a:t> il </a:t>
            </a:r>
            <a:r>
              <a:rPr lang="en-US" sz="2400" dirty="0" err="1">
                <a:solidFill>
                  <a:schemeClr val="tx2"/>
                </a:solidFill>
              </a:rPr>
              <a:t>riconoscimento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57150"/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L’ANCE, </a:t>
            </a:r>
            <a:r>
              <a:rPr lang="en-US" sz="2400" dirty="0" err="1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Collegi</a:t>
            </a:r>
            <a:r>
              <a:rPr lang="en-US" sz="2400" dirty="0">
                <a:solidFill>
                  <a:schemeClr val="tx2"/>
                </a:solidFill>
              </a:rPr>
              <a:t> e le </a:t>
            </a:r>
            <a:r>
              <a:rPr lang="en-US" sz="2400" dirty="0" err="1">
                <a:solidFill>
                  <a:schemeClr val="tx2"/>
                </a:solidFill>
              </a:rPr>
              <a:t>Sezioni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edili</a:t>
            </a:r>
            <a:r>
              <a:rPr lang="en-US" sz="2400" dirty="0">
                <a:solidFill>
                  <a:schemeClr val="tx2"/>
                </a:solidFill>
              </a:rPr>
              <a:t>, cui è </a:t>
            </a:r>
            <a:r>
              <a:rPr lang="en-US" sz="2400" dirty="0" err="1">
                <a:solidFill>
                  <a:schemeClr val="tx2"/>
                </a:solidFill>
              </a:rPr>
              <a:t>riconosciuta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autonomia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finanziaria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(proprio </a:t>
            </a:r>
            <a:r>
              <a:rPr lang="en-US" sz="2400" dirty="0" err="1">
                <a:solidFill>
                  <a:schemeClr val="tx2"/>
                </a:solidFill>
              </a:rPr>
              <a:t>fondo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capacità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contrattuale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dirty="0" err="1">
                <a:solidFill>
                  <a:schemeClr val="tx2"/>
                </a:solidFill>
              </a:rPr>
              <a:t>sono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titolari</a:t>
            </a:r>
            <a:r>
              <a:rPr lang="en-US" sz="2400" b="1" dirty="0">
                <a:solidFill>
                  <a:schemeClr val="tx2"/>
                </a:solidFill>
              </a:rPr>
              <a:t> della </a:t>
            </a:r>
            <a:r>
              <a:rPr lang="en-US" sz="2400" b="1" dirty="0" err="1">
                <a:solidFill>
                  <a:schemeClr val="tx2"/>
                </a:solidFill>
              </a:rPr>
              <a:t>rappresentanza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datoriale</a:t>
            </a:r>
            <a:r>
              <a:rPr lang="en-US" sz="2400" b="1" dirty="0">
                <a:solidFill>
                  <a:schemeClr val="tx2"/>
                </a:solidFill>
              </a:rPr>
              <a:t> delle </a:t>
            </a:r>
            <a:r>
              <a:rPr lang="en-US" sz="2400" b="1" dirty="0" err="1">
                <a:solidFill>
                  <a:schemeClr val="tx2"/>
                </a:solidFill>
              </a:rPr>
              <a:t>imprese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di </a:t>
            </a:r>
            <a:r>
              <a:rPr lang="en-US" sz="2400" dirty="0" err="1">
                <a:solidFill>
                  <a:schemeClr val="tx2"/>
                </a:solidFill>
              </a:rPr>
              <a:t>costruzioni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sia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negli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enti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bilaterali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nei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confronti</a:t>
            </a:r>
            <a:r>
              <a:rPr lang="en-US" sz="2400" dirty="0">
                <a:solidFill>
                  <a:schemeClr val="tx2"/>
                </a:solidFill>
              </a:rPr>
              <a:t> della </a:t>
            </a:r>
            <a:r>
              <a:rPr lang="en-US" sz="2400" dirty="0" err="1">
                <a:solidFill>
                  <a:schemeClr val="tx2"/>
                </a:solidFill>
              </a:rPr>
              <a:t>politica</a:t>
            </a:r>
            <a:r>
              <a:rPr lang="en-US" sz="2400" dirty="0">
                <a:solidFill>
                  <a:schemeClr val="tx2"/>
                </a:solidFill>
              </a:rPr>
              <a:t>, del </a:t>
            </a:r>
            <a:r>
              <a:rPr lang="en-US" sz="2400" dirty="0" err="1">
                <a:solidFill>
                  <a:schemeClr val="tx2"/>
                </a:solidFill>
              </a:rPr>
              <a:t>sindacato</a:t>
            </a:r>
            <a:r>
              <a:rPr lang="en-US" sz="2400" dirty="0">
                <a:solidFill>
                  <a:schemeClr val="tx2"/>
                </a:solidFill>
              </a:rPr>
              <a:t> e della </a:t>
            </a:r>
            <a:r>
              <a:rPr lang="en-US" sz="2400" dirty="0" err="1">
                <a:solidFill>
                  <a:schemeClr val="tx2"/>
                </a:solidFill>
              </a:rPr>
              <a:t>pubblica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amministrazione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3391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5567-5EBF-8F7D-CF7F-6EF712A4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7BC381F-4F9C-10C0-7D4A-7F1AA59983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DCC486-7849-FE4E-DC28-4F7D1B30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5F74F3-3E94-7BA7-F977-594909F3AB3B}"/>
              </a:ext>
            </a:extLst>
          </p:cNvPr>
          <p:cNvSpPr txBox="1"/>
          <p:nvPr/>
        </p:nvSpPr>
        <p:spPr>
          <a:xfrm>
            <a:off x="797936" y="136525"/>
            <a:ext cx="10596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2"/>
                </a:solidFill>
              </a:rPr>
              <a:t>RESPONSABILITÀ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711199-6BEB-C0D5-AA02-63ED9F837E08}"/>
              </a:ext>
            </a:extLst>
          </p:cNvPr>
          <p:cNvSpPr txBox="1"/>
          <p:nvPr/>
        </p:nvSpPr>
        <p:spPr>
          <a:xfrm>
            <a:off x="293545" y="1120676"/>
            <a:ext cx="423689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>
                <a:solidFill>
                  <a:schemeClr val="tx2"/>
                </a:solidFill>
              </a:rPr>
              <a:t>DEGLI AMMINISTRATORI</a:t>
            </a:r>
            <a:endParaRPr lang="it-IT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sz="1800" dirty="0">
                <a:solidFill>
                  <a:schemeClr val="tx2"/>
                </a:solidFill>
              </a:rPr>
              <a:t>Gli amministratori (presidente, consiglieri, ecc.) rispondono </a:t>
            </a:r>
            <a:r>
              <a:rPr lang="it-IT" sz="1800" b="1" dirty="0">
                <a:solidFill>
                  <a:schemeClr val="tx2"/>
                </a:solidFill>
              </a:rPr>
              <a:t>personalmente e solidalmente</a:t>
            </a:r>
            <a:r>
              <a:rPr lang="it-IT" sz="1800" dirty="0">
                <a:solidFill>
                  <a:schemeClr val="tx2"/>
                </a:solidFill>
              </a:rPr>
              <a:t> per le obbligazioni assunte in nome e per conto dell’associazione durante il loro mandato.</a:t>
            </a:r>
            <a:br>
              <a:rPr lang="it-IT" sz="1800" dirty="0">
                <a:solidFill>
                  <a:schemeClr val="tx2"/>
                </a:solidFill>
              </a:rPr>
            </a:br>
            <a:r>
              <a:rPr lang="it-IT" sz="1800" dirty="0">
                <a:solidFill>
                  <a:schemeClr val="tx2"/>
                </a:solidFill>
              </a:rPr>
              <a:t>Ciò significa che il creditore può rivolgersi direttamente a loro, anche a uno solo per l’intero importo (con successivo diritto di rivalsa tra amministratori).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0D47FB-4AF5-3658-18CC-E9ABCC74C48B}"/>
              </a:ext>
            </a:extLst>
          </p:cNvPr>
          <p:cNvSpPr txBox="1"/>
          <p:nvPr/>
        </p:nvSpPr>
        <p:spPr>
          <a:xfrm>
            <a:off x="4706217" y="1119134"/>
            <a:ext cx="3655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tx2"/>
                </a:solidFill>
              </a:rPr>
              <a:t>VERSO TERZI</a:t>
            </a:r>
            <a:br>
              <a:rPr lang="it-IT" sz="1800" dirty="0">
                <a:solidFill>
                  <a:schemeClr val="tx2"/>
                </a:solidFill>
              </a:rPr>
            </a:br>
            <a:r>
              <a:rPr lang="it-IT" sz="1800" dirty="0">
                <a:solidFill>
                  <a:schemeClr val="tx2"/>
                </a:solidFill>
              </a:rPr>
              <a:t>Gli amministratori sono direttamente responsabili quando assumono impegni (es. firma di contratti o obbligazioni economiche) se l’associazione non adempie.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D4DE6B-73DB-7874-0E8D-ECF79EDEE73F}"/>
              </a:ext>
            </a:extLst>
          </p:cNvPr>
          <p:cNvSpPr txBox="1"/>
          <p:nvPr/>
        </p:nvSpPr>
        <p:spPr>
          <a:xfrm>
            <a:off x="8697625" y="1116228"/>
            <a:ext cx="3582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b="1" dirty="0">
                <a:solidFill>
                  <a:schemeClr val="tx2"/>
                </a:solidFill>
              </a:rPr>
              <a:t>VERSO L’ASSOCIAZIONE</a:t>
            </a:r>
            <a:br>
              <a:rPr lang="it-IT" sz="1800" dirty="0">
                <a:solidFill>
                  <a:schemeClr val="tx2"/>
                </a:solidFill>
              </a:rPr>
            </a:br>
            <a:r>
              <a:rPr lang="it-IT" sz="1800" dirty="0">
                <a:solidFill>
                  <a:schemeClr val="tx2"/>
                </a:solidFill>
              </a:rPr>
              <a:t>Possono rispondere anche internamente in caso di: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 violazione dello statuto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 cattiva gestione delle risorse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 comportamenti negligenti o abusivi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990962-005B-D435-3A86-774E8992C2D1}"/>
              </a:ext>
            </a:extLst>
          </p:cNvPr>
          <p:cNvSpPr txBox="1"/>
          <p:nvPr/>
        </p:nvSpPr>
        <p:spPr>
          <a:xfrm>
            <a:off x="883877" y="4588609"/>
            <a:ext cx="10424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800" b="1" dirty="0"/>
              <a:t>Attenzione</a:t>
            </a:r>
            <a:br>
              <a:rPr lang="it-IT" sz="1800" dirty="0"/>
            </a:br>
            <a:r>
              <a:rPr lang="it-IT" sz="1600" dirty="0"/>
              <a:t>I soci non amministratori non rispondono automaticamente dei debiti.</a:t>
            </a:r>
            <a:br>
              <a:rPr lang="it-IT" sz="1600" dirty="0"/>
            </a:br>
            <a:r>
              <a:rPr lang="it-IT" sz="1600" b="1" dirty="0"/>
              <a:t>Rispondono invece coloro che hanno agito in nome dell’associazione.</a:t>
            </a:r>
          </a:p>
          <a:p>
            <a:pPr algn="ctr">
              <a:buNone/>
            </a:pPr>
            <a:br>
              <a:rPr lang="it-IT" sz="1800" dirty="0"/>
            </a:br>
            <a:r>
              <a:rPr lang="it-IT" sz="1600" dirty="0"/>
              <a:t>esempio: se il presidente firma un contratto da €10.000 e l’associazione non paga, il fornitore può rivalersi prima sul fondo comune e poi direttamente sul presidente (e sugli amministratori coinvolti).</a:t>
            </a:r>
            <a:endParaRPr lang="it-IT" sz="1800" dirty="0"/>
          </a:p>
        </p:txBody>
      </p:sp>
      <p:pic>
        <p:nvPicPr>
          <p:cNvPr id="22" name="Elemento grafico 21" descr="Avviso contorno">
            <a:extLst>
              <a:ext uri="{FF2B5EF4-FFF2-40B4-BE49-F238E27FC236}">
                <a16:creationId xmlns:a16="http://schemas.microsoft.com/office/drawing/2014/main" id="{7D48ABEA-C536-BCB6-CA4F-1D74E07255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726" y="4429157"/>
            <a:ext cx="61392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1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4D556-B4C0-C5B3-3876-0FA545E7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98108DD-DC75-34C6-669F-446367EA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0"/>
            <a:ext cx="12185905" cy="6858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FB4A78-1C9C-CF8B-8304-9C3AEECB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lang="en-US" smtClean="0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en-US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63C445-5614-E766-77D3-3D93BFC2441E}"/>
              </a:ext>
            </a:extLst>
          </p:cNvPr>
          <p:cNvSpPr txBox="1"/>
          <p:nvPr/>
        </p:nvSpPr>
        <p:spPr>
          <a:xfrm>
            <a:off x="1787650" y="2459504"/>
            <a:ext cx="8610601" cy="1938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215F9A"/>
                </a:solidFill>
              </a:defRPr>
            </a:lvl1pPr>
          </a:lstStyle>
          <a:p>
            <a:r>
              <a:rPr lang="it-IT" sz="5000" dirty="0"/>
              <a:t>ORGANIZZAZIONE </a:t>
            </a:r>
          </a:p>
          <a:p>
            <a:r>
              <a:rPr lang="it-IT" sz="5000" dirty="0"/>
              <a:t>DEL SISTEMA </a:t>
            </a:r>
          </a:p>
          <a:p>
            <a:r>
              <a:rPr lang="it-IT" sz="5000" dirty="0"/>
              <a:t>ASSOCIATIVO</a:t>
            </a:r>
          </a:p>
        </p:txBody>
      </p:sp>
    </p:spTree>
    <p:extLst>
      <p:ext uri="{BB962C8B-B14F-4D97-AF65-F5344CB8AC3E}">
        <p14:creationId xmlns:p14="http://schemas.microsoft.com/office/powerpoint/2010/main" val="16666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98382-D89A-923A-4EA3-2DB530B4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F5E6D6-A3DE-B2F3-B4C8-E20DF5CD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3F2F94-78CB-FBD1-8190-B102B761FE46}"/>
              </a:ext>
            </a:extLst>
          </p:cNvPr>
          <p:cNvSpPr txBox="1"/>
          <p:nvPr/>
        </p:nvSpPr>
        <p:spPr>
          <a:xfrm>
            <a:off x="365918" y="286850"/>
            <a:ext cx="7889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RETE TERRITORIALE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14" descr="C:\Users\massonim\Desktop\IT.gif">
            <a:extLst>
              <a:ext uri="{FF2B5EF4-FFF2-40B4-BE49-F238E27FC236}">
                <a16:creationId xmlns:a16="http://schemas.microsoft.com/office/drawing/2014/main" id="{1FB4CC4B-891D-A603-973D-844887D7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72" y="379251"/>
            <a:ext cx="5100048" cy="59683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6C734-96F7-6C01-4C86-027196966E22}"/>
              </a:ext>
            </a:extLst>
          </p:cNvPr>
          <p:cNvSpPr txBox="1"/>
          <p:nvPr/>
        </p:nvSpPr>
        <p:spPr>
          <a:xfrm>
            <a:off x="8373945" y="95338"/>
            <a:ext cx="3699292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Processi aggregativi avvenuti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sul territorio nazionale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AT LECCO SONDRIO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/>
                </a:solidFill>
                <a:latin typeface="Aptos" panose="02110004020202020204"/>
                <a:cs typeface="Segoe UI" panose="020B0502040204020203" pitchFamily="34" charset="0"/>
              </a:rPr>
              <a:t>AT ALTO ADRIATICO (Pordenone, Trieste, Gorizia)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/>
                </a:solidFill>
                <a:latin typeface="Aptos" panose="02110004020202020204"/>
                <a:cs typeface="Segoe UI" panose="020B0502040204020203" pitchFamily="34" charset="0"/>
              </a:rPr>
              <a:t>AT EMILIA CENTRO (Bologna, Modena, Ferrara)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NOVARA VERCELLI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ROMAGNA (Ravenna, Rimini)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TOSCANA COSTA (Livorno, Massa Carrara)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TOSCANA NORD (Lucca, Pistoia, Prato)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CHIETI PESCARA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CENTRO NORD SARDEGNA (Oristano, Sassari)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ROVIGO TREVISO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/>
                </a:solidFill>
                <a:latin typeface="Aptos" panose="02110004020202020204"/>
                <a:cs typeface="Segoe UI" panose="020B0502040204020203" pitchFamily="34" charset="0"/>
              </a:rPr>
              <a:t>AT ACEM ANCE MOLISE (Collegio Edile a perimetro regionale)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6"/>
                </a:solidFill>
                <a:latin typeface="Aptos" panose="02110004020202020204"/>
                <a:cs typeface="Segoe UI" panose="020B0502040204020203" pitchFamily="34" charset="0"/>
              </a:rPr>
              <a:t>AT BASILICATA (Matera, Potenza -Sezione Edile a perimetro regionale)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0"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7315BBF-46F6-948F-C817-2A0986FF90A4}"/>
              </a:ext>
            </a:extLst>
          </p:cNvPr>
          <p:cNvGrpSpPr/>
          <p:nvPr/>
        </p:nvGrpSpPr>
        <p:grpSpPr>
          <a:xfrm>
            <a:off x="104335" y="1486003"/>
            <a:ext cx="4169192" cy="4493538"/>
            <a:chOff x="288508" y="2800831"/>
            <a:chExt cx="4169192" cy="4493538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DF7C4AF-5E32-AD77-CEB0-AE6468203BAA}"/>
                </a:ext>
              </a:extLst>
            </p:cNvPr>
            <p:cNvSpPr txBox="1"/>
            <p:nvPr/>
          </p:nvSpPr>
          <p:spPr>
            <a:xfrm>
              <a:off x="288508" y="2800831"/>
              <a:ext cx="4169192" cy="449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88 Associazioni Territoriali</a:t>
              </a:r>
            </a:p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Rappresentano le imprese sul territorio. Forniscono assistenza e consulenza alle imprese in ogni settore di attività.</a:t>
              </a:r>
            </a:p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endParaRPr>
            </a:p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32 Collegi autonomi</a:t>
              </a:r>
            </a:p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endParaRPr>
            </a:p>
            <a:p>
              <a:pPr marL="70167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56 Sezioni edili</a:t>
              </a:r>
            </a:p>
            <a:p>
              <a:pPr marL="701675" marR="0" lvl="2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endParaRPr>
            </a:p>
            <a:p>
              <a:pPr marL="701675" marR="0" lvl="2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20 Organismi Regionali</a:t>
              </a:r>
            </a:p>
            <a:p>
              <a:pPr marL="701675" marR="0" lvl="2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Segoe UI" panose="020B0502040204020203" pitchFamily="34" charset="0"/>
                </a:rPr>
                <a:t>Coordinano le materie di interesse comune delle associazioni territoriali intervenendo nei processi decisionali a livello regionale</a:t>
              </a:r>
            </a:p>
            <a:p>
              <a:pPr marL="701675" marR="0" lvl="2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endParaRPr lang="it-IT" sz="1400" dirty="0">
                <a:solidFill>
                  <a:prstClr val="black"/>
                </a:solidFill>
                <a:latin typeface="Aptos" panose="02110004020202020204"/>
                <a:cs typeface="Segoe UI" panose="020B0502040204020203" pitchFamily="34" charset="0"/>
              </a:endParaRPr>
            </a:p>
            <a:p>
              <a:pPr marL="701675" lvl="2" algn="just">
                <a:buClr>
                  <a:srgbClr val="4EA72E">
                    <a:lumMod val="75000"/>
                  </a:srgbClr>
                </a:buClr>
                <a:buSzPct val="120000"/>
                <a:defRPr/>
              </a:pPr>
              <a:r>
                <a:rPr lang="it-IT" sz="2000" b="1" dirty="0">
                  <a:solidFill>
                    <a:schemeClr val="tx2"/>
                  </a:solidFill>
                  <a:latin typeface="Aptos" panose="02110004020202020204"/>
                  <a:cs typeface="Segoe UI" panose="020B0502040204020203" pitchFamily="34" charset="0"/>
                </a:rPr>
                <a:t>1 Sede a Bruxelles</a:t>
              </a:r>
            </a:p>
            <a:p>
              <a:pPr marL="701675" marR="0" lvl="2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EA72E">
                    <a:lumMod val="75000"/>
                  </a:srgbClr>
                </a:buClr>
                <a:buSzPct val="120000"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C8DE995-48A5-FE1C-421C-CDFF8D660972}"/>
                </a:ext>
              </a:extLst>
            </p:cNvPr>
            <p:cNvSpPr/>
            <p:nvPr/>
          </p:nvSpPr>
          <p:spPr bwMode="auto">
            <a:xfrm flipV="1">
              <a:off x="542508" y="4077208"/>
              <a:ext cx="340991" cy="34349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921775B4-0E7A-2C05-2A6E-570374676AE1}"/>
                </a:ext>
              </a:extLst>
            </p:cNvPr>
            <p:cNvSpPr/>
            <p:nvPr/>
          </p:nvSpPr>
          <p:spPr bwMode="auto">
            <a:xfrm flipV="1">
              <a:off x="566065" y="4678268"/>
              <a:ext cx="340992" cy="3434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6EB7E9C5-3AEC-9249-9A15-09B20D7F18A4}"/>
                </a:ext>
              </a:extLst>
            </p:cNvPr>
            <p:cNvSpPr/>
            <p:nvPr/>
          </p:nvSpPr>
          <p:spPr bwMode="auto">
            <a:xfrm flipV="1">
              <a:off x="545383" y="5316456"/>
              <a:ext cx="340991" cy="3434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99EEA1-D88C-761B-F078-624107C2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AutoShape 2" descr="Bandiera dell'Europa - Wikipedia">
            <a:extLst>
              <a:ext uri="{FF2B5EF4-FFF2-40B4-BE49-F238E27FC236}">
                <a16:creationId xmlns:a16="http://schemas.microsoft.com/office/drawing/2014/main" id="{849BC417-81A7-EFBF-1F15-190831121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9043" y="32678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22941-1313-D9B2-717B-D5958084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34" y="5360628"/>
            <a:ext cx="604191" cy="4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9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5DCE1-2467-E8A6-8049-8B8B59DA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BFB366A-0A4A-CB65-39ED-102FDAB5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BD1CC1-9050-8627-43F2-DF6F1889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915" y="191417"/>
            <a:ext cx="8190177" cy="633165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200" b="1" dirty="0">
                <a:solidFill>
                  <a:srgbClr val="32475D"/>
                </a:solidFill>
                <a:latin typeface="Aptos" panose="02110004020202020204"/>
              </a:rPr>
              <a:t>UN CAPILLARE SISTEMA DI RAPPRESENTANZA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DB7213-81F0-A023-589E-D07FE7DA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4582"/>
            <a:ext cx="10515600" cy="5525417"/>
          </a:xfrm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L’ANCE 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aderisce alle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maggiori organizzazioni imprenditoriali 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italiane ed europee. Collabora inoltre con il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sindacato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 con il quale ha promosso un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capillare sistema di enti bilaterali 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che operano per la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formazione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, la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previdenza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e la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sicurezza</a:t>
            </a:r>
            <a:r>
              <a:rPr kumimoji="0" lang="it-IT" alt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 dei lavoratori delle costruzioni.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220715-21FC-A7AE-4C20-B04DE98B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0B7663-59C2-F34E-6E20-11F26ED400A0}"/>
              </a:ext>
            </a:extLst>
          </p:cNvPr>
          <p:cNvSpPr txBox="1"/>
          <p:nvPr/>
        </p:nvSpPr>
        <p:spPr>
          <a:xfrm>
            <a:off x="5220600" y="2573499"/>
            <a:ext cx="175080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SISTEMA CONFEDERALE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C70F5C-0E74-5C54-2052-8F8377A86EBE}"/>
              </a:ext>
            </a:extLst>
          </p:cNvPr>
          <p:cNvSpPr txBox="1"/>
          <p:nvPr/>
        </p:nvSpPr>
        <p:spPr>
          <a:xfrm>
            <a:off x="4997577" y="5191570"/>
            <a:ext cx="227498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ASSOCIAZIONI INTERNAZIONALI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E2BE7E-C372-DB64-5D1C-1A209FB7616B}"/>
              </a:ext>
            </a:extLst>
          </p:cNvPr>
          <p:cNvSpPr txBox="1"/>
          <p:nvPr/>
        </p:nvSpPr>
        <p:spPr>
          <a:xfrm>
            <a:off x="3157363" y="4051448"/>
            <a:ext cx="98777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ASSISTENZA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0A61EE-427A-E3E2-45D1-86A50D464DD2}"/>
              </a:ext>
            </a:extLst>
          </p:cNvPr>
          <p:cNvSpPr txBox="1"/>
          <p:nvPr/>
        </p:nvSpPr>
        <p:spPr>
          <a:xfrm>
            <a:off x="8197458" y="3694017"/>
            <a:ext cx="72006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TECNICI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6AB667-A1B5-68B8-2589-2EADBB2D951F}"/>
              </a:ext>
            </a:extLst>
          </p:cNvPr>
          <p:cNvSpPr txBox="1"/>
          <p:nvPr/>
        </p:nvSpPr>
        <p:spPr>
          <a:xfrm>
            <a:off x="3061138" y="2891183"/>
            <a:ext cx="1063112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ENTI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FORMAZIONE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SICUREZZA</a:t>
            </a:r>
          </a:p>
        </p:txBody>
      </p:sp>
      <p:sp>
        <p:nvSpPr>
          <p:cNvPr id="15" name="CasellaDiTesto 41">
            <a:extLst>
              <a:ext uri="{FF2B5EF4-FFF2-40B4-BE49-F238E27FC236}">
                <a16:creationId xmlns:a16="http://schemas.microsoft.com/office/drawing/2014/main" id="{CB83D271-0D84-140D-4043-E90F1BA4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278" y="3149040"/>
            <a:ext cx="1080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SCUOLE EDILI</a:t>
            </a:r>
          </a:p>
        </p:txBody>
      </p:sp>
      <p:sp>
        <p:nvSpPr>
          <p:cNvPr id="17" name="CasellaDiTesto 61">
            <a:extLst>
              <a:ext uri="{FF2B5EF4-FFF2-40B4-BE49-F238E27FC236}">
                <a16:creationId xmlns:a16="http://schemas.microsoft.com/office/drawing/2014/main" id="{D6C2AE9E-5AD1-D0D3-3F19-08FFE039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825" y="4676870"/>
            <a:ext cx="1073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CASSE EDILI</a:t>
            </a:r>
          </a:p>
        </p:txBody>
      </p:sp>
      <p:sp>
        <p:nvSpPr>
          <p:cNvPr id="18" name="CasellaDiTesto 54">
            <a:extLst>
              <a:ext uri="{FF2B5EF4-FFF2-40B4-BE49-F238E27FC236}">
                <a16:creationId xmlns:a16="http://schemas.microsoft.com/office/drawing/2014/main" id="{AEBDC1AB-952E-E189-3E55-2FEA917B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345" y="3898039"/>
            <a:ext cx="18985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88 Associazioni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Territoriali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Associazioni Nazionali di settore</a:t>
            </a:r>
          </a:p>
        </p:txBody>
      </p:sp>
      <p:sp>
        <p:nvSpPr>
          <p:cNvPr id="19" name="CasellaDiTesto 55">
            <a:extLst>
              <a:ext uri="{FF2B5EF4-FFF2-40B4-BE49-F238E27FC236}">
                <a16:creationId xmlns:a16="http://schemas.microsoft.com/office/drawing/2014/main" id="{343EE772-2534-4D29-D858-7FCE69D9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90" y="3898039"/>
            <a:ext cx="1489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 Associazioni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Regionali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 Soci Aggregati</a:t>
            </a:r>
          </a:p>
        </p:txBody>
      </p:sp>
      <p:pic>
        <p:nvPicPr>
          <p:cNvPr id="20" name="Picture 57" descr="C:\Users\massonim\Pictures\Sistema ANCE\logo cnce.gif">
            <a:extLst>
              <a:ext uri="{FF2B5EF4-FFF2-40B4-BE49-F238E27FC236}">
                <a16:creationId xmlns:a16="http://schemas.microsoft.com/office/drawing/2014/main" id="{F4EE07B8-6341-43BE-A4E2-6CD2A44D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48" y="3767194"/>
            <a:ext cx="892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8" descr="C:\Users\massonim\Pictures\Sistema ANCE\Prevedi.gif">
            <a:extLst>
              <a:ext uri="{FF2B5EF4-FFF2-40B4-BE49-F238E27FC236}">
                <a16:creationId xmlns:a16="http://schemas.microsoft.com/office/drawing/2014/main" id="{B739D017-B4FE-5161-1C99-14F06B74F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48" y="4986023"/>
            <a:ext cx="8350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0" descr="C:\Users\massonim\Pictures\Sistema ANCE\accredia.gif">
            <a:extLst>
              <a:ext uri="{FF2B5EF4-FFF2-40B4-BE49-F238E27FC236}">
                <a16:creationId xmlns:a16="http://schemas.microsoft.com/office/drawing/2014/main" id="{336CCB02-90E5-6E45-738F-FC77E9E6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09" y="3049586"/>
            <a:ext cx="946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5" descr="C:\Users\massonim\Pictures\Sistema ANCE\eic_logo.png">
            <a:extLst>
              <a:ext uri="{FF2B5EF4-FFF2-40B4-BE49-F238E27FC236}">
                <a16:creationId xmlns:a16="http://schemas.microsoft.com/office/drawing/2014/main" id="{38D91CEF-5B7C-B3D6-FDB2-12360997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78" y="5699649"/>
            <a:ext cx="11318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6" descr="C:\Users\massonim\Pictures\Sistema ANCE\Fiec.gif">
            <a:extLst>
              <a:ext uri="{FF2B5EF4-FFF2-40B4-BE49-F238E27FC236}">
                <a16:creationId xmlns:a16="http://schemas.microsoft.com/office/drawing/2014/main" id="{0AF68614-C086-5A86-27B9-45BDEDA7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1" y="5666929"/>
            <a:ext cx="104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CAE2E032-F4DC-EE1B-CAF6-2884B073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34" y="1733243"/>
            <a:ext cx="1256373" cy="6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:\Users\NuccitelliP\Desktop\LOGO-ANCE.jpg">
            <a:extLst>
              <a:ext uri="{FF2B5EF4-FFF2-40B4-BE49-F238E27FC236}">
                <a16:creationId xmlns:a16="http://schemas.microsoft.com/office/drawing/2014/main" id="{D72E99DD-9B2B-54AA-ECC1-4F0DA353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20" y="3130781"/>
            <a:ext cx="320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24C880A8-EA11-C150-D38B-E7A909C3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09" y="3670687"/>
            <a:ext cx="104103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0" descr="C:\Users\massonim\Pictures\Sistema ANCE\Nuovo LOGO UNI.gif">
            <a:extLst>
              <a:ext uri="{FF2B5EF4-FFF2-40B4-BE49-F238E27FC236}">
                <a16:creationId xmlns:a16="http://schemas.microsoft.com/office/drawing/2014/main" id="{86D72179-EDEC-6F8A-7D42-EC1F6157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48" y="4336206"/>
            <a:ext cx="4238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ttore 1 55">
            <a:extLst>
              <a:ext uri="{FF2B5EF4-FFF2-40B4-BE49-F238E27FC236}">
                <a16:creationId xmlns:a16="http://schemas.microsoft.com/office/drawing/2014/main" id="{60957D1E-1D36-C7EE-33B1-82EB3E83A966}"/>
              </a:ext>
            </a:extLst>
          </p:cNvPr>
          <p:cNvCxnSpPr/>
          <p:nvPr/>
        </p:nvCxnSpPr>
        <p:spPr>
          <a:xfrm>
            <a:off x="4705505" y="2451238"/>
            <a:ext cx="2552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57">
            <a:extLst>
              <a:ext uri="{FF2B5EF4-FFF2-40B4-BE49-F238E27FC236}">
                <a16:creationId xmlns:a16="http://schemas.microsoft.com/office/drawing/2014/main" id="{A5D529F7-E8D0-BAD4-4F61-D9A1320EAADB}"/>
              </a:ext>
            </a:extLst>
          </p:cNvPr>
          <p:cNvCxnSpPr/>
          <p:nvPr/>
        </p:nvCxnSpPr>
        <p:spPr>
          <a:xfrm>
            <a:off x="4493011" y="5548719"/>
            <a:ext cx="3201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o 39">
            <a:extLst>
              <a:ext uri="{FF2B5EF4-FFF2-40B4-BE49-F238E27FC236}">
                <a16:creationId xmlns:a16="http://schemas.microsoft.com/office/drawing/2014/main" id="{2D2D7719-F0EE-7BFD-3DED-DA8517B52D0C}"/>
              </a:ext>
            </a:extLst>
          </p:cNvPr>
          <p:cNvSpPr/>
          <p:nvPr/>
        </p:nvSpPr>
        <p:spPr>
          <a:xfrm rot="16362486">
            <a:off x="3029556" y="2490348"/>
            <a:ext cx="826578" cy="81895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1" name="Connettore 1 62">
            <a:extLst>
              <a:ext uri="{FF2B5EF4-FFF2-40B4-BE49-F238E27FC236}">
                <a16:creationId xmlns:a16="http://schemas.microsoft.com/office/drawing/2014/main" id="{85FFC4C9-5BBD-1FC0-8256-29C9C75193AB}"/>
              </a:ext>
            </a:extLst>
          </p:cNvPr>
          <p:cNvCxnSpPr/>
          <p:nvPr/>
        </p:nvCxnSpPr>
        <p:spPr>
          <a:xfrm>
            <a:off x="2993087" y="3319693"/>
            <a:ext cx="0" cy="1069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id="{DF07FB7B-0DA9-7F8C-5927-D46BE489FC88}"/>
              </a:ext>
            </a:extLst>
          </p:cNvPr>
          <p:cNvSpPr/>
          <p:nvPr/>
        </p:nvSpPr>
        <p:spPr>
          <a:xfrm rot="11154421">
            <a:off x="3047216" y="4034866"/>
            <a:ext cx="1561179" cy="153312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E9545FF3-2C94-417E-D748-AC12E3CB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72" y="4195827"/>
            <a:ext cx="1201646" cy="4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4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EBF1BE4-989A-C498-AAD4-A58E23932F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45" y="2666874"/>
            <a:ext cx="1293825" cy="363554"/>
          </a:xfrm>
          <a:prstGeom prst="rect">
            <a:avLst/>
          </a:prstGeom>
        </p:spPr>
      </p:pic>
      <p:cxnSp>
        <p:nvCxnSpPr>
          <p:cNvPr id="51" name="Connettore 1 62">
            <a:extLst>
              <a:ext uri="{FF2B5EF4-FFF2-40B4-BE49-F238E27FC236}">
                <a16:creationId xmlns:a16="http://schemas.microsoft.com/office/drawing/2014/main" id="{5BA8A3E6-C2A4-A26D-FA41-1FB146BB6179}"/>
              </a:ext>
            </a:extLst>
          </p:cNvPr>
          <p:cNvCxnSpPr/>
          <p:nvPr/>
        </p:nvCxnSpPr>
        <p:spPr>
          <a:xfrm>
            <a:off x="9134109" y="3310901"/>
            <a:ext cx="0" cy="1069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o 51">
            <a:extLst>
              <a:ext uri="{FF2B5EF4-FFF2-40B4-BE49-F238E27FC236}">
                <a16:creationId xmlns:a16="http://schemas.microsoft.com/office/drawing/2014/main" id="{6B959290-E4DD-E4BB-3563-62C3FD4A8B06}"/>
              </a:ext>
            </a:extLst>
          </p:cNvPr>
          <p:cNvSpPr/>
          <p:nvPr/>
        </p:nvSpPr>
        <p:spPr>
          <a:xfrm rot="21153656">
            <a:off x="8299763" y="2462983"/>
            <a:ext cx="826578" cy="81895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BFCD4CE5-D159-B1C1-D941-87F94D39DC56}"/>
              </a:ext>
            </a:extLst>
          </p:cNvPr>
          <p:cNvSpPr/>
          <p:nvPr/>
        </p:nvSpPr>
        <p:spPr>
          <a:xfrm rot="5400000">
            <a:off x="7592387" y="3989356"/>
            <a:ext cx="1561179" cy="153312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Federcostruzioni">
            <a:extLst>
              <a:ext uri="{FF2B5EF4-FFF2-40B4-BE49-F238E27FC236}">
                <a16:creationId xmlns:a16="http://schemas.microsoft.com/office/drawing/2014/main" id="{2A4C9662-5347-3884-706F-1F7568F4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58" y="1657449"/>
            <a:ext cx="746871" cy="7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659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40C49-32EF-B10A-C2E3-988C5C10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9E00F87-B0F3-CCBB-D721-5958975F903D}"/>
              </a:ext>
            </a:extLst>
          </p:cNvPr>
          <p:cNvSpPr txBox="1">
            <a:spLocks/>
          </p:cNvSpPr>
          <p:nvPr/>
        </p:nvSpPr>
        <p:spPr>
          <a:xfrm>
            <a:off x="2730137" y="261961"/>
            <a:ext cx="8029046" cy="5302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ASSOCIAZIONI NAZIONALI DI SETTORE</a:t>
            </a:r>
          </a:p>
        </p:txBody>
      </p:sp>
      <p:pic>
        <p:nvPicPr>
          <p:cNvPr id="12" name="Immagine 11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8411FDB2-F286-9C02-B7C4-C62628F4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5" y="1396489"/>
            <a:ext cx="3272677" cy="78300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E366FA-E876-13DF-8414-F8F8646E1B61}"/>
              </a:ext>
            </a:extLst>
          </p:cNvPr>
          <p:cNvSpPr txBox="1"/>
          <p:nvPr/>
        </p:nvSpPr>
        <p:spPr>
          <a:xfrm>
            <a:off x="1269240" y="2176085"/>
            <a:ext cx="5811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Associa le maggiori imprese qualificate da Rete Ferroviaria Italiana per l'esecuzione delle opere civili alla sede ferroviaria su linee in esercizio e nelle gallerie attivate all'esercizio ferroviario.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magine 1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6BCB0E33-15D7-703A-9B76-2822FF445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23" y="3623933"/>
            <a:ext cx="4048504" cy="98048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489010-5754-356E-7013-9100CF2D5478}"/>
              </a:ext>
            </a:extLst>
          </p:cNvPr>
          <p:cNvSpPr txBox="1"/>
          <p:nvPr/>
        </p:nvSpPr>
        <p:spPr>
          <a:xfrm>
            <a:off x="4708795" y="4562133"/>
            <a:ext cx="6264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Rappresenta e tutela le esigenze e le istanze della categoria delle imprese del settore fondazioni e delle opere speciali nel sottosuolo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9EBB0B51-EE91-2895-7432-5F1A7992C086}"/>
              </a:ext>
            </a:extLst>
          </p:cNvPr>
          <p:cNvSpPr/>
          <p:nvPr/>
        </p:nvSpPr>
        <p:spPr>
          <a:xfrm rot="13378147">
            <a:off x="870359" y="1019430"/>
            <a:ext cx="2321515" cy="2801797"/>
          </a:xfrm>
          <a:prstGeom prst="arc">
            <a:avLst>
              <a:gd name="adj1" fmla="val 11872521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CDF51E2B-32E6-4EA3-8E87-3D249B369CDA}"/>
              </a:ext>
            </a:extLst>
          </p:cNvPr>
          <p:cNvSpPr/>
          <p:nvPr/>
        </p:nvSpPr>
        <p:spPr>
          <a:xfrm rot="1516258">
            <a:off x="8361436" y="3882531"/>
            <a:ext cx="2601058" cy="2124615"/>
          </a:xfrm>
          <a:prstGeom prst="arc">
            <a:avLst>
              <a:gd name="adj1" fmla="val 16200000"/>
              <a:gd name="adj2" fmla="val 7823134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magine 3" descr="Immagine che contiene arancione&#10;&#10;Il contenuto generato dall'IA potrebbe non essere corretto.">
            <a:extLst>
              <a:ext uri="{FF2B5EF4-FFF2-40B4-BE49-F238E27FC236}">
                <a16:creationId xmlns:a16="http://schemas.microsoft.com/office/drawing/2014/main" id="{BA6B3A2E-1DDF-F064-EB11-C6C95E19BC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8946" y="2504947"/>
            <a:ext cx="6858002" cy="1848108"/>
          </a:xfrm>
          <a:prstGeom prst="rect">
            <a:avLst/>
          </a:prstGeom>
        </p:spPr>
      </p:pic>
      <p:sp>
        <p:nvSpPr>
          <p:cNvPr id="2" name="Segnaposto numero diapositiva 3">
            <a:extLst>
              <a:ext uri="{FF2B5EF4-FFF2-40B4-BE49-F238E27FC236}">
                <a16:creationId xmlns:a16="http://schemas.microsoft.com/office/drawing/2014/main" id="{47214480-B477-F4C9-D0CF-3CAC1579B10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E618CF1-DC5B-42FA-988E-0D28B178189B}" type="slidenum">
              <a:rPr lang="it-IT" sz="1200" smtClean="0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algn="r">
                <a:defRPr/>
              </a:pPr>
              <a:t>19</a:t>
            </a:fld>
            <a:endParaRPr lang="it-IT" sz="1200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26465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F423D-D1F1-F164-2AC2-FC3D25E89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B7D24FD-2BB3-D19B-A131-1F0EBC61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5B94BB2B-D872-2461-127D-24E9C48BA624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highlight>
                <a:srgbClr val="EC7D02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990EAAE-F3E4-6694-CD72-35736A1D673C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EE7AC75-AE20-F9D0-5850-645FF6310775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B249EFB-5849-3A04-26B9-3C3039918AFD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4F656B7-2F5B-7289-74F6-351B82DECCC9}"/>
              </a:ext>
            </a:extLst>
          </p:cNvPr>
          <p:cNvSpPr/>
          <p:nvPr/>
        </p:nvSpPr>
        <p:spPr>
          <a:xfrm>
            <a:off x="-2111375" y="597171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DBBBBD8-E917-1F6A-C2A9-11D0638CB8D4}"/>
              </a:ext>
            </a:extLst>
          </p:cNvPr>
          <p:cNvSpPr/>
          <p:nvPr/>
        </p:nvSpPr>
        <p:spPr>
          <a:xfrm>
            <a:off x="-3686175" y="597171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6595B25-2D5C-8AB6-281D-30693E31F689}"/>
              </a:ext>
            </a:extLst>
          </p:cNvPr>
          <p:cNvSpPr/>
          <p:nvPr/>
        </p:nvSpPr>
        <p:spPr>
          <a:xfrm>
            <a:off x="-4695825" y="439860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39DFEA5-C236-8EB7-F689-0A4B7F099555}"/>
              </a:ext>
            </a:extLst>
          </p:cNvPr>
          <p:cNvSpPr/>
          <p:nvPr/>
        </p:nvSpPr>
        <p:spPr>
          <a:xfrm>
            <a:off x="-5073650" y="282050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ED21FB-6343-2FAB-D8D8-E1B555580E38}"/>
              </a:ext>
            </a:extLst>
          </p:cNvPr>
          <p:cNvSpPr txBox="1"/>
          <p:nvPr/>
        </p:nvSpPr>
        <p:spPr>
          <a:xfrm>
            <a:off x="3771105" y="655150"/>
            <a:ext cx="7688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10 dicembre 1943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, nella città di Napoli, fu costituita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l'Associazione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Nazionale Costruttori Italiani – ANCI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. L’iniziativa partì da un gruppo di costruttori meridionali, che elessero come Presidente l’ingegnere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Nicola Rivelli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DDD739-2E94-865E-18C3-6EE2549C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4" y="2073422"/>
            <a:ext cx="5974080" cy="412942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0EBC289-AAF0-FCFE-281D-21178E7B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8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6ED18-583A-8407-B394-4937DC79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46FA6FB6-CE0E-8F3B-BEEE-50F0EE73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8E7A05-BE15-D5CF-7161-F86AC68D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B5B24-9771-A32D-8B48-25243050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440" y="54442"/>
            <a:ext cx="7101555" cy="4683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32475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ASSOCIAZIONI COLLEGATE - SOCI AGGREGATI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E2182F6-B2D4-BE48-4A40-B7AF11E15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47" y="691708"/>
            <a:ext cx="10632604" cy="330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Rappresentano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Imprese operanti in campi di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attività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connessi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con il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processo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produttivo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dell'edilizia</a:t>
            </a:r>
            <a:endParaRPr kumimoji="0" lang="en-US" altLang="it-IT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8" name="Immagine 7" descr="Immagine che contiene testo, Carattere, logo, Blu elettrico&#10;&#10;Descrizione generata automaticamente">
            <a:extLst>
              <a:ext uri="{FF2B5EF4-FFF2-40B4-BE49-F238E27FC236}">
                <a16:creationId xmlns:a16="http://schemas.microsoft.com/office/drawing/2014/main" id="{DA0319DE-2470-2FCA-3759-F4608EDC5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8" y="1201967"/>
            <a:ext cx="1708479" cy="60582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645C0F-59F0-0BEB-A7A8-A88E10ADC105}"/>
              </a:ext>
            </a:extLst>
          </p:cNvPr>
          <p:cNvSpPr txBox="1"/>
          <p:nvPr/>
        </p:nvSpPr>
        <p:spPr>
          <a:xfrm>
            <a:off x="3067837" y="1201967"/>
            <a:ext cx="8578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Rappresenta le maggiori imprese specializzate nella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costruzione e manutenzione ordinaria e straordinaria del binario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14" name="Immagine 13" descr="Immagine che contiene Carattere, logo, Elementi grafici, cerchio&#10;&#10;Descrizione generata automaticamente">
            <a:extLst>
              <a:ext uri="{FF2B5EF4-FFF2-40B4-BE49-F238E27FC236}">
                <a16:creationId xmlns:a16="http://schemas.microsoft.com/office/drawing/2014/main" id="{A3B84529-44EC-8C21-A400-3F5A4654B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4" y="1982364"/>
            <a:ext cx="1562529" cy="66700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002C50-F2CB-3B1C-E01C-6E8FEDA5BC4B}"/>
              </a:ext>
            </a:extLst>
          </p:cNvPr>
          <p:cNvSpPr txBox="1"/>
          <p:nvPr/>
        </p:nvSpPr>
        <p:spPr>
          <a:xfrm>
            <a:off x="3067837" y="1908442"/>
            <a:ext cx="8624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Promuove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l'avanzamento delle conoscenze scientifiche 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e tecniche nel campo delle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tecnologie </a:t>
            </a:r>
            <a:r>
              <a:rPr kumimoji="0" lang="en-US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trenchless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(no </a:t>
            </a:r>
            <a:r>
              <a:rPr kumimoji="0" lang="en-US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dig)</a:t>
            </a:r>
            <a:r>
              <a:rPr kumimoji="0" lang="en-US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favorendone una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diffusione presso Enti ed Amministrazioni pubbliche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, aziende di gestione delle reti di servizi, imprese, tecnici, ricercatori e studenti.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1625C84-52FB-1F5B-2E51-1B3BA8C9A925}"/>
              </a:ext>
            </a:extLst>
          </p:cNvPr>
          <p:cNvCxnSpPr>
            <a:cxnSpLocks/>
          </p:cNvCxnSpPr>
          <p:nvPr/>
        </p:nvCxnSpPr>
        <p:spPr>
          <a:xfrm>
            <a:off x="2347895" y="1514710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2D5217A-88A2-856B-9550-924D865FE31B}"/>
              </a:ext>
            </a:extLst>
          </p:cNvPr>
          <p:cNvCxnSpPr>
            <a:cxnSpLocks/>
          </p:cNvCxnSpPr>
          <p:nvPr/>
        </p:nvCxnSpPr>
        <p:spPr>
          <a:xfrm>
            <a:off x="2368064" y="2318049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Immagine 4" descr="Immagine che contiene testo, logo, Carattere, Marchio&#10;&#10;Descrizione generata automaticamente">
            <a:extLst>
              <a:ext uri="{FF2B5EF4-FFF2-40B4-BE49-F238E27FC236}">
                <a16:creationId xmlns:a16="http://schemas.microsoft.com/office/drawing/2014/main" id="{35A0302C-B749-4EEE-E524-0A95C1790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3" y="2719557"/>
            <a:ext cx="1550720" cy="88013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8E515DC-8CA3-8B45-4772-C7969F546BF5}"/>
              </a:ext>
            </a:extLst>
          </p:cNvPr>
          <p:cNvCxnSpPr>
            <a:cxnSpLocks/>
          </p:cNvCxnSpPr>
          <p:nvPr/>
        </p:nvCxnSpPr>
        <p:spPr>
          <a:xfrm>
            <a:off x="2368064" y="3115829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AB641A-5297-1BCD-E33E-FE1F3F11741E}"/>
              </a:ext>
            </a:extLst>
          </p:cNvPr>
          <p:cNvSpPr txBox="1"/>
          <p:nvPr/>
        </p:nvSpPr>
        <p:spPr>
          <a:xfrm>
            <a:off x="3067837" y="2809333"/>
            <a:ext cx="8578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 il mondo della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distribuzione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noleggio di macchine, beni e attrezzature strumentali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Si occupa di noleggio professionale di beni strumentali.</a:t>
            </a:r>
          </a:p>
        </p:txBody>
      </p:sp>
      <p:pic>
        <p:nvPicPr>
          <p:cNvPr id="13" name="Immagine 12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5C5D50FD-4AC9-8A5F-505F-10495AF3C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" y="3737181"/>
            <a:ext cx="1677270" cy="434884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3EDDDAC-1DF6-B06A-4206-0C2D7BB9851A}"/>
              </a:ext>
            </a:extLst>
          </p:cNvPr>
          <p:cNvCxnSpPr>
            <a:cxnSpLocks/>
          </p:cNvCxnSpPr>
          <p:nvPr/>
        </p:nvCxnSpPr>
        <p:spPr>
          <a:xfrm>
            <a:off x="2368064" y="3951569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B697F90-B552-8BB3-8DE4-35BDF14258D9}"/>
              </a:ext>
            </a:extLst>
          </p:cNvPr>
          <p:cNvSpPr txBox="1"/>
          <p:nvPr/>
        </p:nvSpPr>
        <p:spPr>
          <a:xfrm>
            <a:off x="3067836" y="3603241"/>
            <a:ext cx="86244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Nata dalla trasformazione di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NAD (Associazione Nazionale Demolitori)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, cui si è unita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AIDECO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(Associazione Italiana Demolizione Controllata) 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e riunisce le maggiori imprese italiane che operano nella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filiera della decostruzione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22" name="Immagine 21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D2842D0-4D17-36C6-A929-33ECF4AEE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58" b="5406"/>
          <a:stretch>
            <a:fillRect/>
          </a:stretch>
        </p:blipFill>
        <p:spPr>
          <a:xfrm>
            <a:off x="281859" y="4561770"/>
            <a:ext cx="1965654" cy="505435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2BAACD4-C6CD-A672-36E2-A88434DAF64A}"/>
              </a:ext>
            </a:extLst>
          </p:cNvPr>
          <p:cNvCxnSpPr>
            <a:cxnSpLocks/>
          </p:cNvCxnSpPr>
          <p:nvPr/>
        </p:nvCxnSpPr>
        <p:spPr>
          <a:xfrm>
            <a:off x="2347895" y="4832119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C7AF97A-375A-0C15-34A9-05369813F502}"/>
              </a:ext>
            </a:extLst>
          </p:cNvPr>
          <p:cNvSpPr txBox="1"/>
          <p:nvPr/>
        </p:nvSpPr>
        <p:spPr>
          <a:xfrm>
            <a:off x="3067837" y="4513209"/>
            <a:ext cx="85787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Rappresenta le maggiori aziende che operano nell'ambito dei settori delle </a:t>
            </a:r>
            <a:r>
              <a:rPr kumimoji="0" lang="it-IT" alt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pavimentazioni industriali, dei rivestimenti resinosi e dei massetti di supporto</a:t>
            </a:r>
            <a:r>
              <a:rPr kumimoji="0" lang="it-IT" altLang="it-IT" sz="15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E4335D-829F-0A43-5682-CA17EAA13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88" y="5432584"/>
            <a:ext cx="1477120" cy="723221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FC5DB5B-0880-72E8-A8AD-66464513FD65}"/>
              </a:ext>
            </a:extLst>
          </p:cNvPr>
          <p:cNvCxnSpPr>
            <a:cxnSpLocks/>
          </p:cNvCxnSpPr>
          <p:nvPr/>
        </p:nvCxnSpPr>
        <p:spPr>
          <a:xfrm>
            <a:off x="2326168" y="5794195"/>
            <a:ext cx="64609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C225CB-C575-AB39-26C1-984624A3D077}"/>
              </a:ext>
            </a:extLst>
          </p:cNvPr>
          <p:cNvSpPr txBox="1"/>
          <p:nvPr/>
        </p:nvSpPr>
        <p:spPr>
          <a:xfrm>
            <a:off x="3161643" y="5322777"/>
            <a:ext cx="84849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Associazione Tecnica Strade Italiane e Bitumi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, ha per scopo la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tutela degli interessi 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delle imprese specialistiche del settore delle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costruzioni e manutenzioni di sovrastrutture stradali, ferroviarie portuali ed aeroportuali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, della produzione di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leganti bituminosi 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e dei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conglomerati bituminosi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, dell’industria delle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macchine ed impianti di settore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, della </a:t>
            </a:r>
            <a:r>
              <a:rPr lang="it-IT" altLang="it-IT" sz="1500" b="1" dirty="0">
                <a:solidFill>
                  <a:schemeClr val="tx2"/>
                </a:solidFill>
                <a:latin typeface="Aptos" panose="020B0004020202020204" pitchFamily="34" charset="0"/>
              </a:rPr>
              <a:t>sicurezza stradale</a:t>
            </a:r>
            <a:r>
              <a:rPr lang="it-IT" altLang="it-IT" sz="1500" dirty="0">
                <a:solidFill>
                  <a:schemeClr val="tx2"/>
                </a:solidFill>
                <a:latin typeface="Aptos" panose="020B0004020202020204" pitchFamily="34" charset="0"/>
              </a:rPr>
              <a:t>, dei servizi e dei sottoservizi, delle impermeabilizzazioni bituminose e dei prodotti asfaltici in genere.</a:t>
            </a:r>
          </a:p>
        </p:txBody>
      </p:sp>
    </p:spTree>
    <p:extLst>
      <p:ext uri="{BB962C8B-B14F-4D97-AF65-F5344CB8AC3E}">
        <p14:creationId xmlns:p14="http://schemas.microsoft.com/office/powerpoint/2010/main" val="4207192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9D276-687E-47E3-8CCE-76DC1149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31">
            <a:extLst>
              <a:ext uri="{FF2B5EF4-FFF2-40B4-BE49-F238E27FC236}">
                <a16:creationId xmlns:a16="http://schemas.microsoft.com/office/drawing/2014/main" id="{2F980F9C-372A-8C28-7671-7564298D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9" name="Arc 1033">
            <a:extLst>
              <a:ext uri="{FF2B5EF4-FFF2-40B4-BE49-F238E27FC236}">
                <a16:creationId xmlns:a16="http://schemas.microsoft.com/office/drawing/2014/main" id="{154576FC-2DBA-0B1D-05DC-374F2780B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" name="Rectangle 1">
            <a:extLst>
              <a:ext uri="{FF2B5EF4-FFF2-40B4-BE49-F238E27FC236}">
                <a16:creationId xmlns:a16="http://schemas.microsoft.com/office/drawing/2014/main" id="{A5D464E7-BD0A-8FC6-0CC9-690FE069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886" y="129845"/>
            <a:ext cx="4120709" cy="536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SETTORI SPECIALISTICI</a:t>
            </a:r>
          </a:p>
        </p:txBody>
      </p:sp>
      <p:sp>
        <p:nvSpPr>
          <p:cNvPr id="1060" name="Freeform: Shape 1035">
            <a:extLst>
              <a:ext uri="{FF2B5EF4-FFF2-40B4-BE49-F238E27FC236}">
                <a16:creationId xmlns:a16="http://schemas.microsoft.com/office/drawing/2014/main" id="{0C43CFA2-7591-541C-032E-141C9538B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DF65730-6B96-6EEF-D731-A2474E01E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348" y="660553"/>
            <a:ext cx="5615784" cy="10084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Sistema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associativo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comprende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Comitati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Nazionali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dell'ANCE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le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principali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Associazioni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en-US" alt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rappresentanza</a:t>
            </a:r>
            <a:r>
              <a:rPr kumimoji="0" lang="en-US" alt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dei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settori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specialistici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dell'Edilizia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operanti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nel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territorio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nazionale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altLang="it-IT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all'estero</a:t>
            </a:r>
            <a:r>
              <a:rPr kumimoji="0" lang="en-US" altLang="it-IT" sz="1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834E682D-0474-DDC4-4FD4-3BAFCBB48AD7}"/>
              </a:ext>
            </a:extLst>
          </p:cNvPr>
          <p:cNvSpPr/>
          <p:nvPr/>
        </p:nvSpPr>
        <p:spPr>
          <a:xfrm>
            <a:off x="309951" y="1501294"/>
            <a:ext cx="4725824" cy="114425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Comitato Lavori Complementari all'edilizia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Ha lo scopo di tutelare i particolari interessi della categoria delle imprese specializzate, che svolgono attività di completamento e finitura degli edifici civili, commerciali ed industriali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102775F-A6DD-A5EF-D302-6ACCE5FCB8ED}"/>
              </a:ext>
            </a:extLst>
          </p:cNvPr>
          <p:cNvSpPr/>
          <p:nvPr/>
        </p:nvSpPr>
        <p:spPr>
          <a:xfrm>
            <a:off x="3332771" y="2389331"/>
            <a:ext cx="4725824" cy="151835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Comitato Calcestruzzo Preconfezionato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Segue i temi di interesse del settore, quali la qualificazione del prodotto, la sicurezza, l'ambiente, le problematiche sull'autotrasporto, sugli appalti pubblici e i temi sulle relazioni industriali. Collabora con le altre Associazioni di categoria per la definizione di linee guida e strumenti operativi a supporto degli operatori del settore.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14CE9D0-7C78-89EF-1E8F-C0726BABA56A}"/>
              </a:ext>
            </a:extLst>
          </p:cNvPr>
          <p:cNvSpPr/>
          <p:nvPr/>
        </p:nvSpPr>
        <p:spPr>
          <a:xfrm>
            <a:off x="5399474" y="3693866"/>
            <a:ext cx="4725824" cy="151835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Comitato applicazioni bitume e derivati</a:t>
            </a:r>
          </a:p>
          <a:p>
            <a:pPr marL="0" marR="0" lvl="0" indent="0" algn="just" defTabSz="914400" rtl="0" eaLnBrk="1" fontAlgn="auto" latinLnBrk="0" hangingPunct="1">
              <a:lnSpc>
                <a:spcPts val="1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Raggruppa i principali operatori del settore, indicati dalle Associazioni Territoriali ANCE, al fine di identificare, valutare e trovare possibili soluzioni alle diverse problematiche anche normative connesse alla produzione e messa in opera delle miscele bituminose e derivati.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2A58775-4A46-2252-4C82-C58A096D1EAC}"/>
              </a:ext>
            </a:extLst>
          </p:cNvPr>
          <p:cNvSpPr/>
          <p:nvPr/>
        </p:nvSpPr>
        <p:spPr>
          <a:xfrm>
            <a:off x="7297701" y="4993494"/>
            <a:ext cx="4725824" cy="151835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Comitato Sottoservizi e Reti</a:t>
            </a:r>
          </a:p>
          <a:p>
            <a:pPr marL="0" marR="0" lvl="0" indent="0" algn="just" defTabSz="914400" rtl="0" eaLnBrk="1" fontAlgn="auto" latinLnBrk="0" hangingPunct="1">
              <a:lnSpc>
                <a:spcPts val="14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Raggruppa le principali imprese operanti nel mercato della realizzazione dei sottoservizi e delle reti tecnologiche per conto di gestori di pubblici servizi.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C831288-9DE3-B146-D9FA-14F1A0CC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07026"/>
            <a:ext cx="6837218" cy="1450974"/>
          </a:xfrm>
          <a:prstGeom prst="rect">
            <a:avLst/>
          </a:prstGeom>
          <a:solidFill>
            <a:srgbClr val="FEF2E5"/>
          </a:solidFill>
        </p:spPr>
      </p:pic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D12B446D-2044-CF88-CBD7-FBE530B2AAC8}"/>
              </a:ext>
            </a:extLst>
          </p:cNvPr>
          <p:cNvSpPr txBox="1">
            <a:spLocks/>
          </p:cNvSpPr>
          <p:nvPr/>
        </p:nvSpPr>
        <p:spPr>
          <a:xfrm>
            <a:off x="8935065" y="65462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E618CF1-DC5B-42FA-988E-0D28B178189B}" type="slidenum">
              <a:rPr lang="it-IT" sz="1200" smtClean="0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algn="r">
                <a:defRPr/>
              </a:pPr>
              <a:t>21</a:t>
            </a:fld>
            <a:endParaRPr lang="it-IT" sz="1200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594565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02E2F2-2B52-C852-83E9-595F95C9ED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0801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F203636-1835-D398-73D8-B33082F99009}"/>
              </a:ext>
            </a:extLst>
          </p:cNvPr>
          <p:cNvSpPr txBox="1"/>
          <p:nvPr/>
        </p:nvSpPr>
        <p:spPr>
          <a:xfrm>
            <a:off x="3643745" y="69333"/>
            <a:ext cx="6699790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L’APPARTENENZA AL SISTEMA CONFEDERALE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B346ED-F2EB-41DD-BE42-90429F6B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60" y="478458"/>
            <a:ext cx="1385455" cy="4768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1ADA6F5-395F-1E45-DD55-3BC758CCB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077" y="439681"/>
            <a:ext cx="1376218" cy="51559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0A3528-E4F4-2EC2-FBB9-FF8F4CDD9EC4}"/>
              </a:ext>
            </a:extLst>
          </p:cNvPr>
          <p:cNvSpPr txBox="1"/>
          <p:nvPr/>
        </p:nvSpPr>
        <p:spPr>
          <a:xfrm>
            <a:off x="378692" y="1440613"/>
            <a:ext cx="5717308" cy="237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Sulla base del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precedente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accordo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Pisa-Pininfarina (1992)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stabilisce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Perimetro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rappresentanza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Codice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ATECO 41,42,43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eccezione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 43.2,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attività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installazione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Autonomia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decisionale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finanziaria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patrimoniale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Autonomia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totale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nel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governo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della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bilateralità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Autonomia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risoluzione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delle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controversie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tramite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Probiviri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(con 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specificità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dell’Addendum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 2017)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817968-5370-F2EB-3E1E-486FE2D2A28E}"/>
              </a:ext>
            </a:extLst>
          </p:cNvPr>
          <p:cNvSpPr txBox="1"/>
          <p:nvPr/>
        </p:nvSpPr>
        <p:spPr>
          <a:xfrm>
            <a:off x="378454" y="1128729"/>
            <a:ext cx="6160654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L’ACCORDO SQUINZI-DE ALBERTIS (2016)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853451-1F58-473B-000D-E2D7AF2E34EE}"/>
              </a:ext>
            </a:extLst>
          </p:cNvPr>
          <p:cNvSpPr txBox="1"/>
          <p:nvPr/>
        </p:nvSpPr>
        <p:spPr>
          <a:xfrm>
            <a:off x="6096000" y="3750681"/>
            <a:ext cx="5717308" cy="262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RAPPORTI ORGANIZZATIVI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componenti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territoriali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suddivise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Collegi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autonomi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Sezioni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 </a:t>
            </a: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principale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differenza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è 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adesione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laddove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Collegi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autonomi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aderiscono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direttamente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 le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Sezioni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Edili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imprese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iscrivono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all’Associazione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territoriale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Confindustria, con il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favorevole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degli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della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Sezione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EF98F2-1F12-009E-336D-7EE743BE9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237" y="259626"/>
            <a:ext cx="914479" cy="91447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D95660-889D-20C7-CFAE-CFDEF0C5028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E618CF1-DC5B-42FA-988E-0D28B178189B}" type="slidenum">
              <a:rPr lang="it-IT" sz="1200" smtClean="0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algn="r">
                <a:defRPr/>
              </a:pPr>
              <a:t>22</a:t>
            </a:fld>
            <a:endParaRPr lang="it-IT" sz="1200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030350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ECA25BD-ABD7-9E1E-DA82-CB33411F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1D0BCE1-01A7-28E9-DBF0-40A80386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904" y="4307098"/>
            <a:ext cx="10019838" cy="2452687"/>
          </a:xfrm>
        </p:spPr>
        <p:txBody>
          <a:bodyPr anchor="ctr">
            <a:normAutofit/>
          </a:bodyPr>
          <a:lstStyle/>
          <a:p>
            <a:br>
              <a:rPr lang="it-IT" sz="3300" dirty="0"/>
            </a:br>
            <a:endParaRPr lang="it-IT" sz="33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0F324-E631-1A4D-774D-D535F286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14" y="2601892"/>
            <a:ext cx="10361455" cy="827108"/>
          </a:xfrm>
        </p:spPr>
        <p:txBody>
          <a:bodyPr anchor="ctr">
            <a:normAutofit/>
          </a:bodyPr>
          <a:lstStyle/>
          <a:p>
            <a:r>
              <a:rPr lang="it-IT" sz="1800" b="1" dirty="0">
                <a:solidFill>
                  <a:schemeClr val="tx2"/>
                </a:solidFill>
                <a:latin typeface="Aptos" panose="020B0004020202020204" pitchFamily="34" charset="0"/>
              </a:rPr>
              <a:t>Esempio pratico per la gestione di un tema trasversale: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E7695D-9799-7CB4-78AA-4262FAA3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618CF1-DC5B-42FA-988E-0D28B178189B}" type="slidenum"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7C5EF0-A240-F4AD-F27B-0A89C47B6DF8}"/>
              </a:ext>
            </a:extLst>
          </p:cNvPr>
          <p:cNvSpPr txBox="1"/>
          <p:nvPr/>
        </p:nvSpPr>
        <p:spPr>
          <a:xfrm>
            <a:off x="3413495" y="147101"/>
            <a:ext cx="6358493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L’APPARTENENZA AL SISTEMA CONFEDERALE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01C0CF-EF25-62E3-49DA-AD9F14FB0AD1}"/>
              </a:ext>
            </a:extLst>
          </p:cNvPr>
          <p:cNvSpPr txBox="1"/>
          <p:nvPr/>
        </p:nvSpPr>
        <p:spPr>
          <a:xfrm>
            <a:off x="775944" y="1851550"/>
            <a:ext cx="798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MATERIE TRASVERSALI E RAPPORTI OTTIMALI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2CB8E0-A20C-8953-D78F-508AE8FC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3893"/>
            <a:ext cx="1383912" cy="4816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122DFCD-4A6E-1014-60E2-9CF05B0EA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81" y="535603"/>
            <a:ext cx="1377815" cy="518205"/>
          </a:xfrm>
          <a:prstGeom prst="rect">
            <a:avLst/>
          </a:prstGeom>
        </p:spPr>
      </p:pic>
      <p:pic>
        <p:nvPicPr>
          <p:cNvPr id="12" name="Elemento grafico 11" descr="Stretta di mano con riempimento a tinta unita">
            <a:extLst>
              <a:ext uri="{FF2B5EF4-FFF2-40B4-BE49-F238E27FC236}">
                <a16:creationId xmlns:a16="http://schemas.microsoft.com/office/drawing/2014/main" id="{6BD5C326-4A56-7FB0-9337-C6F63BD1D8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212" y="363249"/>
            <a:ext cx="914400" cy="914400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96A5928-7697-6F5B-A51A-465CFD72F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506567"/>
              </p:ext>
            </p:extLst>
          </p:nvPr>
        </p:nvGraphicFramePr>
        <p:xfrm>
          <a:off x="1379846" y="2757612"/>
          <a:ext cx="8463408" cy="204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F0D61691-1164-CAC9-841D-9E0B4C4B8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24937"/>
              </p:ext>
            </p:extLst>
          </p:nvPr>
        </p:nvGraphicFramePr>
        <p:xfrm>
          <a:off x="1379846" y="3699782"/>
          <a:ext cx="8392143" cy="28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8010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179B3-C7B7-83D9-C098-422792E24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855328-7F1E-6A2F-5164-6DC9D46F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DCF99D-5A84-3C2E-5ABF-AD8CDEDC7D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0"/>
            <a:ext cx="12185905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2C782C-BB4D-2248-1DF1-75383C616472}"/>
              </a:ext>
            </a:extLst>
          </p:cNvPr>
          <p:cNvSpPr txBox="1"/>
          <p:nvPr/>
        </p:nvSpPr>
        <p:spPr>
          <a:xfrm>
            <a:off x="827777" y="2613392"/>
            <a:ext cx="10530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>
                <a:solidFill>
                  <a:srgbClr val="215F9A"/>
                </a:solidFill>
              </a:rPr>
              <a:t>LE REGOLE</a:t>
            </a:r>
          </a:p>
          <a:p>
            <a:pPr algn="ctr"/>
            <a:r>
              <a:rPr lang="it-IT" sz="5000" b="1" dirty="0">
                <a:solidFill>
                  <a:srgbClr val="215F9A"/>
                </a:solidFill>
              </a:rPr>
              <a:t>DEL SISTEMA ASSOCIATIVO</a:t>
            </a:r>
          </a:p>
        </p:txBody>
      </p:sp>
    </p:spTree>
    <p:extLst>
      <p:ext uri="{BB962C8B-B14F-4D97-AF65-F5344CB8AC3E}">
        <p14:creationId xmlns:p14="http://schemas.microsoft.com/office/powerpoint/2010/main" val="156915909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46C2D-23B5-2653-7B59-D06F5447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111F826F-2CBD-2A71-9B98-513146F0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5889ED-9914-43FD-0EC1-3D11FEA1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49" y="774726"/>
            <a:ext cx="5584908" cy="116183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 normativa:</a:t>
            </a:r>
            <a:br>
              <a:rPr lang="it-IT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it-IT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STATUTI E REGOLAMENTI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71836-55D9-831B-98AB-07353316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90" y="2161086"/>
            <a:ext cx="5315189" cy="3535083"/>
          </a:xfrm>
        </p:spPr>
        <p:txBody>
          <a:bodyPr anchor="t">
            <a:normAutofit/>
          </a:bodyPr>
          <a:lstStyle/>
          <a:p>
            <a:r>
              <a:rPr lang="it-IT" sz="1900" b="1" dirty="0">
                <a:solidFill>
                  <a:schemeClr val="tx2"/>
                </a:solidFill>
              </a:rPr>
              <a:t>STATUTO  </a:t>
            </a:r>
          </a:p>
          <a:p>
            <a:r>
              <a:rPr lang="it-IT" sz="1900" b="1" dirty="0">
                <a:solidFill>
                  <a:schemeClr val="tx2"/>
                </a:solidFill>
              </a:rPr>
              <a:t>CODICE ETICO</a:t>
            </a:r>
          </a:p>
          <a:p>
            <a:r>
              <a:rPr lang="it-IT" sz="1900" b="1" dirty="0">
                <a:solidFill>
                  <a:schemeClr val="tx2"/>
                </a:solidFill>
              </a:rPr>
              <a:t>REGOLAMENTI</a:t>
            </a:r>
          </a:p>
          <a:p>
            <a:endParaRPr lang="it-IT" sz="1900" b="1" dirty="0">
              <a:solidFill>
                <a:schemeClr val="tx2"/>
              </a:solidFill>
            </a:endParaRPr>
          </a:p>
          <a:p>
            <a:r>
              <a:rPr lang="it-IT" sz="1900" b="1" dirty="0">
                <a:solidFill>
                  <a:schemeClr val="tx2"/>
                </a:solidFill>
              </a:rPr>
              <a:t>LINEE GUIDA PER I COLLEGI AUTONOMI</a:t>
            </a:r>
          </a:p>
          <a:p>
            <a:r>
              <a:rPr lang="it-IT" sz="1900" b="1" dirty="0">
                <a:solidFill>
                  <a:schemeClr val="tx2"/>
                </a:solidFill>
              </a:rPr>
              <a:t>REGOLAMENTO TIPO DELLE SEZIONI EDILI</a:t>
            </a:r>
          </a:p>
          <a:p>
            <a:r>
              <a:rPr lang="it-IT" sz="1900" b="1" dirty="0">
                <a:solidFill>
                  <a:schemeClr val="tx2"/>
                </a:solidFill>
              </a:rPr>
              <a:t>STATUTO TIPO DEGLI ORGANISMI REGIONALI</a:t>
            </a:r>
          </a:p>
          <a:p>
            <a:endParaRPr lang="it-IT" sz="1900" b="1" dirty="0">
              <a:solidFill>
                <a:schemeClr val="tx2"/>
              </a:solidFill>
            </a:endParaRPr>
          </a:p>
          <a:p>
            <a:r>
              <a:rPr lang="it-IT" sz="1900" b="1" dirty="0">
                <a:solidFill>
                  <a:schemeClr val="tx2"/>
                </a:solidFill>
              </a:rPr>
              <a:t>REGOLAMENTO UNICO DI SISTEMA</a:t>
            </a:r>
          </a:p>
          <a:p>
            <a:endParaRPr lang="it-IT" sz="1900" dirty="0"/>
          </a:p>
          <a:p>
            <a:pPr marL="0" indent="0">
              <a:buNone/>
            </a:pPr>
            <a:endParaRPr lang="it-IT" sz="1900" dirty="0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5D55D71-3801-2BD7-DDF1-0BAF3D44D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332FCBC9-FC27-35D2-8D2F-AF16F93EC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6C9DBA09-A807-9B2E-6377-466EC7324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48C6E3AB-4672-6D9A-3FC5-0718B0C43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magine 4" descr="Immagine che contiene testo, schermata, Rettangolo, Carattere&#10;&#10;Descrizione generata automaticamente">
            <a:extLst>
              <a:ext uri="{FF2B5EF4-FFF2-40B4-BE49-F238E27FC236}">
                <a16:creationId xmlns:a16="http://schemas.microsoft.com/office/drawing/2014/main" id="{6320ED78-6750-0054-CA94-57B4B6A04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12" b="8697"/>
          <a:stretch/>
        </p:blipFill>
        <p:spPr>
          <a:xfrm>
            <a:off x="7125315" y="1323505"/>
            <a:ext cx="4170530" cy="437266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9270AE-07A8-3FFB-D976-E6A7E8F3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E403E7-0653-4653-DB84-CD2F662B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315985" y="2315962"/>
            <a:ext cx="6293160" cy="16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888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E814E-6072-8C68-2D8B-A7D6F858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87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>
                <a:solidFill>
                  <a:srgbClr val="FB8500"/>
                </a:solidFill>
                <a:latin typeface="+mn-lt"/>
                <a:ea typeface="+mn-ea"/>
                <a:cs typeface="+mn-cs"/>
              </a:rPr>
              <a:t>CONOSCERE LE «REGOLE DELLA CASA»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62668C-5BD7-6417-33F5-5001D270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45" y="13993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chemeClr val="tx2"/>
                </a:solidFill>
                <a:latin typeface="+mj-lt"/>
              </a:rPr>
              <a:t>Si tratta di un </a:t>
            </a:r>
            <a:r>
              <a:rPr lang="it-IT" sz="2000" b="1" dirty="0">
                <a:solidFill>
                  <a:schemeClr val="tx2"/>
                </a:solidFill>
                <a:latin typeface="+mj-lt"/>
              </a:rPr>
              <a:t>requisito fondamentale </a:t>
            </a:r>
            <a:r>
              <a:rPr lang="it-IT" sz="2000" dirty="0">
                <a:solidFill>
                  <a:schemeClr val="tx2"/>
                </a:solidFill>
                <a:latin typeface="+mj-lt"/>
              </a:rPr>
              <a:t>per chi partecipa attivamente alla vita associativa. Conoscere le norme regolative dell’Associazione significa conoscere gli scopi, i poteri e i doveri.</a:t>
            </a:r>
          </a:p>
          <a:p>
            <a:pPr marL="0" indent="0" algn="ctr">
              <a:buNone/>
            </a:pPr>
            <a:endParaRPr lang="it-IT" sz="20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2000" b="1" u="sng" dirty="0">
                <a:solidFill>
                  <a:schemeClr val="tx2"/>
                </a:solidFill>
              </a:rPr>
              <a:t>Indispensabile</a:t>
            </a:r>
            <a:r>
              <a:rPr lang="it-IT" sz="2000" b="1" dirty="0">
                <a:solidFill>
                  <a:schemeClr val="tx2"/>
                </a:solidFill>
              </a:rPr>
              <a:t> per:</a:t>
            </a:r>
          </a:p>
          <a:p>
            <a:pPr>
              <a:buFontTx/>
              <a:buChar char="-"/>
            </a:pPr>
            <a:endParaRPr lang="it-IT" sz="2000" b="1" i="1" dirty="0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it-IT" sz="2400" b="1" i="1" dirty="0">
                <a:solidFill>
                  <a:schemeClr val="tx2"/>
                </a:solidFill>
                <a:latin typeface="+mj-lt"/>
              </a:rPr>
              <a:t>Trasparenza e correttezza</a:t>
            </a:r>
            <a:r>
              <a:rPr lang="it-IT" sz="2000" b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2000" dirty="0">
                <a:solidFill>
                  <a:schemeClr val="tx2"/>
                </a:solidFill>
                <a:latin typeface="+mj-lt"/>
              </a:rPr>
              <a:t>evita il rischio di personalizzazione dell’Associazione e della carica ricoperta;</a:t>
            </a:r>
          </a:p>
          <a:p>
            <a:pPr>
              <a:buFontTx/>
              <a:buChar char="-"/>
            </a:pPr>
            <a:endParaRPr lang="it-IT" sz="2000" b="1" i="1" dirty="0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it-IT" sz="2400" b="1" i="1" dirty="0">
                <a:solidFill>
                  <a:schemeClr val="tx2"/>
                </a:solidFill>
                <a:latin typeface="+mj-lt"/>
              </a:rPr>
              <a:t>Prevenzione delle criticità</a:t>
            </a:r>
            <a:r>
              <a:rPr lang="it-IT" sz="2000" b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2000" dirty="0">
                <a:solidFill>
                  <a:schemeClr val="tx2"/>
                </a:solidFill>
                <a:latin typeface="+mj-lt"/>
              </a:rPr>
              <a:t>garantendo imparzialità e rispetto della volontà degli associati (nuova esigenza modello 231)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C860F2-4599-1B15-D196-F9AA8611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26</a:t>
            </a:fld>
            <a:endParaRPr lang="it-IT"/>
          </a:p>
        </p:txBody>
      </p:sp>
      <p:pic>
        <p:nvPicPr>
          <p:cNvPr id="7" name="Immagine 6" descr="Immagine che contiene arancione&#10;&#10;Il contenuto generato dall'IA potrebbe non essere corretto.">
            <a:extLst>
              <a:ext uri="{FF2B5EF4-FFF2-40B4-BE49-F238E27FC236}">
                <a16:creationId xmlns:a16="http://schemas.microsoft.com/office/drawing/2014/main" id="{12ADA40F-7932-A1BF-D828-6721E255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1915" y="2071976"/>
            <a:ext cx="5992061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680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clipart, Elementi grafici, cartone animato, creatività&#10;&#10;Il contenuto generato dall'IA potrebbe non essere corretto.">
            <a:extLst>
              <a:ext uri="{FF2B5EF4-FFF2-40B4-BE49-F238E27FC236}">
                <a16:creationId xmlns:a16="http://schemas.microsoft.com/office/drawing/2014/main" id="{003E3DB4-942E-1DD2-CCE0-0F262DF35F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636" cy="19730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647ADE7-0E6B-B2E2-9476-61ED1334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tx2"/>
                </a:solidFill>
              </a:rPr>
              <a:t>IL CODICE ETICO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5B9D6-E0CE-F64A-EF70-3CE8FE3B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438" y="1722611"/>
            <a:ext cx="846628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2000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Redatto nel </a:t>
            </a:r>
            <a:r>
              <a:rPr lang="it-IT" sz="2000" b="1" dirty="0">
                <a:solidFill>
                  <a:schemeClr val="tx2"/>
                </a:solidFill>
                <a:latin typeface="Aptos" panose="020B0004020202020204" pitchFamily="34" charset="0"/>
              </a:rPr>
              <a:t>2014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 e adottato da </a:t>
            </a:r>
            <a:r>
              <a:rPr lang="it-IT" sz="2000" b="1" dirty="0">
                <a:solidFill>
                  <a:schemeClr val="tx2"/>
                </a:solidFill>
                <a:latin typeface="Aptos" panose="020B0004020202020204" pitchFamily="34" charset="0"/>
              </a:rPr>
              <a:t>tutto il Sistema Associativo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, al fine di porre uno standard di comportamento ispirato a valori etici per </a:t>
            </a:r>
            <a:r>
              <a:rPr lang="it-IT" sz="2000" b="1" dirty="0">
                <a:solidFill>
                  <a:schemeClr val="tx2"/>
                </a:solidFill>
                <a:latin typeface="Aptos" panose="020B0004020202020204" pitchFamily="34" charset="0"/>
              </a:rPr>
              <a:t>preservare la trasparenza, la legalità e la reputazione dell’Associazione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.</a:t>
            </a:r>
            <a:r>
              <a:rPr lang="it-IT" sz="2000" b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it-IT" sz="20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Si divide in </a:t>
            </a:r>
            <a:r>
              <a:rPr lang="it-IT" sz="2000" b="1" dirty="0">
                <a:solidFill>
                  <a:schemeClr val="tx2"/>
                </a:solidFill>
                <a:latin typeface="Aptos" panose="020B0004020202020204" pitchFamily="34" charset="0"/>
              </a:rPr>
              <a:t>3 parti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: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000" b="1" u="sng" dirty="0">
                <a:solidFill>
                  <a:schemeClr val="tx2"/>
                </a:solidFill>
                <a:latin typeface="Aptos" panose="020B0004020202020204" pitchFamily="34" charset="0"/>
              </a:rPr>
              <a:t>I Principi generali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000" b="1" u="sng" dirty="0">
                <a:solidFill>
                  <a:schemeClr val="tx2"/>
                </a:solidFill>
                <a:latin typeface="Aptos" panose="020B0004020202020204" pitchFamily="34" charset="0"/>
              </a:rPr>
              <a:t>La disciplina e il regime sanzionatorio 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(varia in base alla carica ricoperto e al grado di «esposizione»)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000" b="1" u="sng" dirty="0">
                <a:solidFill>
                  <a:schemeClr val="tx2"/>
                </a:solidFill>
                <a:latin typeface="Aptos" panose="020B0004020202020204" pitchFamily="34" charset="0"/>
              </a:rPr>
              <a:t>L’allegato 1</a:t>
            </a:r>
            <a:r>
              <a:rPr lang="it-IT" sz="2000" dirty="0">
                <a:solidFill>
                  <a:schemeClr val="tx2"/>
                </a:solidFill>
                <a:latin typeface="Aptos" panose="020B0004020202020204" pitchFamily="34" charset="0"/>
              </a:rPr>
              <a:t>, contenente un elenco di reati, caratterizzati da un forte disvalore etico perché contrari all’ordine pubblico o al mercato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17654-0CDE-C6F0-9E85-C20D5FE7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27</a:t>
            </a:fld>
            <a:endParaRPr lang="it-IT"/>
          </a:p>
        </p:txBody>
      </p:sp>
      <p:pic>
        <p:nvPicPr>
          <p:cNvPr id="6" name="Immagine 5" descr="Immagine che contiene testo, schermata, Carattere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F2BFC000-B804-3A88-AA75-AD03B605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209742"/>
            <a:ext cx="1997364" cy="3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00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BCEA66-4D04-FD23-32FA-1842C339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clipart, Elementi grafici,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6153BA74-871D-AD80-3D28-271A86B3D5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6051238-5069-78C2-7251-D3EFEE7C6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37" y="93270"/>
            <a:ext cx="1894502" cy="151178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B2068A4-CBA3-654C-DF50-5DD9E4FB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965" y="426455"/>
            <a:ext cx="4270070" cy="507330"/>
          </a:xfrm>
        </p:spPr>
        <p:txBody>
          <a:bodyPr>
            <a:normAutofit fontScale="90000"/>
          </a:bodyPr>
          <a:lstStyle/>
          <a:p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32475D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GLI ORGANI DELL’ANCE</a:t>
            </a:r>
            <a:endParaRPr lang="it-IT" sz="4800" dirty="0">
              <a:solidFill>
                <a:srgbClr val="32475D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6D0DE2-2CC7-55FF-BF6E-B02DA488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34" y="1695406"/>
            <a:ext cx="233562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b="1" dirty="0">
                <a:solidFill>
                  <a:srgbClr val="FB8500"/>
                </a:solidFill>
                <a:cs typeface="Arial" panose="020B0604020202020204" pitchFamily="34" charset="0"/>
              </a:rPr>
              <a:t>GOVERNANCE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Assemblea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Consiglio di Presidenza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Consiglio Generale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Consulta dei Presidenti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Collegio dei Garanti contabili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2"/>
                </a:solidFill>
                <a:cs typeface="Arial" panose="020B0604020202020204" pitchFamily="34" charset="0"/>
              </a:rPr>
              <a:t>Probiviri</a:t>
            </a:r>
          </a:p>
          <a:p>
            <a:pPr marL="0" indent="0">
              <a:buNone/>
            </a:pPr>
            <a:endParaRPr lang="it-IT" sz="1600" dirty="0">
              <a:solidFill>
                <a:srgbClr val="005677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BCD2152-C76A-3D9D-90F6-1FB6D57790A5}"/>
              </a:ext>
            </a:extLst>
          </p:cNvPr>
          <p:cNvSpPr txBox="1">
            <a:spLocks/>
          </p:cNvSpPr>
          <p:nvPr/>
        </p:nvSpPr>
        <p:spPr>
          <a:xfrm>
            <a:off x="4134310" y="1672466"/>
            <a:ext cx="2173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COMMISSIONI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Relazioni industriali e affari sociali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Rapporti interni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Opere pubbliche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Edilizia e territorio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Tecnologia e innovazione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Economico-fiscale e tributario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Centro studi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Transizione ecologica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6E53FFE-7CC1-E54B-25B6-419E66C7024D}"/>
              </a:ext>
            </a:extLst>
          </p:cNvPr>
          <p:cNvSpPr txBox="1">
            <a:spLocks/>
          </p:cNvSpPr>
          <p:nvPr/>
        </p:nvSpPr>
        <p:spPr>
          <a:xfrm>
            <a:off x="7045779" y="1695406"/>
            <a:ext cx="2173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Lavori all’estero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Grandi infrastrutture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Verifica degli adempimenti contributivi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Consulta nazionale delle specializzazioni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Comitato per il Mezzogiorno e le isole</a:t>
            </a:r>
          </a:p>
          <a:p>
            <a:pPr marL="0" indent="0">
              <a:buNone/>
              <a:defRPr/>
            </a:pPr>
            <a:r>
              <a:rPr lang="it-IT" sz="1600" dirty="0">
                <a:solidFill>
                  <a:schemeClr val="tx2"/>
                </a:solidFill>
                <a:latin typeface="Aptos" panose="02110004020202020204"/>
                <a:cs typeface="Arial" panose="020B0604020202020204" pitchFamily="34" charset="0"/>
              </a:rPr>
              <a:t>Consiglio delle Regioni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32FF6E9-03F0-3BED-BA8C-9136CE9F6775}"/>
              </a:ext>
            </a:extLst>
          </p:cNvPr>
          <p:cNvSpPr txBox="1">
            <a:spLocks/>
          </p:cNvSpPr>
          <p:nvPr/>
        </p:nvSpPr>
        <p:spPr>
          <a:xfrm>
            <a:off x="9744249" y="1695406"/>
            <a:ext cx="2335623" cy="1510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GIOVANI IMPRENDITORI EDILI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Consiglio Nazionale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Consiglio di Presidenza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C514E3-8FC7-69E7-DE3C-01804BEB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481" y="6330712"/>
            <a:ext cx="38954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Elemento grafico 8" descr="Progetto con riempimento a tinta unita">
            <a:extLst>
              <a:ext uri="{FF2B5EF4-FFF2-40B4-BE49-F238E27FC236}">
                <a16:creationId xmlns:a16="http://schemas.microsoft.com/office/drawing/2014/main" id="{3254337A-E643-5B45-AC6E-C4559D7BAA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339" y="1418801"/>
            <a:ext cx="507330" cy="507330"/>
          </a:xfrm>
          <a:prstGeom prst="rect">
            <a:avLst/>
          </a:prstGeom>
        </p:spPr>
      </p:pic>
      <p:pic>
        <p:nvPicPr>
          <p:cNvPr id="18" name="Elemento grafico 17" descr="Riunione contorno">
            <a:extLst>
              <a:ext uri="{FF2B5EF4-FFF2-40B4-BE49-F238E27FC236}">
                <a16:creationId xmlns:a16="http://schemas.microsoft.com/office/drawing/2014/main" id="{DA3E8D01-1C05-0B6C-83A7-E646C218AC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6584" y="1362020"/>
            <a:ext cx="490283" cy="507330"/>
          </a:xfrm>
          <a:prstGeom prst="rect">
            <a:avLst/>
          </a:prstGeom>
        </p:spPr>
      </p:pic>
      <p:pic>
        <p:nvPicPr>
          <p:cNvPr id="20" name="Elemento grafico 19" descr="Brainstorming di gruppo con riempimento a tinta unita">
            <a:extLst>
              <a:ext uri="{FF2B5EF4-FFF2-40B4-BE49-F238E27FC236}">
                <a16:creationId xmlns:a16="http://schemas.microsoft.com/office/drawing/2014/main" id="{24B4583F-99E9-73E9-B1F2-41B8239EBB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3160" y="1323325"/>
            <a:ext cx="567399" cy="584720"/>
          </a:xfrm>
          <a:prstGeom prst="rect">
            <a:avLst/>
          </a:prstGeom>
        </p:spPr>
      </p:pic>
      <p:pic>
        <p:nvPicPr>
          <p:cNvPr id="22" name="Elemento grafico 21" descr="Recensione cliente contorno">
            <a:extLst>
              <a:ext uri="{FF2B5EF4-FFF2-40B4-BE49-F238E27FC236}">
                <a16:creationId xmlns:a16="http://schemas.microsoft.com/office/drawing/2014/main" id="{ED252E9A-050A-63C7-3115-B9802E7793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0257" y="1220378"/>
            <a:ext cx="567398" cy="627235"/>
          </a:xfrm>
          <a:prstGeom prst="rect">
            <a:avLst/>
          </a:prstGeom>
        </p:spPr>
      </p:pic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FC5EED8-D716-B89D-4A61-85647C2B92A3}"/>
              </a:ext>
            </a:extLst>
          </p:cNvPr>
          <p:cNvCxnSpPr/>
          <p:nvPr/>
        </p:nvCxnSpPr>
        <p:spPr>
          <a:xfrm>
            <a:off x="671004" y="1987919"/>
            <a:ext cx="0" cy="2099182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C7C0A352-01AD-B5C6-49C6-89B2B92D1ADE}"/>
              </a:ext>
            </a:extLst>
          </p:cNvPr>
          <p:cNvCxnSpPr>
            <a:cxnSpLocks/>
          </p:cNvCxnSpPr>
          <p:nvPr/>
        </p:nvCxnSpPr>
        <p:spPr>
          <a:xfrm>
            <a:off x="1163950" y="1581622"/>
            <a:ext cx="136560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8949C84-F25A-3361-13E2-DF57C0FA6801}"/>
              </a:ext>
            </a:extLst>
          </p:cNvPr>
          <p:cNvCxnSpPr>
            <a:cxnSpLocks/>
          </p:cNvCxnSpPr>
          <p:nvPr/>
        </p:nvCxnSpPr>
        <p:spPr>
          <a:xfrm>
            <a:off x="3839839" y="1987919"/>
            <a:ext cx="0" cy="278918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9C744FB-FE12-0721-8490-44865C4A1EE9}"/>
              </a:ext>
            </a:extLst>
          </p:cNvPr>
          <p:cNvCxnSpPr/>
          <p:nvPr/>
        </p:nvCxnSpPr>
        <p:spPr>
          <a:xfrm>
            <a:off x="6701725" y="1908045"/>
            <a:ext cx="0" cy="2099182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5E6D162C-0D65-331D-7B8D-D28C882241D9}"/>
              </a:ext>
            </a:extLst>
          </p:cNvPr>
          <p:cNvCxnSpPr/>
          <p:nvPr/>
        </p:nvCxnSpPr>
        <p:spPr>
          <a:xfrm>
            <a:off x="9511867" y="1908045"/>
            <a:ext cx="0" cy="2099182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83D48692-D933-497E-48F2-8464869EEE03}"/>
              </a:ext>
            </a:extLst>
          </p:cNvPr>
          <p:cNvCxnSpPr>
            <a:cxnSpLocks/>
          </p:cNvCxnSpPr>
          <p:nvPr/>
        </p:nvCxnSpPr>
        <p:spPr>
          <a:xfrm>
            <a:off x="4362591" y="1537640"/>
            <a:ext cx="136560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7D1FBE3D-DAD1-5DFB-8231-407744BBC12A}"/>
              </a:ext>
            </a:extLst>
          </p:cNvPr>
          <p:cNvCxnSpPr>
            <a:cxnSpLocks/>
          </p:cNvCxnSpPr>
          <p:nvPr/>
        </p:nvCxnSpPr>
        <p:spPr>
          <a:xfrm>
            <a:off x="7087275" y="1572751"/>
            <a:ext cx="136560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AD0E08D5-5AE8-57C8-B6F8-8D0628C605EF}"/>
              </a:ext>
            </a:extLst>
          </p:cNvPr>
          <p:cNvCxnSpPr>
            <a:cxnSpLocks/>
          </p:cNvCxnSpPr>
          <p:nvPr/>
        </p:nvCxnSpPr>
        <p:spPr>
          <a:xfrm>
            <a:off x="9867881" y="1590698"/>
            <a:ext cx="136560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7152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Immagine che contiene clipart, Elementi grafici, cartone animato, design&#10;&#10;Il contenuto generato dall'IA potrebbe non essere corretto.">
            <a:extLst>
              <a:ext uri="{FF2B5EF4-FFF2-40B4-BE49-F238E27FC236}">
                <a16:creationId xmlns:a16="http://schemas.microsoft.com/office/drawing/2014/main" id="{E97EBEC8-87BA-1C7C-DCFC-839B81AA69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1" cy="685799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F3A558-F888-730D-F939-7E6600B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E618CF1-DC5B-42FA-988E-0D28B178189B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2B7A89-C839-7F93-1328-E60B3B089A7C}"/>
              </a:ext>
            </a:extLst>
          </p:cNvPr>
          <p:cNvSpPr txBox="1"/>
          <p:nvPr/>
        </p:nvSpPr>
        <p:spPr>
          <a:xfrm>
            <a:off x="1876436" y="2474891"/>
            <a:ext cx="84360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>
                <a:solidFill>
                  <a:srgbClr val="215F9A"/>
                </a:solidFill>
              </a:rPr>
              <a:t>IL SISTEMA CONTRIBUTIVO NAZIONALE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97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593C0-9EA7-73DF-B05C-DED33A365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BB62537-930D-22E6-2CF2-E5FACD1EF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1280DC-701A-AFF0-17E5-BEAF68F0565F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B8B095E-96F7-233D-73F0-FCC60C30E6BA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9EDD512-683C-A0E8-34DD-B70EC577356D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8D8A623-B545-FDBF-520D-B11396A4E0E1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5AE62C2-9A62-414D-7328-B2CC374D7369}"/>
              </a:ext>
            </a:extLst>
          </p:cNvPr>
          <p:cNvSpPr/>
          <p:nvPr/>
        </p:nvSpPr>
        <p:spPr>
          <a:xfrm>
            <a:off x="-1319212" y="6192352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1064635-3922-F435-959F-EA04BC54AB79}"/>
              </a:ext>
            </a:extLst>
          </p:cNvPr>
          <p:cNvSpPr/>
          <p:nvPr/>
        </p:nvSpPr>
        <p:spPr>
          <a:xfrm>
            <a:off x="-3278980" y="589739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8FB9E35-D2D0-120F-28B0-8815233A044A}"/>
              </a:ext>
            </a:extLst>
          </p:cNvPr>
          <p:cNvSpPr/>
          <p:nvPr/>
        </p:nvSpPr>
        <p:spPr>
          <a:xfrm>
            <a:off x="-4541836" y="469089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08B3B0-591C-350A-7845-7347FE944B85}"/>
              </a:ext>
            </a:extLst>
          </p:cNvPr>
          <p:cNvSpPr txBox="1"/>
          <p:nvPr/>
        </p:nvSpPr>
        <p:spPr>
          <a:xfrm>
            <a:off x="3771105" y="1125169"/>
            <a:ext cx="768826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Nel maggio del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1944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l'ANCI fu trasferita a Roma e ne assunse la presidenza l’ingegnere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Riccardo Almagià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- - - - - - - - - - - - - - - - - - - - - - - - - - - - - - - - - - - - - - - - - - - 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A conclusione del periodo bellico furono avviati i contatti tra l'ANCI ed i collegi e le  organizzazioni dei costruttori del Nord Italia da poco ricostituiti. Si giunse così alla costituzione della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Associazione Nazionale dei Costruttori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, che rappresentava tutti gli imprenditori del settore operanti sull'intero territorio nazionale.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E24E58D-3165-A0B7-80BB-F93F975A0885}"/>
              </a:ext>
            </a:extLst>
          </p:cNvPr>
          <p:cNvSpPr/>
          <p:nvPr/>
        </p:nvSpPr>
        <p:spPr>
          <a:xfrm>
            <a:off x="-1206500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DEF414B-8F42-F7B6-F682-42CFE18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5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2B026-3661-ED41-9122-C44CB3F7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76">
            <a:extLst>
              <a:ext uri="{FF2B5EF4-FFF2-40B4-BE49-F238E27FC236}">
                <a16:creationId xmlns:a16="http://schemas.microsoft.com/office/drawing/2014/main" id="{F9899213-17B6-3A87-68F9-23C53E78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11" r="-6611"/>
          <a:stretch>
            <a:fillRect/>
          </a:stretch>
        </p:blipFill>
        <p:spPr>
          <a:xfrm rot="10800000">
            <a:off x="6394149" y="2542293"/>
            <a:ext cx="2124675" cy="810524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B39F5427-97A6-0DC8-78A4-AC4D012D5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11" r="-6611"/>
          <a:stretch>
            <a:fillRect/>
          </a:stretch>
        </p:blipFill>
        <p:spPr>
          <a:xfrm>
            <a:off x="2815494" y="2558307"/>
            <a:ext cx="2124675" cy="80271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ED0FFA-1434-5099-399D-44D306BB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5817825-8463-EAC8-A241-47FBF0613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343104"/>
              </p:ext>
            </p:extLst>
          </p:nvPr>
        </p:nvGraphicFramePr>
        <p:xfrm>
          <a:off x="2615707" y="262492"/>
          <a:ext cx="6282441" cy="259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magine 17">
            <a:extLst>
              <a:ext uri="{FF2B5EF4-FFF2-40B4-BE49-F238E27FC236}">
                <a16:creationId xmlns:a16="http://schemas.microsoft.com/office/drawing/2014/main" id="{24846E8F-7A24-CAF8-5300-C6A909DB9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800" y="113519"/>
            <a:ext cx="852658" cy="852658"/>
          </a:xfrm>
          <a:prstGeom prst="rect">
            <a:avLst/>
          </a:prstGeom>
          <a:noFill/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D600BF4-E2EF-A38C-7974-A653FD9EC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703" y="2594094"/>
            <a:ext cx="705097" cy="705097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5AC23B72-765F-6B89-3521-7DFC7F1F9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1251" y="2485943"/>
            <a:ext cx="881936" cy="881936"/>
          </a:xfrm>
          <a:prstGeom prst="rect">
            <a:avLst/>
          </a:prstGeom>
        </p:spPr>
      </p:pic>
      <p:sp>
        <p:nvSpPr>
          <p:cNvPr id="32" name="Ovale 31">
            <a:extLst>
              <a:ext uri="{FF2B5EF4-FFF2-40B4-BE49-F238E27FC236}">
                <a16:creationId xmlns:a16="http://schemas.microsoft.com/office/drawing/2014/main" id="{6D13C172-BEA8-DF46-E992-BF1D876B15D1}"/>
              </a:ext>
            </a:extLst>
          </p:cNvPr>
          <p:cNvSpPr/>
          <p:nvPr/>
        </p:nvSpPr>
        <p:spPr>
          <a:xfrm>
            <a:off x="4836926" y="3502452"/>
            <a:ext cx="1649691" cy="146115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Montserrat" pitchFamily="2" charset="0"/>
              </a:rPr>
              <a:t>ANCE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C7839A2E-FA64-BEE6-3144-3642282E85A1}"/>
              </a:ext>
            </a:extLst>
          </p:cNvPr>
          <p:cNvGrpSpPr/>
          <p:nvPr/>
        </p:nvGrpSpPr>
        <p:grpSpPr>
          <a:xfrm>
            <a:off x="2396162" y="5344586"/>
            <a:ext cx="2551133" cy="852658"/>
            <a:chOff x="783306" y="39005"/>
            <a:chExt cx="5149520" cy="789024"/>
          </a:xfrm>
        </p:grpSpPr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D0807362-D887-C053-352B-4F5F33A230E6}"/>
                </a:ext>
              </a:extLst>
            </p:cNvPr>
            <p:cNvSpPr/>
            <p:nvPr/>
          </p:nvSpPr>
          <p:spPr>
            <a:xfrm>
              <a:off x="783306" y="39005"/>
              <a:ext cx="5149520" cy="7890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b="1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1EF33EC-B3BD-5559-7E78-E44505B7EF34}"/>
                </a:ext>
              </a:extLst>
            </p:cNvPr>
            <p:cNvSpPr txBox="1"/>
            <p:nvPr/>
          </p:nvSpPr>
          <p:spPr>
            <a:xfrm>
              <a:off x="806416" y="62115"/>
              <a:ext cx="5103300" cy="742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>
                  <a:latin typeface="Montserrat" pitchFamily="2" charset="0"/>
                </a:rPr>
                <a:t>Associazioni Territoriali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AE512CE6-5101-6F61-5123-575613EF3437}"/>
              </a:ext>
            </a:extLst>
          </p:cNvPr>
          <p:cNvGrpSpPr/>
          <p:nvPr/>
        </p:nvGrpSpPr>
        <p:grpSpPr>
          <a:xfrm>
            <a:off x="6937624" y="5369560"/>
            <a:ext cx="2551133" cy="852658"/>
            <a:chOff x="783306" y="39005"/>
            <a:chExt cx="5149520" cy="789024"/>
          </a:xfrm>
        </p:grpSpPr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EF491F01-EB1B-B6DB-6BF2-6B8AC9874FB1}"/>
                </a:ext>
              </a:extLst>
            </p:cNvPr>
            <p:cNvSpPr/>
            <p:nvPr/>
          </p:nvSpPr>
          <p:spPr>
            <a:xfrm>
              <a:off x="783306" y="39005"/>
              <a:ext cx="5149520" cy="7890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b="1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614C1A7-97E7-4E2A-B611-C953AE432218}"/>
                </a:ext>
              </a:extLst>
            </p:cNvPr>
            <p:cNvSpPr txBox="1"/>
            <p:nvPr/>
          </p:nvSpPr>
          <p:spPr>
            <a:xfrm>
              <a:off x="806416" y="62115"/>
              <a:ext cx="5103300" cy="742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>
                  <a:latin typeface="Montserrat" pitchFamily="2" charset="0"/>
                </a:rPr>
                <a:t>Organismi Regionali</a:t>
              </a: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C5E6A86B-D81E-75A2-8E89-66F7CCDDE548}"/>
              </a:ext>
            </a:extLst>
          </p:cNvPr>
          <p:cNvGrpSpPr/>
          <p:nvPr/>
        </p:nvGrpSpPr>
        <p:grpSpPr>
          <a:xfrm>
            <a:off x="10072338" y="2702022"/>
            <a:ext cx="1799964" cy="580978"/>
            <a:chOff x="4186753" y="979498"/>
            <a:chExt cx="1972487" cy="736438"/>
          </a:xfrm>
        </p:grpSpPr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12DCA4D0-1EBE-CB6B-F113-54B36797D0E9}"/>
                </a:ext>
              </a:extLst>
            </p:cNvPr>
            <p:cNvSpPr/>
            <p:nvPr/>
          </p:nvSpPr>
          <p:spPr>
            <a:xfrm>
              <a:off x="4186753" y="979498"/>
              <a:ext cx="1972487" cy="736438"/>
            </a:xfrm>
            <a:prstGeom prst="roundRect">
              <a:avLst>
                <a:gd name="adj" fmla="val 10000"/>
              </a:avLst>
            </a:prstGeom>
            <a:ln>
              <a:solidFill>
                <a:srgbClr val="E9713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A55FE885-0037-BAC9-ABF4-34CBB0EF93A7}"/>
                </a:ext>
              </a:extLst>
            </p:cNvPr>
            <p:cNvSpPr txBox="1"/>
            <p:nvPr/>
          </p:nvSpPr>
          <p:spPr>
            <a:xfrm>
              <a:off x="4208323" y="1001068"/>
              <a:ext cx="1929347" cy="693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kern="1200">
                  <a:solidFill>
                    <a:schemeClr val="accent1">
                      <a:lumMod val="50000"/>
                    </a:schemeClr>
                  </a:solidFill>
                  <a:latin typeface="Montserrat" pitchFamily="2" charset="0"/>
                  <a:ea typeface="+mn-ea"/>
                  <a:cs typeface="+mn-cs"/>
                </a:rPr>
                <a:t>Quote ad. contrattuale</a:t>
              </a:r>
              <a:endParaRPr lang="it-IT" kern="1200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A2652C98-D9F4-B8C4-28AD-5477CB17BA7F}"/>
              </a:ext>
            </a:extLst>
          </p:cNvPr>
          <p:cNvSpPr/>
          <p:nvPr/>
        </p:nvSpPr>
        <p:spPr>
          <a:xfrm rot="5400000">
            <a:off x="4189075" y="1947509"/>
            <a:ext cx="665559" cy="355353"/>
          </a:xfrm>
          <a:custGeom>
            <a:avLst/>
            <a:gdLst>
              <a:gd name="csX0" fmla="*/ 0 w 665559"/>
              <a:gd name="csY0" fmla="*/ 88838 h 355353"/>
              <a:gd name="csX1" fmla="*/ 487883 w 665559"/>
              <a:gd name="csY1" fmla="*/ 88838 h 355353"/>
              <a:gd name="csX2" fmla="*/ 487883 w 665559"/>
              <a:gd name="csY2" fmla="*/ 0 h 355353"/>
              <a:gd name="csX3" fmla="*/ 665559 w 665559"/>
              <a:gd name="csY3" fmla="*/ 177677 h 355353"/>
              <a:gd name="csX4" fmla="*/ 487883 w 665559"/>
              <a:gd name="csY4" fmla="*/ 355353 h 355353"/>
              <a:gd name="csX5" fmla="*/ 487883 w 665559"/>
              <a:gd name="csY5" fmla="*/ 266515 h 355353"/>
              <a:gd name="csX6" fmla="*/ 0 w 665559"/>
              <a:gd name="csY6" fmla="*/ 266515 h 355353"/>
              <a:gd name="csX7" fmla="*/ 0 w 665559"/>
              <a:gd name="csY7" fmla="*/ 88838 h 355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59" h="355353" fill="none" extrusionOk="0">
                <a:moveTo>
                  <a:pt x="0" y="88838"/>
                </a:moveTo>
                <a:cubicBezTo>
                  <a:pt x="153076" y="108555"/>
                  <a:pt x="291025" y="90491"/>
                  <a:pt x="487883" y="88838"/>
                </a:cubicBezTo>
                <a:cubicBezTo>
                  <a:pt x="484678" y="56879"/>
                  <a:pt x="487511" y="28330"/>
                  <a:pt x="487883" y="0"/>
                </a:cubicBezTo>
                <a:cubicBezTo>
                  <a:pt x="539432" y="41736"/>
                  <a:pt x="609789" y="138428"/>
                  <a:pt x="665559" y="177677"/>
                </a:cubicBezTo>
                <a:cubicBezTo>
                  <a:pt x="623603" y="220139"/>
                  <a:pt x="548369" y="309537"/>
                  <a:pt x="487883" y="355353"/>
                </a:cubicBezTo>
                <a:cubicBezTo>
                  <a:pt x="483850" y="337083"/>
                  <a:pt x="484967" y="304576"/>
                  <a:pt x="487883" y="266515"/>
                </a:cubicBezTo>
                <a:cubicBezTo>
                  <a:pt x="294557" y="263047"/>
                  <a:pt x="134458" y="275885"/>
                  <a:pt x="0" y="266515"/>
                </a:cubicBezTo>
                <a:cubicBezTo>
                  <a:pt x="4386" y="215516"/>
                  <a:pt x="4892" y="142490"/>
                  <a:pt x="0" y="88838"/>
                </a:cubicBezTo>
                <a:close/>
              </a:path>
              <a:path w="665559" h="355353" stroke="0" extrusionOk="0">
                <a:moveTo>
                  <a:pt x="0" y="88838"/>
                </a:moveTo>
                <a:cubicBezTo>
                  <a:pt x="158772" y="109840"/>
                  <a:pt x="343507" y="74336"/>
                  <a:pt x="487883" y="88838"/>
                </a:cubicBezTo>
                <a:cubicBezTo>
                  <a:pt x="487478" y="57840"/>
                  <a:pt x="485775" y="41973"/>
                  <a:pt x="487883" y="0"/>
                </a:cubicBezTo>
                <a:cubicBezTo>
                  <a:pt x="567176" y="91209"/>
                  <a:pt x="585838" y="83775"/>
                  <a:pt x="665559" y="177677"/>
                </a:cubicBezTo>
                <a:cubicBezTo>
                  <a:pt x="615290" y="230642"/>
                  <a:pt x="530489" y="316458"/>
                  <a:pt x="487883" y="355353"/>
                </a:cubicBezTo>
                <a:cubicBezTo>
                  <a:pt x="490182" y="318382"/>
                  <a:pt x="492144" y="286073"/>
                  <a:pt x="487883" y="266515"/>
                </a:cubicBezTo>
                <a:cubicBezTo>
                  <a:pt x="251878" y="281153"/>
                  <a:pt x="180013" y="257455"/>
                  <a:pt x="0" y="266515"/>
                </a:cubicBezTo>
                <a:cubicBezTo>
                  <a:pt x="2706" y="206852"/>
                  <a:pt x="2473" y="136431"/>
                  <a:pt x="0" y="8883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5F85EEE7-E587-D7A1-27DD-C5BF0B881773}"/>
              </a:ext>
            </a:extLst>
          </p:cNvPr>
          <p:cNvSpPr/>
          <p:nvPr/>
        </p:nvSpPr>
        <p:spPr>
          <a:xfrm rot="5400000">
            <a:off x="4433136" y="1951744"/>
            <a:ext cx="665558" cy="355353"/>
          </a:xfrm>
          <a:custGeom>
            <a:avLst/>
            <a:gdLst>
              <a:gd name="csX0" fmla="*/ 0 w 665558"/>
              <a:gd name="csY0" fmla="*/ 88838 h 355353"/>
              <a:gd name="csX1" fmla="*/ 487882 w 665558"/>
              <a:gd name="csY1" fmla="*/ 88838 h 355353"/>
              <a:gd name="csX2" fmla="*/ 487882 w 665558"/>
              <a:gd name="csY2" fmla="*/ 0 h 355353"/>
              <a:gd name="csX3" fmla="*/ 665558 w 665558"/>
              <a:gd name="csY3" fmla="*/ 177677 h 355353"/>
              <a:gd name="csX4" fmla="*/ 487882 w 665558"/>
              <a:gd name="csY4" fmla="*/ 355353 h 355353"/>
              <a:gd name="csX5" fmla="*/ 487882 w 665558"/>
              <a:gd name="csY5" fmla="*/ 266515 h 355353"/>
              <a:gd name="csX6" fmla="*/ 0 w 665558"/>
              <a:gd name="csY6" fmla="*/ 266515 h 355353"/>
              <a:gd name="csX7" fmla="*/ 0 w 665558"/>
              <a:gd name="csY7" fmla="*/ 88838 h 355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58" h="355353" fill="none" extrusionOk="0">
                <a:moveTo>
                  <a:pt x="0" y="88838"/>
                </a:moveTo>
                <a:cubicBezTo>
                  <a:pt x="158129" y="67706"/>
                  <a:pt x="293278" y="91778"/>
                  <a:pt x="487882" y="88838"/>
                </a:cubicBezTo>
                <a:cubicBezTo>
                  <a:pt x="484677" y="56879"/>
                  <a:pt x="487510" y="28330"/>
                  <a:pt x="487882" y="0"/>
                </a:cubicBezTo>
                <a:cubicBezTo>
                  <a:pt x="539431" y="41736"/>
                  <a:pt x="609788" y="138428"/>
                  <a:pt x="665558" y="177677"/>
                </a:cubicBezTo>
                <a:cubicBezTo>
                  <a:pt x="623602" y="220139"/>
                  <a:pt x="548368" y="309537"/>
                  <a:pt x="487882" y="355353"/>
                </a:cubicBezTo>
                <a:cubicBezTo>
                  <a:pt x="483849" y="337083"/>
                  <a:pt x="484966" y="304576"/>
                  <a:pt x="487882" y="266515"/>
                </a:cubicBezTo>
                <a:cubicBezTo>
                  <a:pt x="290023" y="260666"/>
                  <a:pt x="126144" y="270755"/>
                  <a:pt x="0" y="266515"/>
                </a:cubicBezTo>
                <a:cubicBezTo>
                  <a:pt x="4386" y="215516"/>
                  <a:pt x="4892" y="142490"/>
                  <a:pt x="0" y="88838"/>
                </a:cubicBezTo>
                <a:close/>
              </a:path>
              <a:path w="665558" h="355353" stroke="0" extrusionOk="0">
                <a:moveTo>
                  <a:pt x="0" y="88838"/>
                </a:moveTo>
                <a:cubicBezTo>
                  <a:pt x="161695" y="69669"/>
                  <a:pt x="350934" y="79139"/>
                  <a:pt x="487882" y="88838"/>
                </a:cubicBezTo>
                <a:cubicBezTo>
                  <a:pt x="487477" y="57840"/>
                  <a:pt x="485774" y="41973"/>
                  <a:pt x="487882" y="0"/>
                </a:cubicBezTo>
                <a:cubicBezTo>
                  <a:pt x="567175" y="91209"/>
                  <a:pt x="585837" y="83775"/>
                  <a:pt x="665558" y="177677"/>
                </a:cubicBezTo>
                <a:cubicBezTo>
                  <a:pt x="615289" y="230642"/>
                  <a:pt x="530488" y="316458"/>
                  <a:pt x="487882" y="355353"/>
                </a:cubicBezTo>
                <a:cubicBezTo>
                  <a:pt x="490181" y="318382"/>
                  <a:pt x="492143" y="286073"/>
                  <a:pt x="487882" y="266515"/>
                </a:cubicBezTo>
                <a:cubicBezTo>
                  <a:pt x="250869" y="275791"/>
                  <a:pt x="172951" y="251951"/>
                  <a:pt x="0" y="266515"/>
                </a:cubicBezTo>
                <a:cubicBezTo>
                  <a:pt x="2706" y="206852"/>
                  <a:pt x="2473" y="136431"/>
                  <a:pt x="0" y="88838"/>
                </a:cubicBezTo>
                <a:close/>
              </a:path>
            </a:pathLst>
          </a:custGeom>
          <a:ln>
            <a:solidFill>
              <a:srgbClr val="FDCC41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8263C513-8097-AE69-98E9-897E3F0784A5}"/>
              </a:ext>
            </a:extLst>
          </p:cNvPr>
          <p:cNvSpPr/>
          <p:nvPr/>
        </p:nvSpPr>
        <p:spPr>
          <a:xfrm rot="5400000">
            <a:off x="6294119" y="1977536"/>
            <a:ext cx="665561" cy="355353"/>
          </a:xfrm>
          <a:custGeom>
            <a:avLst/>
            <a:gdLst>
              <a:gd name="csX0" fmla="*/ 0 w 665561"/>
              <a:gd name="csY0" fmla="*/ 88838 h 355353"/>
              <a:gd name="csX1" fmla="*/ 487885 w 665561"/>
              <a:gd name="csY1" fmla="*/ 88838 h 355353"/>
              <a:gd name="csX2" fmla="*/ 487885 w 665561"/>
              <a:gd name="csY2" fmla="*/ 0 h 355353"/>
              <a:gd name="csX3" fmla="*/ 665561 w 665561"/>
              <a:gd name="csY3" fmla="*/ 177677 h 355353"/>
              <a:gd name="csX4" fmla="*/ 487885 w 665561"/>
              <a:gd name="csY4" fmla="*/ 355353 h 355353"/>
              <a:gd name="csX5" fmla="*/ 487885 w 665561"/>
              <a:gd name="csY5" fmla="*/ 266515 h 355353"/>
              <a:gd name="csX6" fmla="*/ 0 w 665561"/>
              <a:gd name="csY6" fmla="*/ 266515 h 355353"/>
              <a:gd name="csX7" fmla="*/ 0 w 665561"/>
              <a:gd name="csY7" fmla="*/ 88838 h 355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61" h="355353" fill="none" extrusionOk="0">
                <a:moveTo>
                  <a:pt x="0" y="88838"/>
                </a:moveTo>
                <a:cubicBezTo>
                  <a:pt x="142970" y="92677"/>
                  <a:pt x="286521" y="87916"/>
                  <a:pt x="487885" y="88838"/>
                </a:cubicBezTo>
                <a:cubicBezTo>
                  <a:pt x="484680" y="56879"/>
                  <a:pt x="487513" y="28330"/>
                  <a:pt x="487885" y="0"/>
                </a:cubicBezTo>
                <a:cubicBezTo>
                  <a:pt x="539434" y="41736"/>
                  <a:pt x="609791" y="138428"/>
                  <a:pt x="665561" y="177677"/>
                </a:cubicBezTo>
                <a:cubicBezTo>
                  <a:pt x="623605" y="220139"/>
                  <a:pt x="548371" y="309537"/>
                  <a:pt x="487885" y="355353"/>
                </a:cubicBezTo>
                <a:cubicBezTo>
                  <a:pt x="483852" y="337083"/>
                  <a:pt x="484969" y="304576"/>
                  <a:pt x="487885" y="266515"/>
                </a:cubicBezTo>
                <a:cubicBezTo>
                  <a:pt x="303626" y="267809"/>
                  <a:pt x="151084" y="286144"/>
                  <a:pt x="0" y="266515"/>
                </a:cubicBezTo>
                <a:cubicBezTo>
                  <a:pt x="4386" y="215516"/>
                  <a:pt x="4892" y="142490"/>
                  <a:pt x="0" y="88838"/>
                </a:cubicBezTo>
                <a:close/>
              </a:path>
              <a:path w="665561" h="355353" stroke="0" extrusionOk="0">
                <a:moveTo>
                  <a:pt x="0" y="88838"/>
                </a:moveTo>
                <a:cubicBezTo>
                  <a:pt x="152927" y="92606"/>
                  <a:pt x="328651" y="64730"/>
                  <a:pt x="487885" y="88838"/>
                </a:cubicBezTo>
                <a:cubicBezTo>
                  <a:pt x="487480" y="57840"/>
                  <a:pt x="485777" y="41973"/>
                  <a:pt x="487885" y="0"/>
                </a:cubicBezTo>
                <a:cubicBezTo>
                  <a:pt x="567178" y="91209"/>
                  <a:pt x="585840" y="83775"/>
                  <a:pt x="665561" y="177677"/>
                </a:cubicBezTo>
                <a:cubicBezTo>
                  <a:pt x="615292" y="230642"/>
                  <a:pt x="530491" y="316458"/>
                  <a:pt x="487885" y="355353"/>
                </a:cubicBezTo>
                <a:cubicBezTo>
                  <a:pt x="490184" y="318382"/>
                  <a:pt x="492146" y="286073"/>
                  <a:pt x="487885" y="266515"/>
                </a:cubicBezTo>
                <a:cubicBezTo>
                  <a:pt x="253897" y="243088"/>
                  <a:pt x="194136" y="268462"/>
                  <a:pt x="0" y="266515"/>
                </a:cubicBezTo>
                <a:cubicBezTo>
                  <a:pt x="2706" y="206852"/>
                  <a:pt x="2473" y="136431"/>
                  <a:pt x="0" y="88838"/>
                </a:cubicBezTo>
                <a:close/>
              </a:path>
            </a:pathLst>
          </a:custGeom>
          <a:ln>
            <a:solidFill>
              <a:srgbClr val="FDCC41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3" name="Freccia a destra 62">
            <a:extLst>
              <a:ext uri="{FF2B5EF4-FFF2-40B4-BE49-F238E27FC236}">
                <a16:creationId xmlns:a16="http://schemas.microsoft.com/office/drawing/2014/main" id="{3F0FEF62-2040-FB85-7658-2BE5B816FDC5}"/>
              </a:ext>
            </a:extLst>
          </p:cNvPr>
          <p:cNvSpPr/>
          <p:nvPr/>
        </p:nvSpPr>
        <p:spPr>
          <a:xfrm rot="5400000">
            <a:off x="6541135" y="1986634"/>
            <a:ext cx="665560" cy="355353"/>
          </a:xfrm>
          <a:custGeom>
            <a:avLst/>
            <a:gdLst>
              <a:gd name="csX0" fmla="*/ 0 w 665560"/>
              <a:gd name="csY0" fmla="*/ 88838 h 355353"/>
              <a:gd name="csX1" fmla="*/ 487884 w 665560"/>
              <a:gd name="csY1" fmla="*/ 88838 h 355353"/>
              <a:gd name="csX2" fmla="*/ 487884 w 665560"/>
              <a:gd name="csY2" fmla="*/ 0 h 355353"/>
              <a:gd name="csX3" fmla="*/ 665560 w 665560"/>
              <a:gd name="csY3" fmla="*/ 177677 h 355353"/>
              <a:gd name="csX4" fmla="*/ 487884 w 665560"/>
              <a:gd name="csY4" fmla="*/ 355353 h 355353"/>
              <a:gd name="csX5" fmla="*/ 487884 w 665560"/>
              <a:gd name="csY5" fmla="*/ 266515 h 355353"/>
              <a:gd name="csX6" fmla="*/ 0 w 665560"/>
              <a:gd name="csY6" fmla="*/ 266515 h 355353"/>
              <a:gd name="csX7" fmla="*/ 0 w 665560"/>
              <a:gd name="csY7" fmla="*/ 88838 h 355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60" h="355353" fill="none" extrusionOk="0">
                <a:moveTo>
                  <a:pt x="0" y="88838"/>
                </a:moveTo>
                <a:cubicBezTo>
                  <a:pt x="148023" y="100616"/>
                  <a:pt x="288773" y="89203"/>
                  <a:pt x="487884" y="88838"/>
                </a:cubicBezTo>
                <a:cubicBezTo>
                  <a:pt x="484679" y="56879"/>
                  <a:pt x="487512" y="28330"/>
                  <a:pt x="487884" y="0"/>
                </a:cubicBezTo>
                <a:cubicBezTo>
                  <a:pt x="539433" y="41736"/>
                  <a:pt x="609790" y="138428"/>
                  <a:pt x="665560" y="177677"/>
                </a:cubicBezTo>
                <a:cubicBezTo>
                  <a:pt x="623604" y="220139"/>
                  <a:pt x="548370" y="309537"/>
                  <a:pt x="487884" y="355353"/>
                </a:cubicBezTo>
                <a:cubicBezTo>
                  <a:pt x="483851" y="337083"/>
                  <a:pt x="484968" y="304576"/>
                  <a:pt x="487884" y="266515"/>
                </a:cubicBezTo>
                <a:cubicBezTo>
                  <a:pt x="299091" y="265428"/>
                  <a:pt x="142771" y="281015"/>
                  <a:pt x="0" y="266515"/>
                </a:cubicBezTo>
                <a:cubicBezTo>
                  <a:pt x="4386" y="215516"/>
                  <a:pt x="4892" y="142490"/>
                  <a:pt x="0" y="88838"/>
                </a:cubicBezTo>
                <a:close/>
              </a:path>
              <a:path w="665560" h="355353" stroke="0" extrusionOk="0">
                <a:moveTo>
                  <a:pt x="0" y="88838"/>
                </a:moveTo>
                <a:cubicBezTo>
                  <a:pt x="155849" y="101223"/>
                  <a:pt x="336079" y="69533"/>
                  <a:pt x="487884" y="88838"/>
                </a:cubicBezTo>
                <a:cubicBezTo>
                  <a:pt x="487479" y="57840"/>
                  <a:pt x="485776" y="41973"/>
                  <a:pt x="487884" y="0"/>
                </a:cubicBezTo>
                <a:cubicBezTo>
                  <a:pt x="567177" y="91209"/>
                  <a:pt x="585839" y="83775"/>
                  <a:pt x="665560" y="177677"/>
                </a:cubicBezTo>
                <a:cubicBezTo>
                  <a:pt x="615291" y="230642"/>
                  <a:pt x="530490" y="316458"/>
                  <a:pt x="487884" y="355353"/>
                </a:cubicBezTo>
                <a:cubicBezTo>
                  <a:pt x="490183" y="318382"/>
                  <a:pt x="492145" y="286073"/>
                  <a:pt x="487884" y="266515"/>
                </a:cubicBezTo>
                <a:cubicBezTo>
                  <a:pt x="252887" y="286515"/>
                  <a:pt x="187074" y="262959"/>
                  <a:pt x="0" y="266515"/>
                </a:cubicBezTo>
                <a:cubicBezTo>
                  <a:pt x="2706" y="206852"/>
                  <a:pt x="2473" y="136431"/>
                  <a:pt x="0" y="88838"/>
                </a:cubicBezTo>
                <a:close/>
              </a:path>
            </a:pathLst>
          </a:custGeom>
          <a:ln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6A26B2F1-8BA1-5970-FCEE-DD5E57AE5C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051592" y="3521242"/>
            <a:ext cx="1072800" cy="1072800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D84A613-D057-B238-3A4F-707EDADDA9F7}"/>
              </a:ext>
            </a:extLst>
          </p:cNvPr>
          <p:cNvSpPr txBox="1"/>
          <p:nvPr/>
        </p:nvSpPr>
        <p:spPr>
          <a:xfrm>
            <a:off x="2794796" y="2572500"/>
            <a:ext cx="1983693" cy="802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900" b="1" kern="1200" dirty="0">
                <a:latin typeface="Montserrat" pitchFamily="2" charset="0"/>
              </a:rPr>
              <a:t>Associazioni Territoriali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17D329C-484F-B5C7-EC54-61C1DB8B9F32}"/>
              </a:ext>
            </a:extLst>
          </p:cNvPr>
          <p:cNvSpPr txBox="1"/>
          <p:nvPr/>
        </p:nvSpPr>
        <p:spPr>
          <a:xfrm>
            <a:off x="6591128" y="2581320"/>
            <a:ext cx="1755879" cy="8027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kern="1200" dirty="0">
                <a:solidFill>
                  <a:schemeClr val="tx1"/>
                </a:solidFill>
                <a:latin typeface="Montserrat" pitchFamily="2" charset="0"/>
              </a:rPr>
              <a:t>Cassa Edile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1D2DC20A-63EA-668D-7551-B67E56C6DF31}"/>
              </a:ext>
            </a:extLst>
          </p:cNvPr>
          <p:cNvGrpSpPr/>
          <p:nvPr/>
        </p:nvGrpSpPr>
        <p:grpSpPr>
          <a:xfrm>
            <a:off x="10181542" y="2155212"/>
            <a:ext cx="1610305" cy="580978"/>
            <a:chOff x="783306" y="39005"/>
            <a:chExt cx="5149520" cy="789024"/>
          </a:xfrm>
        </p:grpSpPr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15C10B89-B7EF-DA5C-032D-00C729EF120A}"/>
                </a:ext>
              </a:extLst>
            </p:cNvPr>
            <p:cNvSpPr/>
            <p:nvPr/>
          </p:nvSpPr>
          <p:spPr>
            <a:xfrm>
              <a:off x="783306" y="39005"/>
              <a:ext cx="5149520" cy="7890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b="1"/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F4D59F38-C7C5-1F6F-A386-53D1F99C45EE}"/>
                </a:ext>
              </a:extLst>
            </p:cNvPr>
            <p:cNvSpPr txBox="1"/>
            <p:nvPr/>
          </p:nvSpPr>
          <p:spPr>
            <a:xfrm>
              <a:off x="806416" y="62115"/>
              <a:ext cx="5103300" cy="742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 dirty="0">
                  <a:latin typeface="Montserrat" pitchFamily="2" charset="0"/>
                </a:rPr>
                <a:t>Imprese Assistite</a:t>
              </a:r>
            </a:p>
          </p:txBody>
        </p:sp>
      </p:grpSp>
      <p:sp>
        <p:nvSpPr>
          <p:cNvPr id="80" name="Freccia a destra 79">
            <a:extLst>
              <a:ext uri="{FF2B5EF4-FFF2-40B4-BE49-F238E27FC236}">
                <a16:creationId xmlns:a16="http://schemas.microsoft.com/office/drawing/2014/main" id="{EBE98789-66AE-43FA-6764-A6364FEC497E}"/>
              </a:ext>
            </a:extLst>
          </p:cNvPr>
          <p:cNvSpPr/>
          <p:nvPr/>
        </p:nvSpPr>
        <p:spPr>
          <a:xfrm rot="10800000">
            <a:off x="9221333" y="2829622"/>
            <a:ext cx="665560" cy="355353"/>
          </a:xfrm>
          <a:custGeom>
            <a:avLst/>
            <a:gdLst>
              <a:gd name="csX0" fmla="*/ 0 w 665560"/>
              <a:gd name="csY0" fmla="*/ 88838 h 355353"/>
              <a:gd name="csX1" fmla="*/ 487884 w 665560"/>
              <a:gd name="csY1" fmla="*/ 88838 h 355353"/>
              <a:gd name="csX2" fmla="*/ 487884 w 665560"/>
              <a:gd name="csY2" fmla="*/ 0 h 355353"/>
              <a:gd name="csX3" fmla="*/ 665560 w 665560"/>
              <a:gd name="csY3" fmla="*/ 177677 h 355353"/>
              <a:gd name="csX4" fmla="*/ 487884 w 665560"/>
              <a:gd name="csY4" fmla="*/ 355353 h 355353"/>
              <a:gd name="csX5" fmla="*/ 487884 w 665560"/>
              <a:gd name="csY5" fmla="*/ 266515 h 355353"/>
              <a:gd name="csX6" fmla="*/ 0 w 665560"/>
              <a:gd name="csY6" fmla="*/ 266515 h 355353"/>
              <a:gd name="csX7" fmla="*/ 0 w 665560"/>
              <a:gd name="csY7" fmla="*/ 88838 h 355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60" h="355353" fill="none" extrusionOk="0">
                <a:moveTo>
                  <a:pt x="0" y="88838"/>
                </a:moveTo>
                <a:cubicBezTo>
                  <a:pt x="148023" y="100616"/>
                  <a:pt x="288773" y="89203"/>
                  <a:pt x="487884" y="88838"/>
                </a:cubicBezTo>
                <a:cubicBezTo>
                  <a:pt x="484679" y="56879"/>
                  <a:pt x="487512" y="28330"/>
                  <a:pt x="487884" y="0"/>
                </a:cubicBezTo>
                <a:cubicBezTo>
                  <a:pt x="539433" y="41736"/>
                  <a:pt x="609790" y="138428"/>
                  <a:pt x="665560" y="177677"/>
                </a:cubicBezTo>
                <a:cubicBezTo>
                  <a:pt x="623604" y="220139"/>
                  <a:pt x="548370" y="309537"/>
                  <a:pt x="487884" y="355353"/>
                </a:cubicBezTo>
                <a:cubicBezTo>
                  <a:pt x="483851" y="337083"/>
                  <a:pt x="484968" y="304576"/>
                  <a:pt x="487884" y="266515"/>
                </a:cubicBezTo>
                <a:cubicBezTo>
                  <a:pt x="299091" y="265428"/>
                  <a:pt x="142771" y="281015"/>
                  <a:pt x="0" y="266515"/>
                </a:cubicBezTo>
                <a:cubicBezTo>
                  <a:pt x="4386" y="215516"/>
                  <a:pt x="4892" y="142490"/>
                  <a:pt x="0" y="88838"/>
                </a:cubicBezTo>
                <a:close/>
              </a:path>
              <a:path w="665560" h="355353" stroke="0" extrusionOk="0">
                <a:moveTo>
                  <a:pt x="0" y="88838"/>
                </a:moveTo>
                <a:cubicBezTo>
                  <a:pt x="155849" y="101223"/>
                  <a:pt x="336079" y="69533"/>
                  <a:pt x="487884" y="88838"/>
                </a:cubicBezTo>
                <a:cubicBezTo>
                  <a:pt x="487479" y="57840"/>
                  <a:pt x="485776" y="41973"/>
                  <a:pt x="487884" y="0"/>
                </a:cubicBezTo>
                <a:cubicBezTo>
                  <a:pt x="567177" y="91209"/>
                  <a:pt x="585839" y="83775"/>
                  <a:pt x="665560" y="177677"/>
                </a:cubicBezTo>
                <a:cubicBezTo>
                  <a:pt x="615291" y="230642"/>
                  <a:pt x="530490" y="316458"/>
                  <a:pt x="487884" y="355353"/>
                </a:cubicBezTo>
                <a:cubicBezTo>
                  <a:pt x="490183" y="318382"/>
                  <a:pt x="492145" y="286073"/>
                  <a:pt x="487884" y="266515"/>
                </a:cubicBezTo>
                <a:cubicBezTo>
                  <a:pt x="252887" y="286515"/>
                  <a:pt x="187074" y="262959"/>
                  <a:pt x="0" y="266515"/>
                </a:cubicBezTo>
                <a:cubicBezTo>
                  <a:pt x="2706" y="206852"/>
                  <a:pt x="2473" y="136431"/>
                  <a:pt x="0" y="88838"/>
                </a:cubicBezTo>
                <a:close/>
              </a:path>
            </a:pathLst>
          </a:custGeom>
          <a:ln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B636A1C1-5728-13D6-BAE7-1CBBCBC6AD94}"/>
              </a:ext>
            </a:extLst>
          </p:cNvPr>
          <p:cNvSpPr/>
          <p:nvPr/>
        </p:nvSpPr>
        <p:spPr>
          <a:xfrm rot="3128823">
            <a:off x="6324132" y="4899323"/>
            <a:ext cx="665560" cy="292645"/>
          </a:xfrm>
          <a:custGeom>
            <a:avLst/>
            <a:gdLst>
              <a:gd name="csX0" fmla="*/ 0 w 665560"/>
              <a:gd name="csY0" fmla="*/ 73161 h 292645"/>
              <a:gd name="csX1" fmla="*/ 519238 w 665560"/>
              <a:gd name="csY1" fmla="*/ 73161 h 292645"/>
              <a:gd name="csX2" fmla="*/ 519238 w 665560"/>
              <a:gd name="csY2" fmla="*/ 0 h 292645"/>
              <a:gd name="csX3" fmla="*/ 665560 w 665560"/>
              <a:gd name="csY3" fmla="*/ 146323 h 292645"/>
              <a:gd name="csX4" fmla="*/ 519238 w 665560"/>
              <a:gd name="csY4" fmla="*/ 292645 h 292645"/>
              <a:gd name="csX5" fmla="*/ 519238 w 665560"/>
              <a:gd name="csY5" fmla="*/ 219484 h 292645"/>
              <a:gd name="csX6" fmla="*/ 0 w 665560"/>
              <a:gd name="csY6" fmla="*/ 219484 h 292645"/>
              <a:gd name="csX7" fmla="*/ 0 w 665560"/>
              <a:gd name="csY7" fmla="*/ 73161 h 2926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60" h="292645" fill="none" extrusionOk="0">
                <a:moveTo>
                  <a:pt x="0" y="73161"/>
                </a:moveTo>
                <a:cubicBezTo>
                  <a:pt x="136792" y="80392"/>
                  <a:pt x="393964" y="61018"/>
                  <a:pt x="519238" y="73161"/>
                </a:cubicBezTo>
                <a:cubicBezTo>
                  <a:pt x="520672" y="56067"/>
                  <a:pt x="518328" y="27022"/>
                  <a:pt x="519238" y="0"/>
                </a:cubicBezTo>
                <a:cubicBezTo>
                  <a:pt x="556449" y="41244"/>
                  <a:pt x="599850" y="89703"/>
                  <a:pt x="665560" y="146323"/>
                </a:cubicBezTo>
                <a:cubicBezTo>
                  <a:pt x="625929" y="178168"/>
                  <a:pt x="568213" y="250916"/>
                  <a:pt x="519238" y="292645"/>
                </a:cubicBezTo>
                <a:cubicBezTo>
                  <a:pt x="519937" y="273170"/>
                  <a:pt x="517469" y="253625"/>
                  <a:pt x="519238" y="219484"/>
                </a:cubicBezTo>
                <a:cubicBezTo>
                  <a:pt x="396834" y="204279"/>
                  <a:pt x="187618" y="209097"/>
                  <a:pt x="0" y="219484"/>
                </a:cubicBezTo>
                <a:cubicBezTo>
                  <a:pt x="-7090" y="171995"/>
                  <a:pt x="-3836" y="112960"/>
                  <a:pt x="0" y="73161"/>
                </a:cubicBezTo>
                <a:close/>
              </a:path>
              <a:path w="665560" h="292645" stroke="0" extrusionOk="0">
                <a:moveTo>
                  <a:pt x="0" y="73161"/>
                </a:moveTo>
                <a:cubicBezTo>
                  <a:pt x="111685" y="66091"/>
                  <a:pt x="324576" y="93106"/>
                  <a:pt x="519238" y="73161"/>
                </a:cubicBezTo>
                <a:cubicBezTo>
                  <a:pt x="518138" y="44558"/>
                  <a:pt x="517076" y="25861"/>
                  <a:pt x="519238" y="0"/>
                </a:cubicBezTo>
                <a:cubicBezTo>
                  <a:pt x="581643" y="61723"/>
                  <a:pt x="591651" y="78607"/>
                  <a:pt x="665560" y="146323"/>
                </a:cubicBezTo>
                <a:cubicBezTo>
                  <a:pt x="600470" y="215418"/>
                  <a:pt x="558908" y="249822"/>
                  <a:pt x="519238" y="292645"/>
                </a:cubicBezTo>
                <a:cubicBezTo>
                  <a:pt x="519078" y="272539"/>
                  <a:pt x="515746" y="236843"/>
                  <a:pt x="519238" y="219484"/>
                </a:cubicBezTo>
                <a:cubicBezTo>
                  <a:pt x="270412" y="219393"/>
                  <a:pt x="243900" y="234582"/>
                  <a:pt x="0" y="219484"/>
                </a:cubicBezTo>
                <a:cubicBezTo>
                  <a:pt x="-1758" y="178679"/>
                  <a:pt x="-1289" y="131264"/>
                  <a:pt x="0" y="73161"/>
                </a:cubicBezTo>
                <a:close/>
              </a:path>
            </a:pathLst>
          </a:custGeom>
          <a:ln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2" name="Freccia a destra 81">
            <a:extLst>
              <a:ext uri="{FF2B5EF4-FFF2-40B4-BE49-F238E27FC236}">
                <a16:creationId xmlns:a16="http://schemas.microsoft.com/office/drawing/2014/main" id="{09EFD735-613C-5FF3-B188-0937BE4EA63E}"/>
              </a:ext>
            </a:extLst>
          </p:cNvPr>
          <p:cNvSpPr/>
          <p:nvPr/>
        </p:nvSpPr>
        <p:spPr>
          <a:xfrm>
            <a:off x="5458519" y="5590453"/>
            <a:ext cx="894782" cy="323306"/>
          </a:xfrm>
          <a:custGeom>
            <a:avLst/>
            <a:gdLst>
              <a:gd name="csX0" fmla="*/ 0 w 894782"/>
              <a:gd name="csY0" fmla="*/ 80827 h 323306"/>
              <a:gd name="csX1" fmla="*/ 373896 w 894782"/>
              <a:gd name="csY1" fmla="*/ 80827 h 323306"/>
              <a:gd name="csX2" fmla="*/ 733129 w 894782"/>
              <a:gd name="csY2" fmla="*/ 80827 h 323306"/>
              <a:gd name="csX3" fmla="*/ 733129 w 894782"/>
              <a:gd name="csY3" fmla="*/ 0 h 323306"/>
              <a:gd name="csX4" fmla="*/ 894782 w 894782"/>
              <a:gd name="csY4" fmla="*/ 161653 h 323306"/>
              <a:gd name="csX5" fmla="*/ 733129 w 894782"/>
              <a:gd name="csY5" fmla="*/ 323306 h 323306"/>
              <a:gd name="csX6" fmla="*/ 733129 w 894782"/>
              <a:gd name="csY6" fmla="*/ 242480 h 323306"/>
              <a:gd name="csX7" fmla="*/ 373896 w 894782"/>
              <a:gd name="csY7" fmla="*/ 242480 h 323306"/>
              <a:gd name="csX8" fmla="*/ 0 w 894782"/>
              <a:gd name="csY8" fmla="*/ 242480 h 323306"/>
              <a:gd name="csX9" fmla="*/ 0 w 894782"/>
              <a:gd name="csY9" fmla="*/ 80827 h 3233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94782" h="323306" fill="none" extrusionOk="0">
                <a:moveTo>
                  <a:pt x="0" y="80827"/>
                </a:moveTo>
                <a:cubicBezTo>
                  <a:pt x="175062" y="78541"/>
                  <a:pt x="202447" y="84687"/>
                  <a:pt x="373896" y="80827"/>
                </a:cubicBezTo>
                <a:cubicBezTo>
                  <a:pt x="545345" y="76967"/>
                  <a:pt x="557340" y="97107"/>
                  <a:pt x="733129" y="80827"/>
                </a:cubicBezTo>
                <a:cubicBezTo>
                  <a:pt x="734463" y="56256"/>
                  <a:pt x="737005" y="38449"/>
                  <a:pt x="733129" y="0"/>
                </a:cubicBezTo>
                <a:cubicBezTo>
                  <a:pt x="773456" y="26424"/>
                  <a:pt x="822440" y="83143"/>
                  <a:pt x="894782" y="161653"/>
                </a:cubicBezTo>
                <a:cubicBezTo>
                  <a:pt x="826743" y="230202"/>
                  <a:pt x="810268" y="255498"/>
                  <a:pt x="733129" y="323306"/>
                </a:cubicBezTo>
                <a:cubicBezTo>
                  <a:pt x="736630" y="284419"/>
                  <a:pt x="732033" y="273846"/>
                  <a:pt x="733129" y="242480"/>
                </a:cubicBezTo>
                <a:cubicBezTo>
                  <a:pt x="605777" y="255275"/>
                  <a:pt x="464992" y="233370"/>
                  <a:pt x="373896" y="242480"/>
                </a:cubicBezTo>
                <a:cubicBezTo>
                  <a:pt x="282800" y="251590"/>
                  <a:pt x="128459" y="234538"/>
                  <a:pt x="0" y="242480"/>
                </a:cubicBezTo>
                <a:cubicBezTo>
                  <a:pt x="432" y="186772"/>
                  <a:pt x="-4119" y="142163"/>
                  <a:pt x="0" y="80827"/>
                </a:cubicBezTo>
                <a:close/>
              </a:path>
              <a:path w="894782" h="323306" stroke="0" extrusionOk="0">
                <a:moveTo>
                  <a:pt x="0" y="80827"/>
                </a:moveTo>
                <a:cubicBezTo>
                  <a:pt x="112097" y="99862"/>
                  <a:pt x="213819" y="75040"/>
                  <a:pt x="381227" y="80827"/>
                </a:cubicBezTo>
                <a:cubicBezTo>
                  <a:pt x="548635" y="86614"/>
                  <a:pt x="567579" y="90270"/>
                  <a:pt x="733129" y="80827"/>
                </a:cubicBezTo>
                <a:cubicBezTo>
                  <a:pt x="736485" y="46248"/>
                  <a:pt x="730532" y="19839"/>
                  <a:pt x="733129" y="0"/>
                </a:cubicBezTo>
                <a:cubicBezTo>
                  <a:pt x="799628" y="62966"/>
                  <a:pt x="822047" y="86703"/>
                  <a:pt x="894782" y="161653"/>
                </a:cubicBezTo>
                <a:cubicBezTo>
                  <a:pt x="840905" y="201305"/>
                  <a:pt x="802732" y="240135"/>
                  <a:pt x="733129" y="323306"/>
                </a:cubicBezTo>
                <a:cubicBezTo>
                  <a:pt x="734757" y="304495"/>
                  <a:pt x="735838" y="265325"/>
                  <a:pt x="733129" y="242480"/>
                </a:cubicBezTo>
                <a:cubicBezTo>
                  <a:pt x="624490" y="230115"/>
                  <a:pt x="485367" y="229899"/>
                  <a:pt x="381227" y="242480"/>
                </a:cubicBezTo>
                <a:cubicBezTo>
                  <a:pt x="277087" y="255061"/>
                  <a:pt x="158729" y="244819"/>
                  <a:pt x="0" y="242480"/>
                </a:cubicBezTo>
                <a:cubicBezTo>
                  <a:pt x="5632" y="164230"/>
                  <a:pt x="7706" y="119259"/>
                  <a:pt x="0" y="80827"/>
                </a:cubicBezTo>
                <a:close/>
              </a:path>
            </a:pathLst>
          </a:custGeom>
          <a:ln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3" name="Immagine 82">
            <a:extLst>
              <a:ext uri="{FF2B5EF4-FFF2-40B4-BE49-F238E27FC236}">
                <a16:creationId xmlns:a16="http://schemas.microsoft.com/office/drawing/2014/main" id="{C4C29414-4817-DA53-23D5-61A4B597A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5871" y="5090792"/>
            <a:ext cx="705097" cy="705097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:a16="http://schemas.microsoft.com/office/drawing/2014/main" id="{A6E70680-8C33-94BC-4F1A-AC38621919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5621" y="5140438"/>
            <a:ext cx="643373" cy="643373"/>
          </a:xfrm>
          <a:prstGeom prst="rect">
            <a:avLst/>
          </a:prstGeom>
        </p:spPr>
      </p:pic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8DBEC66E-69BA-8E8B-091E-4445047DB134}"/>
              </a:ext>
            </a:extLst>
          </p:cNvPr>
          <p:cNvSpPr/>
          <p:nvPr/>
        </p:nvSpPr>
        <p:spPr>
          <a:xfrm rot="8236327">
            <a:off x="4241845" y="4849821"/>
            <a:ext cx="665560" cy="292645"/>
          </a:xfrm>
          <a:custGeom>
            <a:avLst/>
            <a:gdLst>
              <a:gd name="csX0" fmla="*/ 0 w 665560"/>
              <a:gd name="csY0" fmla="*/ 73161 h 292645"/>
              <a:gd name="csX1" fmla="*/ 519238 w 665560"/>
              <a:gd name="csY1" fmla="*/ 73161 h 292645"/>
              <a:gd name="csX2" fmla="*/ 519238 w 665560"/>
              <a:gd name="csY2" fmla="*/ 0 h 292645"/>
              <a:gd name="csX3" fmla="*/ 665560 w 665560"/>
              <a:gd name="csY3" fmla="*/ 146323 h 292645"/>
              <a:gd name="csX4" fmla="*/ 519238 w 665560"/>
              <a:gd name="csY4" fmla="*/ 292645 h 292645"/>
              <a:gd name="csX5" fmla="*/ 519238 w 665560"/>
              <a:gd name="csY5" fmla="*/ 219484 h 292645"/>
              <a:gd name="csX6" fmla="*/ 0 w 665560"/>
              <a:gd name="csY6" fmla="*/ 219484 h 292645"/>
              <a:gd name="csX7" fmla="*/ 0 w 665560"/>
              <a:gd name="csY7" fmla="*/ 73161 h 2926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65560" h="292645" fill="none" extrusionOk="0">
                <a:moveTo>
                  <a:pt x="0" y="73161"/>
                </a:moveTo>
                <a:cubicBezTo>
                  <a:pt x="136792" y="80392"/>
                  <a:pt x="393964" y="61018"/>
                  <a:pt x="519238" y="73161"/>
                </a:cubicBezTo>
                <a:cubicBezTo>
                  <a:pt x="520672" y="56067"/>
                  <a:pt x="518328" y="27022"/>
                  <a:pt x="519238" y="0"/>
                </a:cubicBezTo>
                <a:cubicBezTo>
                  <a:pt x="556449" y="41244"/>
                  <a:pt x="599850" y="89703"/>
                  <a:pt x="665560" y="146323"/>
                </a:cubicBezTo>
                <a:cubicBezTo>
                  <a:pt x="625929" y="178168"/>
                  <a:pt x="568213" y="250916"/>
                  <a:pt x="519238" y="292645"/>
                </a:cubicBezTo>
                <a:cubicBezTo>
                  <a:pt x="519937" y="273170"/>
                  <a:pt x="517469" y="253625"/>
                  <a:pt x="519238" y="219484"/>
                </a:cubicBezTo>
                <a:cubicBezTo>
                  <a:pt x="396834" y="204279"/>
                  <a:pt x="187618" y="209097"/>
                  <a:pt x="0" y="219484"/>
                </a:cubicBezTo>
                <a:cubicBezTo>
                  <a:pt x="-7090" y="171995"/>
                  <a:pt x="-3836" y="112960"/>
                  <a:pt x="0" y="73161"/>
                </a:cubicBezTo>
                <a:close/>
              </a:path>
              <a:path w="665560" h="292645" stroke="0" extrusionOk="0">
                <a:moveTo>
                  <a:pt x="0" y="73161"/>
                </a:moveTo>
                <a:cubicBezTo>
                  <a:pt x="111685" y="66091"/>
                  <a:pt x="324576" y="93106"/>
                  <a:pt x="519238" y="73161"/>
                </a:cubicBezTo>
                <a:cubicBezTo>
                  <a:pt x="518138" y="44558"/>
                  <a:pt x="517076" y="25861"/>
                  <a:pt x="519238" y="0"/>
                </a:cubicBezTo>
                <a:cubicBezTo>
                  <a:pt x="581643" y="61723"/>
                  <a:pt x="591651" y="78607"/>
                  <a:pt x="665560" y="146323"/>
                </a:cubicBezTo>
                <a:cubicBezTo>
                  <a:pt x="600470" y="215418"/>
                  <a:pt x="558908" y="249822"/>
                  <a:pt x="519238" y="292645"/>
                </a:cubicBezTo>
                <a:cubicBezTo>
                  <a:pt x="519078" y="272539"/>
                  <a:pt x="515746" y="236843"/>
                  <a:pt x="519238" y="219484"/>
                </a:cubicBezTo>
                <a:cubicBezTo>
                  <a:pt x="270412" y="219393"/>
                  <a:pt x="243900" y="234582"/>
                  <a:pt x="0" y="219484"/>
                </a:cubicBezTo>
                <a:cubicBezTo>
                  <a:pt x="-1758" y="178679"/>
                  <a:pt x="-1289" y="131264"/>
                  <a:pt x="0" y="73161"/>
                </a:cubicBezTo>
                <a:close/>
              </a:path>
            </a:pathLst>
          </a:cu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20769485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6B0E7B0A-3A63-2A2C-C8CE-EA68E6AC81FA}"/>
              </a:ext>
            </a:extLst>
          </p:cNvPr>
          <p:cNvSpPr txBox="1"/>
          <p:nvPr/>
        </p:nvSpPr>
        <p:spPr>
          <a:xfrm>
            <a:off x="3193232" y="5017664"/>
            <a:ext cx="19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Contributo FP</a:t>
            </a:r>
          </a:p>
        </p:txBody>
      </p:sp>
      <p:pic>
        <p:nvPicPr>
          <p:cNvPr id="93" name="Immagine 92">
            <a:extLst>
              <a:ext uri="{FF2B5EF4-FFF2-40B4-BE49-F238E27FC236}">
                <a16:creationId xmlns:a16="http://schemas.microsoft.com/office/drawing/2014/main" id="{143D0328-FEFF-1066-BD6D-260F95057E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H="1">
            <a:off x="3428451" y="3485069"/>
            <a:ext cx="1072801" cy="1072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57D5BC6-FAE1-5BC9-E7EB-6241914425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-2229613" y="2240106"/>
            <a:ext cx="6297252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712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9A7C5-3936-0C84-E4DA-ECC7425E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Immagine che contiene clipart, Elementi grafici, cartone animato, design&#10;&#10;Il contenuto generato dall'IA potrebbe non essere corretto.">
            <a:extLst>
              <a:ext uri="{FF2B5EF4-FFF2-40B4-BE49-F238E27FC236}">
                <a16:creationId xmlns:a16="http://schemas.microsoft.com/office/drawing/2014/main" id="{B2D0F108-C009-9AA3-2620-8FD7A34734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1" cy="685799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6D192-5F9B-36FE-BE6E-4634A6873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540742-C5EE-77F2-456E-6E5FA13A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E618CF1-DC5B-42FA-988E-0D28B178189B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D6E619-9774-5DD9-47EB-D692D03D00AE}"/>
              </a:ext>
            </a:extLst>
          </p:cNvPr>
          <p:cNvSpPr txBox="1"/>
          <p:nvPr/>
        </p:nvSpPr>
        <p:spPr>
          <a:xfrm>
            <a:off x="1789175" y="2613391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>
                <a:solidFill>
                  <a:srgbClr val="215F9A"/>
                </a:solidFill>
              </a:rPr>
              <a:t>RAPPRESENTARE </a:t>
            </a:r>
          </a:p>
          <a:p>
            <a:pPr algn="ctr"/>
            <a:r>
              <a:rPr lang="it-IT" sz="5000" b="1" dirty="0">
                <a:solidFill>
                  <a:srgbClr val="215F9A"/>
                </a:solidFill>
              </a:rPr>
              <a:t>L’ASSOCIAZIONE</a:t>
            </a:r>
          </a:p>
        </p:txBody>
      </p:sp>
    </p:spTree>
    <p:extLst>
      <p:ext uri="{BB962C8B-B14F-4D97-AF65-F5344CB8AC3E}">
        <p14:creationId xmlns:p14="http://schemas.microsoft.com/office/powerpoint/2010/main" val="154867751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B3B04-DB3C-7ABE-5AF6-4A9A8502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2496600-BEAA-5646-D989-A35067B67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912" y="-628073"/>
            <a:ext cx="1847088" cy="74860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EAAA75-BF57-0C7A-CA48-3636148FF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978" y="81583"/>
            <a:ext cx="7350318" cy="95153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1F3A"/>
                </a:solidFill>
                <a:latin typeface="Aptos" panose="020B0004020202020204" pitchFamily="34" charset="0"/>
                <a:ea typeface="Calibri"/>
                <a:cs typeface="Calibri"/>
              </a:rPr>
              <a:t>IDENTITÀ E VALORI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7A448B7-263C-ABAA-4EBC-2AC9C9CC8945}"/>
              </a:ext>
            </a:extLst>
          </p:cNvPr>
          <p:cNvSpPr txBox="1"/>
          <p:nvPr/>
        </p:nvSpPr>
        <p:spPr>
          <a:xfrm>
            <a:off x="3986124" y="4299099"/>
            <a:ext cx="7536873" cy="177151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Essa ha per scopo 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tutela degli interessi della categoria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delle imprese di costruzione che hanno per scopo sociale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l’esecuzione, la promozione, la progettazione, l’ingegneria di opere pubbliche e private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Calibri" panose="020F0502020204030204" pitchFamily="34" charset="0"/>
              </a:rPr>
              <a:t> o di loro parti, con l’obiettivo di contribuire al progresso e alla tutela del Paese nel quadro dell’economia di mercato.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FD77454-0161-7588-BEC0-0AFA37404A91}"/>
              </a:ext>
            </a:extLst>
          </p:cNvPr>
          <p:cNvSpPr txBox="1"/>
          <p:nvPr/>
        </p:nvSpPr>
        <p:spPr>
          <a:xfrm>
            <a:off x="3533813" y="2474893"/>
            <a:ext cx="854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1F3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1F3A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ASSUME LA RAPPRESENTANZA NAZIONALE DELLA CATEGORIA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F3A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6" name="Immagine 5" descr="Immagine che contiene Carattere, logo, Elementi grafici, simbolo&#10;&#10;Il contenuto generato dall'IA potrebbe non essere corretto.">
            <a:extLst>
              <a:ext uri="{FF2B5EF4-FFF2-40B4-BE49-F238E27FC236}">
                <a16:creationId xmlns:a16="http://schemas.microsoft.com/office/drawing/2014/main" id="{027A80F3-1F05-EBE4-8CA0-BC1199AC1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0" y="1859973"/>
            <a:ext cx="2083349" cy="2078182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8D5DBE8-E564-046B-CD05-72736EADA3A5}"/>
              </a:ext>
            </a:extLst>
          </p:cNvPr>
          <p:cNvCxnSpPr>
            <a:cxnSpLocks/>
          </p:cNvCxnSpPr>
          <p:nvPr/>
        </p:nvCxnSpPr>
        <p:spPr>
          <a:xfrm>
            <a:off x="2797404" y="2753591"/>
            <a:ext cx="8507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B981C23-32AE-1FBE-F435-027F4F45B92B}"/>
              </a:ext>
            </a:extLst>
          </p:cNvPr>
          <p:cNvCxnSpPr>
            <a:stCxn id="23" idx="2"/>
          </p:cNvCxnSpPr>
          <p:nvPr/>
        </p:nvCxnSpPr>
        <p:spPr>
          <a:xfrm flipH="1">
            <a:off x="7805756" y="3429000"/>
            <a:ext cx="1" cy="522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BE19FC-96E1-8B6D-B0F0-DC76F35FC0DA}"/>
              </a:ext>
            </a:extLst>
          </p:cNvPr>
          <p:cNvSpPr txBox="1"/>
          <p:nvPr/>
        </p:nvSpPr>
        <p:spPr>
          <a:xfrm>
            <a:off x="5587137" y="64179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E618CF1-DC5B-42FA-988E-0D28B178189B}" type="slidenum">
              <a:rPr lang="it-IT" sz="1200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algn="r"/>
              <a:t>32</a:t>
            </a:fld>
            <a:endParaRPr lang="it-IT" sz="1200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059378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, Elementi grafici,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0B42BD87-FA00-01CE-C0E4-3F178B130B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A0DF953-B9B5-4A5F-5A85-EA5F2FD9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948"/>
            <a:ext cx="10515600" cy="96491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</a:rPr>
              <a:t>DIVERSI MODI DI PARTECIPARE ALL’ASSOCIAZIONE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E8EFB-769F-8203-63C3-056090F0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43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>
                <a:solidFill>
                  <a:schemeClr val="tx2"/>
                </a:solidFill>
              </a:rPr>
              <a:t>Il Socio «utente-passivo»: </a:t>
            </a:r>
            <a:r>
              <a:rPr lang="it-IT" sz="2400" dirty="0">
                <a:solidFill>
                  <a:schemeClr val="tx2"/>
                </a:solidFill>
              </a:rPr>
              <a:t>riceve i servizi e beneficia dell’attività istituzionale;</a:t>
            </a:r>
          </a:p>
          <a:p>
            <a:pPr algn="just"/>
            <a:endParaRPr lang="it-IT" sz="2400" dirty="0">
              <a:solidFill>
                <a:schemeClr val="tx2"/>
              </a:solidFill>
            </a:endParaRPr>
          </a:p>
          <a:p>
            <a:pPr algn="just"/>
            <a:r>
              <a:rPr lang="it-IT" sz="2400" b="1" dirty="0">
                <a:solidFill>
                  <a:schemeClr val="tx2"/>
                </a:solidFill>
              </a:rPr>
              <a:t>Il Socio «contributore-attivo»: </a:t>
            </a:r>
            <a:r>
              <a:rPr lang="it-IT" sz="2400" dirty="0">
                <a:solidFill>
                  <a:schemeClr val="tx2"/>
                </a:solidFill>
              </a:rPr>
              <a:t>porta il contributo partecipando alle Commissioni, agli eventi, alle Assemblee e alle iniziative organizzate dall’Associazione;</a:t>
            </a:r>
          </a:p>
          <a:p>
            <a:pPr algn="just"/>
            <a:endParaRPr lang="it-IT" sz="2400" dirty="0">
              <a:solidFill>
                <a:schemeClr val="tx2"/>
              </a:solidFill>
            </a:endParaRPr>
          </a:p>
          <a:p>
            <a:pPr algn="just"/>
            <a:r>
              <a:rPr lang="it-IT" sz="2400" b="1" dirty="0">
                <a:solidFill>
                  <a:schemeClr val="tx2"/>
                </a:solidFill>
              </a:rPr>
              <a:t>Il Socio «rappresentante-proattivo»: </a:t>
            </a:r>
            <a:r>
              <a:rPr lang="it-IT" sz="2400" dirty="0">
                <a:solidFill>
                  <a:schemeClr val="tx2"/>
                </a:solidFill>
              </a:rPr>
              <a:t>ricopre cariche associative di rappresentanza, partecipa alle scelte politiche e strategiche dell’Associazione.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F409A5-F62C-F8F3-3B36-CF42271E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68632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120AD0A-0B74-A701-AD33-DDC4A41240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9246" y="2927664"/>
            <a:ext cx="4278541" cy="58450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B228732-2EBC-7E29-0D08-7756401A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045" y="136525"/>
            <a:ext cx="5183909" cy="13255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ALLARGARE LA BASE ASSOCIATIVA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8E731-298D-D6AA-F28C-8762BE87E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891" y="1927703"/>
            <a:ext cx="6586215" cy="43596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pPr lvl="1" algn="just"/>
            <a:r>
              <a:rPr lang="it-IT" b="1" dirty="0">
                <a:solidFill>
                  <a:schemeClr val="tx2"/>
                </a:solidFill>
              </a:rPr>
              <a:t>IL VALORE: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chemeClr val="tx2"/>
                </a:solidFill>
              </a:rPr>
              <a:t>Una base associativa ampia rafforza la rappresentatività dell’ANCE, ne aumenta il peso nei confronti delle istituzioni e rende l’azione associativa più efficace.</a:t>
            </a:r>
          </a:p>
          <a:p>
            <a:pPr algn="just"/>
            <a:endParaRPr lang="it-IT" sz="2000" b="1" dirty="0">
              <a:solidFill>
                <a:schemeClr val="tx2"/>
              </a:solidFill>
            </a:endParaRPr>
          </a:p>
          <a:p>
            <a:pPr lvl="1" algn="just"/>
            <a:r>
              <a:rPr lang="it-IT" b="1" dirty="0">
                <a:solidFill>
                  <a:schemeClr val="tx2"/>
                </a:solidFill>
              </a:rPr>
              <a:t>LA RESPONSABILITÀ: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chemeClr val="tx2"/>
                </a:solidFill>
              </a:rPr>
              <a:t>È una responsabilità e un obiettivo primario di chi guida l’Associazione. Garantisce la continuità, la pluralità e la rappresentatività.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BC114E-0EB7-789D-2BC4-83E27C99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34</a:t>
            </a:fld>
            <a:endParaRPr lang="it-IT"/>
          </a:p>
        </p:txBody>
      </p:sp>
      <p:pic>
        <p:nvPicPr>
          <p:cNvPr id="8" name="Immagine 7" descr="Immagine che contiene arancione&#10;&#10;Il contenuto generato dall'IA potrebbe non essere corretto.">
            <a:extLst>
              <a:ext uri="{FF2B5EF4-FFF2-40B4-BE49-F238E27FC236}">
                <a16:creationId xmlns:a16="http://schemas.microsoft.com/office/drawing/2014/main" id="{B0454206-9F3F-4B43-9AA2-0D83255D35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35871" y="1835870"/>
            <a:ext cx="6858002" cy="31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4675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02F10-6449-900C-7547-6C049314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5" y="191342"/>
            <a:ext cx="10515600" cy="60078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LO SVILUPPO ASSOCIATIVO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9D021-1A18-6523-280C-A8D66DD9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0" y="868324"/>
            <a:ext cx="3113131" cy="498810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TREND 2022-2026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189747-2DE0-1B28-3750-B9658CB8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35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E614A6-1312-D41A-4FDF-C539A01F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6200000">
            <a:off x="7160492" y="1380637"/>
            <a:ext cx="6858001" cy="32050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F78476-D970-0780-27BE-DE1767FC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752"/>
            <a:ext cx="6224555" cy="18472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E500A15-2140-126E-D8D7-14039A78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079" r="3713"/>
          <a:stretch>
            <a:fillRect/>
          </a:stretch>
        </p:blipFill>
        <p:spPr>
          <a:xfrm>
            <a:off x="966755" y="1187282"/>
            <a:ext cx="10515600" cy="54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606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lipart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E00DC247-70FD-EE28-20F1-E61E1D9E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F26F277-3107-B539-E5DE-74B9B618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B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GUIDARE</a:t>
            </a:r>
            <a:r>
              <a:rPr lang="it-IT" sz="3200" b="1" dirty="0">
                <a:solidFill>
                  <a:srgbClr val="FB8500"/>
                </a:solidFill>
              </a:rPr>
              <a:t> </a:t>
            </a:r>
            <a:r>
              <a:rPr lang="it-IT" sz="3200" b="1" dirty="0">
                <a:solidFill>
                  <a:srgbClr val="FB8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L’ASSOCIAZIONE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F1289F-FB58-6495-AC30-E25D0B3B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u="sng" dirty="0">
                <a:solidFill>
                  <a:schemeClr val="tx2"/>
                </a:solidFill>
              </a:rPr>
              <a:t>PROGRAMMI DI LAVORO </a:t>
            </a:r>
            <a:r>
              <a:rPr lang="it-IT" sz="2400" b="1" dirty="0"/>
              <a:t>- </a:t>
            </a:r>
            <a:r>
              <a:rPr lang="it-IT" sz="2400" dirty="0">
                <a:solidFill>
                  <a:schemeClr val="tx2"/>
                </a:solidFill>
              </a:rPr>
              <a:t>Obiettivi chiari e condivisi</a:t>
            </a:r>
            <a:endParaRPr lang="it-IT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chemeClr val="tx2"/>
              </a:solidFill>
            </a:endParaRPr>
          </a:p>
          <a:p>
            <a:r>
              <a:rPr lang="it-IT" sz="2400" b="1" u="sng" dirty="0">
                <a:solidFill>
                  <a:schemeClr val="tx2"/>
                </a:solidFill>
              </a:rPr>
              <a:t>GIOCO DI SQUADRA </a:t>
            </a:r>
            <a:r>
              <a:rPr lang="it-IT" sz="2400" b="1" dirty="0">
                <a:solidFill>
                  <a:schemeClr val="tx2"/>
                </a:solidFill>
              </a:rPr>
              <a:t>- </a:t>
            </a:r>
            <a:r>
              <a:rPr lang="it-IT" sz="2400" dirty="0">
                <a:solidFill>
                  <a:schemeClr val="tx2"/>
                </a:solidFill>
              </a:rPr>
              <a:t>Collaborazione e confronto</a:t>
            </a:r>
          </a:p>
          <a:p>
            <a:pPr marL="0" indent="0">
              <a:buNone/>
            </a:pPr>
            <a:endParaRPr lang="it-IT" sz="2400" b="1" dirty="0">
              <a:solidFill>
                <a:schemeClr val="tx2"/>
              </a:solidFill>
            </a:endParaRPr>
          </a:p>
          <a:p>
            <a:r>
              <a:rPr lang="it-IT" sz="2400" b="1" u="sng" dirty="0">
                <a:solidFill>
                  <a:schemeClr val="tx2"/>
                </a:solidFill>
              </a:rPr>
              <a:t>DELEGHE</a:t>
            </a:r>
            <a:r>
              <a:rPr lang="it-IT" sz="2400" b="1" dirty="0">
                <a:solidFill>
                  <a:schemeClr val="tx2"/>
                </a:solidFill>
              </a:rPr>
              <a:t> - </a:t>
            </a:r>
            <a:r>
              <a:rPr lang="it-IT" sz="2400" dirty="0">
                <a:solidFill>
                  <a:schemeClr val="tx2"/>
                </a:solidFill>
              </a:rPr>
              <a:t>Valorizzazione delle competenze</a:t>
            </a:r>
          </a:p>
          <a:p>
            <a:endParaRPr lang="it-IT" sz="2400" b="1" dirty="0">
              <a:solidFill>
                <a:schemeClr val="tx2"/>
              </a:solidFill>
            </a:endParaRPr>
          </a:p>
          <a:p>
            <a:r>
              <a:rPr lang="it-IT" sz="2400" b="1" u="sng" dirty="0">
                <a:solidFill>
                  <a:schemeClr val="tx2"/>
                </a:solidFill>
              </a:rPr>
              <a:t>DISTINZIONE DEI RUOLI</a:t>
            </a:r>
            <a:r>
              <a:rPr lang="it-IT" sz="2400" b="1" dirty="0">
                <a:solidFill>
                  <a:schemeClr val="tx2"/>
                </a:solidFill>
              </a:rPr>
              <a:t> - </a:t>
            </a:r>
            <a:r>
              <a:rPr lang="it-IT" sz="2400" dirty="0">
                <a:solidFill>
                  <a:schemeClr val="tx2"/>
                </a:solidFill>
              </a:rPr>
              <a:t>Chiarezza delle funzioni e rispetto degli ambiti di competenza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20D324-A379-9C28-C7FA-6936FBF4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8CF1-DC5B-42FA-988E-0D28B178189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26814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B6ADD-2AA5-E9E6-8B20-4981CE3D0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E7968-6525-83E5-505A-4FFDCD76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99" y="0"/>
            <a:ext cx="8730672" cy="788761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rPr>
              <a:t>LA CARTA DEI SERVIZI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2A823B1-DA4A-CE8D-CB23-FF5ED5E25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964"/>
            <a:ext cx="5780435" cy="5783036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49FF36-2952-7927-86FE-6532E01F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magine 7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134496A7-629C-E395-0B0C-C3D202156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98" y="1074964"/>
            <a:ext cx="6519502" cy="57753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0AE336-FA5C-7A9D-AB25-7C210FE2F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86" y="557575"/>
            <a:ext cx="571688" cy="4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831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87197-DF8E-9E0F-412B-338D7C28C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A1B7422-470D-A5A8-D4A1-BE67420E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E3DFC82-0295-CBD7-3D0A-5FF76FCDD6AA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9350930-DFE3-223D-6657-5A2CD54765F9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5C43DD7-5601-4CEF-FDA3-67D12C630B6C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5761486-91BB-37FF-85A5-7D2D785C9F28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D3A819F-5AFA-1FCE-1081-D9F3043C8C9F}"/>
              </a:ext>
            </a:extLst>
          </p:cNvPr>
          <p:cNvSpPr/>
          <p:nvPr/>
        </p:nvSpPr>
        <p:spPr>
          <a:xfrm>
            <a:off x="-1319212" y="6192352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3DDB05D-53B3-B4A7-2496-CAD9CB064CDA}"/>
              </a:ext>
            </a:extLst>
          </p:cNvPr>
          <p:cNvSpPr/>
          <p:nvPr/>
        </p:nvSpPr>
        <p:spPr>
          <a:xfrm>
            <a:off x="-3278980" y="589739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4959F99-B9C5-7C07-ECCB-0D87D7CFD628}"/>
              </a:ext>
            </a:extLst>
          </p:cNvPr>
          <p:cNvSpPr/>
          <p:nvPr/>
        </p:nvSpPr>
        <p:spPr>
          <a:xfrm>
            <a:off x="-2984499" y="-427209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8C0B1D9-3D45-8320-54E2-B42D594EB69F}"/>
              </a:ext>
            </a:extLst>
          </p:cNvPr>
          <p:cNvSpPr txBox="1"/>
          <p:nvPr/>
        </p:nvSpPr>
        <p:spPr>
          <a:xfrm>
            <a:off x="3718718" y="331765"/>
            <a:ext cx="7690645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L'Assemblea, convocata a tal fine il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5 maggio 1946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e formata dai rappresentanti della quasi totalità delle Associazioni territoriali, decise il nome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Associazione Nazionale Costruttori Edili – ANCE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approvandone il relativo Statuto.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1947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l’ANCE aderisce a Confindustria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B48C26F1-BA27-73EB-310A-90C282B1FFAF}"/>
              </a:ext>
            </a:extLst>
          </p:cNvPr>
          <p:cNvSpPr/>
          <p:nvPr/>
        </p:nvSpPr>
        <p:spPr>
          <a:xfrm>
            <a:off x="-1206500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23BAE6-32B3-0176-0DFF-93F5B85E7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432" y="3952222"/>
            <a:ext cx="2743200" cy="240412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CBEE55-C6BD-38F2-9F81-7AD58A26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86D0E1-AA93-7614-52AF-1E526070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693554"/>
            <a:ext cx="1862493" cy="24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E83F9-DBC2-68A1-164B-9444AD192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F212D08-A8B7-1707-7653-2D78A8EE21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E3835075-BF4B-EB55-6DDF-8763FB570ABE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D650F7C-BFDB-A831-979E-D0BF9D07153A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AA121941-E2CB-1499-319F-32F9D8CE6109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1B897A1-2CA3-39B1-7BA0-304671071BBE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78F6B2F-0849-FF07-751E-8949502896A7}"/>
              </a:ext>
            </a:extLst>
          </p:cNvPr>
          <p:cNvSpPr/>
          <p:nvPr/>
        </p:nvSpPr>
        <p:spPr>
          <a:xfrm>
            <a:off x="-1319212" y="6192352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ABC90D8-79FC-EEBD-D7ED-5B376D58AA83}"/>
              </a:ext>
            </a:extLst>
          </p:cNvPr>
          <p:cNvSpPr/>
          <p:nvPr/>
        </p:nvSpPr>
        <p:spPr>
          <a:xfrm>
            <a:off x="-2984499" y="-427209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235106-D460-7F3A-BE5C-CC5B4A2B0895}"/>
              </a:ext>
            </a:extLst>
          </p:cNvPr>
          <p:cNvSpPr txBox="1"/>
          <p:nvPr/>
        </p:nvSpPr>
        <p:spPr>
          <a:xfrm>
            <a:off x="3718718" y="655150"/>
            <a:ext cx="7688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L’ACCORDO «PISA - PININFARINA»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6C78FBF-959E-FBB2-5ACE-C721EBE5CC02}"/>
              </a:ext>
            </a:extLst>
          </p:cNvPr>
          <p:cNvSpPr/>
          <p:nvPr/>
        </p:nvSpPr>
        <p:spPr>
          <a:xfrm>
            <a:off x="-1206500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1726BF5-1F06-355B-56C4-0F5E14280285}"/>
              </a:ext>
            </a:extLst>
          </p:cNvPr>
          <p:cNvSpPr/>
          <p:nvPr/>
        </p:nvSpPr>
        <p:spPr>
          <a:xfrm>
            <a:off x="-4341017" y="77929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11B1C4-9E9B-5166-42A9-39275E5E9F97}"/>
              </a:ext>
            </a:extLst>
          </p:cNvPr>
          <p:cNvSpPr txBox="1"/>
          <p:nvPr/>
        </p:nvSpPr>
        <p:spPr>
          <a:xfrm>
            <a:off x="6478101" y="1887315"/>
            <a:ext cx="43408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L’accordo tra ANCE e Confindustria regolamenta gli aspetti organizzativi e contributivi tra le rispettive strutture a livello territoriale.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E’ stato firmato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25 marzo 1992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dal 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Presidente dell’ANCE,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Riccardo Pisa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ed il Presidente di Confindustria,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Sergio Pininfarina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BBC06E-A155-1F2E-C5F7-72E4AEDA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0" y="1791112"/>
            <a:ext cx="2937300" cy="40396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06A9464-4ABE-8135-43F1-13BEBEE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33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09897-6B22-98ED-6107-1552A2C6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3EE91364-F5AD-5383-F215-DF8213B4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4BCAE8A-A3EC-D50C-8850-C34F9589D8CC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7A96234-29E2-C646-6F21-505716F0CE0D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445B0B2-C83F-77C3-101A-68F00C146C4F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035D15-017E-E373-8032-03A2591C7B30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30B15D6-32D1-82FD-EBC9-7A6D85FD7023}"/>
              </a:ext>
            </a:extLst>
          </p:cNvPr>
          <p:cNvSpPr/>
          <p:nvPr/>
        </p:nvSpPr>
        <p:spPr>
          <a:xfrm>
            <a:off x="-1319212" y="6192352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DA3005A-06C1-0975-C943-98D71735A5C0}"/>
              </a:ext>
            </a:extLst>
          </p:cNvPr>
          <p:cNvSpPr/>
          <p:nvPr/>
        </p:nvSpPr>
        <p:spPr>
          <a:xfrm>
            <a:off x="-2984499" y="-427209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3E5121-F641-F6DC-4F1C-5D834BDAB3F1}"/>
              </a:ext>
            </a:extLst>
          </p:cNvPr>
          <p:cNvSpPr txBox="1"/>
          <p:nvPr/>
        </p:nvSpPr>
        <p:spPr>
          <a:xfrm>
            <a:off x="3718718" y="655150"/>
            <a:ext cx="7688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CODICE ETICO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F00C27B-68C3-2BDD-97ED-972EF0925453}"/>
              </a:ext>
            </a:extLst>
          </p:cNvPr>
          <p:cNvSpPr/>
          <p:nvPr/>
        </p:nvSpPr>
        <p:spPr>
          <a:xfrm>
            <a:off x="-1206500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1992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C1C487B-AEB3-630A-A8EC-B76969583BDB}"/>
              </a:ext>
            </a:extLst>
          </p:cNvPr>
          <p:cNvSpPr/>
          <p:nvPr/>
        </p:nvSpPr>
        <p:spPr>
          <a:xfrm>
            <a:off x="-4341017" y="77929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14B61D-F95D-2E7A-EC75-27A49C9D1F65}"/>
              </a:ext>
            </a:extLst>
          </p:cNvPr>
          <p:cNvSpPr txBox="1"/>
          <p:nvPr/>
        </p:nvSpPr>
        <p:spPr>
          <a:xfrm>
            <a:off x="6440820" y="1547702"/>
            <a:ext cx="43408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2000" dirty="0">
                <a:solidFill>
                  <a:srgbClr val="0E2841"/>
                </a:solidFill>
                <a:cs typeface="Arial" panose="020B0604020202020204" pitchFamily="34" charset="0"/>
              </a:rPr>
              <a:t>L’ANCE è da sempre impegnata nell’azione volta a garantire la legalità, la sicurezza del territorio e la tutela delle imprese. Solo in questo modo è possibile garantire le condizioni di mercato necessarie a favorire la crescita e lo sviluppo di tutto il Paese.</a:t>
            </a:r>
          </a:p>
          <a:p>
            <a:pPr lvl="0" algn="just">
              <a:defRPr/>
            </a:pPr>
            <a:r>
              <a:rPr lang="it-IT" sz="2000" dirty="0">
                <a:solidFill>
                  <a:srgbClr val="0E2841"/>
                </a:solidFill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rgbClr val="0E2841"/>
                </a:solidFill>
                <a:cs typeface="Arial" panose="020B0604020202020204" pitchFamily="34" charset="0"/>
              </a:rPr>
              <a:t>Codice Etico</a:t>
            </a:r>
            <a:r>
              <a:rPr lang="it-IT" sz="2000" dirty="0">
                <a:solidFill>
                  <a:srgbClr val="0E2841"/>
                </a:solidFill>
                <a:cs typeface="Arial" panose="020B0604020202020204" pitchFamily="34" charset="0"/>
              </a:rPr>
              <a:t>, intende preservare l’intero sistema associativo con misure chiare e condivise che penalizzano comportamenti illeciti, tutelano la concorrenza tra imprese e contribuiscono a promuovere la crescita economica e culturale.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CE07E43-4AD8-C4D3-2A20-7B573B61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22675F4-1892-6870-F420-B90351B0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68" y="1599712"/>
            <a:ext cx="237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0E0F9-24E6-1297-9BFE-335C20280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F0EB073-7610-BA15-E322-C0112172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3A0CDC6-E4EF-D58D-5B32-C8A43D99EE07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4DA02D2-1290-B982-8E2F-AC1A99BDE8F4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5FEAB29-F13C-7303-1C95-EC92AD8A17E8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5750872-1D9F-21D7-C26F-0C92D143D862}"/>
              </a:ext>
            </a:extLst>
          </p:cNvPr>
          <p:cNvSpPr/>
          <p:nvPr/>
        </p:nvSpPr>
        <p:spPr>
          <a:xfrm>
            <a:off x="707231" y="5294141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C3CB533-32A2-AA98-38BD-1295CCBB2F46}"/>
              </a:ext>
            </a:extLst>
          </p:cNvPr>
          <p:cNvSpPr/>
          <p:nvPr/>
        </p:nvSpPr>
        <p:spPr>
          <a:xfrm>
            <a:off x="-4593429" y="99646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2E8B90-44F3-E4CC-A384-2352AE6D3DA8}"/>
              </a:ext>
            </a:extLst>
          </p:cNvPr>
          <p:cNvSpPr txBox="1"/>
          <p:nvPr/>
        </p:nvSpPr>
        <p:spPr>
          <a:xfrm>
            <a:off x="3718718" y="655150"/>
            <a:ext cx="7688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L’ACCORDO «SQUINZI – DE ALBERTIS»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616A54F-2BAF-5C9E-4667-D3E216B89A37}"/>
              </a:ext>
            </a:extLst>
          </p:cNvPr>
          <p:cNvSpPr/>
          <p:nvPr/>
        </p:nvSpPr>
        <p:spPr>
          <a:xfrm>
            <a:off x="-3311921" y="-210037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530B0F1-BCF1-29F4-E2DB-574E85A9FD51}"/>
              </a:ext>
            </a:extLst>
          </p:cNvPr>
          <p:cNvSpPr/>
          <p:nvPr/>
        </p:nvSpPr>
        <p:spPr>
          <a:xfrm>
            <a:off x="-5041899" y="265919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88AEF7-E216-770E-66A9-BD94E6783A2C}"/>
              </a:ext>
            </a:extLst>
          </p:cNvPr>
          <p:cNvSpPr txBox="1"/>
          <p:nvPr/>
        </p:nvSpPr>
        <p:spPr>
          <a:xfrm>
            <a:off x="7455039" y="1599712"/>
            <a:ext cx="42892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25 maggio 2016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è stato firmato l’accordo tra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ANCE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Confindustria.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L’accordo disciplina 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rapporti organizzativi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ANCE-Confindustria con una particolare attenzione ai processi di evoluzione della geografia associativa, nonché ai casi di completa regionalizzazione della rappresentanza. Nell’accordo si ritrova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riconoscimento del ruolo di ANCE in materia di politiche per le infrastrutture e della sua competenza esclusiva sulla gestione politica, economica e patrimoniale degli enti bilaterali del settore.</a:t>
            </a: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F34CEA7-EEB3-5C9F-0CA2-D8E24A3FC50F}"/>
              </a:ext>
            </a:extLst>
          </p:cNvPr>
          <p:cNvSpPr/>
          <p:nvPr/>
        </p:nvSpPr>
        <p:spPr>
          <a:xfrm>
            <a:off x="-1208882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B5FC4F-BF28-F0BA-5BA0-2FFF085F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36" y="1599712"/>
            <a:ext cx="3249526" cy="475663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51DC215-5617-2334-E915-5C778617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90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7B1CD-E49D-659A-12BE-327DA15D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B3CFC3-E311-519A-0956-FC53F012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AA4B963E-75F4-8F01-0C98-6367A7240890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60839BC-1DDB-14DE-5582-61764F153809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EEA7D70-F9F5-5B5A-669F-6BD7085B51B3}"/>
              </a:ext>
            </a:extLst>
          </p:cNvPr>
          <p:cNvSpPr/>
          <p:nvPr/>
        </p:nvSpPr>
        <p:spPr>
          <a:xfrm>
            <a:off x="1727199" y="341039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E4FA78A-D28A-0F7D-E2E5-03E43CCF0984}"/>
              </a:ext>
            </a:extLst>
          </p:cNvPr>
          <p:cNvSpPr/>
          <p:nvPr/>
        </p:nvSpPr>
        <p:spPr>
          <a:xfrm>
            <a:off x="-4593429" y="99646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AB1C31-A498-0403-A7BC-5F3349BD3C88}"/>
              </a:ext>
            </a:extLst>
          </p:cNvPr>
          <p:cNvSpPr txBox="1"/>
          <p:nvPr/>
        </p:nvSpPr>
        <p:spPr>
          <a:xfrm>
            <a:off x="3771105" y="334743"/>
            <a:ext cx="768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L’ADDENDUM ALL’ACCORDO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ANCE - CONFINDUSTRIA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BAA6001-0929-8E53-B342-E6C9B258C2CD}"/>
              </a:ext>
            </a:extLst>
          </p:cNvPr>
          <p:cNvSpPr/>
          <p:nvPr/>
        </p:nvSpPr>
        <p:spPr>
          <a:xfrm>
            <a:off x="-3311921" y="-210037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8C090C9-9859-33C5-9074-EF517BCEDF51}"/>
              </a:ext>
            </a:extLst>
          </p:cNvPr>
          <p:cNvSpPr/>
          <p:nvPr/>
        </p:nvSpPr>
        <p:spPr>
          <a:xfrm>
            <a:off x="-5041899" y="265919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A4DCEB-2C0A-F9BE-991C-E0A68A48D3D7}"/>
              </a:ext>
            </a:extLst>
          </p:cNvPr>
          <p:cNvSpPr txBox="1"/>
          <p:nvPr/>
        </p:nvSpPr>
        <p:spPr>
          <a:xfrm>
            <a:off x="7682669" y="1599712"/>
            <a:ext cx="40507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22 dicembre 2017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i Presidenti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Buia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Boccia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hanno siglato 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Addendum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all’accordo nazionale del 2016 sulle modalità di appartenenza organizzativa del sistema ANCE al sistema Confindustria. 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L’Addendum, inoltre, ha la funzione di definire in modo concordato le relazioni organizzative tra i Probiviri del sistema confederale e del sistema ANCE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tenendo anche in considerazione che il settore edile è l’unica categoria per la quale viene prevista l’istituzione di Probiviri delle Associazioni Territoriali di ANCE, siano esse Collegi autonomi o  Sezioni edili all’interno delle Associazioni Territoriali di Confindustria.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6953F37-F0A8-F599-9E27-EBBEEF1F47BE}"/>
              </a:ext>
            </a:extLst>
          </p:cNvPr>
          <p:cNvSpPr/>
          <p:nvPr/>
        </p:nvSpPr>
        <p:spPr>
          <a:xfrm>
            <a:off x="-1208882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2016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1BADDA-1A3C-5482-DECA-384C769A5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80" y="1936151"/>
            <a:ext cx="2730946" cy="41549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9DAF677-08DB-B61E-0D09-54FB55F3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83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E6AC9-A937-548A-860F-56A033A1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33B0CA-DC98-4EF1-9531-C4C85489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2AA3B60D-5F9A-033A-29A8-23D9C707DBAB}"/>
              </a:ext>
            </a:extLst>
          </p:cNvPr>
          <p:cNvSpPr/>
          <p:nvPr/>
        </p:nvSpPr>
        <p:spPr>
          <a:xfrm>
            <a:off x="-4470400" y="-10498"/>
            <a:ext cx="6832600" cy="6868498"/>
          </a:xfrm>
          <a:prstGeom prst="ellipse">
            <a:avLst/>
          </a:prstGeom>
          <a:noFill/>
          <a:ln w="444500">
            <a:solidFill>
              <a:srgbClr val="FB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C35E0E2-6503-9C92-BA4A-6D7B453680D5}"/>
              </a:ext>
            </a:extLst>
          </p:cNvPr>
          <p:cNvSpPr/>
          <p:nvPr/>
        </p:nvSpPr>
        <p:spPr>
          <a:xfrm>
            <a:off x="782637" y="655150"/>
            <a:ext cx="1889125" cy="18891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4FD4321-45A5-B959-60AA-AB493FB1E07E}"/>
              </a:ext>
            </a:extLst>
          </p:cNvPr>
          <p:cNvSpPr/>
          <p:nvPr/>
        </p:nvSpPr>
        <p:spPr>
          <a:xfrm>
            <a:off x="-4593429" y="996463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8E852E-3C46-A39A-1102-EF2F99F0B042}"/>
              </a:ext>
            </a:extLst>
          </p:cNvPr>
          <p:cNvSpPr txBox="1"/>
          <p:nvPr/>
        </p:nvSpPr>
        <p:spPr>
          <a:xfrm>
            <a:off x="3718718" y="655150"/>
            <a:ext cx="7889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L’ASSOCIAZIONE </a:t>
            </a:r>
            <a:r>
              <a:rPr lang="it-IT" sz="2800" b="1" dirty="0">
                <a:solidFill>
                  <a:schemeClr val="tx2"/>
                </a:solidFill>
                <a:latin typeface="Aptos" panose="02110004020202020204"/>
              </a:rPr>
              <a:t>OGGI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44730DB-05E2-335D-BCF3-8FC634935854}"/>
              </a:ext>
            </a:extLst>
          </p:cNvPr>
          <p:cNvSpPr/>
          <p:nvPr/>
        </p:nvSpPr>
        <p:spPr>
          <a:xfrm>
            <a:off x="-3311921" y="-210037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1946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DFA33D04-7400-9F5D-4CEC-6E657FF76BFC}"/>
              </a:ext>
            </a:extLst>
          </p:cNvPr>
          <p:cNvSpPr/>
          <p:nvPr/>
        </p:nvSpPr>
        <p:spPr>
          <a:xfrm>
            <a:off x="-5041899" y="265919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1943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A043B7-9B39-6621-0EAF-7A8B69E4E38C}"/>
              </a:ext>
            </a:extLst>
          </p:cNvPr>
          <p:cNvSpPr txBox="1"/>
          <p:nvPr/>
        </p:nvSpPr>
        <p:spPr>
          <a:xfrm>
            <a:off x="3718717" y="1360881"/>
            <a:ext cx="76882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L’ANCE rappresenta un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unicum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nel panorama italiano dell’associazionismo industriale e dal 1946 rappresenta le imprese di ogni dimensione e forma giuridica nei confronti delle istituzioni e di tutti gli operatori economici interessati al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settore delle costruzioni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Il sistema ANCE è organizzato in modo capillare su tutto il territorio nazionale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ed è costituito da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Associazioni Territoriali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(divise in Collegi autonomi e Sezioni edili) 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Organismi Associativi Regionali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1DA2926-22DD-F128-8258-989E0ABC9C64}"/>
              </a:ext>
            </a:extLst>
          </p:cNvPr>
          <p:cNvSpPr/>
          <p:nvPr/>
        </p:nvSpPr>
        <p:spPr>
          <a:xfrm>
            <a:off x="-1208882" y="-551350"/>
            <a:ext cx="1206500" cy="12065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2017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B2FF30-8325-8D6E-786C-7A36AD9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18CF1-DC5B-42FA-988E-0D28B178189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21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24A0A0CAC7454E85D2BC170F991F78" ma:contentTypeVersion="9" ma:contentTypeDescription="Creare un nuovo documento." ma:contentTypeScope="" ma:versionID="404920a46fa118dd7f8076215fc12c92">
  <xsd:schema xmlns:xsd="http://www.w3.org/2001/XMLSchema" xmlns:xs="http://www.w3.org/2001/XMLSchema" xmlns:p="http://schemas.microsoft.com/office/2006/metadata/properties" xmlns:ns3="a17d0df1-95eb-46be-9dfb-13a3d6890208" xmlns:ns4="7de69e79-4b6a-496b-a4f6-41a75f1aeec5" targetNamespace="http://schemas.microsoft.com/office/2006/metadata/properties" ma:root="true" ma:fieldsID="d24dca09a45e8a3614932f3e36ba9084" ns3:_="" ns4:_="">
    <xsd:import namespace="a17d0df1-95eb-46be-9dfb-13a3d6890208"/>
    <xsd:import namespace="7de69e79-4b6a-496b-a4f6-41a75f1aee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d0df1-95eb-46be-9dfb-13a3d6890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9e79-4b6a-496b-a4f6-41a75f1ae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7d0df1-95eb-46be-9dfb-13a3d6890208" xsi:nil="true"/>
  </documentManagement>
</p:properties>
</file>

<file path=customXml/itemProps1.xml><?xml version="1.0" encoding="utf-8"?>
<ds:datastoreItem xmlns:ds="http://schemas.openxmlformats.org/officeDocument/2006/customXml" ds:itemID="{E3C5EAE8-B9C4-4694-A2B5-F9808C352F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95C24-E8E5-4019-A8AC-C452F6048F85}">
  <ds:schemaRefs>
    <ds:schemaRef ds:uri="7de69e79-4b6a-496b-a4f6-41a75f1aeec5"/>
    <ds:schemaRef ds:uri="a17d0df1-95eb-46be-9dfb-13a3d68902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20BF0D-364D-4B6D-9A14-5CCE425FAE8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17d0df1-95eb-46be-9dfb-13a3d6890208"/>
    <ds:schemaRef ds:uri="7de69e79-4b6a-496b-a4f6-41a75f1aeec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2514</Words>
  <Application>Microsoft Office PowerPoint</Application>
  <PresentationFormat>Widescreen</PresentationFormat>
  <Paragraphs>357</Paragraphs>
  <Slides>37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Montserrat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L’ESPERIENZA DELL’ASSOCIAZIONISMO DELLE IMPRESE DI COSTRUZIONI,  NEL PANORAMA ITALIANO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CAPILLARE SISTEMA DI RAPPRESENTANZA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La normativa: STATUTI E REGOLAMENTI</vt:lpstr>
      <vt:lpstr>CONOSCERE LE «REGOLE DELLA CASA»</vt:lpstr>
      <vt:lpstr>IL CODICE ETICO</vt:lpstr>
      <vt:lpstr>GLI ORGANI DELL’ANCE</vt:lpstr>
      <vt:lpstr>Presentazione standard di PowerPoint</vt:lpstr>
      <vt:lpstr>Presentazione standard di PowerPoint</vt:lpstr>
      <vt:lpstr>Presentazione standard di PowerPoint</vt:lpstr>
      <vt:lpstr>IDENTITÀ E VALORI </vt:lpstr>
      <vt:lpstr>DIVERSI MODI DI PARTECIPARE ALL’ASSOCIAZIONE</vt:lpstr>
      <vt:lpstr>ALLARGARE LA BASE ASSOCIATIVA</vt:lpstr>
      <vt:lpstr>LO SVILUPPO ASSOCIATIVO</vt:lpstr>
      <vt:lpstr>GUIDARE L’ASSOCIAZIONE</vt:lpstr>
      <vt:lpstr>LA CARTA DEI SERVIZI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Iodice Giulia</dc:creator>
  <cp:lastModifiedBy>Moneti Fabio</cp:lastModifiedBy>
  <cp:revision>45</cp:revision>
  <cp:lastPrinted>2025-04-28T13:56:04Z</cp:lastPrinted>
  <dcterms:created xsi:type="dcterms:W3CDTF">2025-04-17T12:29:08Z</dcterms:created>
  <dcterms:modified xsi:type="dcterms:W3CDTF">2026-04-07T10:16:40Z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0x0101009024A0A0CAC7454E85D2BC170F991F78</vt:lpwstr>
  </property>
</Properties>
</file>