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71" r:id="rId10"/>
    <p:sldId id="278" r:id="rId11"/>
    <p:sldId id="272" r:id="rId12"/>
    <p:sldId id="273" r:id="rId13"/>
    <p:sldId id="274" r:id="rId14"/>
    <p:sldId id="275" r:id="rId15"/>
    <p:sldId id="276" r:id="rId16"/>
    <p:sldId id="261" r:id="rId17"/>
  </p:sldIdLst>
  <p:sldSz cx="9144000" cy="6845300"/>
  <p:notesSz cx="9144000" cy="6845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Conte" initials="MC" lastIdx="1" clrIdx="0">
    <p:extLst>
      <p:ext uri="{19B8F6BF-5375-455C-9EA6-DF929625EA0E}">
        <p15:presenceInfo xmlns:p15="http://schemas.microsoft.com/office/powerpoint/2012/main" userId="S-1-5-21-2648385697-1019150134-1209512630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8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sca Barbara" userId="4180e6ea-ad02-4a4d-b0d1-738c7646d622" providerId="ADAL" clId="{2192E1A3-8573-4A1B-AF38-74EB56B1903E}"/>
    <pc:docChg chg="delSld">
      <pc:chgData name="Nusca Barbara" userId="4180e6ea-ad02-4a4d-b0d1-738c7646d622" providerId="ADAL" clId="{2192E1A3-8573-4A1B-AF38-74EB56B1903E}" dt="2026-01-12T16:41:56.594" v="0" actId="2696"/>
      <pc:docMkLst>
        <pc:docMk/>
      </pc:docMkLst>
      <pc:sldChg chg="del">
        <pc:chgData name="Nusca Barbara" userId="4180e6ea-ad02-4a4d-b0d1-738c7646d622" providerId="ADAL" clId="{2192E1A3-8573-4A1B-AF38-74EB56B1903E}" dt="2026-01-12T16:41:56.594" v="0" actId="2696"/>
        <pc:sldMkLst>
          <pc:docMk/>
          <pc:sldMk cId="946576209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6F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6F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6F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23999" y="0"/>
            <a:ext cx="720090" cy="6840220"/>
          </a:xfrm>
          <a:custGeom>
            <a:avLst/>
            <a:gdLst/>
            <a:ahLst/>
            <a:cxnLst/>
            <a:rect l="l" t="t" r="r" b="b"/>
            <a:pathLst>
              <a:path w="720090" h="6840220">
                <a:moveTo>
                  <a:pt x="720001" y="6120003"/>
                </a:moveTo>
                <a:lnTo>
                  <a:pt x="0" y="6120003"/>
                </a:lnTo>
                <a:lnTo>
                  <a:pt x="0" y="6840004"/>
                </a:lnTo>
                <a:lnTo>
                  <a:pt x="720001" y="6840004"/>
                </a:lnTo>
                <a:lnTo>
                  <a:pt x="720001" y="6120003"/>
                </a:lnTo>
                <a:close/>
              </a:path>
              <a:path w="720090" h="6840220">
                <a:moveTo>
                  <a:pt x="720001" y="0"/>
                </a:moveTo>
                <a:lnTo>
                  <a:pt x="0" y="0"/>
                </a:lnTo>
                <a:lnTo>
                  <a:pt x="0" y="5400002"/>
                </a:lnTo>
                <a:lnTo>
                  <a:pt x="720001" y="5400002"/>
                </a:lnTo>
                <a:lnTo>
                  <a:pt x="720001" y="0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23998" y="540000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720001" y="0"/>
                </a:moveTo>
                <a:lnTo>
                  <a:pt x="0" y="0"/>
                </a:lnTo>
                <a:lnTo>
                  <a:pt x="0" y="720001"/>
                </a:lnTo>
                <a:lnTo>
                  <a:pt x="720001" y="720001"/>
                </a:lnTo>
                <a:lnTo>
                  <a:pt x="720001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868" y="1266596"/>
            <a:ext cx="795826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36F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300" y="1062291"/>
            <a:ext cx="8161398" cy="365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ovani.ance.i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999" y="571576"/>
            <a:ext cx="624840" cy="204470"/>
            <a:chOff x="503999" y="571576"/>
            <a:chExt cx="624840" cy="204470"/>
          </a:xfrm>
        </p:grpSpPr>
        <p:sp>
          <p:nvSpPr>
            <p:cNvPr id="3" name="object 3"/>
            <p:cNvSpPr/>
            <p:nvPr/>
          </p:nvSpPr>
          <p:spPr>
            <a:xfrm>
              <a:off x="503999" y="573278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861" y="571576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9738" y="573100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80" h="200659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94688" y="506933"/>
            <a:ext cx="1406156" cy="534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9149" y="806805"/>
            <a:ext cx="449580" cy="80010"/>
            <a:chOff x="679149" y="806805"/>
            <a:chExt cx="449580" cy="80010"/>
          </a:xfrm>
        </p:grpSpPr>
        <p:sp>
          <p:nvSpPr>
            <p:cNvPr id="8" name="object 8"/>
            <p:cNvSpPr/>
            <p:nvPr/>
          </p:nvSpPr>
          <p:spPr>
            <a:xfrm>
              <a:off x="679145" y="806805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4" h="80009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4" h="80009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4" h="80009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99" y="807466"/>
              <a:ext cx="131394" cy="78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309" y="807465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59" h="78740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17" y="78574"/>
                  </a:lnTo>
                  <a:lnTo>
                    <a:pt x="13817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59" h="78740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magine 12" descr="Immagine che contiene arredo, tavolo, testo, interno&#10;&#10;Il contenuto generato dall'IA potrebbe non essere corretto.">
            <a:extLst>
              <a:ext uri="{FF2B5EF4-FFF2-40B4-BE49-F238E27FC236}">
                <a16:creationId xmlns:a16="http://schemas.microsoft.com/office/drawing/2014/main" id="{2074EFC7-7E20-85D8-54B2-2AD94559A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9076"/>
            <a:ext cx="7772400" cy="43714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9773-21E0-5641-4527-D5289D145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549EB0-2661-1045-15EB-BB970A29EE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2400" dirty="0"/>
              <a:t>Criteri di Valutazione</a:t>
            </a:r>
            <a:br>
              <a:rPr lang="it-IT" sz="2400" dirty="0"/>
            </a:b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B0656B8D-AE46-2BD5-2C18-9CF5C55285A7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A8EE0FA-6E07-87A7-1EDA-256B327604E5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2BBAA31-0016-C73E-1F42-47DF3D92A7CD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99A4BFA-CFC3-1DF4-3B28-2C445624D783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BEE33BE-F5F8-0569-0DBA-D54899786683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7017543-F562-AD05-7234-585114BA2B0B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34CB210-6ED3-3226-3C2C-36DE674456F4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C2DC01D-629D-F79C-639F-D2D40CA6B93F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F6E1EC3-30DA-33FB-23B0-5370D9BCA8ED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900BEC-F319-C9D9-1CC1-5DD8694CD995}"/>
              </a:ext>
            </a:extLst>
          </p:cNvPr>
          <p:cNvSpPr txBox="1"/>
          <p:nvPr/>
        </p:nvSpPr>
        <p:spPr>
          <a:xfrm>
            <a:off x="491300" y="1212850"/>
            <a:ext cx="7281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Originalità</a:t>
            </a:r>
          </a:p>
          <a:p>
            <a:r>
              <a:rPr lang="it-IT" dirty="0">
                <a:solidFill>
                  <a:schemeClr val="tx2"/>
                </a:solidFill>
              </a:rPr>
              <a:t>Realizzabilità</a:t>
            </a:r>
          </a:p>
          <a:p>
            <a:r>
              <a:rPr lang="it-IT" dirty="0">
                <a:solidFill>
                  <a:schemeClr val="tx2"/>
                </a:solidFill>
              </a:rPr>
              <a:t>Qualità e chiarezza degli elaborati</a:t>
            </a:r>
          </a:p>
          <a:p>
            <a:r>
              <a:rPr lang="it-IT" dirty="0">
                <a:solidFill>
                  <a:schemeClr val="tx2"/>
                </a:solidFill>
              </a:rPr>
              <a:t>Innovazione e sostenibilità</a:t>
            </a:r>
          </a:p>
          <a:p>
            <a:r>
              <a:rPr lang="it-IT" dirty="0">
                <a:solidFill>
                  <a:schemeClr val="tx2"/>
                </a:solidFill>
              </a:rPr>
              <a:t>Capacità di interpretare residenza condivisa/co-working</a:t>
            </a:r>
          </a:p>
          <a:p>
            <a:r>
              <a:rPr lang="it-IT" dirty="0">
                <a:solidFill>
                  <a:schemeClr val="tx2"/>
                </a:solidFill>
              </a:rPr>
              <a:t>Efficacia del video e del colloquio (solo finalisti)</a:t>
            </a:r>
          </a:p>
          <a:p>
            <a:r>
              <a:rPr lang="it-IT" dirty="0">
                <a:solidFill>
                  <a:schemeClr val="tx2"/>
                </a:solidFill>
              </a:rPr>
              <a:t>Verifica dell’autenticità del lavoro</a:t>
            </a:r>
          </a:p>
        </p:txBody>
      </p:sp>
    </p:spTree>
    <p:extLst>
      <p:ext uri="{BB962C8B-B14F-4D97-AF65-F5344CB8AC3E}">
        <p14:creationId xmlns:p14="http://schemas.microsoft.com/office/powerpoint/2010/main" val="91210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CE47D-9AC2-E630-7580-1F9CEAE5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64BF893-953E-6BEC-845C-6CDC353841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2400" dirty="0"/>
              <a:t>Valutazione e Fasi</a:t>
            </a:r>
            <a:br>
              <a:rPr lang="it-IT" sz="2400" dirty="0"/>
            </a:br>
            <a:br>
              <a:rPr lang="it-IT" sz="2400" dirty="0"/>
            </a:b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A89D96E-6848-DCCB-5724-5BE43A116868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DA99D3A-1EE9-B964-EFC6-55D3CE860A42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6E9D883-E0A8-0085-1C2E-229A3C572A34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EC1F2E2-83FA-4E6B-234E-7F2C18C22009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7479259-D482-B0BE-E75F-1A3E0FFF06CE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5595E95-AE50-D95C-AC55-088DBBFA222C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2DB2FB2-FDC2-ABB1-4404-3E78DF52ED6F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C85EC8D-8C28-04FB-A4EA-728A444B0D42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AE51D9D-1506-D9E2-A58C-2F144F5D8884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40228ED-F64E-4AD4-8A89-94A20E218CEB}"/>
              </a:ext>
            </a:extLst>
          </p:cNvPr>
          <p:cNvSpPr txBox="1"/>
          <p:nvPr/>
        </p:nvSpPr>
        <p:spPr>
          <a:xfrm>
            <a:off x="491300" y="1807389"/>
            <a:ext cx="72811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Prima fase (regionale)</a:t>
            </a:r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Giurie regionali selezionano il miglior progetto per regione.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Seconda fase (nazionale)</a:t>
            </a:r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Valutazione tecnica: tavole + relazione + video 2 min.</a:t>
            </a:r>
          </a:p>
          <a:p>
            <a:r>
              <a:rPr lang="it-IT" dirty="0">
                <a:solidFill>
                  <a:schemeClr val="tx2"/>
                </a:solidFill>
              </a:rPr>
              <a:t>Colloquio con gli studenti finalisti.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Finale nazionale a </a:t>
            </a:r>
            <a:r>
              <a:rPr lang="it-IT" b="1" dirty="0">
                <a:solidFill>
                  <a:schemeClr val="tx2"/>
                </a:solidFill>
              </a:rPr>
              <a:t>Roma – ANCE</a:t>
            </a:r>
            <a:r>
              <a:rPr lang="it-IT" dirty="0">
                <a:solidFill>
                  <a:schemeClr val="tx2"/>
                </a:solidFill>
              </a:rPr>
              <a:t>, maggio 2026.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Delegazione: </a:t>
            </a:r>
            <a:r>
              <a:rPr lang="it-IT" b="1" dirty="0">
                <a:solidFill>
                  <a:schemeClr val="tx2"/>
                </a:solidFill>
              </a:rPr>
              <a:t>3 studenti + 1 docente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83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B894-7A86-0125-3376-6AE3C4801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936E57-6A2D-2819-4FBD-368829592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2400" dirty="0"/>
              <a:t>Premi</a:t>
            </a:r>
            <a:br>
              <a:rPr lang="it-IT" sz="2400" dirty="0"/>
            </a:br>
            <a:br>
              <a:rPr lang="it-IT" sz="2400" dirty="0"/>
            </a:b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FA3E9E23-2806-D42B-A1F0-1EA57BEB861C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B789074-0646-9E4B-3F3C-53B356961C3B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00F16E8-1F06-4390-1015-3382DDD97CBD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C660ED8-2084-D094-2ED7-4174641FEB95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131EDA5-4B53-61AC-ABC1-4E5C6A056AC1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A76A143-BE8A-E30D-A5F4-C092DCB4E96F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67854E8-AF0D-209F-46F9-A6A87D7C7959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80096429-94F7-8E38-8747-1DF710A9E560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BB46250-0074-E5DD-E1AD-545893CBC3D8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8B3E74-D169-3F4A-0DCA-F19DF0A466E6}"/>
              </a:ext>
            </a:extLst>
          </p:cNvPr>
          <p:cNvSpPr txBox="1"/>
          <p:nvPr/>
        </p:nvSpPr>
        <p:spPr>
          <a:xfrm>
            <a:off x="491300" y="1807389"/>
            <a:ext cx="72811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Premi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1° posto: € 6.000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2° posto: € 4.000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3° posto: € 2.000</a:t>
            </a:r>
          </a:p>
          <a:p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Assegnazione dei premi a discrezione del soggetto attuatore.</a:t>
            </a:r>
          </a:p>
        </p:txBody>
      </p:sp>
    </p:spTree>
    <p:extLst>
      <p:ext uri="{BB962C8B-B14F-4D97-AF65-F5344CB8AC3E}">
        <p14:creationId xmlns:p14="http://schemas.microsoft.com/office/powerpoint/2010/main" val="116120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6000" y="5863577"/>
            <a:ext cx="624840" cy="204470"/>
            <a:chOff x="5796000" y="5863577"/>
            <a:chExt cx="624840" cy="204470"/>
          </a:xfrm>
        </p:grpSpPr>
        <p:sp>
          <p:nvSpPr>
            <p:cNvPr id="3" name="object 3"/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71150" y="6098806"/>
            <a:ext cx="449580" cy="80010"/>
            <a:chOff x="5971150" y="6098806"/>
            <a:chExt cx="449580" cy="80010"/>
          </a:xfrm>
        </p:grpSpPr>
        <p:sp>
          <p:nvSpPr>
            <p:cNvPr id="8" name="object 8"/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52600" y="2739786"/>
            <a:ext cx="5029200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60"/>
              </a:lnSpc>
              <a:spcBef>
                <a:spcPts val="100"/>
              </a:spcBef>
            </a:pPr>
            <a:r>
              <a:rPr sz="3600" b="1" dirty="0">
                <a:solidFill>
                  <a:srgbClr val="004182"/>
                </a:solidFill>
                <a:latin typeface="Arial"/>
                <a:cs typeface="Arial"/>
              </a:rPr>
              <a:t>BUON LAVORO...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ts val="3960"/>
              </a:lnSpc>
            </a:pPr>
            <a:r>
              <a:rPr sz="3600" b="1" dirty="0">
                <a:solidFill>
                  <a:srgbClr val="004182"/>
                </a:solidFill>
                <a:latin typeface="Arial"/>
                <a:cs typeface="Arial"/>
              </a:rPr>
              <a:t>E VINCA IL MIGLIORE</a:t>
            </a:r>
            <a:r>
              <a:rPr sz="3600" b="1" spc="-235" dirty="0">
                <a:solidFill>
                  <a:srgbClr val="004182"/>
                </a:solidFill>
                <a:latin typeface="Arial"/>
                <a:cs typeface="Arial"/>
              </a:rPr>
              <a:t>!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4543196"/>
            <a:ext cx="651811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004182"/>
                </a:solidFill>
                <a:latin typeface="Arial"/>
                <a:cs typeface="Arial"/>
              </a:rPr>
              <a:t>Su </a:t>
            </a:r>
            <a:r>
              <a:rPr sz="2200" b="1" dirty="0">
                <a:solidFill>
                  <a:srgbClr val="004182"/>
                </a:solidFill>
                <a:latin typeface="Arial"/>
                <a:cs typeface="Arial"/>
                <a:hlinkClick r:id="rId6"/>
              </a:rPr>
              <a:t>www.giovani.ance.it </a:t>
            </a:r>
            <a:r>
              <a:rPr sz="2200" b="1" dirty="0">
                <a:solidFill>
                  <a:srgbClr val="004182"/>
                </a:solidFill>
                <a:latin typeface="Arial"/>
                <a:cs typeface="Arial"/>
              </a:rPr>
              <a:t>tutte le info sul progetto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999" y="2376004"/>
            <a:ext cx="7415999" cy="302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23998" y="6120003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90">
                <a:moveTo>
                  <a:pt x="0" y="720001"/>
                </a:moveTo>
                <a:lnTo>
                  <a:pt x="720001" y="720001"/>
                </a:lnTo>
                <a:lnTo>
                  <a:pt x="720001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423998" y="0"/>
            <a:ext cx="720090" cy="6120130"/>
            <a:chOff x="8423998" y="0"/>
            <a:chExt cx="720090" cy="6120130"/>
          </a:xfrm>
        </p:grpSpPr>
        <p:sp>
          <p:nvSpPr>
            <p:cNvPr id="5" name="object 5"/>
            <p:cNvSpPr/>
            <p:nvPr/>
          </p:nvSpPr>
          <p:spPr>
            <a:xfrm>
              <a:off x="8423998" y="0"/>
              <a:ext cx="720090" cy="5400040"/>
            </a:xfrm>
            <a:custGeom>
              <a:avLst/>
              <a:gdLst/>
              <a:ahLst/>
              <a:cxnLst/>
              <a:rect l="l" t="t" r="r" b="b"/>
              <a:pathLst>
                <a:path w="720090" h="5400040">
                  <a:moveTo>
                    <a:pt x="0" y="5400001"/>
                  </a:moveTo>
                  <a:lnTo>
                    <a:pt x="720001" y="5400001"/>
                  </a:lnTo>
                  <a:lnTo>
                    <a:pt x="720001" y="0"/>
                  </a:lnTo>
                  <a:lnTo>
                    <a:pt x="0" y="0"/>
                  </a:lnTo>
                  <a:lnTo>
                    <a:pt x="0" y="5400001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23998" y="5400001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96000" y="5863577"/>
            <a:ext cx="624840" cy="204470"/>
            <a:chOff x="5796000" y="5863577"/>
            <a:chExt cx="624840" cy="204470"/>
          </a:xfrm>
        </p:grpSpPr>
        <p:sp>
          <p:nvSpPr>
            <p:cNvPr id="8" name="object 8"/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971150" y="6098806"/>
            <a:ext cx="449580" cy="80010"/>
            <a:chOff x="5971150" y="6098806"/>
            <a:chExt cx="449580" cy="80010"/>
          </a:xfrm>
        </p:grpSpPr>
        <p:sp>
          <p:nvSpPr>
            <p:cNvPr id="13" name="object 13"/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367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/>
              <a:t>Innanzitutto... </a:t>
            </a:r>
            <a:r>
              <a:rPr sz="2400" spc="-120" dirty="0"/>
              <a:t>cos’è</a:t>
            </a:r>
            <a:r>
              <a:rPr sz="2400" spc="-45" dirty="0"/>
              <a:t> </a:t>
            </a:r>
            <a:r>
              <a:rPr sz="2400" spc="-170" dirty="0"/>
              <a:t>ANCE?</a:t>
            </a:r>
            <a:endParaRPr sz="2400" dirty="0"/>
          </a:p>
        </p:txBody>
      </p:sp>
      <p:sp>
        <p:nvSpPr>
          <p:cNvPr id="17" name="object 17"/>
          <p:cNvSpPr txBox="1"/>
          <p:nvPr/>
        </p:nvSpPr>
        <p:spPr>
          <a:xfrm>
            <a:off x="491300" y="1062291"/>
            <a:ext cx="7306309" cy="1134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L’ANCE rappresenta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l’industria italiana delle costruzioni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just">
              <a:lnSpc>
                <a:spcPct val="101800"/>
              </a:lnSpc>
              <a:spcAft>
                <a:spcPts val="600"/>
              </a:spcAft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All’ANCE aderiscono circa 20.000 imprese private, specializzate in opere  pubbliche, edilizia abitativa, commerciale e industriale, tutela ambientale,  promozione edilizia e lavorazioni specialistiche.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242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/>
              <a:t>...e </a:t>
            </a:r>
            <a:r>
              <a:rPr sz="2400" spc="-114" dirty="0"/>
              <a:t>chi </a:t>
            </a:r>
            <a:r>
              <a:rPr sz="2400" spc="-120" dirty="0"/>
              <a:t>siamo</a:t>
            </a:r>
            <a:r>
              <a:rPr sz="2400" spc="-45" dirty="0"/>
              <a:t> </a:t>
            </a:r>
            <a:r>
              <a:rPr sz="2400" spc="-170" dirty="0"/>
              <a:t>noi?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91300" y="1062291"/>
            <a:ext cx="7404734" cy="4227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 rappresentiamo il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Giovani 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dell’ANCE.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Abbiamo un’età compresa tra i 18 e i 41 anni.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2200"/>
              </a:lnSpc>
              <a:spcBef>
                <a:spcPts val="80"/>
              </a:spcBef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noi ci sono giovani che gestiscono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 di antica tradizione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tramandate dai propri genitori, e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tanti nuovi imprenditori 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 affacciano  per la prima volta in questo settore.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nostro obiettivo è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contribuire a creare il futuro dell’edilizia italiana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19075">
              <a:lnSpc>
                <a:spcPct val="101800"/>
              </a:lnSpc>
            </a:pP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cui noi vogliamo essere protagonisti: essere giovani imprenditori edili  oggi, infatti, signiﬁca guardare al mondo delle costruzioni di domani con  un’ottica nuova, proiettata ai nuovi mercati e alle opportunità che si  aprono, alla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alla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alla </a:t>
            </a:r>
            <a:r>
              <a:rPr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sostenibilità</a:t>
            </a:r>
            <a:r>
              <a:rPr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NOSTRI VALORI</a:t>
            </a: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Responsabilità</a:t>
            </a:r>
            <a:r>
              <a:rPr lang="it-IT"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Meritocrazia</a:t>
            </a:r>
            <a:r>
              <a:rPr lang="it-IT"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Etica</a:t>
            </a:r>
            <a:r>
              <a:rPr lang="it-IT"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 di squadra</a:t>
            </a:r>
            <a:r>
              <a:rPr lang="it-IT" sz="1700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Legalità</a:t>
            </a:r>
          </a:p>
          <a:p>
            <a:pPr marL="12700">
              <a:lnSpc>
                <a:spcPct val="100000"/>
              </a:lnSpc>
            </a:pP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Coraggio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Entusiasmo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Ottimismo </a:t>
            </a:r>
            <a:r>
              <a:rPr lang="it-IT" sz="1700" b="1" kern="0" dirty="0">
                <a:solidFill>
                  <a:srgbClr val="F36F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700" b="1" kern="0" dirty="0">
                <a:solidFill>
                  <a:srgbClr val="004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Formazione continua</a:t>
            </a: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/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423998" y="0"/>
            <a:ext cx="720090" cy="6840220"/>
            <a:chOff x="8423998" y="0"/>
            <a:chExt cx="720090" cy="6840220"/>
          </a:xfrm>
        </p:grpSpPr>
        <p:sp>
          <p:nvSpPr>
            <p:cNvPr id="13" name="object 13"/>
            <p:cNvSpPr/>
            <p:nvPr/>
          </p:nvSpPr>
          <p:spPr>
            <a:xfrm>
              <a:off x="8423999" y="0"/>
              <a:ext cx="720090" cy="6840220"/>
            </a:xfrm>
            <a:custGeom>
              <a:avLst/>
              <a:gdLst/>
              <a:ahLst/>
              <a:cxnLst/>
              <a:rect l="l" t="t" r="r" b="b"/>
              <a:pathLst>
                <a:path w="720090" h="6840220">
                  <a:moveTo>
                    <a:pt x="720001" y="6120003"/>
                  </a:moveTo>
                  <a:lnTo>
                    <a:pt x="0" y="6120003"/>
                  </a:lnTo>
                  <a:lnTo>
                    <a:pt x="0" y="6840004"/>
                  </a:lnTo>
                  <a:lnTo>
                    <a:pt x="720001" y="6840004"/>
                  </a:lnTo>
                  <a:lnTo>
                    <a:pt x="720001" y="6120003"/>
                  </a:lnTo>
                  <a:close/>
                </a:path>
                <a:path w="720090" h="6840220">
                  <a:moveTo>
                    <a:pt x="720001" y="0"/>
                  </a:moveTo>
                  <a:lnTo>
                    <a:pt x="0" y="0"/>
                  </a:lnTo>
                  <a:lnTo>
                    <a:pt x="0" y="5400002"/>
                  </a:lnTo>
                  <a:lnTo>
                    <a:pt x="720001" y="5400002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5400001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720001" y="0"/>
                  </a:moveTo>
                  <a:lnTo>
                    <a:pt x="0" y="0"/>
                  </a:lnTo>
                  <a:lnTo>
                    <a:pt x="0" y="720001"/>
                  </a:lnTo>
                  <a:lnTo>
                    <a:pt x="720001" y="720001"/>
                  </a:lnTo>
                  <a:lnTo>
                    <a:pt x="720001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297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/>
              <a:t>...e </a:t>
            </a:r>
            <a:r>
              <a:rPr sz="2400" spc="-75" dirty="0"/>
              <a:t>perché </a:t>
            </a:r>
            <a:r>
              <a:rPr sz="2400" spc="-120" dirty="0"/>
              <a:t>siamo</a:t>
            </a:r>
            <a:r>
              <a:rPr sz="2400" spc="-80" dirty="0"/>
              <a:t> </a:t>
            </a:r>
            <a:r>
              <a:rPr sz="2400" spc="-165" dirty="0"/>
              <a:t>qui?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91300" y="1152561"/>
            <a:ext cx="7246620" cy="331667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Promozione e finalità del Concorso </a:t>
            </a:r>
          </a:p>
          <a:p>
            <a:endParaRPr lang="it-IT" b="1" dirty="0"/>
          </a:p>
          <a:p>
            <a:r>
              <a:rPr lang="it-IT" dirty="0">
                <a:solidFill>
                  <a:schemeClr val="tx2"/>
                </a:solidFill>
              </a:rPr>
              <a:t>Migliorare la qualità degli spazi urbani e della vita sociale.</a:t>
            </a:r>
          </a:p>
          <a:p>
            <a:r>
              <a:rPr lang="it-IT" dirty="0">
                <a:solidFill>
                  <a:schemeClr val="tx2"/>
                </a:solidFill>
              </a:rPr>
              <a:t>Trasformare edifici pubblici abbandonati in: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residenze per studenti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spazi di co-living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spazi di co-working</a:t>
            </a:r>
          </a:p>
          <a:p>
            <a:pPr lvl="1"/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Promuovere progetti </a:t>
            </a:r>
            <a:r>
              <a:rPr lang="it-IT" b="1" dirty="0">
                <a:solidFill>
                  <a:schemeClr val="tx2"/>
                </a:solidFill>
              </a:rPr>
              <a:t>innovativi, sostenibili e inclusivi</a:t>
            </a:r>
            <a:r>
              <a:rPr lang="it-IT" dirty="0">
                <a:solidFill>
                  <a:schemeClr val="tx2"/>
                </a:solidFill>
              </a:rPr>
              <a:t> ideati dagli studenti.</a:t>
            </a:r>
          </a:p>
          <a:p>
            <a:r>
              <a:rPr lang="it-IT" dirty="0">
                <a:solidFill>
                  <a:schemeClr val="tx2"/>
                </a:solidFill>
              </a:rPr>
              <a:t>Continuare il percorso ANCE Giovani sulla </a:t>
            </a:r>
            <a:r>
              <a:rPr lang="it-IT" b="1" dirty="0">
                <a:solidFill>
                  <a:schemeClr val="tx2"/>
                </a:solidFill>
              </a:rPr>
              <a:t>rigenerazione urbana</a:t>
            </a:r>
            <a:r>
              <a:rPr lang="it-IT" dirty="0">
                <a:solidFill>
                  <a:schemeClr val="tx2"/>
                </a:solidFill>
              </a:rPr>
              <a:t> e l’abitare/lavorare condiviso.</a:t>
            </a:r>
          </a:p>
          <a:p>
            <a:pPr marL="12700" marR="853440">
              <a:lnSpc>
                <a:spcPct val="101899"/>
              </a:lnSpc>
              <a:spcBef>
                <a:spcPts val="55"/>
              </a:spcBef>
            </a:pP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/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84F3A-2F83-D44D-774C-34091D091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FC5DE2-2B68-5A62-AF23-9DE422B09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65" dirty="0"/>
              <a:t> Destinatari e Regole di partecipazione</a:t>
            </a: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6AAACB6-C896-6137-1DBE-013B4E8E554C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F11B847-A9C9-568E-7106-BC0FDBC07E1E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339553F-321C-FB54-1554-542CA2D466E3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C320D4F-8027-3C1D-0511-D6A532A1D07D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EFEAC21-098D-C8C1-BD33-E274D33BCF44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FFABB00-AFC5-C717-EC12-DF32B741FFF2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9253854-DF6C-7035-7BE1-4EC8307487CF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1C30DBD-59AB-9EBC-C0A4-151A18D70FE2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B4108F72-EF90-43C1-659D-CBE660EEC790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0B0E10-FECE-5A5C-F7A4-FA7C1907B8B2}"/>
              </a:ext>
            </a:extLst>
          </p:cNvPr>
          <p:cNvSpPr txBox="1"/>
          <p:nvPr/>
        </p:nvSpPr>
        <p:spPr>
          <a:xfrm>
            <a:off x="483680" y="1389482"/>
            <a:ext cx="69763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Destinatari: </a:t>
            </a:r>
            <a:r>
              <a:rPr lang="it-IT" b="1" dirty="0">
                <a:solidFill>
                  <a:schemeClr val="tx2"/>
                </a:solidFill>
              </a:rPr>
              <a:t>classi I, II, III</a:t>
            </a:r>
            <a:r>
              <a:rPr lang="it-IT" dirty="0">
                <a:solidFill>
                  <a:schemeClr val="tx2"/>
                </a:solidFill>
              </a:rPr>
              <a:t> delle scuole secondarie di primo grado italiane.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Ogni classe → </a:t>
            </a:r>
            <a:r>
              <a:rPr lang="it-IT" b="1" dirty="0">
                <a:solidFill>
                  <a:schemeClr val="tx2"/>
                </a:solidFill>
              </a:rPr>
              <a:t>1 progetto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Ogni istituto → </a:t>
            </a:r>
            <a:r>
              <a:rPr lang="it-IT" b="1" dirty="0">
                <a:solidFill>
                  <a:schemeClr val="tx2"/>
                </a:solidFill>
              </a:rPr>
              <a:t>max 3 progetti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Niente partecipazioni individuali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Iscrizioni: dal </a:t>
            </a:r>
            <a:r>
              <a:rPr lang="it-IT" b="1" dirty="0">
                <a:solidFill>
                  <a:schemeClr val="tx2"/>
                </a:solidFill>
              </a:rPr>
              <a:t>20 ottobre – 19 dicembre 2025</a:t>
            </a:r>
            <a:r>
              <a:rPr lang="it-IT" dirty="0">
                <a:solidFill>
                  <a:schemeClr val="tx2"/>
                </a:solidFill>
              </a:rPr>
              <a:t> tramite form online.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Invio lavori: entro </a:t>
            </a:r>
            <a:r>
              <a:rPr lang="it-IT" b="1" dirty="0">
                <a:solidFill>
                  <a:schemeClr val="tx2"/>
                </a:solidFill>
              </a:rPr>
              <a:t>15 aprile 2026</a:t>
            </a:r>
            <a:r>
              <a:rPr lang="it-IT" dirty="0">
                <a:solidFill>
                  <a:schemeClr val="tx2"/>
                </a:solidFill>
              </a:rPr>
              <a:t> (cartella .zip “MACROSCUOLA 25-26 + scuola + classe”).</a:t>
            </a:r>
          </a:p>
        </p:txBody>
      </p:sp>
    </p:spTree>
    <p:extLst>
      <p:ext uri="{BB962C8B-B14F-4D97-AF65-F5344CB8AC3E}">
        <p14:creationId xmlns:p14="http://schemas.microsoft.com/office/powerpoint/2010/main" val="22880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ABC8-39F0-450F-9279-169259C4A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34CC63-4073-134F-5FA3-C268376259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65" dirty="0"/>
              <a:t>Oggetto del progetto</a:t>
            </a: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490BC968-C8E9-E900-193E-EDABA544D96E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EB617CB-276D-669F-A7D0-9440CFA746DC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3529AA8-EF2E-88E3-7EC3-4AB07AFB8F90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2BEDFB8-082F-36C4-5DFE-28B317F2990C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8B5025-01B2-0C5F-0BFD-0D505C99D88F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5B317C-6494-571E-CD6A-9B3DC5AF7FF6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8B8B6F6-EB61-C779-A8B8-10FC2F3ABDC0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055F04B-E890-7545-CC55-EDB369E47392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1243AC2-CE2A-F39B-173B-DCBFFF71A76E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0737CC-CC0F-6DED-AB6F-A219EBF3455E}"/>
              </a:ext>
            </a:extLst>
          </p:cNvPr>
          <p:cNvSpPr txBox="1"/>
          <p:nvPr/>
        </p:nvSpPr>
        <p:spPr>
          <a:xfrm>
            <a:off x="491300" y="1212850"/>
            <a:ext cx="72811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Riqualificazione di un edificio pubblico dismesso con trasformazione in:</a:t>
            </a:r>
          </a:p>
          <a:p>
            <a:r>
              <a:rPr lang="it-IT" dirty="0">
                <a:solidFill>
                  <a:schemeClr val="tx2"/>
                </a:solidFill>
              </a:rPr>
              <a:t>residenza studentesca</a:t>
            </a:r>
          </a:p>
          <a:p>
            <a:r>
              <a:rPr lang="it-IT" dirty="0">
                <a:solidFill>
                  <a:schemeClr val="tx2"/>
                </a:solidFill>
              </a:rPr>
              <a:t>co-living</a:t>
            </a:r>
          </a:p>
          <a:p>
            <a:r>
              <a:rPr lang="it-IT" dirty="0">
                <a:solidFill>
                  <a:schemeClr val="tx2"/>
                </a:solidFill>
              </a:rPr>
              <a:t>co-working</a:t>
            </a:r>
          </a:p>
          <a:p>
            <a:r>
              <a:rPr lang="it-IT" dirty="0">
                <a:solidFill>
                  <a:schemeClr val="tx2"/>
                </a:solidFill>
              </a:rPr>
              <a:t>Il progetto deve includere:</a:t>
            </a:r>
          </a:p>
          <a:p>
            <a:r>
              <a:rPr lang="it-IT" dirty="0">
                <a:solidFill>
                  <a:schemeClr val="tx2"/>
                </a:solidFill>
              </a:rPr>
              <a:t>proposta architettonica e funzionale</a:t>
            </a:r>
          </a:p>
          <a:p>
            <a:r>
              <a:rPr lang="it-IT" dirty="0">
                <a:solidFill>
                  <a:schemeClr val="tx2"/>
                </a:solidFill>
              </a:rPr>
              <a:t>spazi comuni, studio, ricreativi o di lavoro</a:t>
            </a:r>
          </a:p>
          <a:p>
            <a:r>
              <a:rPr lang="it-IT" dirty="0">
                <a:solidFill>
                  <a:schemeClr val="tx2"/>
                </a:solidFill>
              </a:rPr>
              <a:t>soluzioni sostenibili, innovative e accessibili</a:t>
            </a:r>
          </a:p>
          <a:p>
            <a:r>
              <a:rPr lang="it-IT" dirty="0">
                <a:solidFill>
                  <a:schemeClr val="tx2"/>
                </a:solidFill>
              </a:rPr>
              <a:t>integrazione con il contesto urbano</a:t>
            </a:r>
          </a:p>
          <a:p>
            <a:r>
              <a:rPr lang="it-IT" dirty="0">
                <a:solidFill>
                  <a:schemeClr val="tx2"/>
                </a:solidFill>
              </a:rPr>
              <a:t>risposta ai bisogni dei giovani</a:t>
            </a:r>
          </a:p>
        </p:txBody>
      </p:sp>
    </p:spTree>
    <p:extLst>
      <p:ext uri="{BB962C8B-B14F-4D97-AF65-F5344CB8AC3E}">
        <p14:creationId xmlns:p14="http://schemas.microsoft.com/office/powerpoint/2010/main" val="237018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C695F-DDAA-C0F5-9F73-286B88CC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3B329F-2F3E-41AB-33DB-F3D7F0991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65" dirty="0"/>
              <a:t>Inserire qualche foto di esempio del vs luogo</a:t>
            </a: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096F9158-AABB-A908-61FA-EF76614AF53D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8CED78-39C3-9412-BD62-74A57B1B6D43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7CBC2F7-9CC1-FB8C-3CDA-11B7DEECD4E7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B18846F-2F82-0D4D-49DF-6A49CBCAC76A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0FC8937-F911-DD06-5BC5-FFA31DD3D687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14399EF-EF03-727F-2EE7-DA67D4A806A9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CCD935C-3CBF-399A-891D-56325ECC4C64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6CEEAF1-BB6C-75C6-7F15-A80A9F0A2E3B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F5FC2B4-F5D0-630D-17AA-60326A184324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1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B05C-144F-4561-532D-2CC36EB0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97CAB5-B74E-EC88-0F8F-9433F936F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65" dirty="0"/>
              <a:t>Elaborati richiesti</a:t>
            </a: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7D00E16-B8AD-BF07-5ECC-BA75B3732CB1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17870AD-12DB-2506-7325-5FD845F06467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6E4EEA-CC70-2CDE-4036-EE3C5CD21BF5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CFC77DB-1398-A5B4-CB41-861B4B472F14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F14298F-4E37-EDED-D656-746D61681E49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BC9B2F4-A3AC-935A-0D9E-F6C805F94395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50B43A3-4737-70B1-E8F2-CC312EECB462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B581F78-CAE1-E52F-D3FA-097A8EF23DF5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F45BE51B-0D0B-D2F0-C20F-41DFD470B712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59E79D8-0CBB-314A-2354-0174D56F7BD5}"/>
              </a:ext>
            </a:extLst>
          </p:cNvPr>
          <p:cNvSpPr txBox="1"/>
          <p:nvPr/>
        </p:nvSpPr>
        <p:spPr>
          <a:xfrm>
            <a:off x="491300" y="1212850"/>
            <a:ext cx="72811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Cartella .zip</a:t>
            </a:r>
            <a:r>
              <a:rPr lang="it-IT" dirty="0">
                <a:solidFill>
                  <a:schemeClr val="tx2"/>
                </a:solidFill>
              </a:rPr>
              <a:t> con:</a:t>
            </a:r>
          </a:p>
          <a:p>
            <a:r>
              <a:rPr lang="it-IT" b="1" dirty="0">
                <a:solidFill>
                  <a:schemeClr val="tx2"/>
                </a:solidFill>
              </a:rPr>
              <a:t>3 tavole A3 in PDF</a:t>
            </a:r>
            <a:endParaRPr lang="it-IT" dirty="0">
              <a:solidFill>
                <a:schemeClr val="tx2"/>
              </a:solidFill>
            </a:endParaRPr>
          </a:p>
          <a:p>
            <a:pPr lvl="1"/>
            <a:r>
              <a:rPr lang="it-IT" dirty="0">
                <a:solidFill>
                  <a:schemeClr val="tx2"/>
                </a:solidFill>
              </a:rPr>
              <a:t>pianta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prospetto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dettaglio significativo</a:t>
            </a:r>
          </a:p>
          <a:p>
            <a:r>
              <a:rPr lang="it-IT" b="1" dirty="0">
                <a:solidFill>
                  <a:schemeClr val="tx2"/>
                </a:solidFill>
              </a:rPr>
              <a:t>Relazione (max 2 pagine)</a:t>
            </a:r>
            <a:endParaRPr lang="it-IT" dirty="0">
              <a:solidFill>
                <a:schemeClr val="tx2"/>
              </a:solidFill>
            </a:endParaRPr>
          </a:p>
          <a:p>
            <a:pPr lvl="1"/>
            <a:r>
              <a:rPr lang="it-IT" dirty="0">
                <a:solidFill>
                  <a:schemeClr val="tx2"/>
                </a:solidFill>
              </a:rPr>
              <a:t>descrizione intervento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materiali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soluzioni sostenibili</a:t>
            </a:r>
          </a:p>
          <a:p>
            <a:r>
              <a:rPr lang="it-IT" b="1" dirty="0">
                <a:solidFill>
                  <a:schemeClr val="tx2"/>
                </a:solidFill>
              </a:rPr>
              <a:t>Video 1 min (.mp4)</a:t>
            </a:r>
            <a:r>
              <a:rPr lang="it-IT" dirty="0">
                <a:solidFill>
                  <a:schemeClr val="tx2"/>
                </a:solidFill>
              </a:rPr>
              <a:t> – obbligatorio per il Social Contest</a:t>
            </a:r>
          </a:p>
          <a:p>
            <a:r>
              <a:rPr lang="it-IT" b="1" dirty="0">
                <a:solidFill>
                  <a:schemeClr val="tx2"/>
                </a:solidFill>
              </a:rPr>
              <a:t>Video 2 min</a:t>
            </a:r>
            <a:r>
              <a:rPr lang="it-IT" dirty="0">
                <a:solidFill>
                  <a:schemeClr val="tx2"/>
                </a:solidFill>
              </a:rPr>
              <a:t> – solo per i finalisti</a:t>
            </a:r>
          </a:p>
          <a:p>
            <a:r>
              <a:rPr lang="it-IT" dirty="0">
                <a:solidFill>
                  <a:schemeClr val="tx2"/>
                </a:solidFill>
              </a:rPr>
              <a:t>Ogni progetto deve avere un </a:t>
            </a:r>
            <a:r>
              <a:rPr lang="it-IT" b="1" dirty="0">
                <a:solidFill>
                  <a:schemeClr val="tx2"/>
                </a:solidFill>
              </a:rPr>
              <a:t>titolo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31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8065F-FC06-FA06-71ED-FC322F7F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2E8192-F67C-0F2C-AF82-90939AF9DE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300" y="427291"/>
            <a:ext cx="728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spc="-65" dirty="0"/>
              <a:t>Social Contest</a:t>
            </a:r>
            <a:endParaRPr sz="24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57A2AB11-A6B2-6679-7989-AFC414321876}"/>
              </a:ext>
            </a:extLst>
          </p:cNvPr>
          <p:cNvGrpSpPr/>
          <p:nvPr/>
        </p:nvGrpSpPr>
        <p:grpSpPr>
          <a:xfrm>
            <a:off x="5796000" y="5863577"/>
            <a:ext cx="624840" cy="315595"/>
            <a:chOff x="5796000" y="5863577"/>
            <a:chExt cx="624840" cy="31559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002C77E-07CD-B9FE-2315-FECC23F79491}"/>
                </a:ext>
              </a:extLst>
            </p:cNvPr>
            <p:cNvSpPr/>
            <p:nvPr/>
          </p:nvSpPr>
          <p:spPr>
            <a:xfrm>
              <a:off x="5796000" y="5865279"/>
              <a:ext cx="315201" cy="2004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083C68A-A1E2-0A17-045F-708F309C0C0B}"/>
                </a:ext>
              </a:extLst>
            </p:cNvPr>
            <p:cNvSpPr/>
            <p:nvPr/>
          </p:nvSpPr>
          <p:spPr>
            <a:xfrm>
              <a:off x="6142862" y="5863577"/>
              <a:ext cx="132778" cy="2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40D460D-BB6D-C84E-2A71-B56A5BAA8584}"/>
                </a:ext>
              </a:extLst>
            </p:cNvPr>
            <p:cNvSpPr/>
            <p:nvPr/>
          </p:nvSpPr>
          <p:spPr>
            <a:xfrm>
              <a:off x="6301740" y="5865101"/>
              <a:ext cx="119380" cy="200660"/>
            </a:xfrm>
            <a:custGeom>
              <a:avLst/>
              <a:gdLst/>
              <a:ahLst/>
              <a:cxnLst/>
              <a:rect l="l" t="t" r="r" b="b"/>
              <a:pathLst>
                <a:path w="119379" h="200660">
                  <a:moveTo>
                    <a:pt x="118833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82550"/>
                  </a:lnTo>
                  <a:lnTo>
                    <a:pt x="0" y="116840"/>
                  </a:lnTo>
                  <a:lnTo>
                    <a:pt x="0" y="166370"/>
                  </a:lnTo>
                  <a:lnTo>
                    <a:pt x="0" y="200660"/>
                  </a:lnTo>
                  <a:lnTo>
                    <a:pt x="118833" y="200660"/>
                  </a:lnTo>
                  <a:lnTo>
                    <a:pt x="118833" y="166370"/>
                  </a:lnTo>
                  <a:lnTo>
                    <a:pt x="35217" y="166370"/>
                  </a:lnTo>
                  <a:lnTo>
                    <a:pt x="35217" y="116840"/>
                  </a:lnTo>
                  <a:lnTo>
                    <a:pt x="106413" y="116840"/>
                  </a:lnTo>
                  <a:lnTo>
                    <a:pt x="106413" y="82550"/>
                  </a:lnTo>
                  <a:lnTo>
                    <a:pt x="35217" y="82550"/>
                  </a:lnTo>
                  <a:lnTo>
                    <a:pt x="35217" y="35560"/>
                  </a:lnTo>
                  <a:lnTo>
                    <a:pt x="118833" y="3556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004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9FC611-89D2-02EE-5237-A4D21E196CD3}"/>
                </a:ext>
              </a:extLst>
            </p:cNvPr>
            <p:cNvSpPr/>
            <p:nvPr/>
          </p:nvSpPr>
          <p:spPr>
            <a:xfrm>
              <a:off x="5971146" y="6098806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52705" y="35547"/>
                  </a:moveTo>
                  <a:lnTo>
                    <a:pt x="25971" y="35547"/>
                  </a:lnTo>
                  <a:lnTo>
                    <a:pt x="25971" y="48348"/>
                  </a:lnTo>
                  <a:lnTo>
                    <a:pt x="38989" y="48348"/>
                  </a:lnTo>
                  <a:lnTo>
                    <a:pt x="38989" y="55397"/>
                  </a:lnTo>
                  <a:lnTo>
                    <a:pt x="38100" y="58940"/>
                  </a:lnTo>
                  <a:lnTo>
                    <a:pt x="33528" y="64566"/>
                  </a:lnTo>
                  <a:lnTo>
                    <a:pt x="30137" y="66217"/>
                  </a:lnTo>
                  <a:lnTo>
                    <a:pt x="22186" y="66217"/>
                  </a:lnTo>
                  <a:lnTo>
                    <a:pt x="19113" y="64681"/>
                  </a:lnTo>
                  <a:lnTo>
                    <a:pt x="14439" y="58826"/>
                  </a:lnTo>
                  <a:lnTo>
                    <a:pt x="13741" y="55079"/>
                  </a:lnTo>
                  <a:lnTo>
                    <a:pt x="13741" y="24828"/>
                  </a:lnTo>
                  <a:lnTo>
                    <a:pt x="14439" y="21196"/>
                  </a:lnTo>
                  <a:lnTo>
                    <a:pt x="19113" y="15341"/>
                  </a:lnTo>
                  <a:lnTo>
                    <a:pt x="22186" y="13690"/>
                  </a:lnTo>
                  <a:lnTo>
                    <a:pt x="33020" y="13690"/>
                  </a:lnTo>
                  <a:lnTo>
                    <a:pt x="37109" y="17780"/>
                  </a:lnTo>
                  <a:lnTo>
                    <a:pt x="38696" y="25171"/>
                  </a:lnTo>
                  <a:lnTo>
                    <a:pt x="52603" y="25171"/>
                  </a:lnTo>
                  <a:lnTo>
                    <a:pt x="49949" y="15659"/>
                  </a:lnTo>
                  <a:lnTo>
                    <a:pt x="44729" y="7620"/>
                  </a:lnTo>
                  <a:lnTo>
                    <a:pt x="36779" y="2082"/>
                  </a:lnTo>
                  <a:lnTo>
                    <a:pt x="25971" y="0"/>
                  </a:lnTo>
                  <a:lnTo>
                    <a:pt x="18021" y="0"/>
                  </a:lnTo>
                  <a:lnTo>
                    <a:pt x="0" y="30454"/>
                  </a:lnTo>
                  <a:lnTo>
                    <a:pt x="0" y="49466"/>
                  </a:lnTo>
                  <a:lnTo>
                    <a:pt x="18211" y="79908"/>
                  </a:lnTo>
                  <a:lnTo>
                    <a:pt x="33528" y="79908"/>
                  </a:lnTo>
                  <a:lnTo>
                    <a:pt x="40284" y="77482"/>
                  </a:lnTo>
                  <a:lnTo>
                    <a:pt x="50927" y="65227"/>
                  </a:lnTo>
                  <a:lnTo>
                    <a:pt x="52705" y="58394"/>
                  </a:lnTo>
                  <a:lnTo>
                    <a:pt x="52705" y="35547"/>
                  </a:lnTo>
                  <a:close/>
                </a:path>
                <a:path w="175895" h="80010">
                  <a:moveTo>
                    <a:pt x="95008" y="673"/>
                  </a:moveTo>
                  <a:lnTo>
                    <a:pt x="81203" y="673"/>
                  </a:lnTo>
                  <a:lnTo>
                    <a:pt x="81203" y="79235"/>
                  </a:lnTo>
                  <a:lnTo>
                    <a:pt x="95008" y="79235"/>
                  </a:lnTo>
                  <a:lnTo>
                    <a:pt x="95008" y="673"/>
                  </a:lnTo>
                  <a:close/>
                </a:path>
                <a:path w="175895" h="80010">
                  <a:moveTo>
                    <a:pt x="175818" y="30454"/>
                  </a:moveTo>
                  <a:lnTo>
                    <a:pt x="162102" y="2184"/>
                  </a:lnTo>
                  <a:lnTo>
                    <a:pt x="162102" y="24828"/>
                  </a:lnTo>
                  <a:lnTo>
                    <a:pt x="162102" y="55079"/>
                  </a:lnTo>
                  <a:lnTo>
                    <a:pt x="161302" y="58712"/>
                  </a:lnTo>
                  <a:lnTo>
                    <a:pt x="158623" y="62026"/>
                  </a:lnTo>
                  <a:lnTo>
                    <a:pt x="156629" y="64566"/>
                  </a:lnTo>
                  <a:lnTo>
                    <a:pt x="153555" y="66217"/>
                  </a:lnTo>
                  <a:lnTo>
                    <a:pt x="145999" y="66217"/>
                  </a:lnTo>
                  <a:lnTo>
                    <a:pt x="142811" y="64566"/>
                  </a:lnTo>
                  <a:lnTo>
                    <a:pt x="140830" y="62026"/>
                  </a:lnTo>
                  <a:lnTo>
                    <a:pt x="138137" y="58712"/>
                  </a:lnTo>
                  <a:lnTo>
                    <a:pt x="137452" y="55079"/>
                  </a:lnTo>
                  <a:lnTo>
                    <a:pt x="137452" y="24828"/>
                  </a:lnTo>
                  <a:lnTo>
                    <a:pt x="138137" y="21196"/>
                  </a:lnTo>
                  <a:lnTo>
                    <a:pt x="140830" y="17881"/>
                  </a:lnTo>
                  <a:lnTo>
                    <a:pt x="142811" y="15341"/>
                  </a:lnTo>
                  <a:lnTo>
                    <a:pt x="145999" y="13690"/>
                  </a:lnTo>
                  <a:lnTo>
                    <a:pt x="153555" y="13690"/>
                  </a:lnTo>
                  <a:lnTo>
                    <a:pt x="156629" y="15341"/>
                  </a:lnTo>
                  <a:lnTo>
                    <a:pt x="158623" y="17881"/>
                  </a:lnTo>
                  <a:lnTo>
                    <a:pt x="161302" y="21196"/>
                  </a:lnTo>
                  <a:lnTo>
                    <a:pt x="162102" y="24828"/>
                  </a:lnTo>
                  <a:lnTo>
                    <a:pt x="162102" y="2184"/>
                  </a:lnTo>
                  <a:lnTo>
                    <a:pt x="157835" y="0"/>
                  </a:lnTo>
                  <a:lnTo>
                    <a:pt x="141719" y="0"/>
                  </a:lnTo>
                  <a:lnTo>
                    <a:pt x="123710" y="30454"/>
                  </a:lnTo>
                  <a:lnTo>
                    <a:pt x="123710" y="49466"/>
                  </a:lnTo>
                  <a:lnTo>
                    <a:pt x="141719" y="79908"/>
                  </a:lnTo>
                  <a:lnTo>
                    <a:pt x="157835" y="79908"/>
                  </a:lnTo>
                  <a:lnTo>
                    <a:pt x="175818" y="49466"/>
                  </a:lnTo>
                  <a:lnTo>
                    <a:pt x="175818" y="30454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4DBB609-9C11-C5DC-1926-06C03146F9B4}"/>
                </a:ext>
              </a:extLst>
            </p:cNvPr>
            <p:cNvSpPr/>
            <p:nvPr/>
          </p:nvSpPr>
          <p:spPr>
            <a:xfrm>
              <a:off x="6166700" y="6099467"/>
              <a:ext cx="131394" cy="78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9722227-83C6-B855-B96F-FDABD0AC9102}"/>
                </a:ext>
              </a:extLst>
            </p:cNvPr>
            <p:cNvSpPr/>
            <p:nvPr/>
          </p:nvSpPr>
          <p:spPr>
            <a:xfrm>
              <a:off x="6321310" y="6099467"/>
              <a:ext cx="99060" cy="78740"/>
            </a:xfrm>
            <a:custGeom>
              <a:avLst/>
              <a:gdLst/>
              <a:ahLst/>
              <a:cxnLst/>
              <a:rect l="l" t="t" r="r" b="b"/>
              <a:pathLst>
                <a:path w="99060" h="78739">
                  <a:moveTo>
                    <a:pt x="54178" y="0"/>
                  </a:moveTo>
                  <a:lnTo>
                    <a:pt x="40347" y="0"/>
                  </a:lnTo>
                  <a:lnTo>
                    <a:pt x="40347" y="48120"/>
                  </a:lnTo>
                  <a:lnTo>
                    <a:pt x="12319" y="0"/>
                  </a:lnTo>
                  <a:lnTo>
                    <a:pt x="0" y="0"/>
                  </a:lnTo>
                  <a:lnTo>
                    <a:pt x="0" y="78574"/>
                  </a:lnTo>
                  <a:lnTo>
                    <a:pt x="13804" y="78574"/>
                  </a:lnTo>
                  <a:lnTo>
                    <a:pt x="13804" y="30353"/>
                  </a:lnTo>
                  <a:lnTo>
                    <a:pt x="41846" y="78574"/>
                  </a:lnTo>
                  <a:lnTo>
                    <a:pt x="54178" y="78574"/>
                  </a:lnTo>
                  <a:lnTo>
                    <a:pt x="54178" y="0"/>
                  </a:lnTo>
                  <a:close/>
                </a:path>
                <a:path w="99060" h="78739">
                  <a:moveTo>
                    <a:pt x="98958" y="12"/>
                  </a:moveTo>
                  <a:lnTo>
                    <a:pt x="85153" y="12"/>
                  </a:lnTo>
                  <a:lnTo>
                    <a:pt x="85153" y="78574"/>
                  </a:lnTo>
                  <a:lnTo>
                    <a:pt x="98958" y="78574"/>
                  </a:lnTo>
                  <a:lnTo>
                    <a:pt x="98958" y="12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5D0EBD1-ABDD-0D3A-885B-5C9A5FC9A646}"/>
              </a:ext>
            </a:extLst>
          </p:cNvPr>
          <p:cNvSpPr/>
          <p:nvPr/>
        </p:nvSpPr>
        <p:spPr>
          <a:xfrm>
            <a:off x="6486690" y="5798934"/>
            <a:ext cx="1406156" cy="534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1D1886A-210A-424E-FCA9-98FF17E802C1}"/>
              </a:ext>
            </a:extLst>
          </p:cNvPr>
          <p:cNvSpPr txBox="1"/>
          <p:nvPr/>
        </p:nvSpPr>
        <p:spPr>
          <a:xfrm>
            <a:off x="491300" y="1062291"/>
            <a:ext cx="7404734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700" b="1" kern="0" dirty="0">
              <a:solidFill>
                <a:srgbClr val="F36F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497E24-BEDB-71DD-5213-322514535435}"/>
              </a:ext>
            </a:extLst>
          </p:cNvPr>
          <p:cNvSpPr txBox="1"/>
          <p:nvPr/>
        </p:nvSpPr>
        <p:spPr>
          <a:xfrm>
            <a:off x="491300" y="1212850"/>
            <a:ext cx="7281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Social Contest</a:t>
            </a:r>
          </a:p>
          <a:p>
            <a:r>
              <a:rPr lang="it-IT" b="1" dirty="0">
                <a:solidFill>
                  <a:schemeClr val="tx2"/>
                </a:solidFill>
              </a:rPr>
              <a:t>“Dove abita il futuro”</a:t>
            </a:r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Video 1 minuto obbligatorio per la partecipazione al concorso.</a:t>
            </a:r>
          </a:p>
          <a:p>
            <a:r>
              <a:rPr lang="it-IT" dirty="0">
                <a:solidFill>
                  <a:schemeClr val="tx2"/>
                </a:solidFill>
              </a:rPr>
              <a:t>Pubblicazione su YouTube ANCE Giovani.</a:t>
            </a:r>
          </a:p>
          <a:p>
            <a:r>
              <a:rPr lang="it-IT" dirty="0">
                <a:solidFill>
                  <a:schemeClr val="tx2"/>
                </a:solidFill>
              </a:rPr>
              <a:t>Periodo votazione: </a:t>
            </a:r>
            <a:r>
              <a:rPr lang="it-IT" b="1" dirty="0">
                <a:solidFill>
                  <a:schemeClr val="tx2"/>
                </a:solidFill>
              </a:rPr>
              <a:t>16 aprile – 2 maggio 2026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r>
              <a:rPr lang="it-IT" dirty="0">
                <a:solidFill>
                  <a:schemeClr val="tx2"/>
                </a:solidFill>
              </a:rPr>
              <a:t>Premio al video più votato: </a:t>
            </a:r>
            <a:r>
              <a:rPr lang="it-IT" b="1" dirty="0">
                <a:solidFill>
                  <a:schemeClr val="tx2"/>
                </a:solidFill>
              </a:rPr>
              <a:t>€ 1.000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r>
              <a:rPr lang="it-IT" dirty="0">
                <a:solidFill>
                  <a:schemeClr val="tx2"/>
                </a:solidFill>
              </a:rPr>
              <a:t>Mancato invio → </a:t>
            </a:r>
            <a:r>
              <a:rPr lang="it-IT" b="1" dirty="0">
                <a:solidFill>
                  <a:schemeClr val="tx2"/>
                </a:solidFill>
              </a:rPr>
              <a:t>esclusione dal concorso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59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1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949193-7343-44d4-8c9c-be5cea451eaf" xsi:nil="true"/>
    <lcf76f155ced4ddcb4097134ff3c332f xmlns="f18c980a-5b66-4ee6-ac9a-478eae94a42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1EB37BCA73754B901188341AAB7746" ma:contentTypeVersion="13" ma:contentTypeDescription="Creare un nuovo documento." ma:contentTypeScope="" ma:versionID="a93c526dd1c1049529c9c589a3266872">
  <xsd:schema xmlns:xsd="http://www.w3.org/2001/XMLSchema" xmlns:xs="http://www.w3.org/2001/XMLSchema" xmlns:p="http://schemas.microsoft.com/office/2006/metadata/properties" xmlns:ns2="f18c980a-5b66-4ee6-ac9a-478eae94a420" xmlns:ns3="b4949193-7343-44d4-8c9c-be5cea451eaf" targetNamespace="http://schemas.microsoft.com/office/2006/metadata/properties" ma:root="true" ma:fieldsID="d396ae2b4cd527a0dcb5fbc084576bf5" ns2:_="" ns3:_="">
    <xsd:import namespace="f18c980a-5b66-4ee6-ac9a-478eae94a420"/>
    <xsd:import namespace="b4949193-7343-44d4-8c9c-be5cea451e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c980a-5b66-4ee6-ac9a-478eae94a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93c2d2b6-4b4b-4836-8a57-7a6e3713b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49193-7343-44d4-8c9c-be5cea451ea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7d1299d-5a8f-411d-9388-c6e51981ab22}" ma:internalName="TaxCatchAll" ma:showField="CatchAllData" ma:web="b4949193-7343-44d4-8c9c-be5cea451e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107C4-DEC8-4528-93CF-6A6D03D799B1}">
  <ds:schemaRefs>
    <ds:schemaRef ds:uri="http://schemas.microsoft.com/office/2006/metadata/properties"/>
    <ds:schemaRef ds:uri="http://schemas.microsoft.com/office/infopath/2007/PartnerControls"/>
    <ds:schemaRef ds:uri="b4949193-7343-44d4-8c9c-be5cea451eaf"/>
    <ds:schemaRef ds:uri="f18c980a-5b66-4ee6-ac9a-478eae94a420"/>
  </ds:schemaRefs>
</ds:datastoreItem>
</file>

<file path=customXml/itemProps2.xml><?xml version="1.0" encoding="utf-8"?>
<ds:datastoreItem xmlns:ds="http://schemas.openxmlformats.org/officeDocument/2006/customXml" ds:itemID="{6D207021-368F-46EB-8050-ED3B2B1B0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BC1BC-3130-4198-B7E0-3678E26BB6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622</Words>
  <Application>Microsoft Office PowerPoint</Application>
  <PresentationFormat>Personalizzato</PresentationFormat>
  <Paragraphs>170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Presentazione standard di PowerPoint</vt:lpstr>
      <vt:lpstr>Innanzitutto... cos’è ANCE?</vt:lpstr>
      <vt:lpstr>...e chi siamo noi?</vt:lpstr>
      <vt:lpstr>...e perché siamo qui?</vt:lpstr>
      <vt:lpstr> Destinatari e Regole di partecipazione</vt:lpstr>
      <vt:lpstr>Oggetto del progetto</vt:lpstr>
      <vt:lpstr>Inserire qualche foto di esempio del vs luogo</vt:lpstr>
      <vt:lpstr>Elaborati richiesti</vt:lpstr>
      <vt:lpstr>Social Contest</vt:lpstr>
      <vt:lpstr>Criteri di Valutazione </vt:lpstr>
      <vt:lpstr>Valutazione e Fasi  </vt:lpstr>
      <vt:lpstr>Premi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Scuole 2022.qxp_Giovani</dc:title>
  <dc:creator>EdilStampa</dc:creator>
  <cp:lastModifiedBy>Nusca Barbara</cp:lastModifiedBy>
  <cp:revision>5</cp:revision>
  <dcterms:created xsi:type="dcterms:W3CDTF">2022-01-25T10:03:34Z</dcterms:created>
  <dcterms:modified xsi:type="dcterms:W3CDTF">2026-01-12T16:42:07Z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2022-01-19T00:00:00Z</vt:filetime>
  </property>
  <property fmtid="{D5CDD505-2E9C-101B-9397-08002B2CF9AE}" pid="3" name="Creator">
    <vt:lpwstr>QuarkXPress 14.0</vt:lpwstr>
  </property>
  <property fmtid="{D5CDD505-2E9C-101B-9397-08002B2CF9AE}" pid="4" name="LastSaved">
    <vt:filetime>2022-01-25T00:00:00Z</vt:filetime>
  </property>
  <property fmtid="{D5CDD505-2E9C-101B-9397-08002B2CF9AE}" pid="5" name="ContentTypeId">
    <vt:lpwstr>0x010100D91EB37BCA73754B901188341AAB7746</vt:lpwstr>
  </property>
  <property fmtid="{D5CDD505-2E9C-101B-9397-08002B2CF9AE}" pid="6" name="Order">
    <vt:r8>5371400</vt:r8>
  </property>
  <property fmtid="{D5CDD505-2E9C-101B-9397-08002B2CF9AE}" pid="7" name="MediaServiceImageTags">
    <vt:lpwstr/>
  </property>
</Properties>
</file>