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46"/>
  </p:notesMasterIdLst>
  <p:sldIdLst>
    <p:sldId id="308" r:id="rId6"/>
    <p:sldId id="311" r:id="rId7"/>
    <p:sldId id="325" r:id="rId8"/>
    <p:sldId id="312" r:id="rId9"/>
    <p:sldId id="335" r:id="rId10"/>
    <p:sldId id="336" r:id="rId11"/>
    <p:sldId id="334" r:id="rId12"/>
    <p:sldId id="337" r:id="rId13"/>
    <p:sldId id="314" r:id="rId14"/>
    <p:sldId id="339" r:id="rId15"/>
    <p:sldId id="324" r:id="rId16"/>
    <p:sldId id="342" r:id="rId17"/>
    <p:sldId id="343" r:id="rId18"/>
    <p:sldId id="328" r:id="rId19"/>
    <p:sldId id="330" r:id="rId20"/>
    <p:sldId id="326" r:id="rId21"/>
    <p:sldId id="332" r:id="rId22"/>
    <p:sldId id="344" r:id="rId23"/>
    <p:sldId id="345" r:id="rId24"/>
    <p:sldId id="347" r:id="rId25"/>
    <p:sldId id="348" r:id="rId26"/>
    <p:sldId id="346" r:id="rId27"/>
    <p:sldId id="349" r:id="rId28"/>
    <p:sldId id="340" r:id="rId29"/>
    <p:sldId id="350" r:id="rId30"/>
    <p:sldId id="351" r:id="rId31"/>
    <p:sldId id="352" r:id="rId32"/>
    <p:sldId id="353" r:id="rId33"/>
    <p:sldId id="354" r:id="rId34"/>
    <p:sldId id="355" r:id="rId35"/>
    <p:sldId id="356" r:id="rId36"/>
    <p:sldId id="357" r:id="rId37"/>
    <p:sldId id="341" r:id="rId38"/>
    <p:sldId id="358" r:id="rId39"/>
    <p:sldId id="359" r:id="rId40"/>
    <p:sldId id="360" r:id="rId41"/>
    <p:sldId id="361" r:id="rId42"/>
    <p:sldId id="333" r:id="rId43"/>
    <p:sldId id="302" r:id="rId44"/>
    <p:sldId id="310" r:id="rId4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114"/>
    <a:srgbClr val="00263E"/>
    <a:srgbClr val="002740"/>
    <a:srgbClr val="FFA400"/>
    <a:srgbClr val="404040"/>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napToObjects="1">
      <p:cViewPr varScale="1">
        <p:scale>
          <a:sx n="60" d="100"/>
          <a:sy n="60" d="100"/>
        </p:scale>
        <p:origin x="1412"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22313-08AF-4D44-AEAE-6A245DA57731}" type="datetimeFigureOut">
              <a:rPr lang="it-IT" smtClean="0"/>
              <a:t>17/06/2026</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E64F5-A494-479A-B8D9-9B24E7B3925E}" type="slidenum">
              <a:rPr lang="it-IT" smtClean="0"/>
              <a:t>‹N›</a:t>
            </a:fld>
            <a:endParaRPr lang="it-IT"/>
          </a:p>
        </p:txBody>
      </p:sp>
    </p:spTree>
    <p:extLst>
      <p:ext uri="{BB962C8B-B14F-4D97-AF65-F5344CB8AC3E}">
        <p14:creationId xmlns:p14="http://schemas.microsoft.com/office/powerpoint/2010/main" val="2572819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CCE64F5-A494-479A-B8D9-9B24E7B3925E}" type="slidenum">
              <a:rPr lang="it-IT" smtClean="0"/>
              <a:t>39</a:t>
            </a:fld>
            <a:endParaRPr lang="it-IT"/>
          </a:p>
        </p:txBody>
      </p:sp>
    </p:spTree>
    <p:extLst>
      <p:ext uri="{BB962C8B-B14F-4D97-AF65-F5344CB8AC3E}">
        <p14:creationId xmlns:p14="http://schemas.microsoft.com/office/powerpoint/2010/main" val="661756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35D47-289F-379F-8C68-ABE06606250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51CE25A-A5A1-B0BB-2F79-DEEDB6C3FBAF}"/>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E8514E5A-5E70-E49A-8ABA-E0A29E78BE62}"/>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331027ED-74C8-C93D-7F1F-0C0DBB5276FA}"/>
              </a:ext>
            </a:extLst>
          </p:cNvPr>
          <p:cNvSpPr>
            <a:spLocks noGrp="1"/>
          </p:cNvSpPr>
          <p:nvPr>
            <p:ph type="sldNum" sz="quarter" idx="10"/>
          </p:nvPr>
        </p:nvSpPr>
        <p:spPr/>
        <p:txBody>
          <a:bodyPr/>
          <a:lstStyle/>
          <a:p>
            <a:fld id="{ECCE64F5-A494-479A-B8D9-9B24E7B3925E}" type="slidenum">
              <a:rPr lang="it-IT" smtClean="0"/>
              <a:t>40</a:t>
            </a:fld>
            <a:endParaRPr lang="it-IT"/>
          </a:p>
        </p:txBody>
      </p:sp>
    </p:spTree>
    <p:extLst>
      <p:ext uri="{BB962C8B-B14F-4D97-AF65-F5344CB8AC3E}">
        <p14:creationId xmlns:p14="http://schemas.microsoft.com/office/powerpoint/2010/main" val="2065762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grpSp>
        <p:nvGrpSpPr>
          <p:cNvPr id="7" name="Gruppo 6"/>
          <p:cNvGrpSpPr/>
          <p:nvPr userDrawn="1"/>
        </p:nvGrpSpPr>
        <p:grpSpPr>
          <a:xfrm>
            <a:off x="-9525" y="0"/>
            <a:ext cx="9144000" cy="6858000"/>
            <a:chOff x="0" y="0"/>
            <a:chExt cx="9144000" cy="6858000"/>
          </a:xfrm>
        </p:grpSpPr>
        <p:sp>
          <p:nvSpPr>
            <p:cNvPr id="8" name="Rettangolo 7">
              <a:extLst>
                <a:ext uri="{FF2B5EF4-FFF2-40B4-BE49-F238E27FC236}">
                  <a16:creationId xmlns:a16="http://schemas.microsoft.com/office/drawing/2014/main" id="{E3B3F52A-146D-2C48-8CAC-83BA2B17459B}"/>
                </a:ext>
              </a:extLst>
            </p:cNvPr>
            <p:cNvSpPr/>
            <p:nvPr userDrawn="1"/>
          </p:nvSpPr>
          <p:spPr>
            <a:xfrm>
              <a:off x="0" y="0"/>
              <a:ext cx="9144000" cy="6858000"/>
            </a:xfrm>
            <a:prstGeom prst="rect">
              <a:avLst/>
            </a:prstGeom>
            <a:solidFill>
              <a:srgbClr val="002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srgbClr val="F5A114"/>
                </a:solidFill>
              </a:endParaRPr>
            </a:p>
          </p:txBody>
        </p:sp>
        <p:pic>
          <p:nvPicPr>
            <p:cNvPr id="9" name="Elemento grafico 9">
              <a:extLst>
                <a:ext uri="{FF2B5EF4-FFF2-40B4-BE49-F238E27FC236}">
                  <a16:creationId xmlns:a16="http://schemas.microsoft.com/office/drawing/2014/main" id="{70DA0817-45F9-BC40-BD0B-F43BDEFCCF4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72770" y="987120"/>
              <a:ext cx="3094926" cy="801040"/>
            </a:xfrm>
            <a:prstGeom prst="rect">
              <a:avLst/>
            </a:prstGeom>
          </p:spPr>
        </p:pic>
      </p:grpSp>
      <p:sp>
        <p:nvSpPr>
          <p:cNvPr id="2" name="Titolo 1"/>
          <p:cNvSpPr>
            <a:spLocks noGrp="1"/>
          </p:cNvSpPr>
          <p:nvPr>
            <p:ph type="ctrTitle"/>
          </p:nvPr>
        </p:nvSpPr>
        <p:spPr>
          <a:xfrm>
            <a:off x="2590800" y="2292350"/>
            <a:ext cx="5867399" cy="1470025"/>
          </a:xfrm>
        </p:spPr>
        <p:txBody>
          <a:bodyPr anchor="b">
            <a:normAutofit/>
          </a:bodyPr>
          <a:lstStyle>
            <a:lvl1pPr>
              <a:defRPr sz="3400">
                <a:solidFill>
                  <a:schemeClr val="bg1"/>
                </a:solidFill>
                <a:latin typeface="+mn-lt"/>
              </a:defRPr>
            </a:lvl1pPr>
          </a:lstStyle>
          <a:p>
            <a:r>
              <a:rPr lang="it-IT"/>
              <a:t>Fare clic per modificare lo stile del titolo dello schema</a:t>
            </a:r>
            <a:endParaRPr lang="it-IT" dirty="0"/>
          </a:p>
        </p:txBody>
      </p:sp>
      <p:sp>
        <p:nvSpPr>
          <p:cNvPr id="3" name="Sottotitolo 2"/>
          <p:cNvSpPr>
            <a:spLocks noGrp="1"/>
          </p:cNvSpPr>
          <p:nvPr>
            <p:ph type="subTitle" idx="1"/>
          </p:nvPr>
        </p:nvSpPr>
        <p:spPr>
          <a:xfrm>
            <a:off x="2590799" y="3762375"/>
            <a:ext cx="5867399" cy="110490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it-IT" dirty="0"/>
          </a:p>
        </p:txBody>
      </p:sp>
    </p:spTree>
    <p:extLst>
      <p:ext uri="{BB962C8B-B14F-4D97-AF65-F5344CB8AC3E}">
        <p14:creationId xmlns:p14="http://schemas.microsoft.com/office/powerpoint/2010/main" val="298276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2808288"/>
            <a:ext cx="7772400" cy="1362075"/>
          </a:xfrm>
        </p:spPr>
        <p:txBody>
          <a:bodyPr anchor="t"/>
          <a:lstStyle>
            <a:lvl1pPr algn="l">
              <a:defRPr sz="4000" b="1" cap="all"/>
            </a:lvl1pPr>
          </a:lstStyle>
          <a:p>
            <a:r>
              <a:rPr lang="it-IT"/>
              <a:t>Fare clic per modificare lo stile del titolo dello schema</a:t>
            </a:r>
            <a:endParaRPr lang="it-IT" dirty="0"/>
          </a:p>
        </p:txBody>
      </p:sp>
      <p:sp>
        <p:nvSpPr>
          <p:cNvPr id="3" name="Segnaposto testo 2"/>
          <p:cNvSpPr>
            <a:spLocks noGrp="1"/>
          </p:cNvSpPr>
          <p:nvPr>
            <p:ph type="body" idx="1"/>
          </p:nvPr>
        </p:nvSpPr>
        <p:spPr>
          <a:xfrm>
            <a:off x="722313" y="1308101"/>
            <a:ext cx="7772400" cy="1500187"/>
          </a:xfrm>
        </p:spPr>
        <p:txBody>
          <a:bodyPr anchor="b"/>
          <a:lstStyle>
            <a:lvl1pPr marL="0" indent="0">
              <a:buNone/>
              <a:defRPr sz="2000">
                <a:solidFill>
                  <a:srgbClr val="8787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pic>
        <p:nvPicPr>
          <p:cNvPr id="7" name="Immagine 6" descr="Immagine che contiene testo, segnale&#10;&#10;Descrizione generata automaticamente">
            <a:extLst>
              <a:ext uri="{FF2B5EF4-FFF2-40B4-BE49-F238E27FC236}">
                <a16:creationId xmlns:a16="http://schemas.microsoft.com/office/drawing/2014/main" id="{7EA016F3-E74F-2F45-85BC-3D0948871D15}"/>
              </a:ext>
            </a:extLst>
          </p:cNvPr>
          <p:cNvPicPr>
            <a:picLocks noChangeAspect="1"/>
          </p:cNvPicPr>
          <p:nvPr userDrawn="1"/>
        </p:nvPicPr>
        <p:blipFill>
          <a:blip r:embed="rId2"/>
          <a:stretch>
            <a:fillRect/>
          </a:stretch>
        </p:blipFill>
        <p:spPr>
          <a:xfrm>
            <a:off x="350172" y="6417309"/>
            <a:ext cx="825854" cy="262471"/>
          </a:xfrm>
          <a:prstGeom prst="rect">
            <a:avLst/>
          </a:prstGeom>
        </p:spPr>
      </p:pic>
      <p:cxnSp>
        <p:nvCxnSpPr>
          <p:cNvPr id="10" name="Connettore diritto 5"/>
          <p:cNvCxnSpPr/>
          <p:nvPr userDrawn="1"/>
        </p:nvCxnSpPr>
        <p:spPr>
          <a:xfrm>
            <a:off x="0" y="6244061"/>
            <a:ext cx="9144000"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11" name="Segnaposto piè di pagina 3">
            <a:extLst>
              <a:ext uri="{FF2B5EF4-FFF2-40B4-BE49-F238E27FC236}">
                <a16:creationId xmlns:a16="http://schemas.microsoft.com/office/drawing/2014/main" id="{6600D657-A1F5-9747-A6FC-33028C745D6C}"/>
              </a:ext>
            </a:extLst>
          </p:cNvPr>
          <p:cNvSpPr>
            <a:spLocks noGrp="1"/>
          </p:cNvSpPr>
          <p:nvPr>
            <p:ph type="ftr" sz="quarter" idx="3"/>
          </p:nvPr>
        </p:nvSpPr>
        <p:spPr>
          <a:xfrm>
            <a:off x="3067050" y="6365981"/>
            <a:ext cx="3046365" cy="365125"/>
          </a:xfrm>
          <a:prstGeom prst="rect">
            <a:avLst/>
          </a:prstGeom>
        </p:spPr>
        <p:txBody>
          <a:bodyPr anchor="ctr"/>
          <a:lstStyle>
            <a:lvl1pPr>
              <a:defRPr sz="1100">
                <a:solidFill>
                  <a:srgbClr val="00263E"/>
                </a:solidFill>
              </a:defRPr>
            </a:lvl1pPr>
          </a:lstStyle>
          <a:p>
            <a:endParaRPr lang="it-IT" dirty="0"/>
          </a:p>
        </p:txBody>
      </p:sp>
      <p:sp>
        <p:nvSpPr>
          <p:cNvPr id="12" name="Segnaposto numero diapositiva 4">
            <a:extLst>
              <a:ext uri="{FF2B5EF4-FFF2-40B4-BE49-F238E27FC236}">
                <a16:creationId xmlns:a16="http://schemas.microsoft.com/office/drawing/2014/main" id="{83ED5D2C-075A-0241-9A75-F2B2046D605D}"/>
              </a:ext>
            </a:extLst>
          </p:cNvPr>
          <p:cNvSpPr>
            <a:spLocks noGrp="1"/>
          </p:cNvSpPr>
          <p:nvPr>
            <p:ph type="sldNum" sz="quarter" idx="4"/>
          </p:nvPr>
        </p:nvSpPr>
        <p:spPr>
          <a:xfrm>
            <a:off x="8326315" y="6365981"/>
            <a:ext cx="417269" cy="365125"/>
          </a:xfrm>
          <a:prstGeom prst="rect">
            <a:avLst/>
          </a:prstGeom>
        </p:spPr>
        <p:txBody>
          <a:bodyPr anchor="ctr"/>
          <a:lstStyle>
            <a:lvl1pPr algn="r">
              <a:defRPr sz="1100">
                <a:solidFill>
                  <a:srgbClr val="00263E"/>
                </a:solidFill>
              </a:defRPr>
            </a:lvl1pPr>
          </a:lstStyle>
          <a:p>
            <a:fld id="{FEDAB2FA-DA73-9543-9206-10A2F1DC5EA0}" type="slidenum">
              <a:rPr lang="it-IT" smtClean="0"/>
              <a:pPr/>
              <a:t>‹N›</a:t>
            </a:fld>
            <a:endParaRPr lang="it-IT" dirty="0"/>
          </a:p>
        </p:txBody>
      </p:sp>
      <p:sp>
        <p:nvSpPr>
          <p:cNvPr id="13" name="Segnaposto data 3"/>
          <p:cNvSpPr>
            <a:spLocks noGrp="1"/>
          </p:cNvSpPr>
          <p:nvPr>
            <p:ph type="dt" sz="half" idx="2"/>
          </p:nvPr>
        </p:nvSpPr>
        <p:spPr>
          <a:xfrm>
            <a:off x="6334125" y="6365875"/>
            <a:ext cx="1866899" cy="365125"/>
          </a:xfrm>
          <a:prstGeom prst="rect">
            <a:avLst/>
          </a:prstGeom>
        </p:spPr>
        <p:txBody>
          <a:bodyPr anchor="ctr"/>
          <a:lstStyle>
            <a:lvl1pPr>
              <a:defRPr lang="it-IT" sz="1100" smtClean="0">
                <a:solidFill>
                  <a:srgbClr val="00263E"/>
                </a:solidFill>
              </a:defRPr>
            </a:lvl1pPr>
          </a:lstStyle>
          <a:p>
            <a:fld id="{E2C5342C-95AC-41E8-A256-5FF168F1284D}" type="datetime1">
              <a:rPr lang="it-IT" smtClean="0"/>
              <a:t>17/06/2026</a:t>
            </a:fld>
            <a:endParaRPr lang="it-IT"/>
          </a:p>
        </p:txBody>
      </p:sp>
    </p:spTree>
    <p:extLst>
      <p:ext uri="{BB962C8B-B14F-4D97-AF65-F5344CB8AC3E}">
        <p14:creationId xmlns:p14="http://schemas.microsoft.com/office/powerpoint/2010/main" val="124261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Intestazione sezione">
    <p:spTree>
      <p:nvGrpSpPr>
        <p:cNvPr id="1" name=""/>
        <p:cNvGrpSpPr/>
        <p:nvPr/>
      </p:nvGrpSpPr>
      <p:grpSpPr>
        <a:xfrm>
          <a:off x="0" y="0"/>
          <a:ext cx="0" cy="0"/>
          <a:chOff x="0" y="0"/>
          <a:chExt cx="0" cy="0"/>
        </a:xfrm>
      </p:grpSpPr>
      <p:grpSp>
        <p:nvGrpSpPr>
          <p:cNvPr id="10" name="Gruppo 9"/>
          <p:cNvGrpSpPr/>
          <p:nvPr userDrawn="1"/>
        </p:nvGrpSpPr>
        <p:grpSpPr>
          <a:xfrm>
            <a:off x="-9226" y="0"/>
            <a:ext cx="9144000" cy="6858000"/>
            <a:chOff x="-9226" y="0"/>
            <a:chExt cx="9144000" cy="6858000"/>
          </a:xfrm>
        </p:grpSpPr>
        <p:sp>
          <p:nvSpPr>
            <p:cNvPr id="11" name="Rettangolo 10">
              <a:extLst>
                <a:ext uri="{FF2B5EF4-FFF2-40B4-BE49-F238E27FC236}">
                  <a16:creationId xmlns:a16="http://schemas.microsoft.com/office/drawing/2014/main" id="{65EEA8DE-CD2D-2D49-8A34-7B0B14AF0034}"/>
                </a:ext>
              </a:extLst>
            </p:cNvPr>
            <p:cNvSpPr/>
            <p:nvPr userDrawn="1"/>
          </p:nvSpPr>
          <p:spPr>
            <a:xfrm>
              <a:off x="-9226" y="0"/>
              <a:ext cx="9144000" cy="6858000"/>
            </a:xfrm>
            <a:prstGeom prst="rect">
              <a:avLst/>
            </a:prstGeom>
            <a:solidFill>
              <a:srgbClr val="002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pic>
          <p:nvPicPr>
            <p:cNvPr id="12" name="Immagin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24" y="5946837"/>
              <a:ext cx="1091944" cy="720000"/>
            </a:xfrm>
            <a:prstGeom prst="rect">
              <a:avLst/>
            </a:prstGeom>
          </p:spPr>
        </p:pic>
      </p:grpSp>
      <p:sp>
        <p:nvSpPr>
          <p:cNvPr id="2" name="Titolo 1"/>
          <p:cNvSpPr>
            <a:spLocks noGrp="1"/>
          </p:cNvSpPr>
          <p:nvPr>
            <p:ph type="title"/>
          </p:nvPr>
        </p:nvSpPr>
        <p:spPr>
          <a:xfrm>
            <a:off x="722313" y="2855913"/>
            <a:ext cx="7772400" cy="1362075"/>
          </a:xfrm>
        </p:spPr>
        <p:txBody>
          <a:bodyPr anchor="t"/>
          <a:lstStyle>
            <a:lvl1pPr algn="l">
              <a:defRPr sz="4000" b="1" cap="all">
                <a:solidFill>
                  <a:schemeClr val="bg1"/>
                </a:solidFill>
              </a:defRPr>
            </a:lvl1pPr>
          </a:lstStyle>
          <a:p>
            <a:r>
              <a:rPr lang="it-IT"/>
              <a:t>Fare clic per modificare lo stile del titolo dello schema</a:t>
            </a:r>
            <a:endParaRPr lang="it-IT" dirty="0"/>
          </a:p>
        </p:txBody>
      </p:sp>
      <p:sp>
        <p:nvSpPr>
          <p:cNvPr id="3" name="Segnaposto testo 2"/>
          <p:cNvSpPr>
            <a:spLocks noGrp="1"/>
          </p:cNvSpPr>
          <p:nvPr>
            <p:ph type="body" idx="1"/>
          </p:nvPr>
        </p:nvSpPr>
        <p:spPr>
          <a:xfrm>
            <a:off x="722313" y="1355726"/>
            <a:ext cx="7772400" cy="1500187"/>
          </a:xfrm>
        </p:spPr>
        <p:txBody>
          <a:bodyPr anchor="b"/>
          <a:lstStyle>
            <a:lvl1pPr marL="0" indent="0">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13" name="Segnaposto piè di pagina 3">
            <a:extLst>
              <a:ext uri="{FF2B5EF4-FFF2-40B4-BE49-F238E27FC236}">
                <a16:creationId xmlns:a16="http://schemas.microsoft.com/office/drawing/2014/main" id="{6600D657-A1F5-9747-A6FC-33028C745D6C}"/>
              </a:ext>
            </a:extLst>
          </p:cNvPr>
          <p:cNvSpPr>
            <a:spLocks noGrp="1"/>
          </p:cNvSpPr>
          <p:nvPr>
            <p:ph type="ftr" sz="quarter" idx="3"/>
          </p:nvPr>
        </p:nvSpPr>
        <p:spPr>
          <a:xfrm>
            <a:off x="3067050" y="6099281"/>
            <a:ext cx="3046365" cy="365125"/>
          </a:xfrm>
          <a:prstGeom prst="rect">
            <a:avLst/>
          </a:prstGeom>
        </p:spPr>
        <p:txBody>
          <a:bodyPr anchor="ctr"/>
          <a:lstStyle>
            <a:lvl1pPr>
              <a:defRPr sz="1100">
                <a:solidFill>
                  <a:schemeClr val="bg1"/>
                </a:solidFill>
              </a:defRPr>
            </a:lvl1pPr>
          </a:lstStyle>
          <a:p>
            <a:endParaRPr lang="it-IT" dirty="0"/>
          </a:p>
        </p:txBody>
      </p:sp>
      <p:sp>
        <p:nvSpPr>
          <p:cNvPr id="14" name="Segnaposto numero diapositiva 4">
            <a:extLst>
              <a:ext uri="{FF2B5EF4-FFF2-40B4-BE49-F238E27FC236}">
                <a16:creationId xmlns:a16="http://schemas.microsoft.com/office/drawing/2014/main" id="{83ED5D2C-075A-0241-9A75-F2B2046D605D}"/>
              </a:ext>
            </a:extLst>
          </p:cNvPr>
          <p:cNvSpPr>
            <a:spLocks noGrp="1"/>
          </p:cNvSpPr>
          <p:nvPr>
            <p:ph type="sldNum" sz="quarter" idx="4"/>
          </p:nvPr>
        </p:nvSpPr>
        <p:spPr>
          <a:xfrm>
            <a:off x="8326315" y="6099281"/>
            <a:ext cx="417269" cy="365125"/>
          </a:xfrm>
          <a:prstGeom prst="rect">
            <a:avLst/>
          </a:prstGeom>
        </p:spPr>
        <p:txBody>
          <a:bodyPr anchor="ctr"/>
          <a:lstStyle>
            <a:lvl1pPr algn="r">
              <a:defRPr sz="1100">
                <a:solidFill>
                  <a:schemeClr val="bg1"/>
                </a:solidFill>
              </a:defRPr>
            </a:lvl1pPr>
          </a:lstStyle>
          <a:p>
            <a:fld id="{FEDAB2FA-DA73-9543-9206-10A2F1DC5EA0}" type="slidenum">
              <a:rPr lang="it-IT" smtClean="0"/>
              <a:pPr/>
              <a:t>‹N›</a:t>
            </a:fld>
            <a:endParaRPr lang="it-IT" dirty="0"/>
          </a:p>
        </p:txBody>
      </p:sp>
      <p:sp>
        <p:nvSpPr>
          <p:cNvPr id="15" name="Segnaposto data 3"/>
          <p:cNvSpPr>
            <a:spLocks noGrp="1"/>
          </p:cNvSpPr>
          <p:nvPr>
            <p:ph type="dt" sz="half" idx="2"/>
          </p:nvPr>
        </p:nvSpPr>
        <p:spPr>
          <a:xfrm>
            <a:off x="6334125" y="6099175"/>
            <a:ext cx="1866899" cy="365125"/>
          </a:xfrm>
          <a:prstGeom prst="rect">
            <a:avLst/>
          </a:prstGeom>
        </p:spPr>
        <p:txBody>
          <a:bodyPr anchor="ctr"/>
          <a:lstStyle>
            <a:lvl1pPr>
              <a:defRPr lang="it-IT" sz="1100" smtClean="0">
                <a:solidFill>
                  <a:schemeClr val="bg1"/>
                </a:solidFill>
              </a:defRPr>
            </a:lvl1pPr>
          </a:lstStyle>
          <a:p>
            <a:fld id="{321C13FD-0446-4139-9AFC-0DD7209132EB}" type="datetime1">
              <a:rPr lang="it-IT" smtClean="0"/>
              <a:t>17/06/2026</a:t>
            </a:fld>
            <a:endParaRPr lang="it-IT"/>
          </a:p>
        </p:txBody>
      </p:sp>
    </p:spTree>
    <p:extLst>
      <p:ext uri="{BB962C8B-B14F-4D97-AF65-F5344CB8AC3E}">
        <p14:creationId xmlns:p14="http://schemas.microsoft.com/office/powerpoint/2010/main" val="3563225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TA_Disclaimer">
    <p:spTree>
      <p:nvGrpSpPr>
        <p:cNvPr id="1" name=""/>
        <p:cNvGrpSpPr/>
        <p:nvPr/>
      </p:nvGrpSpPr>
      <p:grpSpPr>
        <a:xfrm>
          <a:off x="0" y="0"/>
          <a:ext cx="0" cy="0"/>
          <a:chOff x="0" y="0"/>
          <a:chExt cx="0" cy="0"/>
        </a:xfrm>
      </p:grpSpPr>
      <p:grpSp>
        <p:nvGrpSpPr>
          <p:cNvPr id="12" name="Gruppo 11"/>
          <p:cNvGrpSpPr/>
          <p:nvPr userDrawn="1"/>
        </p:nvGrpSpPr>
        <p:grpSpPr>
          <a:xfrm>
            <a:off x="-9226" y="0"/>
            <a:ext cx="9144000" cy="6858000"/>
            <a:chOff x="-9226" y="0"/>
            <a:chExt cx="9144000" cy="6858000"/>
          </a:xfrm>
        </p:grpSpPr>
        <p:sp>
          <p:nvSpPr>
            <p:cNvPr id="9" name="Rettangolo 8">
              <a:extLst>
                <a:ext uri="{FF2B5EF4-FFF2-40B4-BE49-F238E27FC236}">
                  <a16:creationId xmlns:a16="http://schemas.microsoft.com/office/drawing/2014/main" id="{65EEA8DE-CD2D-2D49-8A34-7B0B14AF0034}"/>
                </a:ext>
              </a:extLst>
            </p:cNvPr>
            <p:cNvSpPr/>
            <p:nvPr userDrawn="1"/>
          </p:nvSpPr>
          <p:spPr>
            <a:xfrm>
              <a:off x="-9226" y="0"/>
              <a:ext cx="9144000" cy="6858000"/>
            </a:xfrm>
            <a:prstGeom prst="rect">
              <a:avLst/>
            </a:prstGeom>
            <a:solidFill>
              <a:srgbClr val="002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5A114"/>
                </a:solidFill>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24" y="5946837"/>
              <a:ext cx="1091944" cy="720000"/>
            </a:xfrm>
            <a:prstGeom prst="rect">
              <a:avLst/>
            </a:prstGeom>
          </p:spPr>
        </p:pic>
      </p:grpSp>
      <p:sp>
        <p:nvSpPr>
          <p:cNvPr id="8" name="Titolo 1"/>
          <p:cNvSpPr>
            <a:spLocks noGrp="1"/>
          </p:cNvSpPr>
          <p:nvPr userDrawn="1">
            <p:ph type="title"/>
          </p:nvPr>
        </p:nvSpPr>
        <p:spPr>
          <a:xfrm>
            <a:off x="0" y="2782070"/>
            <a:ext cx="9134774" cy="1008111"/>
          </a:xfrm>
          <a:prstGeom prst="rect">
            <a:avLst/>
          </a:prstGeom>
        </p:spPr>
        <p:txBody>
          <a:bodyPr anchor="ctr">
            <a:noAutofit/>
          </a:bodyPr>
          <a:lstStyle>
            <a:lvl1pPr algn="ctr">
              <a:defRPr sz="3800" b="1" cap="none" baseline="0">
                <a:solidFill>
                  <a:schemeClr val="bg1"/>
                </a:solidFill>
              </a:defRPr>
            </a:lvl1pPr>
          </a:lstStyle>
          <a:p>
            <a:r>
              <a:rPr lang="it-IT" noProof="0"/>
              <a:t>Fare clic per modificare lo stile del titolo dello schema</a:t>
            </a:r>
            <a:endParaRPr lang="it-IT" noProof="0" dirty="0"/>
          </a:p>
        </p:txBody>
      </p:sp>
      <p:sp>
        <p:nvSpPr>
          <p:cNvPr id="4" name="Rettangolo 9"/>
          <p:cNvSpPr>
            <a:spLocks noChangeArrowheads="1"/>
          </p:cNvSpPr>
          <p:nvPr userDrawn="1"/>
        </p:nvSpPr>
        <p:spPr bwMode="auto">
          <a:xfrm>
            <a:off x="1552575" y="6054787"/>
            <a:ext cx="728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spcAft>
                <a:spcPts val="0"/>
              </a:spcAft>
              <a:buClr>
                <a:srgbClr val="003A62"/>
              </a:buClr>
              <a:buSzPct val="105000"/>
              <a:buFont typeface="Wingdings" pitchFamily="2" charset="2"/>
              <a:buNone/>
            </a:pPr>
            <a:r>
              <a:rPr lang="it-IT" sz="700" b="0" baseline="0" dirty="0">
                <a:solidFill>
                  <a:schemeClr val="bg1"/>
                </a:solidFill>
                <a:effectLst/>
                <a:latin typeface="+mn-lt"/>
              </a:rPr>
              <a:t>Il presente documento è stato elaborato da Gianni &amp; Origoni e reso disponibile a mero scopo informativo. Il presente documento è aggiornato alla data indicata sulla prima pagina. Le informazioni contenute nel presente documento, di cui non si garantisce la completezza, non costituiscono né un parere legale, né un esame esaustivo della materia, né possono sostituirsi a un parere rilasciato su specifiche questioni concrete. </a:t>
            </a:r>
          </a:p>
          <a:p>
            <a:pPr eaLnBrk="0" hangingPunct="0">
              <a:spcAft>
                <a:spcPts val="0"/>
              </a:spcAft>
              <a:buClr>
                <a:srgbClr val="003A62"/>
              </a:buClr>
              <a:buSzPct val="105000"/>
              <a:buFont typeface="Wingdings" pitchFamily="2" charset="2"/>
              <a:buNone/>
            </a:pPr>
            <a:r>
              <a:rPr lang="it-IT" sz="700" b="0" baseline="0" dirty="0">
                <a:solidFill>
                  <a:schemeClr val="bg1"/>
                </a:solidFill>
                <a:effectLst/>
                <a:latin typeface="+mn-lt"/>
              </a:rPr>
              <a:t>Gianni &amp; Origoni non può essere ritenuto responsabile per eventuali danni, diretti o indiretti, derivanti dall’utilizzo improprio del presente documento o del suo contenuto o comunque connessi al suo utilizzo. Il presente documento non può essere riprodotto, distribuito o pubblicato in tutto o in parte, per qualsiasi scopo, senza l’espressa autorizzazione da parte di Gianni &amp; Origoni. Per qualsiasi ulteriore chiarimento si prega di contattare Gianni &amp; Origoni.</a:t>
            </a:r>
          </a:p>
        </p:txBody>
      </p:sp>
    </p:spTree>
    <p:extLst>
      <p:ext uri="{BB962C8B-B14F-4D97-AF65-F5344CB8AC3E}">
        <p14:creationId xmlns:p14="http://schemas.microsoft.com/office/powerpoint/2010/main" val="329373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562225" y="2454275"/>
            <a:ext cx="5895975" cy="1470025"/>
          </a:xfrm>
        </p:spPr>
        <p:txBody>
          <a:bodyPr anchor="b">
            <a:normAutofit/>
          </a:bodyPr>
          <a:lstStyle>
            <a:lvl1pPr>
              <a:defRPr sz="3400">
                <a:solidFill>
                  <a:srgbClr val="00263E"/>
                </a:solidFill>
                <a:latin typeface="+mn-lt"/>
              </a:defRPr>
            </a:lvl1pPr>
          </a:lstStyle>
          <a:p>
            <a:r>
              <a:rPr lang="it-IT"/>
              <a:t>Fare clic per modificare lo stile del titolo dello schema</a:t>
            </a:r>
            <a:endParaRPr lang="it-IT" dirty="0"/>
          </a:p>
        </p:txBody>
      </p:sp>
      <p:sp>
        <p:nvSpPr>
          <p:cNvPr id="3" name="Sottotitolo 2"/>
          <p:cNvSpPr>
            <a:spLocks noGrp="1"/>
          </p:cNvSpPr>
          <p:nvPr>
            <p:ph type="subTitle" idx="1"/>
          </p:nvPr>
        </p:nvSpPr>
        <p:spPr>
          <a:xfrm>
            <a:off x="2562224" y="3933825"/>
            <a:ext cx="5895976" cy="1114425"/>
          </a:xfrm>
        </p:spPr>
        <p:txBody>
          <a:bodyPr>
            <a:normAutofit/>
          </a:bodyPr>
          <a:lstStyle>
            <a:lvl1pPr marL="0" indent="0" algn="l">
              <a:buNone/>
              <a:defRPr sz="2800">
                <a:solidFill>
                  <a:srgbClr val="0026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it-IT" dirty="0"/>
          </a:p>
        </p:txBody>
      </p:sp>
      <p:grpSp>
        <p:nvGrpSpPr>
          <p:cNvPr id="5" name="Gruppo 4"/>
          <p:cNvGrpSpPr/>
          <p:nvPr userDrawn="1"/>
        </p:nvGrpSpPr>
        <p:grpSpPr>
          <a:xfrm>
            <a:off x="0" y="-52917"/>
            <a:ext cx="9144000" cy="2386542"/>
            <a:chOff x="0" y="-52917"/>
            <a:chExt cx="9144000" cy="2386542"/>
          </a:xfrm>
        </p:grpSpPr>
        <p:sp>
          <p:nvSpPr>
            <p:cNvPr id="6" name="Titolo 1"/>
            <p:cNvSpPr txBox="1">
              <a:spLocks/>
            </p:cNvSpPr>
            <p:nvPr/>
          </p:nvSpPr>
          <p:spPr>
            <a:xfrm>
              <a:off x="0" y="-52917"/>
              <a:ext cx="9144000" cy="2386542"/>
            </a:xfrm>
            <a:prstGeom prst="rect">
              <a:avLst/>
            </a:prstGeom>
            <a:solidFill>
              <a:srgbClr val="00263E"/>
            </a:solidFill>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365125"/>
              <a:endParaRPr lang="it-IT" dirty="0">
                <a:solidFill>
                  <a:prstClr val="white"/>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1" y="547906"/>
              <a:ext cx="3505885" cy="1116000"/>
            </a:xfrm>
            <a:prstGeom prst="rect">
              <a:avLst/>
            </a:prstGeom>
          </p:spPr>
        </p:pic>
      </p:grpSp>
    </p:spTree>
    <p:extLst>
      <p:ext uri="{BB962C8B-B14F-4D97-AF65-F5344CB8AC3E}">
        <p14:creationId xmlns:p14="http://schemas.microsoft.com/office/powerpoint/2010/main" val="423150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ore texture">
    <p:spTree>
      <p:nvGrpSpPr>
        <p:cNvPr id="1" name=""/>
        <p:cNvGrpSpPr/>
        <p:nvPr/>
      </p:nvGrpSpPr>
      <p:grpSpPr>
        <a:xfrm>
          <a:off x="0" y="0"/>
          <a:ext cx="0" cy="0"/>
          <a:chOff x="0" y="0"/>
          <a:chExt cx="0" cy="0"/>
        </a:xfrm>
      </p:grpSpPr>
      <p:grpSp>
        <p:nvGrpSpPr>
          <p:cNvPr id="2" name="Gruppo 1"/>
          <p:cNvGrpSpPr/>
          <p:nvPr userDrawn="1"/>
        </p:nvGrpSpPr>
        <p:grpSpPr>
          <a:xfrm>
            <a:off x="0" y="0"/>
            <a:ext cx="9144000" cy="6858000"/>
            <a:chOff x="0" y="0"/>
            <a:chExt cx="9144000" cy="6858000"/>
          </a:xfrm>
        </p:grpSpPr>
        <p:sp>
          <p:nvSpPr>
            <p:cNvPr id="8" name="Rettangolo 7">
              <a:extLst>
                <a:ext uri="{FF2B5EF4-FFF2-40B4-BE49-F238E27FC236}">
                  <a16:creationId xmlns:a16="http://schemas.microsoft.com/office/drawing/2014/main" id="{65EEA8DE-CD2D-2D49-8A34-7B0B14AF0034}"/>
                </a:ext>
              </a:extLst>
            </p:cNvPr>
            <p:cNvSpPr/>
            <p:nvPr userDrawn="1"/>
          </p:nvSpPr>
          <p:spPr>
            <a:xfrm>
              <a:off x="0" y="0"/>
              <a:ext cx="9144000" cy="6858000"/>
            </a:xfrm>
            <a:prstGeom prst="rect">
              <a:avLst/>
            </a:prstGeom>
            <a:solidFill>
              <a:srgbClr val="002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5A114"/>
                </a:solidFill>
              </a:endParaRPr>
            </a:p>
          </p:txBody>
        </p:sp>
        <p:pic>
          <p:nvPicPr>
            <p:cNvPr id="4" name="Immagin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250" y="5946837"/>
              <a:ext cx="1091944" cy="720000"/>
            </a:xfrm>
            <a:prstGeom prst="rect">
              <a:avLst/>
            </a:prstGeom>
          </p:spPr>
        </p:pic>
      </p:grpSp>
      <p:sp>
        <p:nvSpPr>
          <p:cNvPr id="5" name="Titolo 1"/>
          <p:cNvSpPr>
            <a:spLocks noGrp="1"/>
          </p:cNvSpPr>
          <p:nvPr>
            <p:ph type="title"/>
          </p:nvPr>
        </p:nvSpPr>
        <p:spPr>
          <a:xfrm>
            <a:off x="0" y="2782070"/>
            <a:ext cx="9134774" cy="1008111"/>
          </a:xfrm>
          <a:prstGeom prst="rect">
            <a:avLst/>
          </a:prstGeom>
        </p:spPr>
        <p:txBody>
          <a:bodyPr anchor="ctr">
            <a:noAutofit/>
          </a:bodyPr>
          <a:lstStyle>
            <a:lvl1pPr algn="ctr">
              <a:defRPr sz="3800" b="1" cap="none" baseline="0">
                <a:solidFill>
                  <a:schemeClr val="bg1"/>
                </a:solidFill>
              </a:defRPr>
            </a:lvl1pPr>
          </a:lstStyle>
          <a:p>
            <a:r>
              <a:rPr lang="it-IT" noProof="0"/>
              <a:t>Fare clic per modificare lo stile del titolo dello schema</a:t>
            </a:r>
            <a:endParaRPr lang="it-IT" noProof="0" dirty="0"/>
          </a:p>
        </p:txBody>
      </p:sp>
    </p:spTree>
    <p:extLst>
      <p:ext uri="{BB962C8B-B14F-4D97-AF65-F5344CB8AC3E}">
        <p14:creationId xmlns:p14="http://schemas.microsoft.com/office/powerpoint/2010/main" val="17619700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0" tIns="0" rIns="0" bIns="0" rtlCol="0" anchor="ctr">
            <a:normAutofit/>
          </a:bodyPr>
          <a:lstStyle>
            <a:lvl1pPr>
              <a:defRPr lang="it-IT"/>
            </a:lvl1pPr>
          </a:lstStyle>
          <a:p>
            <a:pPr lvl="0"/>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7" name="Immagine 6" descr="Immagine che contiene testo, segnale&#10;&#10;Descrizione generata automaticamente">
            <a:extLst>
              <a:ext uri="{FF2B5EF4-FFF2-40B4-BE49-F238E27FC236}">
                <a16:creationId xmlns:a16="http://schemas.microsoft.com/office/drawing/2014/main" id="{7EA016F3-E74F-2F45-85BC-3D0948871D15}"/>
              </a:ext>
            </a:extLst>
          </p:cNvPr>
          <p:cNvPicPr>
            <a:picLocks noChangeAspect="1"/>
          </p:cNvPicPr>
          <p:nvPr userDrawn="1"/>
        </p:nvPicPr>
        <p:blipFill>
          <a:blip r:embed="rId2"/>
          <a:stretch>
            <a:fillRect/>
          </a:stretch>
        </p:blipFill>
        <p:spPr>
          <a:xfrm>
            <a:off x="350172" y="6417309"/>
            <a:ext cx="825854" cy="262471"/>
          </a:xfrm>
          <a:prstGeom prst="rect">
            <a:avLst/>
          </a:prstGeom>
        </p:spPr>
      </p:pic>
      <p:cxnSp>
        <p:nvCxnSpPr>
          <p:cNvPr id="8" name="Connettore diritto 5"/>
          <p:cNvCxnSpPr/>
          <p:nvPr userDrawn="1"/>
        </p:nvCxnSpPr>
        <p:spPr>
          <a:xfrm>
            <a:off x="0" y="6244061"/>
            <a:ext cx="9144000"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9" name="Segnaposto piè di pagina 3">
            <a:extLst>
              <a:ext uri="{FF2B5EF4-FFF2-40B4-BE49-F238E27FC236}">
                <a16:creationId xmlns:a16="http://schemas.microsoft.com/office/drawing/2014/main" id="{6600D657-A1F5-9747-A6FC-33028C745D6C}"/>
              </a:ext>
            </a:extLst>
          </p:cNvPr>
          <p:cNvSpPr>
            <a:spLocks noGrp="1"/>
          </p:cNvSpPr>
          <p:nvPr>
            <p:ph type="ftr" sz="quarter" idx="3"/>
          </p:nvPr>
        </p:nvSpPr>
        <p:spPr>
          <a:xfrm>
            <a:off x="3067050" y="6365981"/>
            <a:ext cx="3046365" cy="365125"/>
          </a:xfrm>
          <a:prstGeom prst="rect">
            <a:avLst/>
          </a:prstGeom>
        </p:spPr>
        <p:txBody>
          <a:bodyPr anchor="ctr"/>
          <a:lstStyle>
            <a:lvl1pPr>
              <a:defRPr sz="1100">
                <a:solidFill>
                  <a:srgbClr val="00263E"/>
                </a:solidFill>
              </a:defRPr>
            </a:lvl1pPr>
          </a:lstStyle>
          <a:p>
            <a:endParaRPr lang="it-IT" dirty="0"/>
          </a:p>
        </p:txBody>
      </p:sp>
      <p:sp>
        <p:nvSpPr>
          <p:cNvPr id="10" name="Segnaposto numero diapositiva 4">
            <a:extLst>
              <a:ext uri="{FF2B5EF4-FFF2-40B4-BE49-F238E27FC236}">
                <a16:creationId xmlns:a16="http://schemas.microsoft.com/office/drawing/2014/main" id="{83ED5D2C-075A-0241-9A75-F2B2046D605D}"/>
              </a:ext>
            </a:extLst>
          </p:cNvPr>
          <p:cNvSpPr>
            <a:spLocks noGrp="1"/>
          </p:cNvSpPr>
          <p:nvPr>
            <p:ph type="sldNum" sz="quarter" idx="4"/>
          </p:nvPr>
        </p:nvSpPr>
        <p:spPr>
          <a:xfrm>
            <a:off x="8326315" y="6365981"/>
            <a:ext cx="417269" cy="365125"/>
          </a:xfrm>
          <a:prstGeom prst="rect">
            <a:avLst/>
          </a:prstGeom>
        </p:spPr>
        <p:txBody>
          <a:bodyPr anchor="ctr"/>
          <a:lstStyle>
            <a:lvl1pPr algn="r">
              <a:defRPr sz="1100">
                <a:solidFill>
                  <a:srgbClr val="00263E"/>
                </a:solidFill>
              </a:defRPr>
            </a:lvl1pPr>
          </a:lstStyle>
          <a:p>
            <a:fld id="{FEDAB2FA-DA73-9543-9206-10A2F1DC5EA0}" type="slidenum">
              <a:rPr lang="it-IT" smtClean="0"/>
              <a:pPr/>
              <a:t>‹N›</a:t>
            </a:fld>
            <a:endParaRPr lang="it-IT" dirty="0"/>
          </a:p>
        </p:txBody>
      </p:sp>
      <p:sp>
        <p:nvSpPr>
          <p:cNvPr id="11" name="Segnaposto data 3"/>
          <p:cNvSpPr>
            <a:spLocks noGrp="1"/>
          </p:cNvSpPr>
          <p:nvPr>
            <p:ph type="dt" sz="half" idx="2"/>
          </p:nvPr>
        </p:nvSpPr>
        <p:spPr>
          <a:xfrm>
            <a:off x="6334125" y="6365875"/>
            <a:ext cx="1866899" cy="365125"/>
          </a:xfrm>
          <a:prstGeom prst="rect">
            <a:avLst/>
          </a:prstGeom>
        </p:spPr>
        <p:txBody>
          <a:bodyPr anchor="ctr"/>
          <a:lstStyle>
            <a:lvl1pPr>
              <a:defRPr lang="it-IT" sz="1100" smtClean="0">
                <a:solidFill>
                  <a:srgbClr val="00263E"/>
                </a:solidFill>
              </a:defRPr>
            </a:lvl1pPr>
          </a:lstStyle>
          <a:p>
            <a:fld id="{5EAF3A27-7962-4D7E-AC1A-37822186553E}" type="datetime1">
              <a:rPr lang="it-IT" smtClean="0"/>
              <a:t>17/06/2026</a:t>
            </a:fld>
            <a:endParaRPr lang="it-IT"/>
          </a:p>
        </p:txBody>
      </p:sp>
    </p:spTree>
    <p:extLst>
      <p:ext uri="{BB962C8B-B14F-4D97-AF65-F5344CB8AC3E}">
        <p14:creationId xmlns:p14="http://schemas.microsoft.com/office/powerpoint/2010/main" val="294651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0" tIns="0" rIns="0" bIns="0" rtlCol="0" anchor="ctr">
            <a:normAutofit/>
          </a:bodyPr>
          <a:lstStyle>
            <a:lvl1pPr>
              <a:defRPr lang="it-IT"/>
            </a:lvl1pPr>
          </a:lstStyle>
          <a:p>
            <a:pPr lvl="0"/>
            <a:r>
              <a:rPr lang="it-IT"/>
              <a:t>Fare clic per modificare lo stile del titolo dello schema</a:t>
            </a:r>
          </a:p>
        </p:txBody>
      </p:sp>
      <p:pic>
        <p:nvPicPr>
          <p:cNvPr id="6" name="Immagine 5" descr="Immagine che contiene testo, segnale&#10;&#10;Descrizione generata automaticamente">
            <a:extLst>
              <a:ext uri="{FF2B5EF4-FFF2-40B4-BE49-F238E27FC236}">
                <a16:creationId xmlns:a16="http://schemas.microsoft.com/office/drawing/2014/main" id="{7EA016F3-E74F-2F45-85BC-3D0948871D15}"/>
              </a:ext>
            </a:extLst>
          </p:cNvPr>
          <p:cNvPicPr>
            <a:picLocks noChangeAspect="1"/>
          </p:cNvPicPr>
          <p:nvPr userDrawn="1"/>
        </p:nvPicPr>
        <p:blipFill>
          <a:blip r:embed="rId2"/>
          <a:stretch>
            <a:fillRect/>
          </a:stretch>
        </p:blipFill>
        <p:spPr>
          <a:xfrm>
            <a:off x="350172" y="6417309"/>
            <a:ext cx="825854" cy="262471"/>
          </a:xfrm>
          <a:prstGeom prst="rect">
            <a:avLst/>
          </a:prstGeom>
        </p:spPr>
      </p:pic>
      <p:cxnSp>
        <p:nvCxnSpPr>
          <p:cNvPr id="7" name="Connettore diritto 5"/>
          <p:cNvCxnSpPr/>
          <p:nvPr userDrawn="1"/>
        </p:nvCxnSpPr>
        <p:spPr>
          <a:xfrm>
            <a:off x="0" y="6244061"/>
            <a:ext cx="9144000"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8" name="Segnaposto piè di pagina 3">
            <a:extLst>
              <a:ext uri="{FF2B5EF4-FFF2-40B4-BE49-F238E27FC236}">
                <a16:creationId xmlns:a16="http://schemas.microsoft.com/office/drawing/2014/main" id="{6600D657-A1F5-9747-A6FC-33028C745D6C}"/>
              </a:ext>
            </a:extLst>
          </p:cNvPr>
          <p:cNvSpPr>
            <a:spLocks noGrp="1"/>
          </p:cNvSpPr>
          <p:nvPr>
            <p:ph type="ftr" sz="quarter" idx="3"/>
          </p:nvPr>
        </p:nvSpPr>
        <p:spPr>
          <a:xfrm>
            <a:off x="3067050" y="6365981"/>
            <a:ext cx="3046365" cy="365125"/>
          </a:xfrm>
          <a:prstGeom prst="rect">
            <a:avLst/>
          </a:prstGeom>
        </p:spPr>
        <p:txBody>
          <a:bodyPr anchor="ctr"/>
          <a:lstStyle>
            <a:lvl1pPr>
              <a:defRPr sz="1100">
                <a:solidFill>
                  <a:srgbClr val="00263E"/>
                </a:solidFill>
              </a:defRPr>
            </a:lvl1pPr>
          </a:lstStyle>
          <a:p>
            <a:endParaRPr lang="it-IT" dirty="0"/>
          </a:p>
        </p:txBody>
      </p:sp>
      <p:sp>
        <p:nvSpPr>
          <p:cNvPr id="9" name="Segnaposto numero diapositiva 4">
            <a:extLst>
              <a:ext uri="{FF2B5EF4-FFF2-40B4-BE49-F238E27FC236}">
                <a16:creationId xmlns:a16="http://schemas.microsoft.com/office/drawing/2014/main" id="{83ED5D2C-075A-0241-9A75-F2B2046D605D}"/>
              </a:ext>
            </a:extLst>
          </p:cNvPr>
          <p:cNvSpPr>
            <a:spLocks noGrp="1"/>
          </p:cNvSpPr>
          <p:nvPr>
            <p:ph type="sldNum" sz="quarter" idx="4"/>
          </p:nvPr>
        </p:nvSpPr>
        <p:spPr>
          <a:xfrm>
            <a:off x="8326315" y="6365981"/>
            <a:ext cx="417269" cy="365125"/>
          </a:xfrm>
          <a:prstGeom prst="rect">
            <a:avLst/>
          </a:prstGeom>
        </p:spPr>
        <p:txBody>
          <a:bodyPr anchor="ctr"/>
          <a:lstStyle>
            <a:lvl1pPr algn="r">
              <a:defRPr sz="1100">
                <a:solidFill>
                  <a:srgbClr val="00263E"/>
                </a:solidFill>
              </a:defRPr>
            </a:lvl1pPr>
          </a:lstStyle>
          <a:p>
            <a:fld id="{FEDAB2FA-DA73-9543-9206-10A2F1DC5EA0}" type="slidenum">
              <a:rPr lang="it-IT" smtClean="0"/>
              <a:pPr/>
              <a:t>‹N›</a:t>
            </a:fld>
            <a:endParaRPr lang="it-IT" dirty="0"/>
          </a:p>
        </p:txBody>
      </p:sp>
      <p:sp>
        <p:nvSpPr>
          <p:cNvPr id="10" name="Segnaposto data 3"/>
          <p:cNvSpPr>
            <a:spLocks noGrp="1"/>
          </p:cNvSpPr>
          <p:nvPr>
            <p:ph type="dt" sz="half" idx="2"/>
          </p:nvPr>
        </p:nvSpPr>
        <p:spPr>
          <a:xfrm>
            <a:off x="6334125" y="6365875"/>
            <a:ext cx="1866899" cy="365125"/>
          </a:xfrm>
          <a:prstGeom prst="rect">
            <a:avLst/>
          </a:prstGeom>
        </p:spPr>
        <p:txBody>
          <a:bodyPr anchor="ctr"/>
          <a:lstStyle>
            <a:lvl1pPr>
              <a:defRPr lang="it-IT" sz="1100" smtClean="0">
                <a:solidFill>
                  <a:srgbClr val="00263E"/>
                </a:solidFill>
              </a:defRPr>
            </a:lvl1pPr>
          </a:lstStyle>
          <a:p>
            <a:fld id="{78CE8069-6DB0-47EB-996A-90501536B84F}" type="datetime1">
              <a:rPr lang="it-IT" smtClean="0"/>
              <a:t>17/06/2026</a:t>
            </a:fld>
            <a:endParaRPr lang="it-IT"/>
          </a:p>
        </p:txBody>
      </p:sp>
    </p:spTree>
    <p:extLst>
      <p:ext uri="{BB962C8B-B14F-4D97-AF65-F5344CB8AC3E}">
        <p14:creationId xmlns:p14="http://schemas.microsoft.com/office/powerpoint/2010/main" val="1571124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ina testo con foto">
    <p:spTree>
      <p:nvGrpSpPr>
        <p:cNvPr id="1" name=""/>
        <p:cNvGrpSpPr/>
        <p:nvPr/>
      </p:nvGrpSpPr>
      <p:grpSpPr>
        <a:xfrm>
          <a:off x="0" y="0"/>
          <a:ext cx="0" cy="0"/>
          <a:chOff x="0" y="0"/>
          <a:chExt cx="0" cy="0"/>
        </a:xfrm>
      </p:grpSpPr>
      <p:sp>
        <p:nvSpPr>
          <p:cNvPr id="13" name="Segnaposto testo 10">
            <a:extLst>
              <a:ext uri="{FF2B5EF4-FFF2-40B4-BE49-F238E27FC236}">
                <a16:creationId xmlns:a16="http://schemas.microsoft.com/office/drawing/2014/main" id="{1E4E8187-E8F4-D74B-887A-482007EB43B1}"/>
              </a:ext>
            </a:extLst>
          </p:cNvPr>
          <p:cNvSpPr>
            <a:spLocks noGrp="1"/>
          </p:cNvSpPr>
          <p:nvPr>
            <p:ph type="body" sz="quarter" idx="13"/>
          </p:nvPr>
        </p:nvSpPr>
        <p:spPr>
          <a:xfrm>
            <a:off x="400050" y="1252022"/>
            <a:ext cx="4543054" cy="4661416"/>
          </a:xfrm>
          <a:prstGeom prst="rect">
            <a:avLst/>
          </a:prstGeom>
        </p:spPr>
        <p:txBody>
          <a:bodyPr lIns="0" tIns="0" rIns="0" bIns="0"/>
          <a:lstStyle>
            <a:lvl1pPr marL="285750" indent="-285750">
              <a:buFont typeface="Arial" panose="020B0604020202020204" pitchFamily="34" charset="0"/>
              <a:buChar char="•"/>
              <a:defRPr sz="1800" b="0">
                <a:solidFill>
                  <a:srgbClr val="00263E"/>
                </a:solidFill>
              </a:defRPr>
            </a:lvl1pPr>
            <a:lvl2pPr marL="628650" indent="-285750">
              <a:buFont typeface="Arial" panose="020B0604020202020204" pitchFamily="34" charset="0"/>
              <a:buChar char="•"/>
              <a:defRPr sz="1800">
                <a:solidFill>
                  <a:srgbClr val="00263E"/>
                </a:solidFill>
              </a:defRPr>
            </a:lvl2pPr>
            <a:lvl3pPr marL="971550" indent="-285750">
              <a:buFont typeface="Arial" panose="020B0604020202020204" pitchFamily="34" charset="0"/>
              <a:buChar char="•"/>
              <a:defRPr>
                <a:solidFill>
                  <a:schemeClr val="tx1">
                    <a:lumMod val="65000"/>
                    <a:lumOff val="35000"/>
                  </a:schemeClr>
                </a:solidFill>
              </a:defRPr>
            </a:lvl3pPr>
            <a:lvl4pPr marL="1314450" indent="-285750">
              <a:buFont typeface="Arial" panose="020B0604020202020204" pitchFamily="34" charset="0"/>
              <a:buChar char="•"/>
              <a:defRPr>
                <a:solidFill>
                  <a:schemeClr val="tx1">
                    <a:lumMod val="65000"/>
                    <a:lumOff val="35000"/>
                  </a:schemeClr>
                </a:solidFill>
              </a:defRPr>
            </a:lvl4pPr>
            <a:lvl5pPr marL="1657350" indent="-285750">
              <a:buFont typeface="Arial" panose="020B0604020202020204" pitchFamily="34" charset="0"/>
              <a:buChar char="•"/>
              <a:defRPr>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19" name="Segnaposto immagine 18">
            <a:extLst>
              <a:ext uri="{FF2B5EF4-FFF2-40B4-BE49-F238E27FC236}">
                <a16:creationId xmlns:a16="http://schemas.microsoft.com/office/drawing/2014/main" id="{05B7B1F8-48DD-B04F-A4C1-991E561DDBA7}"/>
              </a:ext>
            </a:extLst>
          </p:cNvPr>
          <p:cNvSpPr>
            <a:spLocks noGrp="1"/>
          </p:cNvSpPr>
          <p:nvPr>
            <p:ph type="pic" sz="quarter" idx="14"/>
          </p:nvPr>
        </p:nvSpPr>
        <p:spPr>
          <a:xfrm>
            <a:off x="5174457" y="1252022"/>
            <a:ext cx="3569494" cy="2732087"/>
          </a:xfrm>
          <a:prstGeom prst="rect">
            <a:avLst/>
          </a:prstGeom>
          <a:solidFill>
            <a:schemeClr val="bg1">
              <a:lumMod val="85000"/>
            </a:schemeClr>
          </a:solidFill>
        </p:spPr>
        <p:txBody>
          <a:bodyPr/>
          <a:lstStyle>
            <a:lvl1pPr>
              <a:buNone/>
              <a:defRPr>
                <a:solidFill>
                  <a:srgbClr val="00263E"/>
                </a:solidFill>
              </a:defRPr>
            </a:lvl1pPr>
          </a:lstStyle>
          <a:p>
            <a:r>
              <a:rPr lang="it-IT"/>
              <a:t>Fare clic sull'icona per inserire un'immagine</a:t>
            </a:r>
            <a:endParaRPr lang="it-IT" dirty="0"/>
          </a:p>
        </p:txBody>
      </p:sp>
      <p:sp>
        <p:nvSpPr>
          <p:cNvPr id="8" name="Titolo 1">
            <a:extLst>
              <a:ext uri="{FF2B5EF4-FFF2-40B4-BE49-F238E27FC236}">
                <a16:creationId xmlns:a16="http://schemas.microsoft.com/office/drawing/2014/main" id="{683C2440-21D3-B246-9A0D-0043EE5F0AB8}"/>
              </a:ext>
            </a:extLst>
          </p:cNvPr>
          <p:cNvSpPr>
            <a:spLocks noGrp="1"/>
          </p:cNvSpPr>
          <p:nvPr>
            <p:ph type="title" hasCustomPrompt="1"/>
          </p:nvPr>
        </p:nvSpPr>
        <p:spPr>
          <a:xfrm>
            <a:off x="400416" y="-7197"/>
            <a:ext cx="8343168" cy="898051"/>
          </a:xfrm>
          <a:prstGeom prst="rect">
            <a:avLst/>
          </a:prstGeom>
        </p:spPr>
        <p:txBody>
          <a:bodyPr lIns="0" tIns="0" rIns="0" bIns="0" anchor="ctr"/>
          <a:lstStyle>
            <a:lvl1pPr>
              <a:defRPr sz="3000" b="1">
                <a:solidFill>
                  <a:srgbClr val="00263E"/>
                </a:solidFill>
              </a:defRPr>
            </a:lvl1pPr>
          </a:lstStyle>
          <a:p>
            <a:r>
              <a:rPr lang="it-IT" dirty="0"/>
              <a:t>Titolo della diapositiva</a:t>
            </a:r>
          </a:p>
        </p:txBody>
      </p:sp>
      <p:pic>
        <p:nvPicPr>
          <p:cNvPr id="11" name="Immagine 10" descr="Immagine che contiene testo, segnale&#10;&#10;Descrizione generata automaticamente">
            <a:extLst>
              <a:ext uri="{FF2B5EF4-FFF2-40B4-BE49-F238E27FC236}">
                <a16:creationId xmlns:a16="http://schemas.microsoft.com/office/drawing/2014/main" id="{7EA016F3-E74F-2F45-85BC-3D0948871D15}"/>
              </a:ext>
            </a:extLst>
          </p:cNvPr>
          <p:cNvPicPr>
            <a:picLocks noChangeAspect="1"/>
          </p:cNvPicPr>
          <p:nvPr userDrawn="1"/>
        </p:nvPicPr>
        <p:blipFill>
          <a:blip r:embed="rId2"/>
          <a:stretch>
            <a:fillRect/>
          </a:stretch>
        </p:blipFill>
        <p:spPr>
          <a:xfrm>
            <a:off x="350172" y="6417309"/>
            <a:ext cx="825854" cy="262471"/>
          </a:xfrm>
          <a:prstGeom prst="rect">
            <a:avLst/>
          </a:prstGeom>
        </p:spPr>
      </p:pic>
      <p:cxnSp>
        <p:nvCxnSpPr>
          <p:cNvPr id="15" name="Connettore diritto 5"/>
          <p:cNvCxnSpPr/>
          <p:nvPr userDrawn="1"/>
        </p:nvCxnSpPr>
        <p:spPr>
          <a:xfrm>
            <a:off x="0" y="6244061"/>
            <a:ext cx="9144000"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16" name="Segnaposto piè di pagina 3">
            <a:extLst>
              <a:ext uri="{FF2B5EF4-FFF2-40B4-BE49-F238E27FC236}">
                <a16:creationId xmlns:a16="http://schemas.microsoft.com/office/drawing/2014/main" id="{6600D657-A1F5-9747-A6FC-33028C745D6C}"/>
              </a:ext>
            </a:extLst>
          </p:cNvPr>
          <p:cNvSpPr>
            <a:spLocks noGrp="1"/>
          </p:cNvSpPr>
          <p:nvPr>
            <p:ph type="ftr" sz="quarter" idx="3"/>
          </p:nvPr>
        </p:nvSpPr>
        <p:spPr>
          <a:xfrm>
            <a:off x="3067050" y="6365981"/>
            <a:ext cx="3046365" cy="365125"/>
          </a:xfrm>
          <a:prstGeom prst="rect">
            <a:avLst/>
          </a:prstGeom>
        </p:spPr>
        <p:txBody>
          <a:bodyPr anchor="ctr"/>
          <a:lstStyle>
            <a:lvl1pPr>
              <a:defRPr sz="1100">
                <a:solidFill>
                  <a:srgbClr val="00263E"/>
                </a:solidFill>
              </a:defRPr>
            </a:lvl1pPr>
          </a:lstStyle>
          <a:p>
            <a:endParaRPr lang="it-IT" dirty="0"/>
          </a:p>
        </p:txBody>
      </p:sp>
      <p:sp>
        <p:nvSpPr>
          <p:cNvPr id="17" name="Segnaposto numero diapositiva 4">
            <a:extLst>
              <a:ext uri="{FF2B5EF4-FFF2-40B4-BE49-F238E27FC236}">
                <a16:creationId xmlns:a16="http://schemas.microsoft.com/office/drawing/2014/main" id="{83ED5D2C-075A-0241-9A75-F2B2046D605D}"/>
              </a:ext>
            </a:extLst>
          </p:cNvPr>
          <p:cNvSpPr>
            <a:spLocks noGrp="1"/>
          </p:cNvSpPr>
          <p:nvPr>
            <p:ph type="sldNum" sz="quarter" idx="4"/>
          </p:nvPr>
        </p:nvSpPr>
        <p:spPr>
          <a:xfrm>
            <a:off x="8326315" y="6365981"/>
            <a:ext cx="417269" cy="365125"/>
          </a:xfrm>
          <a:prstGeom prst="rect">
            <a:avLst/>
          </a:prstGeom>
        </p:spPr>
        <p:txBody>
          <a:bodyPr anchor="ctr"/>
          <a:lstStyle>
            <a:lvl1pPr algn="r">
              <a:defRPr sz="1100">
                <a:solidFill>
                  <a:srgbClr val="00263E"/>
                </a:solidFill>
              </a:defRPr>
            </a:lvl1pPr>
          </a:lstStyle>
          <a:p>
            <a:fld id="{FEDAB2FA-DA73-9543-9206-10A2F1DC5EA0}" type="slidenum">
              <a:rPr lang="it-IT" smtClean="0"/>
              <a:pPr/>
              <a:t>‹N›</a:t>
            </a:fld>
            <a:endParaRPr lang="it-IT" dirty="0"/>
          </a:p>
        </p:txBody>
      </p:sp>
      <p:sp>
        <p:nvSpPr>
          <p:cNvPr id="18" name="Segnaposto data 3"/>
          <p:cNvSpPr>
            <a:spLocks noGrp="1"/>
          </p:cNvSpPr>
          <p:nvPr>
            <p:ph type="dt" sz="half" idx="2"/>
          </p:nvPr>
        </p:nvSpPr>
        <p:spPr>
          <a:xfrm>
            <a:off x="6334125" y="6365875"/>
            <a:ext cx="1866899" cy="365125"/>
          </a:xfrm>
          <a:prstGeom prst="rect">
            <a:avLst/>
          </a:prstGeom>
        </p:spPr>
        <p:txBody>
          <a:bodyPr anchor="ctr"/>
          <a:lstStyle>
            <a:lvl1pPr>
              <a:defRPr lang="it-IT" sz="1100" smtClean="0">
                <a:solidFill>
                  <a:srgbClr val="00263E"/>
                </a:solidFill>
              </a:defRPr>
            </a:lvl1pPr>
          </a:lstStyle>
          <a:p>
            <a:fld id="{45265B3F-F575-4FB9-84AE-23309D7EBA60}" type="datetime1">
              <a:rPr lang="it-IT" smtClean="0"/>
              <a:t>17/06/2026</a:t>
            </a:fld>
            <a:endParaRPr lang="it-IT"/>
          </a:p>
        </p:txBody>
      </p:sp>
    </p:spTree>
    <p:extLst>
      <p:ext uri="{BB962C8B-B14F-4D97-AF65-F5344CB8AC3E}">
        <p14:creationId xmlns:p14="http://schemas.microsoft.com/office/powerpoint/2010/main" val="358066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399600" y="7938"/>
            <a:ext cx="8344800" cy="900000"/>
          </a:xfrm>
        </p:spPr>
        <p:txBody>
          <a:bodyPr vert="horz" lIns="0" tIns="0" rIns="0" bIns="0" rtlCol="0" anchor="ctr">
            <a:normAutofit/>
          </a:bodyPr>
          <a:lstStyle>
            <a:lvl1pPr>
              <a:defRPr lang="it-IT" sz="3000" b="1"/>
            </a:lvl1pPr>
          </a:lstStyle>
          <a:p>
            <a:pPr lvl="0" algn="l" defTabSz="685800">
              <a:lnSpc>
                <a:spcPct val="90000"/>
              </a:lnSpc>
            </a:pPr>
            <a:r>
              <a:rPr lang="it-IT"/>
              <a:t>Fare clic per modificare lo stile del titolo dello schema</a:t>
            </a:r>
          </a:p>
        </p:txBody>
      </p:sp>
      <p:sp>
        <p:nvSpPr>
          <p:cNvPr id="3" name="Segnaposto contenuto 2"/>
          <p:cNvSpPr>
            <a:spLocks noGrp="1"/>
          </p:cNvSpPr>
          <p:nvPr>
            <p:ph sz="half" idx="1"/>
          </p:nvPr>
        </p:nvSpPr>
        <p:spPr>
          <a:xfrm>
            <a:off x="399600" y="1266826"/>
            <a:ext cx="4096200" cy="4859338"/>
          </a:xfrm>
        </p:spPr>
        <p:txBody>
          <a:bodyPr/>
          <a:lstStyle>
            <a:lvl1pPr>
              <a:defRPr sz="2100"/>
            </a:lvl1pPr>
            <a:lvl2pPr>
              <a:defRPr sz="1800"/>
            </a:lvl2pPr>
            <a:lvl3pPr>
              <a:defRPr sz="1500"/>
            </a:lvl3pPr>
            <a:lvl4pPr>
              <a:defRPr sz="1350"/>
            </a:lvl4pPr>
            <a:lvl5pPr>
              <a:defRPr sz="135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contenuto 3"/>
          <p:cNvSpPr>
            <a:spLocks noGrp="1"/>
          </p:cNvSpPr>
          <p:nvPr>
            <p:ph sz="half" idx="2"/>
          </p:nvPr>
        </p:nvSpPr>
        <p:spPr>
          <a:xfrm>
            <a:off x="4648200" y="1266826"/>
            <a:ext cx="4096200" cy="4859338"/>
          </a:xfrm>
        </p:spPr>
        <p:txBody>
          <a:bodyPr/>
          <a:lstStyle>
            <a:lvl1pPr>
              <a:defRPr sz="2100"/>
            </a:lvl1pPr>
            <a:lvl2pPr>
              <a:defRPr sz="1800"/>
            </a:lvl2pPr>
            <a:lvl3pPr>
              <a:defRPr sz="1500"/>
            </a:lvl3pPr>
            <a:lvl4pPr>
              <a:defRPr sz="1350"/>
            </a:lvl4pPr>
            <a:lvl5pPr>
              <a:defRPr sz="135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pic>
        <p:nvPicPr>
          <p:cNvPr id="11" name="Immagine 10" descr="Immagine che contiene testo, segnale&#10;&#10;Descrizione generata automaticamente">
            <a:extLst>
              <a:ext uri="{FF2B5EF4-FFF2-40B4-BE49-F238E27FC236}">
                <a16:creationId xmlns:a16="http://schemas.microsoft.com/office/drawing/2014/main" id="{7EA016F3-E74F-2F45-85BC-3D0948871D15}"/>
              </a:ext>
            </a:extLst>
          </p:cNvPr>
          <p:cNvPicPr>
            <a:picLocks noChangeAspect="1"/>
          </p:cNvPicPr>
          <p:nvPr userDrawn="1"/>
        </p:nvPicPr>
        <p:blipFill>
          <a:blip r:embed="rId2"/>
          <a:stretch>
            <a:fillRect/>
          </a:stretch>
        </p:blipFill>
        <p:spPr>
          <a:xfrm>
            <a:off x="350172" y="6417309"/>
            <a:ext cx="825854" cy="262471"/>
          </a:xfrm>
          <a:prstGeom prst="rect">
            <a:avLst/>
          </a:prstGeom>
        </p:spPr>
      </p:pic>
      <p:cxnSp>
        <p:nvCxnSpPr>
          <p:cNvPr id="14" name="Connettore diritto 5"/>
          <p:cNvCxnSpPr/>
          <p:nvPr userDrawn="1"/>
        </p:nvCxnSpPr>
        <p:spPr>
          <a:xfrm>
            <a:off x="0" y="6244061"/>
            <a:ext cx="9144000"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15" name="Segnaposto piè di pagina 3">
            <a:extLst>
              <a:ext uri="{FF2B5EF4-FFF2-40B4-BE49-F238E27FC236}">
                <a16:creationId xmlns:a16="http://schemas.microsoft.com/office/drawing/2014/main" id="{6600D657-A1F5-9747-A6FC-33028C745D6C}"/>
              </a:ext>
            </a:extLst>
          </p:cNvPr>
          <p:cNvSpPr>
            <a:spLocks noGrp="1"/>
          </p:cNvSpPr>
          <p:nvPr>
            <p:ph type="ftr" sz="quarter" idx="3"/>
          </p:nvPr>
        </p:nvSpPr>
        <p:spPr>
          <a:xfrm>
            <a:off x="3067050" y="6365981"/>
            <a:ext cx="3046365" cy="365125"/>
          </a:xfrm>
          <a:prstGeom prst="rect">
            <a:avLst/>
          </a:prstGeom>
        </p:spPr>
        <p:txBody>
          <a:bodyPr anchor="ctr"/>
          <a:lstStyle>
            <a:lvl1pPr>
              <a:defRPr sz="1100">
                <a:solidFill>
                  <a:srgbClr val="00263E"/>
                </a:solidFill>
              </a:defRPr>
            </a:lvl1pPr>
          </a:lstStyle>
          <a:p>
            <a:endParaRPr lang="it-IT" dirty="0"/>
          </a:p>
        </p:txBody>
      </p:sp>
      <p:sp>
        <p:nvSpPr>
          <p:cNvPr id="16" name="Segnaposto numero diapositiva 4">
            <a:extLst>
              <a:ext uri="{FF2B5EF4-FFF2-40B4-BE49-F238E27FC236}">
                <a16:creationId xmlns:a16="http://schemas.microsoft.com/office/drawing/2014/main" id="{83ED5D2C-075A-0241-9A75-F2B2046D605D}"/>
              </a:ext>
            </a:extLst>
          </p:cNvPr>
          <p:cNvSpPr>
            <a:spLocks noGrp="1"/>
          </p:cNvSpPr>
          <p:nvPr>
            <p:ph type="sldNum" sz="quarter" idx="4"/>
          </p:nvPr>
        </p:nvSpPr>
        <p:spPr>
          <a:xfrm>
            <a:off x="8326315" y="6365981"/>
            <a:ext cx="417269" cy="365125"/>
          </a:xfrm>
          <a:prstGeom prst="rect">
            <a:avLst/>
          </a:prstGeom>
        </p:spPr>
        <p:txBody>
          <a:bodyPr anchor="ctr"/>
          <a:lstStyle>
            <a:lvl1pPr algn="r">
              <a:defRPr sz="1100">
                <a:solidFill>
                  <a:srgbClr val="00263E"/>
                </a:solidFill>
              </a:defRPr>
            </a:lvl1pPr>
          </a:lstStyle>
          <a:p>
            <a:fld id="{FEDAB2FA-DA73-9543-9206-10A2F1DC5EA0}" type="slidenum">
              <a:rPr lang="it-IT" smtClean="0"/>
              <a:pPr/>
              <a:t>‹N›</a:t>
            </a:fld>
            <a:endParaRPr lang="it-IT" dirty="0"/>
          </a:p>
        </p:txBody>
      </p:sp>
      <p:sp>
        <p:nvSpPr>
          <p:cNvPr id="17" name="Segnaposto data 3"/>
          <p:cNvSpPr>
            <a:spLocks noGrp="1"/>
          </p:cNvSpPr>
          <p:nvPr>
            <p:ph type="dt" sz="half" idx="10"/>
          </p:nvPr>
        </p:nvSpPr>
        <p:spPr>
          <a:xfrm>
            <a:off x="6334125" y="6365875"/>
            <a:ext cx="1866899" cy="365125"/>
          </a:xfrm>
          <a:prstGeom prst="rect">
            <a:avLst/>
          </a:prstGeom>
        </p:spPr>
        <p:txBody>
          <a:bodyPr anchor="ctr"/>
          <a:lstStyle>
            <a:lvl1pPr>
              <a:defRPr lang="it-IT" sz="1100" smtClean="0">
                <a:solidFill>
                  <a:srgbClr val="00263E"/>
                </a:solidFill>
              </a:defRPr>
            </a:lvl1pPr>
          </a:lstStyle>
          <a:p>
            <a:fld id="{B44A8AF2-2144-43EF-814A-D6415AC34CA0}" type="datetime1">
              <a:rPr lang="it-IT" smtClean="0"/>
              <a:t>17/06/2026</a:t>
            </a:fld>
            <a:endParaRPr lang="it-IT"/>
          </a:p>
        </p:txBody>
      </p:sp>
    </p:spTree>
    <p:extLst>
      <p:ext uri="{BB962C8B-B14F-4D97-AF65-F5344CB8AC3E}">
        <p14:creationId xmlns:p14="http://schemas.microsoft.com/office/powerpoint/2010/main" val="327081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99600" y="7938"/>
            <a:ext cx="8344800" cy="900000"/>
          </a:xfrm>
        </p:spPr>
        <p:txBody>
          <a:bodyPr vert="horz" lIns="0" tIns="0" rIns="0" bIns="0" rtlCol="0" anchor="ctr">
            <a:normAutofit/>
          </a:bodyPr>
          <a:lstStyle>
            <a:lvl1pPr>
              <a:defRPr lang="it-IT" sz="3000" b="1"/>
            </a:lvl1pPr>
          </a:lstStyle>
          <a:p>
            <a:pPr lvl="0" algn="l" defTabSz="685800">
              <a:lnSpc>
                <a:spcPct val="90000"/>
              </a:lnSpc>
            </a:pPr>
            <a:r>
              <a:rPr lang="it-IT"/>
              <a:t>Fare clic per modificare lo stile del titolo dello schema</a:t>
            </a:r>
          </a:p>
        </p:txBody>
      </p:sp>
      <p:sp>
        <p:nvSpPr>
          <p:cNvPr id="3" name="Segnaposto testo 2"/>
          <p:cNvSpPr>
            <a:spLocks noGrp="1"/>
          </p:cNvSpPr>
          <p:nvPr>
            <p:ph type="body" idx="1"/>
          </p:nvPr>
        </p:nvSpPr>
        <p:spPr>
          <a:xfrm>
            <a:off x="399600" y="1268413"/>
            <a:ext cx="4097788" cy="639762"/>
          </a:xfrm>
        </p:spPr>
        <p:txBody>
          <a:bodyPr anchor="b">
            <a:noAutofit/>
          </a:bodyPr>
          <a:lstStyle>
            <a:lvl1pPr marL="0" indent="0">
              <a:buNone/>
              <a:defRPr sz="2100" b="1">
                <a:solidFill>
                  <a:srgbClr val="87878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399600" y="1908174"/>
            <a:ext cx="4097788" cy="4225925"/>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testo 4"/>
          <p:cNvSpPr>
            <a:spLocks noGrp="1"/>
          </p:cNvSpPr>
          <p:nvPr>
            <p:ph type="body" sz="quarter" idx="3"/>
          </p:nvPr>
        </p:nvSpPr>
        <p:spPr>
          <a:xfrm>
            <a:off x="4645002" y="1268413"/>
            <a:ext cx="4099398" cy="639762"/>
          </a:xfrm>
        </p:spPr>
        <p:txBody>
          <a:bodyPr anchor="b">
            <a:noAutofit/>
          </a:bodyPr>
          <a:lstStyle>
            <a:lvl1pPr marL="0" indent="0">
              <a:buNone/>
              <a:defRPr sz="2100" b="1">
                <a:solidFill>
                  <a:srgbClr val="87878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02" y="1908174"/>
            <a:ext cx="4099398" cy="4225925"/>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pic>
        <p:nvPicPr>
          <p:cNvPr id="16" name="Immagine 15" descr="Immagine che contiene testo, segnale&#10;&#10;Descrizione generata automaticamente">
            <a:extLst>
              <a:ext uri="{FF2B5EF4-FFF2-40B4-BE49-F238E27FC236}">
                <a16:creationId xmlns:a16="http://schemas.microsoft.com/office/drawing/2014/main" id="{7EA016F3-E74F-2F45-85BC-3D0948871D15}"/>
              </a:ext>
            </a:extLst>
          </p:cNvPr>
          <p:cNvPicPr>
            <a:picLocks noChangeAspect="1"/>
          </p:cNvPicPr>
          <p:nvPr userDrawn="1"/>
        </p:nvPicPr>
        <p:blipFill>
          <a:blip r:embed="rId2"/>
          <a:stretch>
            <a:fillRect/>
          </a:stretch>
        </p:blipFill>
        <p:spPr>
          <a:xfrm>
            <a:off x="350172" y="6417309"/>
            <a:ext cx="825854" cy="262471"/>
          </a:xfrm>
          <a:prstGeom prst="rect">
            <a:avLst/>
          </a:prstGeom>
        </p:spPr>
      </p:pic>
      <p:cxnSp>
        <p:nvCxnSpPr>
          <p:cNvPr id="17" name="Connettore diritto 5"/>
          <p:cNvCxnSpPr/>
          <p:nvPr userDrawn="1"/>
        </p:nvCxnSpPr>
        <p:spPr>
          <a:xfrm>
            <a:off x="0" y="6244061"/>
            <a:ext cx="9144000"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18" name="Segnaposto piè di pagina 3">
            <a:extLst>
              <a:ext uri="{FF2B5EF4-FFF2-40B4-BE49-F238E27FC236}">
                <a16:creationId xmlns:a16="http://schemas.microsoft.com/office/drawing/2014/main" id="{6600D657-A1F5-9747-A6FC-33028C745D6C}"/>
              </a:ext>
            </a:extLst>
          </p:cNvPr>
          <p:cNvSpPr>
            <a:spLocks noGrp="1"/>
          </p:cNvSpPr>
          <p:nvPr>
            <p:ph type="ftr" sz="quarter" idx="10"/>
          </p:nvPr>
        </p:nvSpPr>
        <p:spPr>
          <a:xfrm>
            <a:off x="3067050" y="6365981"/>
            <a:ext cx="3046365" cy="365125"/>
          </a:xfrm>
          <a:prstGeom prst="rect">
            <a:avLst/>
          </a:prstGeom>
        </p:spPr>
        <p:txBody>
          <a:bodyPr anchor="ctr"/>
          <a:lstStyle>
            <a:lvl1pPr>
              <a:defRPr sz="1100">
                <a:solidFill>
                  <a:srgbClr val="00263E"/>
                </a:solidFill>
              </a:defRPr>
            </a:lvl1pPr>
          </a:lstStyle>
          <a:p>
            <a:endParaRPr lang="it-IT" dirty="0"/>
          </a:p>
        </p:txBody>
      </p:sp>
      <p:sp>
        <p:nvSpPr>
          <p:cNvPr id="19" name="Segnaposto numero diapositiva 4">
            <a:extLst>
              <a:ext uri="{FF2B5EF4-FFF2-40B4-BE49-F238E27FC236}">
                <a16:creationId xmlns:a16="http://schemas.microsoft.com/office/drawing/2014/main" id="{83ED5D2C-075A-0241-9A75-F2B2046D605D}"/>
              </a:ext>
            </a:extLst>
          </p:cNvPr>
          <p:cNvSpPr>
            <a:spLocks noGrp="1"/>
          </p:cNvSpPr>
          <p:nvPr>
            <p:ph type="sldNum" sz="quarter" idx="11"/>
          </p:nvPr>
        </p:nvSpPr>
        <p:spPr>
          <a:xfrm>
            <a:off x="8326315" y="6365981"/>
            <a:ext cx="417269" cy="365125"/>
          </a:xfrm>
          <a:prstGeom prst="rect">
            <a:avLst/>
          </a:prstGeom>
        </p:spPr>
        <p:txBody>
          <a:bodyPr anchor="ctr"/>
          <a:lstStyle>
            <a:lvl1pPr algn="r">
              <a:defRPr sz="1100">
                <a:solidFill>
                  <a:srgbClr val="00263E"/>
                </a:solidFill>
              </a:defRPr>
            </a:lvl1pPr>
          </a:lstStyle>
          <a:p>
            <a:fld id="{FEDAB2FA-DA73-9543-9206-10A2F1DC5EA0}" type="slidenum">
              <a:rPr lang="it-IT" smtClean="0"/>
              <a:pPr/>
              <a:t>‹N›</a:t>
            </a:fld>
            <a:endParaRPr lang="it-IT" dirty="0"/>
          </a:p>
        </p:txBody>
      </p:sp>
      <p:sp>
        <p:nvSpPr>
          <p:cNvPr id="20" name="Segnaposto data 3"/>
          <p:cNvSpPr>
            <a:spLocks noGrp="1"/>
          </p:cNvSpPr>
          <p:nvPr>
            <p:ph type="dt" sz="half" idx="12"/>
          </p:nvPr>
        </p:nvSpPr>
        <p:spPr>
          <a:xfrm>
            <a:off x="6334125" y="6365875"/>
            <a:ext cx="1866899" cy="365125"/>
          </a:xfrm>
          <a:prstGeom prst="rect">
            <a:avLst/>
          </a:prstGeom>
        </p:spPr>
        <p:txBody>
          <a:bodyPr anchor="ctr"/>
          <a:lstStyle>
            <a:lvl1pPr>
              <a:defRPr lang="it-IT" sz="1100" smtClean="0">
                <a:solidFill>
                  <a:srgbClr val="00263E"/>
                </a:solidFill>
              </a:defRPr>
            </a:lvl1pPr>
          </a:lstStyle>
          <a:p>
            <a:fld id="{7D63F850-B92C-4FD2-BBD6-D5127345091C}" type="datetime1">
              <a:rPr lang="it-IT" smtClean="0"/>
              <a:t>17/06/2026</a:t>
            </a:fld>
            <a:endParaRPr lang="it-IT"/>
          </a:p>
        </p:txBody>
      </p:sp>
    </p:spTree>
    <p:extLst>
      <p:ext uri="{BB962C8B-B14F-4D97-AF65-F5344CB8AC3E}">
        <p14:creationId xmlns:p14="http://schemas.microsoft.com/office/powerpoint/2010/main" val="37070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 dello schema</a:t>
            </a:r>
          </a:p>
        </p:txBody>
      </p:sp>
      <p:sp>
        <p:nvSpPr>
          <p:cNvPr id="3" name="Segnaposto contenuto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pic>
        <p:nvPicPr>
          <p:cNvPr id="11" name="Immagine 10" descr="Immagine che contiene testo, segnale&#10;&#10;Descrizione generata automaticamente">
            <a:extLst>
              <a:ext uri="{FF2B5EF4-FFF2-40B4-BE49-F238E27FC236}">
                <a16:creationId xmlns:a16="http://schemas.microsoft.com/office/drawing/2014/main" id="{7EA016F3-E74F-2F45-85BC-3D0948871D15}"/>
              </a:ext>
            </a:extLst>
          </p:cNvPr>
          <p:cNvPicPr>
            <a:picLocks noChangeAspect="1"/>
          </p:cNvPicPr>
          <p:nvPr userDrawn="1"/>
        </p:nvPicPr>
        <p:blipFill>
          <a:blip r:embed="rId2"/>
          <a:stretch>
            <a:fillRect/>
          </a:stretch>
        </p:blipFill>
        <p:spPr>
          <a:xfrm>
            <a:off x="350172" y="6417309"/>
            <a:ext cx="825854" cy="262471"/>
          </a:xfrm>
          <a:prstGeom prst="rect">
            <a:avLst/>
          </a:prstGeom>
        </p:spPr>
      </p:pic>
      <p:cxnSp>
        <p:nvCxnSpPr>
          <p:cNvPr id="14" name="Connettore diritto 5"/>
          <p:cNvCxnSpPr/>
          <p:nvPr userDrawn="1"/>
        </p:nvCxnSpPr>
        <p:spPr>
          <a:xfrm>
            <a:off x="0" y="6244061"/>
            <a:ext cx="9144000"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15" name="Segnaposto piè di pagina 3">
            <a:extLst>
              <a:ext uri="{FF2B5EF4-FFF2-40B4-BE49-F238E27FC236}">
                <a16:creationId xmlns:a16="http://schemas.microsoft.com/office/drawing/2014/main" id="{6600D657-A1F5-9747-A6FC-33028C745D6C}"/>
              </a:ext>
            </a:extLst>
          </p:cNvPr>
          <p:cNvSpPr>
            <a:spLocks noGrp="1"/>
          </p:cNvSpPr>
          <p:nvPr>
            <p:ph type="ftr" sz="quarter" idx="3"/>
          </p:nvPr>
        </p:nvSpPr>
        <p:spPr>
          <a:xfrm>
            <a:off x="3067050" y="6365981"/>
            <a:ext cx="3046365" cy="365125"/>
          </a:xfrm>
          <a:prstGeom prst="rect">
            <a:avLst/>
          </a:prstGeom>
        </p:spPr>
        <p:txBody>
          <a:bodyPr anchor="ctr"/>
          <a:lstStyle>
            <a:lvl1pPr>
              <a:defRPr sz="1100">
                <a:solidFill>
                  <a:srgbClr val="00263E"/>
                </a:solidFill>
              </a:defRPr>
            </a:lvl1pPr>
          </a:lstStyle>
          <a:p>
            <a:endParaRPr lang="it-IT" dirty="0"/>
          </a:p>
        </p:txBody>
      </p:sp>
      <p:sp>
        <p:nvSpPr>
          <p:cNvPr id="16" name="Segnaposto numero diapositiva 4">
            <a:extLst>
              <a:ext uri="{FF2B5EF4-FFF2-40B4-BE49-F238E27FC236}">
                <a16:creationId xmlns:a16="http://schemas.microsoft.com/office/drawing/2014/main" id="{83ED5D2C-075A-0241-9A75-F2B2046D605D}"/>
              </a:ext>
            </a:extLst>
          </p:cNvPr>
          <p:cNvSpPr>
            <a:spLocks noGrp="1"/>
          </p:cNvSpPr>
          <p:nvPr>
            <p:ph type="sldNum" sz="quarter" idx="4"/>
          </p:nvPr>
        </p:nvSpPr>
        <p:spPr>
          <a:xfrm>
            <a:off x="8326315" y="6365981"/>
            <a:ext cx="417269" cy="365125"/>
          </a:xfrm>
          <a:prstGeom prst="rect">
            <a:avLst/>
          </a:prstGeom>
        </p:spPr>
        <p:txBody>
          <a:bodyPr anchor="ctr"/>
          <a:lstStyle>
            <a:lvl1pPr algn="r">
              <a:defRPr sz="1100">
                <a:solidFill>
                  <a:srgbClr val="00263E"/>
                </a:solidFill>
              </a:defRPr>
            </a:lvl1pPr>
          </a:lstStyle>
          <a:p>
            <a:fld id="{FEDAB2FA-DA73-9543-9206-10A2F1DC5EA0}" type="slidenum">
              <a:rPr lang="it-IT" smtClean="0"/>
              <a:pPr/>
              <a:t>‹N›</a:t>
            </a:fld>
            <a:endParaRPr lang="it-IT" dirty="0"/>
          </a:p>
        </p:txBody>
      </p:sp>
      <p:sp>
        <p:nvSpPr>
          <p:cNvPr id="17" name="Segnaposto data 3"/>
          <p:cNvSpPr>
            <a:spLocks noGrp="1"/>
          </p:cNvSpPr>
          <p:nvPr>
            <p:ph type="dt" sz="half" idx="10"/>
          </p:nvPr>
        </p:nvSpPr>
        <p:spPr>
          <a:xfrm>
            <a:off x="6334125" y="6365875"/>
            <a:ext cx="1866899" cy="365125"/>
          </a:xfrm>
          <a:prstGeom prst="rect">
            <a:avLst/>
          </a:prstGeom>
        </p:spPr>
        <p:txBody>
          <a:bodyPr anchor="ctr"/>
          <a:lstStyle>
            <a:lvl1pPr>
              <a:defRPr lang="it-IT" sz="1100" smtClean="0">
                <a:solidFill>
                  <a:srgbClr val="00263E"/>
                </a:solidFill>
              </a:defRPr>
            </a:lvl1pPr>
          </a:lstStyle>
          <a:p>
            <a:fld id="{5C56E29B-118D-4C33-9460-373315D3CB9F}" type="datetime1">
              <a:rPr lang="it-IT" smtClean="0"/>
              <a:t>17/06/2026</a:t>
            </a:fld>
            <a:endParaRPr lang="it-IT"/>
          </a:p>
        </p:txBody>
      </p:sp>
    </p:spTree>
    <p:extLst>
      <p:ext uri="{BB962C8B-B14F-4D97-AF65-F5344CB8AC3E}">
        <p14:creationId xmlns:p14="http://schemas.microsoft.com/office/powerpoint/2010/main" val="3856640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6" name="Segnaposto piè di pagina 3">
            <a:extLst>
              <a:ext uri="{FF2B5EF4-FFF2-40B4-BE49-F238E27FC236}">
                <a16:creationId xmlns:a16="http://schemas.microsoft.com/office/drawing/2014/main" id="{6600D657-A1F5-9747-A6FC-33028C745D6C}"/>
              </a:ext>
            </a:extLst>
          </p:cNvPr>
          <p:cNvSpPr>
            <a:spLocks noGrp="1"/>
          </p:cNvSpPr>
          <p:nvPr>
            <p:ph type="ftr" sz="quarter" idx="3"/>
          </p:nvPr>
        </p:nvSpPr>
        <p:spPr>
          <a:xfrm>
            <a:off x="3067050" y="6365981"/>
            <a:ext cx="3046365" cy="365125"/>
          </a:xfrm>
          <a:prstGeom prst="rect">
            <a:avLst/>
          </a:prstGeom>
        </p:spPr>
        <p:txBody>
          <a:bodyPr anchor="ctr"/>
          <a:lstStyle>
            <a:lvl1pPr>
              <a:defRPr sz="1100">
                <a:solidFill>
                  <a:srgbClr val="00263E"/>
                </a:solidFill>
              </a:defRPr>
            </a:lvl1pPr>
          </a:lstStyle>
          <a:p>
            <a:endParaRPr lang="it-IT" dirty="0"/>
          </a:p>
        </p:txBody>
      </p:sp>
      <p:sp>
        <p:nvSpPr>
          <p:cNvPr id="9" name="Segnaposto numero diapositiva 4">
            <a:extLst>
              <a:ext uri="{FF2B5EF4-FFF2-40B4-BE49-F238E27FC236}">
                <a16:creationId xmlns:a16="http://schemas.microsoft.com/office/drawing/2014/main" id="{83ED5D2C-075A-0241-9A75-F2B2046D605D}"/>
              </a:ext>
            </a:extLst>
          </p:cNvPr>
          <p:cNvSpPr>
            <a:spLocks noGrp="1"/>
          </p:cNvSpPr>
          <p:nvPr>
            <p:ph type="sldNum" sz="quarter" idx="4"/>
          </p:nvPr>
        </p:nvSpPr>
        <p:spPr>
          <a:xfrm>
            <a:off x="8326315" y="6365981"/>
            <a:ext cx="417269" cy="365125"/>
          </a:xfrm>
          <a:prstGeom prst="rect">
            <a:avLst/>
          </a:prstGeom>
        </p:spPr>
        <p:txBody>
          <a:bodyPr anchor="ctr"/>
          <a:lstStyle>
            <a:lvl1pPr algn="r">
              <a:defRPr sz="1100">
                <a:solidFill>
                  <a:srgbClr val="00263E"/>
                </a:solidFill>
              </a:defRPr>
            </a:lvl1pPr>
          </a:lstStyle>
          <a:p>
            <a:fld id="{FEDAB2FA-DA73-9543-9206-10A2F1DC5EA0}" type="slidenum">
              <a:rPr lang="it-IT" smtClean="0"/>
              <a:pPr/>
              <a:t>‹N›</a:t>
            </a:fld>
            <a:endParaRPr lang="it-IT" dirty="0"/>
          </a:p>
        </p:txBody>
      </p:sp>
      <p:sp>
        <p:nvSpPr>
          <p:cNvPr id="12" name="Segnaposto titolo 1"/>
          <p:cNvSpPr>
            <a:spLocks noGrp="1"/>
          </p:cNvSpPr>
          <p:nvPr>
            <p:ph type="title"/>
          </p:nvPr>
        </p:nvSpPr>
        <p:spPr>
          <a:xfrm>
            <a:off x="399600" y="7938"/>
            <a:ext cx="8344800" cy="900000"/>
          </a:xfrm>
          <a:prstGeom prst="rect">
            <a:avLst/>
          </a:prstGeom>
        </p:spPr>
        <p:txBody>
          <a:bodyPr vert="horz" lIns="91440" tIns="45720" rIns="91440" bIns="45720" rtlCol="0" anchor="ctr">
            <a:normAutofit/>
          </a:bodyPr>
          <a:lstStyle/>
          <a:p>
            <a:r>
              <a:rPr lang="it-IT"/>
              <a:t>Fare clic per modificare lo stile del titolo</a:t>
            </a:r>
          </a:p>
        </p:txBody>
      </p:sp>
      <p:sp>
        <p:nvSpPr>
          <p:cNvPr id="13" name="Segnaposto testo 2"/>
          <p:cNvSpPr>
            <a:spLocks noGrp="1"/>
          </p:cNvSpPr>
          <p:nvPr>
            <p:ph type="body" idx="1"/>
          </p:nvPr>
        </p:nvSpPr>
        <p:spPr>
          <a:xfrm>
            <a:off x="399600" y="1252800"/>
            <a:ext cx="8344800" cy="4662000"/>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4" name="Segnaposto data 3"/>
          <p:cNvSpPr>
            <a:spLocks noGrp="1"/>
          </p:cNvSpPr>
          <p:nvPr>
            <p:ph type="dt" sz="half" idx="2"/>
          </p:nvPr>
        </p:nvSpPr>
        <p:spPr>
          <a:xfrm>
            <a:off x="6334125" y="6365875"/>
            <a:ext cx="1866899" cy="365125"/>
          </a:xfrm>
          <a:prstGeom prst="rect">
            <a:avLst/>
          </a:prstGeom>
        </p:spPr>
        <p:txBody>
          <a:bodyPr anchor="ctr"/>
          <a:lstStyle>
            <a:lvl1pPr>
              <a:defRPr lang="it-IT" sz="1100" smtClean="0">
                <a:solidFill>
                  <a:srgbClr val="00263E"/>
                </a:solidFill>
              </a:defRPr>
            </a:lvl1pPr>
          </a:lstStyle>
          <a:p>
            <a:fld id="{2F17F826-ED92-4A34-A858-EF0AAE0C309E}" type="datetime1">
              <a:rPr lang="it-IT" smtClean="0"/>
              <a:t>17/06/2026</a:t>
            </a:fld>
            <a:endParaRPr lang="it-IT"/>
          </a:p>
        </p:txBody>
      </p:sp>
    </p:spTree>
    <p:extLst>
      <p:ext uri="{BB962C8B-B14F-4D97-AF65-F5344CB8AC3E}">
        <p14:creationId xmlns:p14="http://schemas.microsoft.com/office/powerpoint/2010/main" val="401401454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65" r:id="rId3"/>
    <p:sldLayoutId id="2147483703" r:id="rId4"/>
    <p:sldLayoutId id="2147483707" r:id="rId5"/>
    <p:sldLayoutId id="2147483661" r:id="rId6"/>
    <p:sldLayoutId id="2147483695" r:id="rId7"/>
    <p:sldLayoutId id="2147483698" r:id="rId8"/>
    <p:sldLayoutId id="2147483696" r:id="rId9"/>
    <p:sldLayoutId id="2147483697" r:id="rId10"/>
    <p:sldLayoutId id="2147483700" r:id="rId11"/>
    <p:sldLayoutId id="2147483699" r:id="rId12"/>
  </p:sldLayoutIdLst>
  <p:hf hdr="0" ftr="0" dt="0"/>
  <p:txStyles>
    <p:titleStyle>
      <a:lvl1pPr algn="l" defTabSz="685800" rtl="0" eaLnBrk="1" latinLnBrk="0" hangingPunct="1">
        <a:lnSpc>
          <a:spcPct val="90000"/>
        </a:lnSpc>
        <a:spcBef>
          <a:spcPct val="0"/>
        </a:spcBef>
        <a:buNone/>
        <a:defRPr lang="it-IT" sz="3000" b="1" kern="1200" dirty="0" smtClean="0">
          <a:solidFill>
            <a:srgbClr val="00263E"/>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it-IT" sz="2100" b="0" kern="1200" noProof="0" smtClean="0">
          <a:solidFill>
            <a:srgbClr val="00263E"/>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it-IT" sz="1800" kern="1200" noProof="0" smtClean="0">
          <a:solidFill>
            <a:srgbClr val="00263E"/>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it-IT" sz="1500" kern="1200" noProof="0" smtClean="0">
          <a:solidFill>
            <a:srgbClr val="40404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740">
            <a:alpha val="10000"/>
          </a:srgbClr>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590800" y="2307265"/>
            <a:ext cx="5867399" cy="1379098"/>
          </a:xfrm>
        </p:spPr>
        <p:txBody>
          <a:bodyPr>
            <a:normAutofit/>
          </a:bodyPr>
          <a:lstStyle/>
          <a:p>
            <a:r>
              <a:rPr lang="it-IT" sz="3600" dirty="0"/>
              <a:t>Caro materiali e rimedi negli appalti pubblici</a:t>
            </a:r>
          </a:p>
        </p:txBody>
      </p:sp>
      <p:sp>
        <p:nvSpPr>
          <p:cNvPr id="3" name="Sottotitolo 2"/>
          <p:cNvSpPr>
            <a:spLocks noGrp="1"/>
          </p:cNvSpPr>
          <p:nvPr>
            <p:ph type="subTitle" idx="1"/>
          </p:nvPr>
        </p:nvSpPr>
        <p:spPr>
          <a:xfrm>
            <a:off x="2590800" y="3784379"/>
            <a:ext cx="5867399" cy="820939"/>
          </a:xfrm>
        </p:spPr>
        <p:txBody>
          <a:bodyPr>
            <a:normAutofit lnSpcReduction="10000"/>
          </a:bodyPr>
          <a:lstStyle/>
          <a:p>
            <a:r>
              <a:rPr lang="it-IT" dirty="0"/>
              <a:t>Revisione prezzi, rinegoziazione del contratto e accordo bonario</a:t>
            </a:r>
          </a:p>
          <a:p>
            <a:endParaRPr lang="it-IT" dirty="0"/>
          </a:p>
        </p:txBody>
      </p:sp>
      <p:sp>
        <p:nvSpPr>
          <p:cNvPr id="4" name="CasellaDiTesto 3"/>
          <p:cNvSpPr txBox="1"/>
          <p:nvPr/>
        </p:nvSpPr>
        <p:spPr>
          <a:xfrm>
            <a:off x="5537200" y="5358128"/>
            <a:ext cx="2850396" cy="400110"/>
          </a:xfrm>
          <a:prstGeom prst="rect">
            <a:avLst/>
          </a:prstGeom>
          <a:noFill/>
        </p:spPr>
        <p:txBody>
          <a:bodyPr wrap="square" rtlCol="0">
            <a:spAutoFit/>
          </a:bodyPr>
          <a:lstStyle/>
          <a:p>
            <a:r>
              <a:rPr lang="it-IT" sz="2000" b="1" dirty="0">
                <a:solidFill>
                  <a:srgbClr val="F5A114"/>
                </a:solidFill>
              </a:rPr>
              <a:t>Webinar 17 giugno 2026</a:t>
            </a:r>
          </a:p>
        </p:txBody>
      </p:sp>
      <p:sp>
        <p:nvSpPr>
          <p:cNvPr id="5" name="CasellaDiTesto 4">
            <a:extLst>
              <a:ext uri="{FF2B5EF4-FFF2-40B4-BE49-F238E27FC236}">
                <a16:creationId xmlns:a16="http://schemas.microsoft.com/office/drawing/2014/main" id="{3FF051DE-CE7A-92F8-1E96-A44C0C98A774}"/>
              </a:ext>
            </a:extLst>
          </p:cNvPr>
          <p:cNvSpPr txBox="1"/>
          <p:nvPr/>
        </p:nvSpPr>
        <p:spPr>
          <a:xfrm>
            <a:off x="756404" y="5358128"/>
            <a:ext cx="2621901" cy="400110"/>
          </a:xfrm>
          <a:prstGeom prst="rect">
            <a:avLst/>
          </a:prstGeom>
          <a:noFill/>
        </p:spPr>
        <p:txBody>
          <a:bodyPr wrap="square" rtlCol="0">
            <a:spAutoFit/>
          </a:bodyPr>
          <a:lstStyle/>
          <a:p>
            <a:pPr algn="ctr">
              <a:spcAft>
                <a:spcPts val="600"/>
              </a:spcAft>
            </a:pPr>
            <a:r>
              <a:rPr lang="it-IT" sz="2000" b="1" dirty="0">
                <a:solidFill>
                  <a:schemeClr val="bg1"/>
                </a:solidFill>
              </a:rPr>
              <a:t>Avv. Giuseppe Marino </a:t>
            </a:r>
          </a:p>
        </p:txBody>
      </p:sp>
      <p:cxnSp>
        <p:nvCxnSpPr>
          <p:cNvPr id="7" name="Connettore diritto 6">
            <a:extLst>
              <a:ext uri="{FF2B5EF4-FFF2-40B4-BE49-F238E27FC236}">
                <a16:creationId xmlns:a16="http://schemas.microsoft.com/office/drawing/2014/main" id="{9F632999-35B9-6D43-0546-54DE152B002B}"/>
              </a:ext>
            </a:extLst>
          </p:cNvPr>
          <p:cNvCxnSpPr>
            <a:cxnSpLocks/>
          </p:cNvCxnSpPr>
          <p:nvPr/>
        </p:nvCxnSpPr>
        <p:spPr>
          <a:xfrm flipV="1">
            <a:off x="2677886" y="3686363"/>
            <a:ext cx="5456021" cy="21266"/>
          </a:xfrm>
          <a:prstGeom prst="line">
            <a:avLst/>
          </a:prstGeom>
          <a:ln w="12700">
            <a:solidFill>
              <a:srgbClr val="F5A114"/>
            </a:solidFill>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D2F25B0F-4EC9-7330-C96B-5B0593A20B35}"/>
              </a:ext>
            </a:extLst>
          </p:cNvPr>
          <p:cNvPicPr>
            <a:picLocks noChangeAspect="1"/>
          </p:cNvPicPr>
          <p:nvPr/>
        </p:nvPicPr>
        <p:blipFill>
          <a:blip r:embed="rId2"/>
          <a:stretch>
            <a:fillRect/>
          </a:stretch>
        </p:blipFill>
        <p:spPr>
          <a:xfrm>
            <a:off x="5273557" y="825768"/>
            <a:ext cx="2982697" cy="1050974"/>
          </a:xfrm>
          <a:prstGeom prst="rect">
            <a:avLst/>
          </a:prstGeom>
        </p:spPr>
      </p:pic>
    </p:spTree>
    <p:extLst>
      <p:ext uri="{BB962C8B-B14F-4D97-AF65-F5344CB8AC3E}">
        <p14:creationId xmlns:p14="http://schemas.microsoft.com/office/powerpoint/2010/main" val="1751048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D5E02AB4-5E0C-5F97-87FC-CAB9C68396F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949C39F-4E85-9151-1107-F4C3FABE56DD}"/>
              </a:ext>
            </a:extLst>
          </p:cNvPr>
          <p:cNvSpPr>
            <a:spLocks noGrp="1"/>
          </p:cNvSpPr>
          <p:nvPr>
            <p:ph type="title"/>
          </p:nvPr>
        </p:nvSpPr>
        <p:spPr>
          <a:xfrm>
            <a:off x="619229" y="425820"/>
            <a:ext cx="7772400" cy="855670"/>
          </a:xfrm>
        </p:spPr>
        <p:txBody>
          <a:bodyPr>
            <a:normAutofit/>
          </a:bodyPr>
          <a:lstStyle/>
          <a:p>
            <a:r>
              <a:rPr lang="it-IT" dirty="0"/>
              <a:t>Il quadro giuridico previgente</a:t>
            </a:r>
          </a:p>
        </p:txBody>
      </p:sp>
      <p:sp>
        <p:nvSpPr>
          <p:cNvPr id="3" name="Segnaposto testo 2">
            <a:extLst>
              <a:ext uri="{FF2B5EF4-FFF2-40B4-BE49-F238E27FC236}">
                <a16:creationId xmlns:a16="http://schemas.microsoft.com/office/drawing/2014/main" id="{E57B7DBC-D511-279C-6D03-36452CD2B5EB}"/>
              </a:ext>
            </a:extLst>
          </p:cNvPr>
          <p:cNvSpPr>
            <a:spLocks noGrp="1"/>
          </p:cNvSpPr>
          <p:nvPr>
            <p:ph type="body" idx="1"/>
          </p:nvPr>
        </p:nvSpPr>
        <p:spPr>
          <a:xfrm>
            <a:off x="796511" y="2519915"/>
            <a:ext cx="3594736" cy="3296093"/>
          </a:xfrm>
        </p:spPr>
        <p:txBody>
          <a:bodyPr>
            <a:normAutofit lnSpcReduction="10000"/>
          </a:bodyPr>
          <a:lstStyle/>
          <a:p>
            <a:pPr marL="361950" indent="-361950">
              <a:spcBef>
                <a:spcPts val="1200"/>
              </a:spcBef>
              <a:spcAft>
                <a:spcPts val="1200"/>
              </a:spcAft>
            </a:pPr>
            <a:r>
              <a:rPr lang="it-IT" sz="2600" b="1" dirty="0">
                <a:solidFill>
                  <a:schemeClr val="bg1"/>
                </a:solidFill>
              </a:rPr>
              <a:t>•	Revisione dei prezzi ammessa solo in presenza di clausole previste nei documenti di gara (art. 106, comma 1, lett. a);</a:t>
            </a:r>
          </a:p>
          <a:p>
            <a:pPr marL="361950" indent="-361950">
              <a:spcBef>
                <a:spcPts val="1200"/>
              </a:spcBef>
              <a:spcAft>
                <a:spcPts val="1200"/>
              </a:spcAft>
            </a:pPr>
            <a:r>
              <a:rPr lang="it-IT" sz="2600" b="1" dirty="0">
                <a:solidFill>
                  <a:schemeClr val="bg1"/>
                </a:solidFill>
              </a:rPr>
              <a:t>•	Prassi del «prezzo fisso»</a:t>
            </a:r>
          </a:p>
        </p:txBody>
      </p:sp>
      <p:sp>
        <p:nvSpPr>
          <p:cNvPr id="4" name="Segnaposto numero diapositiva 3">
            <a:extLst>
              <a:ext uri="{FF2B5EF4-FFF2-40B4-BE49-F238E27FC236}">
                <a16:creationId xmlns:a16="http://schemas.microsoft.com/office/drawing/2014/main" id="{9C3EACD1-0821-8C1B-7076-2BDEA0B78867}"/>
              </a:ext>
            </a:extLst>
          </p:cNvPr>
          <p:cNvSpPr>
            <a:spLocks noGrp="1"/>
          </p:cNvSpPr>
          <p:nvPr>
            <p:ph type="sldNum" sz="quarter" idx="4"/>
          </p:nvPr>
        </p:nvSpPr>
        <p:spPr/>
        <p:txBody>
          <a:bodyPr/>
          <a:lstStyle/>
          <a:p>
            <a:fld id="{FEDAB2FA-DA73-9543-9206-10A2F1DC5EA0}" type="slidenum">
              <a:rPr lang="it-IT" smtClean="0"/>
              <a:pPr/>
              <a:t>10</a:t>
            </a:fld>
            <a:endParaRPr lang="it-IT" dirty="0"/>
          </a:p>
        </p:txBody>
      </p:sp>
      <p:sp>
        <p:nvSpPr>
          <p:cNvPr id="10" name="CasellaDiTesto 9">
            <a:extLst>
              <a:ext uri="{FF2B5EF4-FFF2-40B4-BE49-F238E27FC236}">
                <a16:creationId xmlns:a16="http://schemas.microsoft.com/office/drawing/2014/main" id="{F2DA08BF-53EE-F0F1-0659-4E40DFCEBB4D}"/>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
        <p:nvSpPr>
          <p:cNvPr id="5" name="CasellaDiTesto 4">
            <a:extLst>
              <a:ext uri="{FF2B5EF4-FFF2-40B4-BE49-F238E27FC236}">
                <a16:creationId xmlns:a16="http://schemas.microsoft.com/office/drawing/2014/main" id="{CC355D5E-73E6-35DE-5017-B6DE1FE3CDF8}"/>
              </a:ext>
            </a:extLst>
          </p:cNvPr>
          <p:cNvSpPr txBox="1"/>
          <p:nvPr/>
        </p:nvSpPr>
        <p:spPr>
          <a:xfrm>
            <a:off x="796511" y="1339710"/>
            <a:ext cx="7402610" cy="584775"/>
          </a:xfrm>
          <a:prstGeom prst="rect">
            <a:avLst/>
          </a:prstGeom>
          <a:noFill/>
        </p:spPr>
        <p:txBody>
          <a:bodyPr wrap="square" rtlCol="0">
            <a:spAutoFit/>
          </a:bodyPr>
          <a:lstStyle/>
          <a:p>
            <a:r>
              <a:rPr kumimoji="0" lang="it-IT" sz="3200" b="1" i="0" u="none" strike="noStrike" kern="1200" cap="none" spc="0" normalizeH="0" baseline="0" noProof="0" dirty="0">
                <a:ln>
                  <a:noFill/>
                </a:ln>
                <a:solidFill>
                  <a:prstClr val="white"/>
                </a:solidFill>
                <a:effectLst/>
                <a:uLnTx/>
                <a:uFillTx/>
                <a:latin typeface="Calibri" panose="020F0502020204030204"/>
                <a:ea typeface="+mn-ea"/>
                <a:cs typeface="+mn-cs"/>
              </a:rPr>
              <a:t>Il divieto di revisione nel D.lgs. n. 50/2016</a:t>
            </a:r>
            <a:endParaRPr lang="it-IT" dirty="0"/>
          </a:p>
        </p:txBody>
      </p:sp>
      <p:sp>
        <p:nvSpPr>
          <p:cNvPr id="6" name="Segnaposto testo 2">
            <a:extLst>
              <a:ext uri="{FF2B5EF4-FFF2-40B4-BE49-F238E27FC236}">
                <a16:creationId xmlns:a16="http://schemas.microsoft.com/office/drawing/2014/main" id="{A376A64B-3A78-9D46-1EDC-E0692BB4328E}"/>
              </a:ext>
            </a:extLst>
          </p:cNvPr>
          <p:cNvSpPr txBox="1">
            <a:spLocks/>
          </p:cNvSpPr>
          <p:nvPr/>
        </p:nvSpPr>
        <p:spPr>
          <a:xfrm>
            <a:off x="4607930" y="2519915"/>
            <a:ext cx="3594736" cy="3296093"/>
          </a:xfrm>
          <a:prstGeom prst="rect">
            <a:avLst/>
          </a:prstGeom>
        </p:spPr>
        <p:txBody>
          <a:bodyPr vert="horz" lIns="91440" tIns="45720" rIns="91440" bIns="45720" rtlCol="0" anchor="b">
            <a:normAutofit fontScale="70000" lnSpcReduction="20000"/>
          </a:bodyPr>
          <a:lstStyle>
            <a:lvl1pPr marL="0" indent="0" algn="l" defTabSz="685800" rtl="0" eaLnBrk="1" latinLnBrk="0" hangingPunct="1">
              <a:lnSpc>
                <a:spcPct val="90000"/>
              </a:lnSpc>
              <a:spcBef>
                <a:spcPts val="750"/>
              </a:spcBef>
              <a:buFont typeface="Arial" panose="020B0604020202020204" pitchFamily="34" charset="0"/>
              <a:buNone/>
              <a:defRPr lang="it-IT" sz="2000" b="0" kern="1200" noProof="0">
                <a:solidFill>
                  <a:schemeClr val="bg1">
                    <a:lumMod val="85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lang="it-IT" sz="1800" kern="1200" noProof="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lang="it-IT" sz="1600" kern="1200" noProof="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9pPr>
          </a:lstStyle>
          <a:p>
            <a:pPr marL="361950" indent="-361950">
              <a:spcBef>
                <a:spcPts val="1200"/>
              </a:spcBef>
              <a:spcAft>
                <a:spcPts val="1200"/>
              </a:spcAft>
            </a:pPr>
            <a:r>
              <a:rPr lang="it-IT" sz="2600" b="1" dirty="0">
                <a:solidFill>
                  <a:schemeClr val="bg1"/>
                </a:solidFill>
              </a:rPr>
              <a:t>•	Traslazione integrale del rischio sull’impresa;</a:t>
            </a:r>
          </a:p>
          <a:p>
            <a:pPr marL="361950" indent="-361950">
              <a:spcBef>
                <a:spcPts val="1200"/>
              </a:spcBef>
              <a:spcAft>
                <a:spcPts val="1200"/>
              </a:spcAft>
            </a:pPr>
            <a:r>
              <a:rPr lang="it-IT" sz="2600" b="1" dirty="0">
                <a:solidFill>
                  <a:schemeClr val="bg1"/>
                </a:solidFill>
              </a:rPr>
              <a:t>•	Proliferazione del contenzioso (riserve, ricorsi);</a:t>
            </a:r>
          </a:p>
          <a:p>
            <a:pPr marL="361950" indent="-361950">
              <a:spcBef>
                <a:spcPts val="1200"/>
              </a:spcBef>
              <a:spcAft>
                <a:spcPts val="1200"/>
              </a:spcAft>
            </a:pPr>
            <a:r>
              <a:rPr lang="it-IT" sz="2600" b="1" dirty="0">
                <a:solidFill>
                  <a:schemeClr val="bg1"/>
                </a:solidFill>
              </a:rPr>
              <a:t>•	Rallentamenti e blocchi dei cantieri;</a:t>
            </a:r>
          </a:p>
          <a:p>
            <a:pPr marL="361950" indent="-361950">
              <a:spcBef>
                <a:spcPts val="1200"/>
              </a:spcBef>
              <a:spcAft>
                <a:spcPts val="1200"/>
              </a:spcAft>
            </a:pPr>
            <a:r>
              <a:rPr lang="it-IT" sz="2600" b="1" dirty="0">
                <a:solidFill>
                  <a:schemeClr val="bg1"/>
                </a:solidFill>
              </a:rPr>
              <a:t>•	Disincentivo alla partecipazione alle gare;</a:t>
            </a:r>
          </a:p>
          <a:p>
            <a:pPr marL="361950" indent="-361950">
              <a:spcBef>
                <a:spcPts val="1200"/>
              </a:spcBef>
              <a:spcAft>
                <a:spcPts val="1200"/>
              </a:spcAft>
            </a:pPr>
            <a:r>
              <a:rPr lang="it-IT" sz="2600" b="1" dirty="0">
                <a:solidFill>
                  <a:schemeClr val="bg1"/>
                </a:solidFill>
              </a:rPr>
              <a:t>•	Formulazione di offerte «prudenziali»</a:t>
            </a:r>
          </a:p>
        </p:txBody>
      </p:sp>
      <p:sp>
        <p:nvSpPr>
          <p:cNvPr id="7" name="Freccia in giù 6">
            <a:extLst>
              <a:ext uri="{FF2B5EF4-FFF2-40B4-BE49-F238E27FC236}">
                <a16:creationId xmlns:a16="http://schemas.microsoft.com/office/drawing/2014/main" id="{191EEDCD-88DA-2BE8-ACF4-75AA0BAB4928}"/>
              </a:ext>
            </a:extLst>
          </p:cNvPr>
          <p:cNvSpPr/>
          <p:nvPr/>
        </p:nvSpPr>
        <p:spPr>
          <a:xfrm>
            <a:off x="2248087" y="1982705"/>
            <a:ext cx="457665" cy="53721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8" name="Freccia in giù 7">
            <a:extLst>
              <a:ext uri="{FF2B5EF4-FFF2-40B4-BE49-F238E27FC236}">
                <a16:creationId xmlns:a16="http://schemas.microsoft.com/office/drawing/2014/main" id="{1C3B9077-21A1-C4E3-8148-570177FBAD53}"/>
              </a:ext>
            </a:extLst>
          </p:cNvPr>
          <p:cNvSpPr/>
          <p:nvPr/>
        </p:nvSpPr>
        <p:spPr>
          <a:xfrm rot="16200000">
            <a:off x="4065314" y="3523320"/>
            <a:ext cx="484632" cy="60060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155272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91DB22E-FAB5-CCD7-0A2C-93AD59407F3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8025185-0E22-DB18-4DD6-DC474AF3B647}"/>
              </a:ext>
            </a:extLst>
          </p:cNvPr>
          <p:cNvSpPr>
            <a:spLocks noGrp="1"/>
          </p:cNvSpPr>
          <p:nvPr>
            <p:ph type="title"/>
          </p:nvPr>
        </p:nvSpPr>
        <p:spPr>
          <a:xfrm>
            <a:off x="619229" y="425819"/>
            <a:ext cx="7772400" cy="1160386"/>
          </a:xfrm>
        </p:spPr>
        <p:txBody>
          <a:bodyPr>
            <a:normAutofit fontScale="90000"/>
          </a:bodyPr>
          <a:lstStyle/>
          <a:p>
            <a:r>
              <a:rPr lang="it-IT" dirty="0"/>
              <a:t>Le misure emergenziali: il quadro</a:t>
            </a:r>
          </a:p>
        </p:txBody>
      </p:sp>
      <p:sp>
        <p:nvSpPr>
          <p:cNvPr id="3" name="Segnaposto testo 2">
            <a:extLst>
              <a:ext uri="{FF2B5EF4-FFF2-40B4-BE49-F238E27FC236}">
                <a16:creationId xmlns:a16="http://schemas.microsoft.com/office/drawing/2014/main" id="{38224002-7853-9972-40A9-E4AAD5AB8AEE}"/>
              </a:ext>
            </a:extLst>
          </p:cNvPr>
          <p:cNvSpPr>
            <a:spLocks noGrp="1"/>
          </p:cNvSpPr>
          <p:nvPr>
            <p:ph type="body" idx="1"/>
          </p:nvPr>
        </p:nvSpPr>
        <p:spPr>
          <a:xfrm>
            <a:off x="782739" y="1021467"/>
            <a:ext cx="7772399" cy="4386424"/>
          </a:xfrm>
        </p:spPr>
        <p:txBody>
          <a:bodyPr>
            <a:normAutofit/>
          </a:bodyPr>
          <a:lstStyle/>
          <a:p>
            <a:pPr marL="177800" indent="-177800" defTabSz="914400">
              <a:spcBef>
                <a:spcPts val="1200"/>
              </a:spcBef>
              <a:spcAft>
                <a:spcPts val="1200"/>
              </a:spcAft>
              <a:buSzPct val="100000"/>
              <a:buChar char="•"/>
            </a:pPr>
            <a:r>
              <a:rPr lang="it-IT" sz="2500" dirty="0">
                <a:solidFill>
                  <a:schemeClr val="bg1"/>
                </a:solidFill>
              </a:rPr>
              <a:t>Decreti ministeriali di rilevazione delle variazioni e meccanismi di compensazione per le opere in corso </a:t>
            </a:r>
          </a:p>
          <a:p>
            <a:pPr marL="177800" indent="-177800" defTabSz="914400">
              <a:spcBef>
                <a:spcPts val="1200"/>
              </a:spcBef>
              <a:spcAft>
                <a:spcPts val="1200"/>
              </a:spcAft>
              <a:buSzPct val="100000"/>
              <a:buChar char="•"/>
            </a:pPr>
            <a:r>
              <a:rPr lang="it-IT" sz="2500" dirty="0">
                <a:solidFill>
                  <a:schemeClr val="bg1"/>
                </a:solidFill>
              </a:rPr>
              <a:t>«Sostegni bis» (art. 1-septies, d.l. n. 73/2021) </a:t>
            </a:r>
          </a:p>
          <a:p>
            <a:pPr marL="177800" indent="-177800" defTabSz="914400">
              <a:spcBef>
                <a:spcPts val="1200"/>
              </a:spcBef>
              <a:spcAft>
                <a:spcPts val="1200"/>
              </a:spcAft>
              <a:buSzPct val="100000"/>
              <a:buChar char="•"/>
            </a:pPr>
            <a:r>
              <a:rPr lang="it-IT" sz="2500" dirty="0">
                <a:solidFill>
                  <a:schemeClr val="bg1"/>
                </a:solidFill>
              </a:rPr>
              <a:t>«Sostegni ter» (art. 29, d.l. n. 4/2022)</a:t>
            </a:r>
          </a:p>
          <a:p>
            <a:pPr marL="177800" indent="-177800" defTabSz="914400">
              <a:spcBef>
                <a:spcPts val="1200"/>
              </a:spcBef>
              <a:spcAft>
                <a:spcPts val="1200"/>
              </a:spcAft>
              <a:buSzPct val="100000"/>
              <a:buChar char="•"/>
            </a:pPr>
            <a:r>
              <a:rPr lang="it-IT" sz="2500" dirty="0">
                <a:solidFill>
                  <a:schemeClr val="bg1"/>
                </a:solidFill>
              </a:rPr>
              <a:t>«Decreto aiuti» (art. 26, d.l. n. 50/2022)</a:t>
            </a:r>
          </a:p>
          <a:p>
            <a:pPr marL="177800" indent="-177800" defTabSz="914400">
              <a:spcBef>
                <a:spcPts val="1200"/>
              </a:spcBef>
              <a:spcAft>
                <a:spcPts val="1200"/>
              </a:spcAft>
              <a:buSzPct val="100000"/>
              <a:buChar char="•"/>
            </a:pPr>
            <a:r>
              <a:rPr lang="it-IT" sz="2500" dirty="0">
                <a:solidFill>
                  <a:schemeClr val="bg1"/>
                </a:solidFill>
              </a:rPr>
              <a:t>«Decreti aiuti bis, ter e quater» </a:t>
            </a:r>
          </a:p>
          <a:p>
            <a:pPr marL="177800" indent="-177800" defTabSz="914400">
              <a:spcBef>
                <a:spcPts val="1200"/>
              </a:spcBef>
              <a:spcAft>
                <a:spcPts val="1200"/>
              </a:spcAft>
              <a:buSzPct val="100000"/>
              <a:buChar char="•"/>
            </a:pPr>
            <a:r>
              <a:rPr lang="it-IT" sz="2500" dirty="0">
                <a:solidFill>
                  <a:schemeClr val="bg1"/>
                </a:solidFill>
              </a:rPr>
              <a:t>Proroghe (leggi di bilancio 2025 e 2026)</a:t>
            </a:r>
          </a:p>
        </p:txBody>
      </p:sp>
      <p:sp>
        <p:nvSpPr>
          <p:cNvPr id="4" name="Segnaposto numero diapositiva 3">
            <a:extLst>
              <a:ext uri="{FF2B5EF4-FFF2-40B4-BE49-F238E27FC236}">
                <a16:creationId xmlns:a16="http://schemas.microsoft.com/office/drawing/2014/main" id="{7CCA9FBF-4EE7-14B3-7527-2E08BE5CACF1}"/>
              </a:ext>
            </a:extLst>
          </p:cNvPr>
          <p:cNvSpPr>
            <a:spLocks noGrp="1"/>
          </p:cNvSpPr>
          <p:nvPr>
            <p:ph type="sldNum" sz="quarter" idx="4"/>
          </p:nvPr>
        </p:nvSpPr>
        <p:spPr/>
        <p:txBody>
          <a:bodyPr/>
          <a:lstStyle/>
          <a:p>
            <a:fld id="{FEDAB2FA-DA73-9543-9206-10A2F1DC5EA0}" type="slidenum">
              <a:rPr lang="it-IT" smtClean="0"/>
              <a:pPr/>
              <a:t>11</a:t>
            </a:fld>
            <a:endParaRPr lang="it-IT" dirty="0"/>
          </a:p>
        </p:txBody>
      </p:sp>
      <p:sp>
        <p:nvSpPr>
          <p:cNvPr id="8" name="CasellaDiTesto 7">
            <a:extLst>
              <a:ext uri="{FF2B5EF4-FFF2-40B4-BE49-F238E27FC236}">
                <a16:creationId xmlns:a16="http://schemas.microsoft.com/office/drawing/2014/main" id="{FFD24DB1-0F6A-3B2C-EB5A-78CAA9326D60}"/>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2741561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31068D70-2579-5A25-E9F3-A9C00D0B382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4DE4EBC-6F97-A5F6-AD1E-2A0AC7F79AD1}"/>
              </a:ext>
            </a:extLst>
          </p:cNvPr>
          <p:cNvSpPr>
            <a:spLocks noGrp="1"/>
          </p:cNvSpPr>
          <p:nvPr>
            <p:ph type="title"/>
          </p:nvPr>
        </p:nvSpPr>
        <p:spPr>
          <a:xfrm>
            <a:off x="619229" y="425819"/>
            <a:ext cx="7772400" cy="1160386"/>
          </a:xfrm>
        </p:spPr>
        <p:txBody>
          <a:bodyPr>
            <a:normAutofit fontScale="90000"/>
          </a:bodyPr>
          <a:lstStyle/>
          <a:p>
            <a:r>
              <a:rPr lang="it-IT" dirty="0"/>
              <a:t>Le misure emergenziali: un bilancio</a:t>
            </a:r>
          </a:p>
        </p:txBody>
      </p:sp>
      <p:sp>
        <p:nvSpPr>
          <p:cNvPr id="4" name="Segnaposto numero diapositiva 3">
            <a:extLst>
              <a:ext uri="{FF2B5EF4-FFF2-40B4-BE49-F238E27FC236}">
                <a16:creationId xmlns:a16="http://schemas.microsoft.com/office/drawing/2014/main" id="{7955125B-93C0-1487-8247-BF66B418D846}"/>
              </a:ext>
            </a:extLst>
          </p:cNvPr>
          <p:cNvSpPr>
            <a:spLocks noGrp="1"/>
          </p:cNvSpPr>
          <p:nvPr>
            <p:ph type="sldNum" sz="quarter" idx="4"/>
          </p:nvPr>
        </p:nvSpPr>
        <p:spPr/>
        <p:txBody>
          <a:bodyPr/>
          <a:lstStyle/>
          <a:p>
            <a:fld id="{FEDAB2FA-DA73-9543-9206-10A2F1DC5EA0}" type="slidenum">
              <a:rPr lang="it-IT" smtClean="0"/>
              <a:pPr/>
              <a:t>12</a:t>
            </a:fld>
            <a:endParaRPr lang="it-IT" dirty="0"/>
          </a:p>
        </p:txBody>
      </p:sp>
      <p:sp>
        <p:nvSpPr>
          <p:cNvPr id="7" name="Segnaposto testo 2">
            <a:extLst>
              <a:ext uri="{FF2B5EF4-FFF2-40B4-BE49-F238E27FC236}">
                <a16:creationId xmlns:a16="http://schemas.microsoft.com/office/drawing/2014/main" id="{6B7D8D80-3A70-4AFE-CC24-4B1FDB2CD667}"/>
              </a:ext>
            </a:extLst>
          </p:cNvPr>
          <p:cNvSpPr txBox="1">
            <a:spLocks/>
          </p:cNvSpPr>
          <p:nvPr/>
        </p:nvSpPr>
        <p:spPr>
          <a:xfrm>
            <a:off x="685800" y="1365220"/>
            <a:ext cx="7772399" cy="3893644"/>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lang="it-IT" sz="2000" b="0" kern="1200" noProof="0">
                <a:solidFill>
                  <a:schemeClr val="bg1">
                    <a:lumMod val="85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lang="it-IT" sz="1800" kern="1200" noProof="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lang="it-IT" sz="1600" kern="1200" noProof="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9pPr>
          </a:lstStyle>
          <a:p>
            <a:pPr marL="177800" indent="-177800" defTabSz="914400">
              <a:spcBef>
                <a:spcPts val="1200"/>
              </a:spcBef>
              <a:spcAft>
                <a:spcPts val="1200"/>
              </a:spcAft>
              <a:buSzPct val="100000"/>
              <a:buFont typeface="Arial" panose="020B0604020202020204" pitchFamily="34" charset="0"/>
              <a:buChar char="•"/>
            </a:pPr>
            <a:r>
              <a:rPr lang="it-IT" sz="2800" b="1" dirty="0">
                <a:solidFill>
                  <a:schemeClr val="bg1"/>
                </a:solidFill>
              </a:rPr>
              <a:t>Frammentarietà e instabilità</a:t>
            </a:r>
            <a:r>
              <a:rPr lang="it-IT" sz="2800" dirty="0">
                <a:solidFill>
                  <a:schemeClr val="bg1"/>
                </a:solidFill>
              </a:rPr>
              <a:t>: una successione di interventi a termine, di difficile lettura sistematica;</a:t>
            </a:r>
          </a:p>
          <a:p>
            <a:pPr marL="177800" indent="-177800" defTabSz="914400">
              <a:spcBef>
                <a:spcPts val="1200"/>
              </a:spcBef>
              <a:spcAft>
                <a:spcPts val="1200"/>
              </a:spcAft>
              <a:buSzPct val="100000"/>
              <a:buFont typeface="Arial" panose="020B0604020202020204" pitchFamily="34" charset="0"/>
              <a:buChar char="•"/>
            </a:pPr>
            <a:r>
              <a:rPr lang="it-IT" sz="2800" b="1" dirty="0">
                <a:solidFill>
                  <a:schemeClr val="bg1"/>
                </a:solidFill>
              </a:rPr>
              <a:t>Dipendenza dalla capienza dei fondi</a:t>
            </a:r>
            <a:r>
              <a:rPr lang="it-IT" sz="2800" dirty="0">
                <a:solidFill>
                  <a:schemeClr val="bg1"/>
                </a:solidFill>
              </a:rPr>
              <a:t>: riconoscimento dei ristori condizionato alla disponibilità finanziaria e ai tempi di erogazione;</a:t>
            </a:r>
          </a:p>
          <a:p>
            <a:pPr marL="177800" indent="-177800" defTabSz="914400">
              <a:spcBef>
                <a:spcPts val="1200"/>
              </a:spcBef>
              <a:spcAft>
                <a:spcPts val="1200"/>
              </a:spcAft>
              <a:buSzPct val="100000"/>
              <a:buFont typeface="Arial" panose="020B0604020202020204" pitchFamily="34" charset="0"/>
              <a:buChar char="•"/>
            </a:pPr>
            <a:r>
              <a:rPr lang="it-IT" sz="2800" b="1" dirty="0">
                <a:solidFill>
                  <a:schemeClr val="bg1"/>
                </a:solidFill>
              </a:rPr>
              <a:t>Ambito applicativo selettivo</a:t>
            </a:r>
            <a:r>
              <a:rPr lang="it-IT" sz="2800" dirty="0">
                <a:solidFill>
                  <a:schemeClr val="bg1"/>
                </a:solidFill>
              </a:rPr>
              <a:t>: distinzione tra opere ordinarie, PNRR/PNC e commissariate, con regimi e finestre temporali differenziati.</a:t>
            </a:r>
          </a:p>
        </p:txBody>
      </p:sp>
      <p:sp>
        <p:nvSpPr>
          <p:cNvPr id="8" name="CasellaDiTesto 7">
            <a:extLst>
              <a:ext uri="{FF2B5EF4-FFF2-40B4-BE49-F238E27FC236}">
                <a16:creationId xmlns:a16="http://schemas.microsoft.com/office/drawing/2014/main" id="{2775A429-19DA-3557-B949-6ACE7F028D3C}"/>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190862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B824FFAD-BC47-F2C3-C06A-5FFE5EECEE7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914D814-CF0E-74CA-B809-B9967F27B7D9}"/>
              </a:ext>
            </a:extLst>
          </p:cNvPr>
          <p:cNvSpPr>
            <a:spLocks noGrp="1"/>
          </p:cNvSpPr>
          <p:nvPr>
            <p:ph type="title"/>
          </p:nvPr>
        </p:nvSpPr>
        <p:spPr>
          <a:xfrm>
            <a:off x="619229" y="425819"/>
            <a:ext cx="7772400" cy="1160386"/>
          </a:xfrm>
        </p:spPr>
        <p:txBody>
          <a:bodyPr>
            <a:normAutofit fontScale="90000"/>
          </a:bodyPr>
          <a:lstStyle/>
          <a:p>
            <a:r>
              <a:rPr lang="it-IT" dirty="0"/>
              <a:t>Le misure emergenziali: le </a:t>
            </a:r>
            <a:r>
              <a:rPr lang="it-IT" dirty="0" err="1"/>
              <a:t>criticitÀ</a:t>
            </a:r>
            <a:endParaRPr lang="it-IT" dirty="0"/>
          </a:p>
        </p:txBody>
      </p:sp>
      <p:sp>
        <p:nvSpPr>
          <p:cNvPr id="4" name="Segnaposto numero diapositiva 3">
            <a:extLst>
              <a:ext uri="{FF2B5EF4-FFF2-40B4-BE49-F238E27FC236}">
                <a16:creationId xmlns:a16="http://schemas.microsoft.com/office/drawing/2014/main" id="{B751A0EB-44E4-951D-D215-C860FF85B276}"/>
              </a:ext>
            </a:extLst>
          </p:cNvPr>
          <p:cNvSpPr>
            <a:spLocks noGrp="1"/>
          </p:cNvSpPr>
          <p:nvPr>
            <p:ph type="sldNum" sz="quarter" idx="4"/>
          </p:nvPr>
        </p:nvSpPr>
        <p:spPr/>
        <p:txBody>
          <a:bodyPr/>
          <a:lstStyle/>
          <a:p>
            <a:fld id="{FEDAB2FA-DA73-9543-9206-10A2F1DC5EA0}" type="slidenum">
              <a:rPr lang="it-IT" smtClean="0"/>
              <a:pPr/>
              <a:t>13</a:t>
            </a:fld>
            <a:endParaRPr lang="it-IT" dirty="0"/>
          </a:p>
        </p:txBody>
      </p:sp>
      <p:sp>
        <p:nvSpPr>
          <p:cNvPr id="7" name="Segnaposto testo 2">
            <a:extLst>
              <a:ext uri="{FF2B5EF4-FFF2-40B4-BE49-F238E27FC236}">
                <a16:creationId xmlns:a16="http://schemas.microsoft.com/office/drawing/2014/main" id="{8D4C67A8-C5ED-1755-9C16-DE3FAB09046C}"/>
              </a:ext>
            </a:extLst>
          </p:cNvPr>
          <p:cNvSpPr txBox="1">
            <a:spLocks/>
          </p:cNvSpPr>
          <p:nvPr/>
        </p:nvSpPr>
        <p:spPr>
          <a:xfrm>
            <a:off x="685800" y="1209984"/>
            <a:ext cx="7772399" cy="3247011"/>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lang="it-IT" sz="2000" b="0" kern="1200" noProof="0">
                <a:solidFill>
                  <a:schemeClr val="bg1">
                    <a:lumMod val="85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lang="it-IT" sz="1800" kern="1200" noProof="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lang="it-IT" sz="1600" kern="1200" noProof="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9pPr>
          </a:lstStyle>
          <a:p>
            <a:pPr marL="542925" indent="-542925" defTabSz="914400">
              <a:spcBef>
                <a:spcPts val="1200"/>
              </a:spcBef>
              <a:spcAft>
                <a:spcPts val="1200"/>
              </a:spcAft>
              <a:buSzPct val="100000"/>
              <a:buFont typeface="Arial" panose="020B0604020202020204" pitchFamily="34" charset="0"/>
              <a:buChar char="•"/>
            </a:pPr>
            <a:r>
              <a:rPr lang="it-IT" sz="3200" b="1" dirty="0">
                <a:solidFill>
                  <a:schemeClr val="bg1"/>
                </a:solidFill>
              </a:rPr>
              <a:t>Regime applicabile</a:t>
            </a:r>
            <a:r>
              <a:rPr lang="it-IT" sz="3200" dirty="0">
                <a:solidFill>
                  <a:schemeClr val="bg1"/>
                </a:solidFill>
              </a:rPr>
              <a:t>: quale norma?</a:t>
            </a:r>
          </a:p>
          <a:p>
            <a:pPr marL="542925" indent="-542925" defTabSz="914400">
              <a:spcBef>
                <a:spcPts val="1200"/>
              </a:spcBef>
              <a:spcAft>
                <a:spcPts val="1200"/>
              </a:spcAft>
              <a:buSzPct val="100000"/>
              <a:buFont typeface="Arial" panose="020B0604020202020204" pitchFamily="34" charset="0"/>
              <a:buChar char="•"/>
            </a:pPr>
            <a:r>
              <a:rPr lang="it-IT" sz="3200" b="1" dirty="0">
                <a:solidFill>
                  <a:schemeClr val="bg1"/>
                </a:solidFill>
              </a:rPr>
              <a:t>Prova del maggior costo</a:t>
            </a:r>
            <a:r>
              <a:rPr lang="it-IT" sz="3200" dirty="0">
                <a:solidFill>
                  <a:schemeClr val="bg1"/>
                </a:solidFill>
              </a:rPr>
              <a:t>: quale documento?</a:t>
            </a:r>
          </a:p>
          <a:p>
            <a:pPr marL="542925" indent="-542925" defTabSz="914400">
              <a:spcBef>
                <a:spcPts val="1200"/>
              </a:spcBef>
              <a:spcAft>
                <a:spcPts val="1200"/>
              </a:spcAft>
              <a:buSzPct val="100000"/>
              <a:buFont typeface="Arial" panose="020B0604020202020204" pitchFamily="34" charset="0"/>
              <a:buChar char="•"/>
            </a:pPr>
            <a:r>
              <a:rPr lang="it-IT" sz="3200" b="1" dirty="0">
                <a:solidFill>
                  <a:schemeClr val="bg1"/>
                </a:solidFill>
              </a:rPr>
              <a:t>Copertura</a:t>
            </a:r>
            <a:r>
              <a:rPr lang="it-IT" sz="3200" dirty="0">
                <a:solidFill>
                  <a:schemeClr val="bg1"/>
                </a:solidFill>
              </a:rPr>
              <a:t>: ci sono i fondi e quando sono disponibili?</a:t>
            </a:r>
          </a:p>
        </p:txBody>
      </p:sp>
      <p:sp>
        <p:nvSpPr>
          <p:cNvPr id="8" name="CasellaDiTesto 7">
            <a:extLst>
              <a:ext uri="{FF2B5EF4-FFF2-40B4-BE49-F238E27FC236}">
                <a16:creationId xmlns:a16="http://schemas.microsoft.com/office/drawing/2014/main" id="{A8BB0F9A-334C-5FDF-A322-01C7C3BCC374}"/>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3896697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B5570A2E-A99C-7E4F-2D23-DAA5D265677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B546C72-1A61-6B6E-B5A8-B6D83E7D3411}"/>
              </a:ext>
            </a:extLst>
          </p:cNvPr>
          <p:cNvSpPr>
            <a:spLocks noGrp="1"/>
          </p:cNvSpPr>
          <p:nvPr>
            <p:ph type="title"/>
          </p:nvPr>
        </p:nvSpPr>
        <p:spPr>
          <a:xfrm>
            <a:off x="619229" y="425819"/>
            <a:ext cx="7772400" cy="1160386"/>
          </a:xfrm>
        </p:spPr>
        <p:txBody>
          <a:bodyPr>
            <a:normAutofit fontScale="90000"/>
          </a:bodyPr>
          <a:lstStyle/>
          <a:p>
            <a:r>
              <a:rPr lang="it-IT" dirty="0"/>
              <a:t>Dall’emergenza alla stabilizzazione</a:t>
            </a:r>
          </a:p>
        </p:txBody>
      </p:sp>
      <p:sp>
        <p:nvSpPr>
          <p:cNvPr id="4" name="Segnaposto numero diapositiva 3">
            <a:extLst>
              <a:ext uri="{FF2B5EF4-FFF2-40B4-BE49-F238E27FC236}">
                <a16:creationId xmlns:a16="http://schemas.microsoft.com/office/drawing/2014/main" id="{35F0EA04-E25A-5B44-9F4C-26649F3FCE45}"/>
              </a:ext>
            </a:extLst>
          </p:cNvPr>
          <p:cNvSpPr>
            <a:spLocks noGrp="1"/>
          </p:cNvSpPr>
          <p:nvPr>
            <p:ph type="sldNum" sz="quarter" idx="4"/>
          </p:nvPr>
        </p:nvSpPr>
        <p:spPr/>
        <p:txBody>
          <a:bodyPr/>
          <a:lstStyle/>
          <a:p>
            <a:fld id="{FEDAB2FA-DA73-9543-9206-10A2F1DC5EA0}" type="slidenum">
              <a:rPr lang="it-IT" smtClean="0"/>
              <a:pPr/>
              <a:t>14</a:t>
            </a:fld>
            <a:endParaRPr lang="it-IT" dirty="0"/>
          </a:p>
        </p:txBody>
      </p:sp>
      <p:sp>
        <p:nvSpPr>
          <p:cNvPr id="10" name="CasellaDiTesto 9">
            <a:extLst>
              <a:ext uri="{FF2B5EF4-FFF2-40B4-BE49-F238E27FC236}">
                <a16:creationId xmlns:a16="http://schemas.microsoft.com/office/drawing/2014/main" id="{9940058A-B9CF-3CDF-F27D-5373BC3D4F67}"/>
              </a:ext>
            </a:extLst>
          </p:cNvPr>
          <p:cNvSpPr txBox="1"/>
          <p:nvPr/>
        </p:nvSpPr>
        <p:spPr>
          <a:xfrm>
            <a:off x="619229" y="1469247"/>
            <a:ext cx="3952771" cy="3416320"/>
          </a:xfrm>
          <a:prstGeom prst="rect">
            <a:avLst/>
          </a:prstGeom>
          <a:noFill/>
        </p:spPr>
        <p:txBody>
          <a:bodyPr wrap="square" rtlCol="0">
            <a:spAutoFit/>
          </a:bodyPr>
          <a:lstStyle/>
          <a:p>
            <a:r>
              <a:rPr lang="it-IT" sz="2400" dirty="0">
                <a:solidFill>
                  <a:schemeClr val="bg1"/>
                </a:solidFill>
              </a:rPr>
              <a:t>Il </a:t>
            </a:r>
            <a:r>
              <a:rPr lang="it-IT" sz="2400" b="1" dirty="0">
                <a:solidFill>
                  <a:schemeClr val="bg1"/>
                </a:solidFill>
              </a:rPr>
              <a:t>nuovo «Codice dei contratti pubblici» (</a:t>
            </a:r>
            <a:r>
              <a:rPr lang="it-IT" sz="2400" dirty="0">
                <a:solidFill>
                  <a:schemeClr val="bg1"/>
                </a:solidFill>
              </a:rPr>
              <a:t>D. Lgs. n. 36/2023) trasforma l’eccezione in regola attraverso:</a:t>
            </a:r>
          </a:p>
          <a:p>
            <a:pPr marL="457200" indent="-457200">
              <a:buAutoNum type="alphaLcParenR"/>
            </a:pPr>
            <a:r>
              <a:rPr lang="it-IT" sz="2400" dirty="0">
                <a:solidFill>
                  <a:schemeClr val="bg1"/>
                </a:solidFill>
              </a:rPr>
              <a:t>il diritto alla rinegoziazione (art. 9);</a:t>
            </a:r>
          </a:p>
          <a:p>
            <a:pPr marL="457200" indent="-457200">
              <a:buAutoNum type="alphaLcParenR"/>
            </a:pPr>
            <a:r>
              <a:rPr lang="it-IT" sz="2400" dirty="0">
                <a:solidFill>
                  <a:schemeClr val="bg1"/>
                </a:solidFill>
              </a:rPr>
              <a:t>la revisione dei prezzi (art. 60). </a:t>
            </a:r>
          </a:p>
          <a:p>
            <a:pPr marL="457200" indent="-457200">
              <a:buAutoNum type="alphaLcParenR"/>
            </a:pPr>
            <a:endParaRPr lang="it-IT" sz="2400" dirty="0">
              <a:solidFill>
                <a:schemeClr val="bg1"/>
              </a:solidFill>
            </a:endParaRPr>
          </a:p>
        </p:txBody>
      </p:sp>
      <p:sp>
        <p:nvSpPr>
          <p:cNvPr id="11" name="CasellaDiTesto 10">
            <a:extLst>
              <a:ext uri="{FF2B5EF4-FFF2-40B4-BE49-F238E27FC236}">
                <a16:creationId xmlns:a16="http://schemas.microsoft.com/office/drawing/2014/main" id="{AA55BC9F-698D-1483-335B-74FB31FAEB66}"/>
              </a:ext>
            </a:extLst>
          </p:cNvPr>
          <p:cNvSpPr txBox="1"/>
          <p:nvPr/>
        </p:nvSpPr>
        <p:spPr>
          <a:xfrm>
            <a:off x="5255360" y="1469247"/>
            <a:ext cx="3166486" cy="2308324"/>
          </a:xfrm>
          <a:prstGeom prst="rect">
            <a:avLst/>
          </a:prstGeom>
          <a:noFill/>
        </p:spPr>
        <p:txBody>
          <a:bodyPr wrap="square" rtlCol="0">
            <a:spAutoFit/>
          </a:bodyPr>
          <a:lstStyle/>
          <a:p>
            <a:r>
              <a:rPr lang="it-IT" sz="2400" dirty="0">
                <a:solidFill>
                  <a:schemeClr val="bg1"/>
                </a:solidFill>
              </a:rPr>
              <a:t>Il </a:t>
            </a:r>
            <a:r>
              <a:rPr lang="it-IT" sz="2400" b="1" dirty="0">
                <a:solidFill>
                  <a:schemeClr val="bg1"/>
                </a:solidFill>
              </a:rPr>
              <a:t>«correttivo»</a:t>
            </a:r>
            <a:r>
              <a:rPr lang="it-IT" sz="2400" dirty="0">
                <a:solidFill>
                  <a:schemeClr val="bg1"/>
                </a:solidFill>
              </a:rPr>
              <a:t> (D. Lgs. n. 209/2024) interviene sulla revisione prezzi (soglie, percentuali e modalità) per rendere più effettivo l’istituto</a:t>
            </a:r>
          </a:p>
        </p:txBody>
      </p:sp>
      <p:sp>
        <p:nvSpPr>
          <p:cNvPr id="12" name="Freccia a destra 11">
            <a:extLst>
              <a:ext uri="{FF2B5EF4-FFF2-40B4-BE49-F238E27FC236}">
                <a16:creationId xmlns:a16="http://schemas.microsoft.com/office/drawing/2014/main" id="{69D7D644-9C1F-9227-C419-150430EADD4E}"/>
              </a:ext>
            </a:extLst>
          </p:cNvPr>
          <p:cNvSpPr/>
          <p:nvPr/>
        </p:nvSpPr>
        <p:spPr>
          <a:xfrm>
            <a:off x="4505429" y="2768806"/>
            <a:ext cx="625152" cy="48519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5" name="CasellaDiTesto 4">
            <a:extLst>
              <a:ext uri="{FF2B5EF4-FFF2-40B4-BE49-F238E27FC236}">
                <a16:creationId xmlns:a16="http://schemas.microsoft.com/office/drawing/2014/main" id="{E1C46813-A67D-7822-6207-0C14C7410D19}"/>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pic>
        <p:nvPicPr>
          <p:cNvPr id="7" name="Immagine 6">
            <a:extLst>
              <a:ext uri="{FF2B5EF4-FFF2-40B4-BE49-F238E27FC236}">
                <a16:creationId xmlns:a16="http://schemas.microsoft.com/office/drawing/2014/main" id="{49F65454-A4EE-01A9-3807-AB6B1D0F69CD}"/>
              </a:ext>
            </a:extLst>
          </p:cNvPr>
          <p:cNvPicPr>
            <a:picLocks noChangeAspect="1"/>
          </p:cNvPicPr>
          <p:nvPr/>
        </p:nvPicPr>
        <p:blipFill>
          <a:blip r:embed="rId3"/>
          <a:stretch>
            <a:fillRect/>
          </a:stretch>
        </p:blipFill>
        <p:spPr>
          <a:xfrm rot="5400000">
            <a:off x="4502798" y="4339220"/>
            <a:ext cx="646232" cy="524301"/>
          </a:xfrm>
          <a:prstGeom prst="rect">
            <a:avLst/>
          </a:prstGeom>
        </p:spPr>
      </p:pic>
      <p:sp>
        <p:nvSpPr>
          <p:cNvPr id="13" name="CasellaDiTesto 12">
            <a:extLst>
              <a:ext uri="{FF2B5EF4-FFF2-40B4-BE49-F238E27FC236}">
                <a16:creationId xmlns:a16="http://schemas.microsoft.com/office/drawing/2014/main" id="{2B5CDBE0-A975-D6F1-D1F7-8141CC09FDF4}"/>
              </a:ext>
            </a:extLst>
          </p:cNvPr>
          <p:cNvSpPr txBox="1"/>
          <p:nvPr/>
        </p:nvSpPr>
        <p:spPr>
          <a:xfrm>
            <a:off x="743848" y="5030045"/>
            <a:ext cx="7645669" cy="461665"/>
          </a:xfrm>
          <a:prstGeom prst="rect">
            <a:avLst/>
          </a:prstGeom>
          <a:noFill/>
        </p:spPr>
        <p:txBody>
          <a:bodyPr wrap="square" rtlCol="0">
            <a:spAutoFit/>
          </a:bodyPr>
          <a:lstStyle/>
          <a:p>
            <a:pPr algn="ctr"/>
            <a:r>
              <a:rPr lang="it-IT" sz="2400" dirty="0">
                <a:solidFill>
                  <a:schemeClr val="bg1"/>
                </a:solidFill>
              </a:rPr>
              <a:t>Da correzioni eccezionali </a:t>
            </a:r>
            <a:r>
              <a:rPr lang="it-IT" sz="2400" i="1" dirty="0">
                <a:solidFill>
                  <a:schemeClr val="bg1"/>
                </a:solidFill>
              </a:rPr>
              <a:t>ex post a </a:t>
            </a:r>
            <a:r>
              <a:rPr lang="it-IT" sz="2400" dirty="0">
                <a:solidFill>
                  <a:schemeClr val="bg1"/>
                </a:solidFill>
              </a:rPr>
              <a:t>strumenti ordinari</a:t>
            </a:r>
          </a:p>
        </p:txBody>
      </p:sp>
    </p:spTree>
    <p:extLst>
      <p:ext uri="{BB962C8B-B14F-4D97-AF65-F5344CB8AC3E}">
        <p14:creationId xmlns:p14="http://schemas.microsoft.com/office/powerpoint/2010/main" val="98150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942A6116-EF7A-6E9E-AA1B-2C2D93C0D6D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1B74E75-1B5E-3411-68FB-FE3C6317CE5E}"/>
              </a:ext>
            </a:extLst>
          </p:cNvPr>
          <p:cNvSpPr>
            <a:spLocks noGrp="1"/>
          </p:cNvSpPr>
          <p:nvPr>
            <p:ph type="title"/>
          </p:nvPr>
        </p:nvSpPr>
        <p:spPr>
          <a:xfrm>
            <a:off x="619229" y="425819"/>
            <a:ext cx="7772400" cy="1160386"/>
          </a:xfrm>
        </p:spPr>
        <p:txBody>
          <a:bodyPr>
            <a:normAutofit/>
          </a:bodyPr>
          <a:lstStyle/>
          <a:p>
            <a:r>
              <a:rPr lang="it-IT" dirty="0"/>
              <a:t>Scelta del rimedio in 30 secondi</a:t>
            </a:r>
          </a:p>
        </p:txBody>
      </p:sp>
      <p:sp>
        <p:nvSpPr>
          <p:cNvPr id="4" name="Segnaposto numero diapositiva 3">
            <a:extLst>
              <a:ext uri="{FF2B5EF4-FFF2-40B4-BE49-F238E27FC236}">
                <a16:creationId xmlns:a16="http://schemas.microsoft.com/office/drawing/2014/main" id="{D9B603BE-AD84-852C-2DE6-7419CA08B098}"/>
              </a:ext>
            </a:extLst>
          </p:cNvPr>
          <p:cNvSpPr>
            <a:spLocks noGrp="1"/>
          </p:cNvSpPr>
          <p:nvPr>
            <p:ph type="sldNum" sz="quarter" idx="4"/>
          </p:nvPr>
        </p:nvSpPr>
        <p:spPr/>
        <p:txBody>
          <a:bodyPr/>
          <a:lstStyle/>
          <a:p>
            <a:fld id="{FEDAB2FA-DA73-9543-9206-10A2F1DC5EA0}" type="slidenum">
              <a:rPr lang="it-IT" smtClean="0"/>
              <a:pPr/>
              <a:t>15</a:t>
            </a:fld>
            <a:endParaRPr lang="it-IT" dirty="0"/>
          </a:p>
        </p:txBody>
      </p:sp>
      <p:sp>
        <p:nvSpPr>
          <p:cNvPr id="5" name="CasellaDiTesto 4">
            <a:extLst>
              <a:ext uri="{FF2B5EF4-FFF2-40B4-BE49-F238E27FC236}">
                <a16:creationId xmlns:a16="http://schemas.microsoft.com/office/drawing/2014/main" id="{0C7E7CB7-84D7-AB5F-8524-BEDDE5C7D5C1}"/>
              </a:ext>
            </a:extLst>
          </p:cNvPr>
          <p:cNvSpPr txBox="1"/>
          <p:nvPr/>
        </p:nvSpPr>
        <p:spPr>
          <a:xfrm>
            <a:off x="619229" y="1341646"/>
            <a:ext cx="7772400" cy="4401205"/>
          </a:xfrm>
          <a:prstGeom prst="rect">
            <a:avLst/>
          </a:prstGeom>
          <a:noFill/>
        </p:spPr>
        <p:txBody>
          <a:bodyPr wrap="square" rtlCol="0">
            <a:spAutoFit/>
          </a:bodyPr>
          <a:lstStyle/>
          <a:p>
            <a:pPr marL="446088" indent="-446088">
              <a:spcBef>
                <a:spcPts val="1200"/>
              </a:spcBef>
              <a:spcAft>
                <a:spcPts val="1200"/>
              </a:spcAft>
              <a:buSzPct val="100000"/>
              <a:buChar char="•"/>
            </a:pPr>
            <a:r>
              <a:rPr lang="it-IT" sz="2400" dirty="0">
                <a:solidFill>
                  <a:schemeClr val="bg1"/>
                </a:solidFill>
              </a:rPr>
              <a:t>Se il contratto è sotto il </a:t>
            </a:r>
            <a:r>
              <a:rPr lang="it-IT" sz="2400" b="1" dirty="0">
                <a:solidFill>
                  <a:schemeClr val="bg1"/>
                </a:solidFill>
              </a:rPr>
              <a:t>«vecchio codice» </a:t>
            </a:r>
            <a:r>
              <a:rPr lang="it-IT" sz="2400" dirty="0">
                <a:solidFill>
                  <a:schemeClr val="bg1"/>
                </a:solidFill>
              </a:rPr>
              <a:t>(D. Lgs. n. 50/2016 e normativa emergenziale): verifico se rientro in compensazioni straordinarie e/o aggiornamenti prezziari;</a:t>
            </a:r>
          </a:p>
          <a:p>
            <a:pPr marL="446088" indent="-446088">
              <a:spcBef>
                <a:spcPts val="1200"/>
              </a:spcBef>
              <a:spcAft>
                <a:spcPts val="1200"/>
              </a:spcAft>
              <a:buSzPct val="100000"/>
              <a:buChar char="•"/>
            </a:pPr>
            <a:r>
              <a:rPr lang="it-IT" sz="2400" dirty="0">
                <a:solidFill>
                  <a:schemeClr val="bg1"/>
                </a:solidFill>
              </a:rPr>
              <a:t>Se il contratto è sotto il </a:t>
            </a:r>
            <a:r>
              <a:rPr lang="it-IT" sz="2400" b="1" dirty="0">
                <a:solidFill>
                  <a:schemeClr val="bg1"/>
                </a:solidFill>
              </a:rPr>
              <a:t>«nuovo codice» </a:t>
            </a:r>
            <a:r>
              <a:rPr lang="it-IT" sz="2400" dirty="0">
                <a:solidFill>
                  <a:schemeClr val="bg1"/>
                </a:solidFill>
              </a:rPr>
              <a:t>(procedure avviate dal 1° luglio 2023): revisione prezzi (art. 60) e, se non basta, rinegoziazione (art. 90);</a:t>
            </a:r>
          </a:p>
          <a:p>
            <a:pPr marL="446088" indent="-446088">
              <a:spcBef>
                <a:spcPts val="1200"/>
              </a:spcBef>
              <a:spcAft>
                <a:spcPts val="1200"/>
              </a:spcAft>
              <a:buSzPct val="100000"/>
              <a:buChar char="•"/>
            </a:pPr>
            <a:r>
              <a:rPr lang="it-IT" sz="2400" dirty="0">
                <a:solidFill>
                  <a:schemeClr val="bg1"/>
                </a:solidFill>
              </a:rPr>
              <a:t>Se è un </a:t>
            </a:r>
            <a:r>
              <a:rPr lang="it-IT" sz="2400" b="1" dirty="0">
                <a:solidFill>
                  <a:schemeClr val="bg1"/>
                </a:solidFill>
              </a:rPr>
              <a:t>appalto privato</a:t>
            </a:r>
            <a:r>
              <a:rPr lang="it-IT" sz="2400" dirty="0">
                <a:solidFill>
                  <a:schemeClr val="bg1"/>
                </a:solidFill>
              </a:rPr>
              <a:t>: verifico le clausole contrattuali e/o se rientro nell’art. 1664 </a:t>
            </a:r>
            <a:r>
              <a:rPr lang="it-IT" sz="2400" dirty="0" err="1">
                <a:solidFill>
                  <a:schemeClr val="bg1"/>
                </a:solidFill>
              </a:rPr>
              <a:t>cod</a:t>
            </a:r>
            <a:r>
              <a:rPr lang="it-IT" sz="2400" dirty="0">
                <a:solidFill>
                  <a:schemeClr val="bg1"/>
                </a:solidFill>
              </a:rPr>
              <a:t> civ. (variazioni superiori al 10%); altrimenti, risoluzione per eccessiva onerosità sopravvenuta ex art. 1667 cod. civ.</a:t>
            </a:r>
          </a:p>
        </p:txBody>
      </p:sp>
      <p:sp>
        <p:nvSpPr>
          <p:cNvPr id="6" name="CasellaDiTesto 5">
            <a:extLst>
              <a:ext uri="{FF2B5EF4-FFF2-40B4-BE49-F238E27FC236}">
                <a16:creationId xmlns:a16="http://schemas.microsoft.com/office/drawing/2014/main" id="{6734FB3D-F828-2341-4D8F-694F09713C47}"/>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2821454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8B25B-A666-9813-A77B-32CE7EA7F406}"/>
            </a:ext>
          </a:extLst>
        </p:cNvPr>
        <p:cNvGrpSpPr/>
        <p:nvPr/>
      </p:nvGrpSpPr>
      <p:grpSpPr>
        <a:xfrm>
          <a:off x="0" y="0"/>
          <a:ext cx="0" cy="0"/>
          <a:chOff x="0" y="0"/>
          <a:chExt cx="0" cy="0"/>
        </a:xfrm>
      </p:grpSpPr>
      <p:pic>
        <p:nvPicPr>
          <p:cNvPr id="11" name="Immagine 10">
            <a:extLst>
              <a:ext uri="{FF2B5EF4-FFF2-40B4-BE49-F238E27FC236}">
                <a16:creationId xmlns:a16="http://schemas.microsoft.com/office/drawing/2014/main" id="{4AE6204A-7A50-EE85-EC08-5E2B92DD1685}"/>
              </a:ext>
            </a:extLst>
          </p:cNvPr>
          <p:cNvPicPr>
            <a:picLocks noChangeAspect="1"/>
          </p:cNvPicPr>
          <p:nvPr/>
        </p:nvPicPr>
        <p:blipFill>
          <a:blip r:embed="rId2"/>
          <a:srcRect/>
          <a:stretch/>
        </p:blipFill>
        <p:spPr>
          <a:xfrm>
            <a:off x="0" y="775224"/>
            <a:ext cx="9144000" cy="4805680"/>
          </a:xfrm>
          <a:prstGeom prst="rect">
            <a:avLst/>
          </a:prstGeom>
        </p:spPr>
      </p:pic>
      <p:sp>
        <p:nvSpPr>
          <p:cNvPr id="2" name="Titolo 1">
            <a:extLst>
              <a:ext uri="{FF2B5EF4-FFF2-40B4-BE49-F238E27FC236}">
                <a16:creationId xmlns:a16="http://schemas.microsoft.com/office/drawing/2014/main" id="{1F5A182B-72F6-FE23-3FF1-2DAF9515EB4F}"/>
              </a:ext>
            </a:extLst>
          </p:cNvPr>
          <p:cNvSpPr>
            <a:spLocks noGrp="1"/>
          </p:cNvSpPr>
          <p:nvPr>
            <p:ph type="title"/>
          </p:nvPr>
        </p:nvSpPr>
        <p:spPr>
          <a:xfrm>
            <a:off x="0" y="139959"/>
            <a:ext cx="5495731" cy="1970371"/>
          </a:xfrm>
          <a:solidFill>
            <a:schemeClr val="accent1">
              <a:lumMod val="50000"/>
              <a:alpha val="70000"/>
            </a:schemeClr>
          </a:solidFill>
        </p:spPr>
        <p:txBody>
          <a:bodyPr>
            <a:noAutofit/>
          </a:bodyPr>
          <a:lstStyle/>
          <a:p>
            <a:pPr algn="ctr"/>
            <a:r>
              <a:rPr lang="it-IT" sz="4400" dirty="0"/>
              <a:t>SECONDA Parte:</a:t>
            </a:r>
            <a:br>
              <a:rPr lang="it-IT" sz="4400" dirty="0"/>
            </a:br>
            <a:r>
              <a:rPr lang="it-IT" sz="4400" dirty="0"/>
              <a:t>La revisione dei prezzi</a:t>
            </a:r>
          </a:p>
        </p:txBody>
      </p:sp>
      <p:sp>
        <p:nvSpPr>
          <p:cNvPr id="4" name="Segnaposto numero diapositiva 3">
            <a:extLst>
              <a:ext uri="{FF2B5EF4-FFF2-40B4-BE49-F238E27FC236}">
                <a16:creationId xmlns:a16="http://schemas.microsoft.com/office/drawing/2014/main" id="{78BE252E-C69D-59FA-C223-2380CE2E5AC7}"/>
              </a:ext>
            </a:extLst>
          </p:cNvPr>
          <p:cNvSpPr>
            <a:spLocks noGrp="1"/>
          </p:cNvSpPr>
          <p:nvPr>
            <p:ph type="sldNum" sz="quarter" idx="4"/>
          </p:nvPr>
        </p:nvSpPr>
        <p:spPr/>
        <p:txBody>
          <a:bodyPr/>
          <a:lstStyle/>
          <a:p>
            <a:fld id="{FEDAB2FA-DA73-9543-9206-10A2F1DC5EA0}" type="slidenum">
              <a:rPr lang="it-IT" smtClean="0"/>
              <a:pPr/>
              <a:t>16</a:t>
            </a:fld>
            <a:endParaRPr lang="it-IT" dirty="0"/>
          </a:p>
        </p:txBody>
      </p:sp>
      <p:sp>
        <p:nvSpPr>
          <p:cNvPr id="6" name="CasellaDiTesto 5">
            <a:extLst>
              <a:ext uri="{FF2B5EF4-FFF2-40B4-BE49-F238E27FC236}">
                <a16:creationId xmlns:a16="http://schemas.microsoft.com/office/drawing/2014/main" id="{EB0A2B0B-0A4C-346D-5E44-763B6395D720}"/>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3258605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3F180496-985F-1D70-4E7D-D8B2DFAC8B6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58CBFE1-521E-F813-41C5-E78DFFBE5042}"/>
              </a:ext>
            </a:extLst>
          </p:cNvPr>
          <p:cNvSpPr>
            <a:spLocks noGrp="1"/>
          </p:cNvSpPr>
          <p:nvPr>
            <p:ph type="title"/>
          </p:nvPr>
        </p:nvSpPr>
        <p:spPr>
          <a:xfrm>
            <a:off x="619229" y="425819"/>
            <a:ext cx="7772400" cy="1160386"/>
          </a:xfrm>
        </p:spPr>
        <p:txBody>
          <a:bodyPr>
            <a:normAutofit/>
          </a:bodyPr>
          <a:lstStyle/>
          <a:p>
            <a:r>
              <a:rPr lang="it-IT" dirty="0"/>
              <a:t>Art. 60 («</a:t>
            </a:r>
            <a:r>
              <a:rPr lang="it-IT" i="1" dirty="0"/>
              <a:t>Revisione prezzi</a:t>
            </a:r>
            <a:r>
              <a:rPr lang="it-IT" dirty="0"/>
              <a:t>»)</a:t>
            </a:r>
          </a:p>
        </p:txBody>
      </p:sp>
      <p:sp>
        <p:nvSpPr>
          <p:cNvPr id="4" name="Segnaposto numero diapositiva 3">
            <a:extLst>
              <a:ext uri="{FF2B5EF4-FFF2-40B4-BE49-F238E27FC236}">
                <a16:creationId xmlns:a16="http://schemas.microsoft.com/office/drawing/2014/main" id="{3FC230C7-1E0D-7386-6D72-CCA585F873C8}"/>
              </a:ext>
            </a:extLst>
          </p:cNvPr>
          <p:cNvSpPr>
            <a:spLocks noGrp="1"/>
          </p:cNvSpPr>
          <p:nvPr>
            <p:ph type="sldNum" sz="quarter" idx="4"/>
          </p:nvPr>
        </p:nvSpPr>
        <p:spPr/>
        <p:txBody>
          <a:bodyPr/>
          <a:lstStyle/>
          <a:p>
            <a:fld id="{FEDAB2FA-DA73-9543-9206-10A2F1DC5EA0}" type="slidenum">
              <a:rPr lang="it-IT" smtClean="0"/>
              <a:pPr/>
              <a:t>17</a:t>
            </a:fld>
            <a:endParaRPr lang="it-IT" dirty="0"/>
          </a:p>
        </p:txBody>
      </p:sp>
      <p:sp>
        <p:nvSpPr>
          <p:cNvPr id="13" name="CasellaDiTesto 12">
            <a:extLst>
              <a:ext uri="{FF2B5EF4-FFF2-40B4-BE49-F238E27FC236}">
                <a16:creationId xmlns:a16="http://schemas.microsoft.com/office/drawing/2014/main" id="{172730E2-4E9D-DE09-D0ED-5E79A0DB6670}"/>
              </a:ext>
            </a:extLst>
          </p:cNvPr>
          <p:cNvSpPr txBox="1"/>
          <p:nvPr/>
        </p:nvSpPr>
        <p:spPr>
          <a:xfrm>
            <a:off x="584467" y="1572963"/>
            <a:ext cx="7950482" cy="4270400"/>
          </a:xfrm>
          <a:prstGeom prst="rect">
            <a:avLst/>
          </a:prstGeom>
          <a:noFill/>
        </p:spPr>
        <p:txBody>
          <a:bodyPr wrap="square" rtlCol="0">
            <a:spAutoFit/>
          </a:bodyPr>
          <a:lstStyle/>
          <a:p>
            <a:pPr>
              <a:spcBef>
                <a:spcPts val="600"/>
              </a:spcBef>
              <a:buSzPct val="100000"/>
            </a:pPr>
            <a:r>
              <a:rPr lang="it-IT" sz="1450" i="1" dirty="0">
                <a:solidFill>
                  <a:schemeClr val="bg1"/>
                </a:solidFill>
              </a:rPr>
              <a:t>1. Nei documenti di gara iniziali delle procedure di affidamento </a:t>
            </a:r>
            <a:r>
              <a:rPr lang="it-IT" sz="1450" b="1" i="1" dirty="0">
                <a:solidFill>
                  <a:schemeClr val="bg1"/>
                </a:solidFill>
              </a:rPr>
              <a:t>è obbligatorio l'inserimento delle clausole di revisione prezzi </a:t>
            </a:r>
            <a:r>
              <a:rPr lang="it-IT" sz="1450" i="1" dirty="0">
                <a:solidFill>
                  <a:schemeClr val="bg1"/>
                </a:solidFill>
              </a:rPr>
              <a:t>riferite alle prestazioni oggetto del contratto. </a:t>
            </a:r>
          </a:p>
          <a:p>
            <a:pPr>
              <a:spcBef>
                <a:spcPts val="600"/>
              </a:spcBef>
              <a:buSzPct val="100000"/>
            </a:pPr>
            <a:r>
              <a:rPr lang="it-IT" sz="1450" i="1" dirty="0">
                <a:solidFill>
                  <a:schemeClr val="bg1"/>
                </a:solidFill>
              </a:rPr>
              <a:t>2. Queste clausole non apportano modifiche che alterino la natura generale del contratto o dell'accordo quadro; </a:t>
            </a:r>
            <a:r>
              <a:rPr lang="it-IT" sz="1450" b="1" i="1" dirty="0">
                <a:solidFill>
                  <a:schemeClr val="bg1"/>
                </a:solidFill>
              </a:rPr>
              <a:t>si attivano al verificarsi di particolari condizioni di natura oggettiva</a:t>
            </a:r>
            <a:r>
              <a:rPr lang="it-IT" sz="1450" i="1" dirty="0">
                <a:solidFill>
                  <a:schemeClr val="bg1"/>
                </a:solidFill>
              </a:rPr>
              <a:t>, che determinano:</a:t>
            </a:r>
          </a:p>
          <a:p>
            <a:pPr marL="228600" indent="-228600">
              <a:spcBef>
                <a:spcPts val="600"/>
              </a:spcBef>
              <a:buSzPct val="100000"/>
              <a:buAutoNum type="alphaLcParenR"/>
            </a:pPr>
            <a:r>
              <a:rPr lang="it-IT" sz="1450" i="1" dirty="0">
                <a:solidFill>
                  <a:schemeClr val="bg1"/>
                </a:solidFill>
              </a:rPr>
              <a:t>una </a:t>
            </a:r>
            <a:r>
              <a:rPr lang="it-IT" sz="1450" b="1" i="1" dirty="0">
                <a:solidFill>
                  <a:schemeClr val="bg1"/>
                </a:solidFill>
              </a:rPr>
              <a:t>variazione del costo dell'opera</a:t>
            </a:r>
            <a:r>
              <a:rPr lang="it-IT" sz="1450" i="1" dirty="0">
                <a:solidFill>
                  <a:schemeClr val="bg1"/>
                </a:solidFill>
              </a:rPr>
              <a:t>, in aumento o in diminuzione, </a:t>
            </a:r>
            <a:r>
              <a:rPr lang="it-IT" sz="1450" b="1" i="1" dirty="0">
                <a:solidFill>
                  <a:schemeClr val="bg1"/>
                </a:solidFill>
              </a:rPr>
              <a:t>superiore al 3 per cento </a:t>
            </a:r>
            <a:r>
              <a:rPr lang="it-IT" sz="1450" i="1" dirty="0">
                <a:solidFill>
                  <a:schemeClr val="bg1"/>
                </a:solidFill>
              </a:rPr>
              <a:t>dell'importo complessivo e operano </a:t>
            </a:r>
            <a:r>
              <a:rPr lang="it-IT" sz="1450" b="1" i="1" dirty="0">
                <a:solidFill>
                  <a:schemeClr val="bg1"/>
                </a:solidFill>
              </a:rPr>
              <a:t>nella misura del 90 per cento</a:t>
            </a:r>
            <a:r>
              <a:rPr lang="it-IT" sz="1450" i="1" dirty="0">
                <a:solidFill>
                  <a:schemeClr val="bg1"/>
                </a:solidFill>
              </a:rPr>
              <a:t> del valore eccedente la variazione del 3 per cento applicata alle prestazioni da eseguire;</a:t>
            </a:r>
          </a:p>
          <a:p>
            <a:pPr marL="228600" indent="-228600">
              <a:spcBef>
                <a:spcPts val="600"/>
              </a:spcBef>
              <a:buSzPct val="100000"/>
              <a:buAutoNum type="alphaLcParenR"/>
            </a:pPr>
            <a:r>
              <a:rPr lang="it-IT" sz="1450" i="1" dirty="0">
                <a:solidFill>
                  <a:schemeClr val="bg1"/>
                </a:solidFill>
              </a:rPr>
              <a:t>una </a:t>
            </a:r>
            <a:r>
              <a:rPr lang="it-IT" sz="1450" b="1" i="1" dirty="0">
                <a:solidFill>
                  <a:schemeClr val="bg1"/>
                </a:solidFill>
              </a:rPr>
              <a:t>variazione del costo della fornitura o del servizio</a:t>
            </a:r>
            <a:r>
              <a:rPr lang="it-IT" sz="1450" i="1" dirty="0">
                <a:solidFill>
                  <a:schemeClr val="bg1"/>
                </a:solidFill>
              </a:rPr>
              <a:t>, in aumento o in diminuzione, </a:t>
            </a:r>
            <a:r>
              <a:rPr lang="it-IT" sz="1450" b="1" i="1" dirty="0">
                <a:solidFill>
                  <a:schemeClr val="bg1"/>
                </a:solidFill>
              </a:rPr>
              <a:t>superiore al 5 per cento </a:t>
            </a:r>
            <a:r>
              <a:rPr lang="it-IT" sz="1450" i="1" dirty="0">
                <a:solidFill>
                  <a:schemeClr val="bg1"/>
                </a:solidFill>
              </a:rPr>
              <a:t>dell'importo complessivo e operano </a:t>
            </a:r>
            <a:r>
              <a:rPr lang="it-IT" sz="1450" b="1" i="1" dirty="0">
                <a:solidFill>
                  <a:schemeClr val="bg1"/>
                </a:solidFill>
              </a:rPr>
              <a:t>nella misura dell'80 per cento</a:t>
            </a:r>
            <a:r>
              <a:rPr lang="it-IT" sz="1450" i="1" dirty="0">
                <a:solidFill>
                  <a:schemeClr val="bg1"/>
                </a:solidFill>
              </a:rPr>
              <a:t> del valore eccedente la variazione del 5 per cento applicata alle prestazioni da eseguire.</a:t>
            </a:r>
          </a:p>
          <a:p>
            <a:pPr>
              <a:spcBef>
                <a:spcPts val="600"/>
              </a:spcBef>
              <a:buSzPct val="100000"/>
            </a:pPr>
            <a:r>
              <a:rPr lang="it-IT" sz="1450" i="1" dirty="0">
                <a:solidFill>
                  <a:schemeClr val="bg1"/>
                </a:solidFill>
              </a:rPr>
              <a:t>2-bis. Per gli appalti di servizi e forniture, resta ferma la facoltà di inserire nel contratto, oltre alle clausole di cui al comma 1, </a:t>
            </a:r>
            <a:r>
              <a:rPr lang="it-IT" sz="1450" b="1" i="1" dirty="0">
                <a:solidFill>
                  <a:schemeClr val="bg1"/>
                </a:solidFill>
              </a:rPr>
              <a:t>meccanismi ordinari di adeguamento del prezzo</a:t>
            </a:r>
            <a:r>
              <a:rPr lang="it-IT" sz="1450" i="1" dirty="0">
                <a:solidFill>
                  <a:schemeClr val="bg1"/>
                </a:solidFill>
              </a:rPr>
              <a:t> del contratto all'indice inflattivo convenzionalmente individuato tra le parti. In tale ipotesi, l'incremento di prezzo riconosciuto in virtù dei meccanismi ordinari di adeguamento del prezzo del contratto non è considerato nel calcolo della variazione del costo del servizio o della fornitura rilevante, ai sensi del comma 2, lettera b), ai fini dell'attivazione delle clausole di revisione prezzi. </a:t>
            </a:r>
          </a:p>
          <a:p>
            <a:pPr>
              <a:spcBef>
                <a:spcPts val="600"/>
              </a:spcBef>
              <a:buSzPct val="100000"/>
            </a:pPr>
            <a:r>
              <a:rPr lang="it-IT" sz="1450" i="1" dirty="0">
                <a:solidFill>
                  <a:schemeClr val="bg1"/>
                </a:solidFill>
              </a:rPr>
              <a:t>(…)</a:t>
            </a:r>
          </a:p>
        </p:txBody>
      </p:sp>
      <p:sp>
        <p:nvSpPr>
          <p:cNvPr id="14" name="CasellaDiTesto 13">
            <a:extLst>
              <a:ext uri="{FF2B5EF4-FFF2-40B4-BE49-F238E27FC236}">
                <a16:creationId xmlns:a16="http://schemas.microsoft.com/office/drawing/2014/main" id="{71DBDCA0-341E-5FBF-AB24-E3BBD950C169}"/>
              </a:ext>
            </a:extLst>
          </p:cNvPr>
          <p:cNvSpPr txBox="1"/>
          <p:nvPr/>
        </p:nvSpPr>
        <p:spPr>
          <a:xfrm>
            <a:off x="619229" y="1049566"/>
            <a:ext cx="5470451" cy="400110"/>
          </a:xfrm>
          <a:prstGeom prst="rect">
            <a:avLst/>
          </a:prstGeom>
          <a:noFill/>
        </p:spPr>
        <p:txBody>
          <a:bodyPr wrap="square" rtlCol="0">
            <a:spAutoFit/>
          </a:bodyPr>
          <a:lstStyle/>
          <a:p>
            <a:r>
              <a:rPr lang="it-IT" sz="2000" b="1" dirty="0">
                <a:solidFill>
                  <a:schemeClr val="bg1"/>
                </a:solidFill>
              </a:rPr>
              <a:t>(in vigore dal 31/12/2024)</a:t>
            </a:r>
          </a:p>
        </p:txBody>
      </p:sp>
      <p:sp>
        <p:nvSpPr>
          <p:cNvPr id="5" name="CasellaDiTesto 4">
            <a:extLst>
              <a:ext uri="{FF2B5EF4-FFF2-40B4-BE49-F238E27FC236}">
                <a16:creationId xmlns:a16="http://schemas.microsoft.com/office/drawing/2014/main" id="{6AB5069E-ED03-C13B-60BF-8CE21395FBE9}"/>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233771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8D590A5-E196-1DDA-AEEC-80EE3D9504A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27ABB82-8318-ED28-68A2-D0AAD9390A0F}"/>
              </a:ext>
            </a:extLst>
          </p:cNvPr>
          <p:cNvSpPr>
            <a:spLocks noGrp="1"/>
          </p:cNvSpPr>
          <p:nvPr>
            <p:ph type="title"/>
          </p:nvPr>
        </p:nvSpPr>
        <p:spPr>
          <a:xfrm>
            <a:off x="619229" y="425819"/>
            <a:ext cx="7772400" cy="1160386"/>
          </a:xfrm>
        </p:spPr>
        <p:txBody>
          <a:bodyPr>
            <a:normAutofit/>
          </a:bodyPr>
          <a:lstStyle/>
          <a:p>
            <a:r>
              <a:rPr lang="it-IT" dirty="0"/>
              <a:t>Art. 60 («</a:t>
            </a:r>
            <a:r>
              <a:rPr lang="it-IT" i="1" dirty="0"/>
              <a:t>Revisione prezzi</a:t>
            </a:r>
            <a:r>
              <a:rPr lang="it-IT" dirty="0"/>
              <a:t>»)</a:t>
            </a:r>
          </a:p>
        </p:txBody>
      </p:sp>
      <p:sp>
        <p:nvSpPr>
          <p:cNvPr id="4" name="Segnaposto numero diapositiva 3">
            <a:extLst>
              <a:ext uri="{FF2B5EF4-FFF2-40B4-BE49-F238E27FC236}">
                <a16:creationId xmlns:a16="http://schemas.microsoft.com/office/drawing/2014/main" id="{7F18EF1B-4D56-B058-FC22-5A846A91C85C}"/>
              </a:ext>
            </a:extLst>
          </p:cNvPr>
          <p:cNvSpPr>
            <a:spLocks noGrp="1"/>
          </p:cNvSpPr>
          <p:nvPr>
            <p:ph type="sldNum" sz="quarter" idx="4"/>
          </p:nvPr>
        </p:nvSpPr>
        <p:spPr/>
        <p:txBody>
          <a:bodyPr/>
          <a:lstStyle/>
          <a:p>
            <a:fld id="{FEDAB2FA-DA73-9543-9206-10A2F1DC5EA0}" type="slidenum">
              <a:rPr lang="it-IT" smtClean="0"/>
              <a:pPr/>
              <a:t>18</a:t>
            </a:fld>
            <a:endParaRPr lang="it-IT" dirty="0"/>
          </a:p>
        </p:txBody>
      </p:sp>
      <p:sp>
        <p:nvSpPr>
          <p:cNvPr id="13" name="CasellaDiTesto 12">
            <a:extLst>
              <a:ext uri="{FF2B5EF4-FFF2-40B4-BE49-F238E27FC236}">
                <a16:creationId xmlns:a16="http://schemas.microsoft.com/office/drawing/2014/main" id="{DC0A47DE-F0CB-B1AC-F2E4-3D838079C694}"/>
              </a:ext>
            </a:extLst>
          </p:cNvPr>
          <p:cNvSpPr txBox="1"/>
          <p:nvPr/>
        </p:nvSpPr>
        <p:spPr>
          <a:xfrm>
            <a:off x="685800" y="1586205"/>
            <a:ext cx="7950482" cy="3231654"/>
          </a:xfrm>
          <a:prstGeom prst="rect">
            <a:avLst/>
          </a:prstGeom>
          <a:noFill/>
        </p:spPr>
        <p:txBody>
          <a:bodyPr wrap="square" rtlCol="0">
            <a:spAutoFit/>
          </a:bodyPr>
          <a:lstStyle/>
          <a:p>
            <a:pPr marL="361950" indent="-361950">
              <a:spcBef>
                <a:spcPts val="1200"/>
              </a:spcBef>
              <a:spcAft>
                <a:spcPts val="1200"/>
              </a:spcAft>
              <a:buSzPct val="100000"/>
              <a:buChar char="•"/>
            </a:pPr>
            <a:r>
              <a:rPr lang="en-US" sz="2400" dirty="0">
                <a:solidFill>
                  <a:schemeClr val="bg1"/>
                </a:solidFill>
              </a:rPr>
              <a:t> </a:t>
            </a:r>
            <a:r>
              <a:rPr lang="en-US" sz="2400" b="1" dirty="0" err="1">
                <a:solidFill>
                  <a:schemeClr val="bg1"/>
                </a:solidFill>
              </a:rPr>
              <a:t>Caratteristiche</a:t>
            </a:r>
            <a:r>
              <a:rPr lang="en-US" sz="2400" dirty="0">
                <a:solidFill>
                  <a:schemeClr val="bg1"/>
                </a:solidFill>
              </a:rPr>
              <a:t>: </a:t>
            </a:r>
            <a:r>
              <a:rPr lang="en-US" sz="2400" dirty="0" err="1">
                <a:solidFill>
                  <a:schemeClr val="bg1"/>
                </a:solidFill>
              </a:rPr>
              <a:t>meccanismo</a:t>
            </a:r>
            <a:r>
              <a:rPr lang="en-US" sz="2400" dirty="0">
                <a:solidFill>
                  <a:schemeClr val="bg1"/>
                </a:solidFill>
              </a:rPr>
              <a:t> </a:t>
            </a:r>
            <a:r>
              <a:rPr lang="en-US" sz="2400" dirty="0" err="1">
                <a:solidFill>
                  <a:schemeClr val="bg1"/>
                </a:solidFill>
              </a:rPr>
              <a:t>obbligatorio</a:t>
            </a:r>
            <a:r>
              <a:rPr lang="en-US" sz="2400" dirty="0">
                <a:solidFill>
                  <a:schemeClr val="bg1"/>
                </a:solidFill>
              </a:rPr>
              <a:t>, </a:t>
            </a:r>
            <a:r>
              <a:rPr lang="en-US" sz="2400" dirty="0" err="1">
                <a:solidFill>
                  <a:schemeClr val="bg1"/>
                </a:solidFill>
              </a:rPr>
              <a:t>oggettivo</a:t>
            </a:r>
            <a:r>
              <a:rPr lang="en-US" sz="2400" dirty="0">
                <a:solidFill>
                  <a:schemeClr val="bg1"/>
                </a:solidFill>
              </a:rPr>
              <a:t> e </a:t>
            </a:r>
            <a:r>
              <a:rPr lang="en-US" sz="2400" dirty="0" err="1">
                <a:solidFill>
                  <a:schemeClr val="bg1"/>
                </a:solidFill>
              </a:rPr>
              <a:t>automatico</a:t>
            </a:r>
            <a:r>
              <a:rPr lang="en-US" sz="2400" dirty="0">
                <a:solidFill>
                  <a:schemeClr val="bg1"/>
                </a:solidFill>
              </a:rPr>
              <a:t>;</a:t>
            </a:r>
          </a:p>
          <a:p>
            <a:pPr marL="361950" indent="-361950">
              <a:spcBef>
                <a:spcPts val="1200"/>
              </a:spcBef>
              <a:spcAft>
                <a:spcPts val="1200"/>
              </a:spcAft>
              <a:buSzPct val="100000"/>
              <a:buChar char="•"/>
            </a:pPr>
            <a:r>
              <a:rPr lang="en-US" sz="2400" dirty="0">
                <a:solidFill>
                  <a:schemeClr val="bg1"/>
                </a:solidFill>
              </a:rPr>
              <a:t> </a:t>
            </a:r>
            <a:r>
              <a:rPr lang="en-US" sz="2400" b="1" i="1" dirty="0">
                <a:solidFill>
                  <a:schemeClr val="bg1"/>
                </a:solidFill>
              </a:rPr>
              <a:t>Ratio</a:t>
            </a:r>
            <a:r>
              <a:rPr lang="en-US" sz="2400" dirty="0">
                <a:solidFill>
                  <a:schemeClr val="bg1"/>
                </a:solidFill>
              </a:rPr>
              <a:t>: in </a:t>
            </a:r>
            <a:r>
              <a:rPr lang="en-US" sz="2400" dirty="0" err="1">
                <a:solidFill>
                  <a:schemeClr val="bg1"/>
                </a:solidFill>
              </a:rPr>
              <a:t>evitare</a:t>
            </a:r>
            <a:r>
              <a:rPr lang="en-US" sz="2400" dirty="0">
                <a:solidFill>
                  <a:schemeClr val="bg1"/>
                </a:solidFill>
              </a:rPr>
              <a:t> </a:t>
            </a:r>
            <a:r>
              <a:rPr lang="en-US" sz="2400" dirty="0" err="1">
                <a:solidFill>
                  <a:schemeClr val="bg1"/>
                </a:solidFill>
              </a:rPr>
              <a:t>che</a:t>
            </a:r>
            <a:r>
              <a:rPr lang="en-US" sz="2400" dirty="0">
                <a:solidFill>
                  <a:schemeClr val="bg1"/>
                </a:solidFill>
              </a:rPr>
              <a:t> </a:t>
            </a:r>
            <a:r>
              <a:rPr lang="en-US" sz="2400" dirty="0" err="1">
                <a:solidFill>
                  <a:schemeClr val="bg1"/>
                </a:solidFill>
              </a:rPr>
              <a:t>l’alea</a:t>
            </a:r>
            <a:r>
              <a:rPr lang="en-US" sz="2400" dirty="0">
                <a:solidFill>
                  <a:schemeClr val="bg1"/>
                </a:solidFill>
              </a:rPr>
              <a:t> </a:t>
            </a:r>
            <a:r>
              <a:rPr lang="en-US" sz="2400" dirty="0" err="1">
                <a:solidFill>
                  <a:schemeClr val="bg1"/>
                </a:solidFill>
              </a:rPr>
              <a:t>gravi</a:t>
            </a:r>
            <a:r>
              <a:rPr lang="en-US" sz="2400" dirty="0">
                <a:solidFill>
                  <a:schemeClr val="bg1"/>
                </a:solidFill>
              </a:rPr>
              <a:t> </a:t>
            </a:r>
            <a:r>
              <a:rPr lang="en-US" sz="2400" dirty="0" err="1">
                <a:solidFill>
                  <a:schemeClr val="bg1"/>
                </a:solidFill>
              </a:rPr>
              <a:t>sul</a:t>
            </a:r>
            <a:r>
              <a:rPr lang="en-US" sz="2400" dirty="0">
                <a:solidFill>
                  <a:schemeClr val="bg1"/>
                </a:solidFill>
              </a:rPr>
              <a:t> solo </a:t>
            </a:r>
            <a:r>
              <a:rPr lang="en-US" sz="2400" dirty="0" err="1">
                <a:solidFill>
                  <a:schemeClr val="bg1"/>
                </a:solidFill>
              </a:rPr>
              <a:t>appaltatore</a:t>
            </a:r>
            <a:r>
              <a:rPr lang="en-US" sz="2400" dirty="0">
                <a:solidFill>
                  <a:schemeClr val="bg1"/>
                </a:solidFill>
              </a:rPr>
              <a:t>;</a:t>
            </a:r>
          </a:p>
          <a:p>
            <a:pPr marL="361950" indent="-361950">
              <a:spcBef>
                <a:spcPts val="1200"/>
              </a:spcBef>
              <a:spcAft>
                <a:spcPts val="1200"/>
              </a:spcAft>
              <a:buSzPct val="100000"/>
              <a:buChar char="•"/>
            </a:pPr>
            <a:r>
              <a:rPr lang="en-US" sz="2400" dirty="0">
                <a:solidFill>
                  <a:schemeClr val="bg1"/>
                </a:solidFill>
              </a:rPr>
              <a:t> </a:t>
            </a:r>
            <a:r>
              <a:rPr lang="en-US" sz="2400" b="1" dirty="0">
                <a:solidFill>
                  <a:schemeClr val="bg1"/>
                </a:solidFill>
              </a:rPr>
              <a:t>Assenza delle </a:t>
            </a:r>
            <a:r>
              <a:rPr lang="en-US" sz="2400" b="1" dirty="0" err="1">
                <a:solidFill>
                  <a:schemeClr val="bg1"/>
                </a:solidFill>
              </a:rPr>
              <a:t>clausole</a:t>
            </a:r>
            <a:r>
              <a:rPr lang="en-US" sz="2400" b="1" dirty="0">
                <a:solidFill>
                  <a:schemeClr val="bg1"/>
                </a:solidFill>
              </a:rPr>
              <a:t> di </a:t>
            </a:r>
            <a:r>
              <a:rPr lang="en-US" sz="2400" b="1" dirty="0" err="1">
                <a:solidFill>
                  <a:schemeClr val="bg1"/>
                </a:solidFill>
              </a:rPr>
              <a:t>revisione</a:t>
            </a:r>
            <a:r>
              <a:rPr lang="en-US" sz="2400" dirty="0">
                <a:solidFill>
                  <a:schemeClr val="bg1"/>
                </a:solidFill>
              </a:rPr>
              <a:t>: </a:t>
            </a:r>
            <a:r>
              <a:rPr lang="en-US" sz="2400" dirty="0" err="1">
                <a:solidFill>
                  <a:schemeClr val="bg1"/>
                </a:solidFill>
              </a:rPr>
              <a:t>illegittimità</a:t>
            </a:r>
            <a:r>
              <a:rPr lang="en-US" sz="2400" dirty="0">
                <a:solidFill>
                  <a:schemeClr val="bg1"/>
                </a:solidFill>
              </a:rPr>
              <a:t> del bando;</a:t>
            </a:r>
          </a:p>
          <a:p>
            <a:pPr marL="361950" indent="-361950">
              <a:spcBef>
                <a:spcPts val="1200"/>
              </a:spcBef>
              <a:spcAft>
                <a:spcPts val="1200"/>
              </a:spcAft>
              <a:buSzPct val="100000"/>
              <a:buChar char="•"/>
            </a:pPr>
            <a:r>
              <a:rPr lang="en-US" sz="2400" dirty="0">
                <a:solidFill>
                  <a:schemeClr val="bg1"/>
                </a:solidFill>
              </a:rPr>
              <a:t> </a:t>
            </a:r>
            <a:r>
              <a:rPr lang="en-US" sz="2400" b="1" dirty="0">
                <a:solidFill>
                  <a:schemeClr val="bg1"/>
                </a:solidFill>
              </a:rPr>
              <a:t>Casi di </a:t>
            </a:r>
            <a:r>
              <a:rPr lang="en-US" sz="2400" b="1" dirty="0" err="1">
                <a:solidFill>
                  <a:schemeClr val="bg1"/>
                </a:solidFill>
              </a:rPr>
              <a:t>esclusione</a:t>
            </a:r>
            <a:r>
              <a:rPr lang="en-US" sz="2400" dirty="0">
                <a:solidFill>
                  <a:schemeClr val="bg1"/>
                </a:solidFill>
              </a:rPr>
              <a:t>: </a:t>
            </a:r>
            <a:r>
              <a:rPr lang="en-US" sz="2400" dirty="0" err="1">
                <a:solidFill>
                  <a:schemeClr val="bg1"/>
                </a:solidFill>
              </a:rPr>
              <a:t>regimi</a:t>
            </a:r>
            <a:r>
              <a:rPr lang="en-US" sz="2400" dirty="0">
                <a:solidFill>
                  <a:schemeClr val="bg1"/>
                </a:solidFill>
              </a:rPr>
              <a:t> </a:t>
            </a:r>
            <a:r>
              <a:rPr lang="en-US" sz="2400" dirty="0" err="1">
                <a:solidFill>
                  <a:schemeClr val="bg1"/>
                </a:solidFill>
              </a:rPr>
              <a:t>speciali</a:t>
            </a:r>
            <a:r>
              <a:rPr lang="en-US" sz="2400" dirty="0">
                <a:solidFill>
                  <a:schemeClr val="bg1"/>
                </a:solidFill>
              </a:rPr>
              <a:t> (</a:t>
            </a:r>
            <a:r>
              <a:rPr lang="en-US" sz="2400" dirty="0" err="1">
                <a:solidFill>
                  <a:schemeClr val="bg1"/>
                </a:solidFill>
              </a:rPr>
              <a:t>contratti</a:t>
            </a:r>
            <a:r>
              <a:rPr lang="en-US" sz="2400" dirty="0">
                <a:solidFill>
                  <a:schemeClr val="bg1"/>
                </a:solidFill>
              </a:rPr>
              <a:t> </a:t>
            </a:r>
            <a:r>
              <a:rPr lang="en-US" sz="2400" dirty="0" err="1">
                <a:solidFill>
                  <a:schemeClr val="bg1"/>
                </a:solidFill>
              </a:rPr>
              <a:t>finanziati</a:t>
            </a:r>
            <a:r>
              <a:rPr lang="en-US" sz="2400" dirty="0">
                <a:solidFill>
                  <a:schemeClr val="bg1"/>
                </a:solidFill>
              </a:rPr>
              <a:t> con </a:t>
            </a:r>
            <a:r>
              <a:rPr lang="en-US" sz="2400" dirty="0" err="1">
                <a:solidFill>
                  <a:schemeClr val="bg1"/>
                </a:solidFill>
              </a:rPr>
              <a:t>fondi</a:t>
            </a:r>
            <a:r>
              <a:rPr lang="en-US" sz="2400" dirty="0">
                <a:solidFill>
                  <a:schemeClr val="bg1"/>
                </a:solidFill>
              </a:rPr>
              <a:t> PNRR/PNC);</a:t>
            </a:r>
          </a:p>
        </p:txBody>
      </p:sp>
      <p:sp>
        <p:nvSpPr>
          <p:cNvPr id="5" name="CasellaDiTesto 4">
            <a:extLst>
              <a:ext uri="{FF2B5EF4-FFF2-40B4-BE49-F238E27FC236}">
                <a16:creationId xmlns:a16="http://schemas.microsoft.com/office/drawing/2014/main" id="{D0522B45-E1B3-A0B7-7734-BDE960F8D209}"/>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3706526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66E2203-7C41-B33B-F98E-DF17099E7C9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6839F9D-BA65-999C-AA3D-D4596BA72174}"/>
              </a:ext>
            </a:extLst>
          </p:cNvPr>
          <p:cNvSpPr>
            <a:spLocks noGrp="1"/>
          </p:cNvSpPr>
          <p:nvPr>
            <p:ph type="title"/>
          </p:nvPr>
        </p:nvSpPr>
        <p:spPr>
          <a:xfrm>
            <a:off x="619229" y="425819"/>
            <a:ext cx="7772400" cy="1160386"/>
          </a:xfrm>
        </p:spPr>
        <p:txBody>
          <a:bodyPr>
            <a:normAutofit/>
          </a:bodyPr>
          <a:lstStyle/>
          <a:p>
            <a:r>
              <a:rPr lang="it-IT" dirty="0"/>
              <a:t>DUE LIVELLI DI REVISIONE</a:t>
            </a:r>
          </a:p>
        </p:txBody>
      </p:sp>
      <p:sp>
        <p:nvSpPr>
          <p:cNvPr id="4" name="Segnaposto numero diapositiva 3">
            <a:extLst>
              <a:ext uri="{FF2B5EF4-FFF2-40B4-BE49-F238E27FC236}">
                <a16:creationId xmlns:a16="http://schemas.microsoft.com/office/drawing/2014/main" id="{D39D3B3C-D90E-E64F-BECD-33E3378BB068}"/>
              </a:ext>
            </a:extLst>
          </p:cNvPr>
          <p:cNvSpPr>
            <a:spLocks noGrp="1"/>
          </p:cNvSpPr>
          <p:nvPr>
            <p:ph type="sldNum" sz="quarter" idx="4"/>
          </p:nvPr>
        </p:nvSpPr>
        <p:spPr/>
        <p:txBody>
          <a:bodyPr/>
          <a:lstStyle/>
          <a:p>
            <a:fld id="{FEDAB2FA-DA73-9543-9206-10A2F1DC5EA0}" type="slidenum">
              <a:rPr lang="it-IT" smtClean="0"/>
              <a:pPr/>
              <a:t>19</a:t>
            </a:fld>
            <a:endParaRPr lang="it-IT" dirty="0"/>
          </a:p>
        </p:txBody>
      </p:sp>
      <p:sp>
        <p:nvSpPr>
          <p:cNvPr id="13" name="CasellaDiTesto 12">
            <a:extLst>
              <a:ext uri="{FF2B5EF4-FFF2-40B4-BE49-F238E27FC236}">
                <a16:creationId xmlns:a16="http://schemas.microsoft.com/office/drawing/2014/main" id="{AFB4144C-1829-AF54-B2AC-4C62BE843855}"/>
              </a:ext>
            </a:extLst>
          </p:cNvPr>
          <p:cNvSpPr txBox="1"/>
          <p:nvPr/>
        </p:nvSpPr>
        <p:spPr>
          <a:xfrm>
            <a:off x="685800" y="1300326"/>
            <a:ext cx="7950482" cy="5078313"/>
          </a:xfrm>
          <a:prstGeom prst="rect">
            <a:avLst/>
          </a:prstGeom>
          <a:noFill/>
        </p:spPr>
        <p:txBody>
          <a:bodyPr wrap="square" rtlCol="0">
            <a:spAutoFit/>
          </a:bodyPr>
          <a:lstStyle/>
          <a:p>
            <a:pPr marL="361950" indent="-361950">
              <a:spcBef>
                <a:spcPts val="1200"/>
              </a:spcBef>
              <a:spcAft>
                <a:spcPts val="1200"/>
              </a:spcAft>
              <a:buSzPct val="100000"/>
              <a:buChar char="•"/>
            </a:pPr>
            <a:r>
              <a:rPr lang="it-IT" sz="2000" b="1" u="sng" dirty="0">
                <a:solidFill>
                  <a:schemeClr val="bg1"/>
                </a:solidFill>
              </a:rPr>
              <a:t>Revisione straordinaria</a:t>
            </a:r>
            <a:r>
              <a:rPr lang="it-IT" sz="2000" b="1" dirty="0">
                <a:solidFill>
                  <a:schemeClr val="bg1"/>
                </a:solidFill>
              </a:rPr>
              <a:t> </a:t>
            </a:r>
            <a:r>
              <a:rPr lang="it-IT" sz="2000" dirty="0">
                <a:solidFill>
                  <a:schemeClr val="bg1"/>
                </a:solidFill>
              </a:rPr>
              <a:t>(commi 2-3): si attiva al superamento delle soglie predefinite dalla legge, in caso di variazioni significative dei costi (è il presidio contro gli shock di prezzo);</a:t>
            </a:r>
          </a:p>
          <a:p>
            <a:pPr marL="361950" indent="-361950">
              <a:spcBef>
                <a:spcPts val="1200"/>
              </a:spcBef>
              <a:spcAft>
                <a:spcPts val="1200"/>
              </a:spcAft>
              <a:buSzPct val="100000"/>
              <a:buChar char="•"/>
            </a:pPr>
            <a:r>
              <a:rPr lang="it-IT" sz="2000" b="1" u="sng" dirty="0">
                <a:solidFill>
                  <a:schemeClr val="bg1"/>
                </a:solidFill>
              </a:rPr>
              <a:t>Revisione ordinaria</a:t>
            </a:r>
            <a:r>
              <a:rPr lang="it-IT" sz="2000" b="1" dirty="0">
                <a:solidFill>
                  <a:schemeClr val="bg1"/>
                </a:solidFill>
              </a:rPr>
              <a:t> </a:t>
            </a:r>
            <a:r>
              <a:rPr lang="it-IT" sz="2000" dirty="0">
                <a:solidFill>
                  <a:schemeClr val="bg1"/>
                </a:solidFill>
              </a:rPr>
              <a:t>(comma 2-bis): opera con cadenza periodica per governare le fluttuazioni “fisiologiche” nei contratti di durata (solo servizi e forniture).</a:t>
            </a:r>
          </a:p>
          <a:p>
            <a:pPr>
              <a:spcBef>
                <a:spcPts val="1200"/>
              </a:spcBef>
              <a:spcAft>
                <a:spcPts val="1200"/>
              </a:spcAft>
              <a:buSzPct val="100000"/>
            </a:pPr>
            <a:r>
              <a:rPr lang="it-IT" sz="2000" i="1" dirty="0">
                <a:solidFill>
                  <a:schemeClr val="bg1"/>
                </a:solidFill>
              </a:rPr>
              <a:t>Le Linee guida MIT 2026 chiariscono che </a:t>
            </a:r>
            <a:r>
              <a:rPr lang="it-IT" sz="2000" b="1" i="1" dirty="0">
                <a:solidFill>
                  <a:schemeClr val="bg1"/>
                </a:solidFill>
              </a:rPr>
              <a:t>i due meccanismi non sono alternativi</a:t>
            </a:r>
            <a:r>
              <a:rPr lang="it-IT" sz="2000" i="1" dirty="0">
                <a:solidFill>
                  <a:schemeClr val="bg1"/>
                </a:solidFill>
              </a:rPr>
              <a:t>: l’adozione di una clausola ordinaria non esclude l’obbligo di applicare quella straordinaria al ricorrere dei presupposti.</a:t>
            </a:r>
          </a:p>
          <a:p>
            <a:pPr>
              <a:spcBef>
                <a:spcPts val="1200"/>
              </a:spcBef>
              <a:spcAft>
                <a:spcPts val="1200"/>
              </a:spcAft>
              <a:buSzPct val="100000"/>
            </a:pPr>
            <a:r>
              <a:rPr lang="it-IT" sz="2000" i="1" dirty="0">
                <a:solidFill>
                  <a:schemeClr val="bg1"/>
                </a:solidFill>
              </a:rPr>
              <a:t>È previsto un </a:t>
            </a:r>
            <a:r>
              <a:rPr lang="it-IT" sz="2000" b="1" i="1" dirty="0">
                <a:solidFill>
                  <a:schemeClr val="bg1"/>
                </a:solidFill>
              </a:rPr>
              <a:t>meccanismo di salvaguardia </a:t>
            </a:r>
            <a:r>
              <a:rPr lang="it-IT" sz="2000" i="1" dirty="0">
                <a:solidFill>
                  <a:schemeClr val="bg1"/>
                </a:solidFill>
              </a:rPr>
              <a:t>che impedisce la doppia remunerazione dei medesimi incrementi.</a:t>
            </a:r>
          </a:p>
          <a:p>
            <a:pPr marL="361950" indent="-361950">
              <a:spcBef>
                <a:spcPts val="1200"/>
              </a:spcBef>
              <a:spcAft>
                <a:spcPts val="1200"/>
              </a:spcAft>
              <a:buSzPct val="100000"/>
              <a:buChar char="•"/>
            </a:pPr>
            <a:endParaRPr lang="en-US" sz="2400" dirty="0">
              <a:solidFill>
                <a:schemeClr val="bg1"/>
              </a:solidFill>
            </a:endParaRPr>
          </a:p>
        </p:txBody>
      </p:sp>
      <p:sp>
        <p:nvSpPr>
          <p:cNvPr id="5" name="CasellaDiTesto 4">
            <a:extLst>
              <a:ext uri="{FF2B5EF4-FFF2-40B4-BE49-F238E27FC236}">
                <a16:creationId xmlns:a16="http://schemas.microsoft.com/office/drawing/2014/main" id="{478C2CC0-1CE5-C68F-D490-C63EF9A01D26}"/>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217122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F6D92B0-CA33-2886-D66C-9496F7E54647}"/>
              </a:ext>
            </a:extLst>
          </p:cNvPr>
          <p:cNvPicPr>
            <a:picLocks noChangeAspect="1"/>
          </p:cNvPicPr>
          <p:nvPr/>
        </p:nvPicPr>
        <p:blipFill>
          <a:blip r:embed="rId2"/>
          <a:srcRect/>
          <a:stretch/>
        </p:blipFill>
        <p:spPr>
          <a:xfrm>
            <a:off x="1" y="0"/>
            <a:ext cx="9144000" cy="5461097"/>
          </a:xfrm>
          <a:prstGeom prst="rect">
            <a:avLst/>
          </a:prstGeom>
        </p:spPr>
      </p:pic>
      <p:sp>
        <p:nvSpPr>
          <p:cNvPr id="2" name="Titolo 1">
            <a:extLst>
              <a:ext uri="{FF2B5EF4-FFF2-40B4-BE49-F238E27FC236}">
                <a16:creationId xmlns:a16="http://schemas.microsoft.com/office/drawing/2014/main" id="{027ABBC6-8371-1111-0AFE-C877B8E1E1A3}"/>
              </a:ext>
            </a:extLst>
          </p:cNvPr>
          <p:cNvSpPr>
            <a:spLocks noGrp="1"/>
          </p:cNvSpPr>
          <p:nvPr>
            <p:ph type="title"/>
          </p:nvPr>
        </p:nvSpPr>
        <p:spPr>
          <a:xfrm>
            <a:off x="1" y="139959"/>
            <a:ext cx="3853542" cy="1571859"/>
          </a:xfrm>
          <a:solidFill>
            <a:schemeClr val="accent1">
              <a:lumMod val="50000"/>
              <a:alpha val="70000"/>
            </a:schemeClr>
          </a:solidFill>
        </p:spPr>
        <p:txBody>
          <a:bodyPr>
            <a:noAutofit/>
          </a:bodyPr>
          <a:lstStyle/>
          <a:p>
            <a:pPr algn="ctr"/>
            <a:r>
              <a:rPr lang="it-IT" sz="4400" dirty="0"/>
              <a:t>Percorso del webinar</a:t>
            </a:r>
          </a:p>
        </p:txBody>
      </p:sp>
      <p:sp>
        <p:nvSpPr>
          <p:cNvPr id="4" name="Segnaposto numero diapositiva 3">
            <a:extLst>
              <a:ext uri="{FF2B5EF4-FFF2-40B4-BE49-F238E27FC236}">
                <a16:creationId xmlns:a16="http://schemas.microsoft.com/office/drawing/2014/main" id="{EACF8CC1-BC8E-8229-4A86-0D61422502C2}"/>
              </a:ext>
            </a:extLst>
          </p:cNvPr>
          <p:cNvSpPr>
            <a:spLocks noGrp="1"/>
          </p:cNvSpPr>
          <p:nvPr>
            <p:ph type="sldNum" sz="quarter" idx="4"/>
          </p:nvPr>
        </p:nvSpPr>
        <p:spPr/>
        <p:txBody>
          <a:bodyPr/>
          <a:lstStyle/>
          <a:p>
            <a:fld id="{FEDAB2FA-DA73-9543-9206-10A2F1DC5EA0}" type="slidenum">
              <a:rPr lang="it-IT" smtClean="0"/>
              <a:pPr/>
              <a:t>2</a:t>
            </a:fld>
            <a:endParaRPr lang="it-IT" dirty="0"/>
          </a:p>
        </p:txBody>
      </p:sp>
      <p:sp>
        <p:nvSpPr>
          <p:cNvPr id="9" name="CasellaDiTesto 8">
            <a:extLst>
              <a:ext uri="{FF2B5EF4-FFF2-40B4-BE49-F238E27FC236}">
                <a16:creationId xmlns:a16="http://schemas.microsoft.com/office/drawing/2014/main" id="{797D6C5F-2AAE-B4D8-A4CA-7884A298657F}"/>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
        <p:nvSpPr>
          <p:cNvPr id="12" name="CasellaDiTesto 11">
            <a:extLst>
              <a:ext uri="{FF2B5EF4-FFF2-40B4-BE49-F238E27FC236}">
                <a16:creationId xmlns:a16="http://schemas.microsoft.com/office/drawing/2014/main" id="{A3051C8E-CDE8-9DE0-16B9-171FBA2E9181}"/>
              </a:ext>
            </a:extLst>
          </p:cNvPr>
          <p:cNvSpPr txBox="1"/>
          <p:nvPr/>
        </p:nvSpPr>
        <p:spPr>
          <a:xfrm>
            <a:off x="3853543" y="2028616"/>
            <a:ext cx="4472772" cy="3139321"/>
          </a:xfrm>
          <a:prstGeom prst="rect">
            <a:avLst/>
          </a:prstGeom>
          <a:solidFill>
            <a:schemeClr val="accent1">
              <a:lumMod val="50000"/>
              <a:alpha val="81000"/>
            </a:schemeClr>
          </a:solidFill>
        </p:spPr>
        <p:txBody>
          <a:bodyPr wrap="square" rtlCol="0">
            <a:spAutoFit/>
          </a:bodyPr>
          <a:lstStyle/>
          <a:p>
            <a:r>
              <a:rPr lang="it-IT" b="1" dirty="0">
                <a:solidFill>
                  <a:schemeClr val="bg1"/>
                </a:solidFill>
              </a:rPr>
              <a:t>Prima Parte:</a:t>
            </a:r>
          </a:p>
          <a:p>
            <a:r>
              <a:rPr lang="it-IT" b="1" dirty="0">
                <a:solidFill>
                  <a:schemeClr val="bg1"/>
                </a:solidFill>
              </a:rPr>
              <a:t>Il caro materiali dal 2021 ad oggi</a:t>
            </a:r>
          </a:p>
          <a:p>
            <a:endParaRPr lang="it-IT" b="1" dirty="0">
              <a:solidFill>
                <a:schemeClr val="bg1"/>
              </a:solidFill>
            </a:endParaRPr>
          </a:p>
          <a:p>
            <a:r>
              <a:rPr lang="it-IT" b="1" dirty="0">
                <a:solidFill>
                  <a:schemeClr val="bg1"/>
                </a:solidFill>
              </a:rPr>
              <a:t>Seconda Parte:</a:t>
            </a:r>
          </a:p>
          <a:p>
            <a:r>
              <a:rPr lang="it-IT" b="1" dirty="0">
                <a:solidFill>
                  <a:schemeClr val="bg1"/>
                </a:solidFill>
              </a:rPr>
              <a:t>La revisione dei prezzi</a:t>
            </a:r>
          </a:p>
          <a:p>
            <a:endParaRPr lang="it-IT" b="1" dirty="0">
              <a:solidFill>
                <a:schemeClr val="bg1"/>
              </a:solidFill>
            </a:endParaRPr>
          </a:p>
          <a:p>
            <a:r>
              <a:rPr lang="it-IT" b="1" dirty="0">
                <a:solidFill>
                  <a:schemeClr val="bg1"/>
                </a:solidFill>
              </a:rPr>
              <a:t>Terza Parte:</a:t>
            </a:r>
          </a:p>
          <a:p>
            <a:r>
              <a:rPr lang="it-IT" b="1" dirty="0">
                <a:solidFill>
                  <a:schemeClr val="bg1"/>
                </a:solidFill>
              </a:rPr>
              <a:t>Rinegoziazione del contratto e altri rimedi</a:t>
            </a:r>
          </a:p>
          <a:p>
            <a:endParaRPr lang="it-IT" b="1" dirty="0">
              <a:solidFill>
                <a:schemeClr val="bg1"/>
              </a:solidFill>
            </a:endParaRPr>
          </a:p>
          <a:p>
            <a:r>
              <a:rPr lang="it-IT" b="1" dirty="0">
                <a:solidFill>
                  <a:schemeClr val="bg1"/>
                </a:solidFill>
              </a:rPr>
              <a:t>Quarta parte:</a:t>
            </a:r>
          </a:p>
          <a:p>
            <a:r>
              <a:rPr lang="it-IT" b="1" dirty="0">
                <a:solidFill>
                  <a:schemeClr val="bg1"/>
                </a:solidFill>
              </a:rPr>
              <a:t>Domande ricorrenti</a:t>
            </a:r>
          </a:p>
        </p:txBody>
      </p:sp>
      <p:cxnSp>
        <p:nvCxnSpPr>
          <p:cNvPr id="8" name="Connettore diritto 7">
            <a:extLst>
              <a:ext uri="{FF2B5EF4-FFF2-40B4-BE49-F238E27FC236}">
                <a16:creationId xmlns:a16="http://schemas.microsoft.com/office/drawing/2014/main" id="{DD67902C-87D7-3317-394D-99A549E4FB54}"/>
              </a:ext>
            </a:extLst>
          </p:cNvPr>
          <p:cNvCxnSpPr>
            <a:cxnSpLocks/>
          </p:cNvCxnSpPr>
          <p:nvPr/>
        </p:nvCxnSpPr>
        <p:spPr>
          <a:xfrm>
            <a:off x="3930654" y="2761412"/>
            <a:ext cx="765110" cy="0"/>
          </a:xfrm>
          <a:prstGeom prst="line">
            <a:avLst/>
          </a:prstGeom>
          <a:ln w="12700">
            <a:solidFill>
              <a:srgbClr val="F5A114"/>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E30B4996-7749-8DA8-FCB4-C71E40061151}"/>
              </a:ext>
            </a:extLst>
          </p:cNvPr>
          <p:cNvCxnSpPr>
            <a:cxnSpLocks/>
          </p:cNvCxnSpPr>
          <p:nvPr/>
        </p:nvCxnSpPr>
        <p:spPr>
          <a:xfrm>
            <a:off x="3930654" y="3589451"/>
            <a:ext cx="765110" cy="0"/>
          </a:xfrm>
          <a:prstGeom prst="line">
            <a:avLst/>
          </a:prstGeom>
          <a:ln w="12700">
            <a:solidFill>
              <a:srgbClr val="F5A114"/>
            </a:solidFill>
          </a:ln>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2C31E514-FA5D-631D-A0C0-DFDC17CF986C}"/>
              </a:ext>
            </a:extLst>
          </p:cNvPr>
          <p:cNvPicPr>
            <a:picLocks noChangeAspect="1"/>
          </p:cNvPicPr>
          <p:nvPr/>
        </p:nvPicPr>
        <p:blipFill>
          <a:blip r:embed="rId3"/>
          <a:stretch>
            <a:fillRect/>
          </a:stretch>
        </p:blipFill>
        <p:spPr>
          <a:xfrm>
            <a:off x="3940814" y="4412221"/>
            <a:ext cx="774259" cy="12193"/>
          </a:xfrm>
          <a:prstGeom prst="rect">
            <a:avLst/>
          </a:prstGeom>
        </p:spPr>
      </p:pic>
    </p:spTree>
    <p:extLst>
      <p:ext uri="{BB962C8B-B14F-4D97-AF65-F5344CB8AC3E}">
        <p14:creationId xmlns:p14="http://schemas.microsoft.com/office/powerpoint/2010/main" val="2677817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E8CF6622-33F3-8C4C-2CE6-150483B1039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78514A9-CB0D-73D8-A631-E5B21EA3095A}"/>
              </a:ext>
            </a:extLst>
          </p:cNvPr>
          <p:cNvSpPr>
            <a:spLocks noGrp="1"/>
          </p:cNvSpPr>
          <p:nvPr>
            <p:ph type="title"/>
          </p:nvPr>
        </p:nvSpPr>
        <p:spPr>
          <a:xfrm>
            <a:off x="619229" y="425819"/>
            <a:ext cx="7772400" cy="1160386"/>
          </a:xfrm>
        </p:spPr>
        <p:txBody>
          <a:bodyPr>
            <a:normAutofit fontScale="90000"/>
          </a:bodyPr>
          <a:lstStyle/>
          <a:p>
            <a:r>
              <a:rPr lang="it-IT" dirty="0"/>
              <a:t>SOGLIE DI ATTIVAZIONE E OPERATIVITÀ</a:t>
            </a:r>
          </a:p>
        </p:txBody>
      </p:sp>
      <p:sp>
        <p:nvSpPr>
          <p:cNvPr id="4" name="Segnaposto numero diapositiva 3">
            <a:extLst>
              <a:ext uri="{FF2B5EF4-FFF2-40B4-BE49-F238E27FC236}">
                <a16:creationId xmlns:a16="http://schemas.microsoft.com/office/drawing/2014/main" id="{BE5C9727-EF6C-01EF-4F32-4010037D3FCB}"/>
              </a:ext>
            </a:extLst>
          </p:cNvPr>
          <p:cNvSpPr>
            <a:spLocks noGrp="1"/>
          </p:cNvSpPr>
          <p:nvPr>
            <p:ph type="sldNum" sz="quarter" idx="4"/>
          </p:nvPr>
        </p:nvSpPr>
        <p:spPr/>
        <p:txBody>
          <a:bodyPr/>
          <a:lstStyle/>
          <a:p>
            <a:fld id="{FEDAB2FA-DA73-9543-9206-10A2F1DC5EA0}" type="slidenum">
              <a:rPr lang="it-IT" smtClean="0"/>
              <a:pPr/>
              <a:t>20</a:t>
            </a:fld>
            <a:endParaRPr lang="it-IT" dirty="0"/>
          </a:p>
        </p:txBody>
      </p:sp>
      <p:sp>
        <p:nvSpPr>
          <p:cNvPr id="5" name="CasellaDiTesto 4">
            <a:extLst>
              <a:ext uri="{FF2B5EF4-FFF2-40B4-BE49-F238E27FC236}">
                <a16:creationId xmlns:a16="http://schemas.microsoft.com/office/drawing/2014/main" id="{96453EE9-3606-0155-877C-2F8B06A69527}"/>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
        <p:nvSpPr>
          <p:cNvPr id="3" name="CasellaDiTesto 2">
            <a:extLst>
              <a:ext uri="{FF2B5EF4-FFF2-40B4-BE49-F238E27FC236}">
                <a16:creationId xmlns:a16="http://schemas.microsoft.com/office/drawing/2014/main" id="{E551DEC5-AC08-6A43-29FA-5DE9DF1B421C}"/>
              </a:ext>
            </a:extLst>
          </p:cNvPr>
          <p:cNvSpPr txBox="1"/>
          <p:nvPr/>
        </p:nvSpPr>
        <p:spPr>
          <a:xfrm>
            <a:off x="619229" y="1245002"/>
            <a:ext cx="7038753" cy="5416868"/>
          </a:xfrm>
          <a:prstGeom prst="rect">
            <a:avLst/>
          </a:prstGeom>
          <a:noFill/>
        </p:spPr>
        <p:txBody>
          <a:bodyPr wrap="square" rtlCol="0">
            <a:spAutoFit/>
          </a:bodyPr>
          <a:lstStyle/>
          <a:p>
            <a:pPr marL="361950" indent="-361950">
              <a:spcBef>
                <a:spcPts val="1200"/>
              </a:spcBef>
              <a:spcAft>
                <a:spcPts val="1200"/>
              </a:spcAft>
              <a:buSzPct val="100000"/>
              <a:buChar char="•"/>
            </a:pPr>
            <a:r>
              <a:rPr lang="it-IT" sz="2200" b="1" u="sng" dirty="0">
                <a:solidFill>
                  <a:schemeClr val="bg1"/>
                </a:solidFill>
              </a:rPr>
              <a:t>Lavori</a:t>
            </a:r>
            <a:r>
              <a:rPr lang="it-IT" sz="2200" dirty="0">
                <a:solidFill>
                  <a:schemeClr val="bg1"/>
                </a:solidFill>
              </a:rPr>
              <a:t>: </a:t>
            </a:r>
          </a:p>
          <a:p>
            <a:pPr marL="712788" indent="-350838">
              <a:spcBef>
                <a:spcPts val="1200"/>
              </a:spcBef>
              <a:spcAft>
                <a:spcPts val="1200"/>
              </a:spcAft>
              <a:buSzPct val="100000"/>
              <a:buFontTx/>
              <a:buChar char="-"/>
            </a:pPr>
            <a:r>
              <a:rPr lang="it-IT" sz="2200" b="1" dirty="0">
                <a:solidFill>
                  <a:schemeClr val="bg1"/>
                </a:solidFill>
              </a:rPr>
              <a:t>Soglia di attivazione</a:t>
            </a:r>
            <a:r>
              <a:rPr lang="it-IT" sz="2200" dirty="0">
                <a:solidFill>
                  <a:schemeClr val="bg1"/>
                </a:solidFill>
              </a:rPr>
              <a:t>: variazione superiore al </a:t>
            </a:r>
            <a:r>
              <a:rPr lang="it-IT" sz="2200" b="1" dirty="0">
                <a:solidFill>
                  <a:schemeClr val="bg1"/>
                </a:solidFill>
              </a:rPr>
              <a:t>3%</a:t>
            </a:r>
            <a:r>
              <a:rPr lang="it-IT" sz="2200" dirty="0">
                <a:solidFill>
                  <a:schemeClr val="bg1"/>
                </a:solidFill>
              </a:rPr>
              <a:t>;</a:t>
            </a:r>
          </a:p>
          <a:p>
            <a:pPr marL="712788" indent="-350838">
              <a:spcBef>
                <a:spcPts val="1200"/>
              </a:spcBef>
              <a:spcAft>
                <a:spcPts val="1200"/>
              </a:spcAft>
              <a:buSzPct val="100000"/>
              <a:buFontTx/>
              <a:buChar char="-"/>
            </a:pPr>
            <a:r>
              <a:rPr lang="it-IT" sz="2200" b="1" dirty="0">
                <a:solidFill>
                  <a:schemeClr val="bg1"/>
                </a:solidFill>
              </a:rPr>
              <a:t>Misura di operatività</a:t>
            </a:r>
            <a:r>
              <a:rPr lang="it-IT" sz="2200" dirty="0">
                <a:solidFill>
                  <a:schemeClr val="bg1"/>
                </a:solidFill>
              </a:rPr>
              <a:t>: </a:t>
            </a:r>
            <a:r>
              <a:rPr lang="it-IT" sz="2200" b="1" dirty="0">
                <a:solidFill>
                  <a:schemeClr val="bg1"/>
                </a:solidFill>
              </a:rPr>
              <a:t>90%</a:t>
            </a:r>
            <a:r>
              <a:rPr lang="it-IT" sz="2200" dirty="0">
                <a:solidFill>
                  <a:schemeClr val="bg1"/>
                </a:solidFill>
              </a:rPr>
              <a:t> del valore eccedente la variazione del 3%;</a:t>
            </a:r>
          </a:p>
          <a:p>
            <a:pPr marL="361950" indent="-361950">
              <a:spcBef>
                <a:spcPts val="1200"/>
              </a:spcBef>
              <a:spcAft>
                <a:spcPts val="1200"/>
              </a:spcAft>
              <a:buSzPct val="100000"/>
              <a:buChar char="•"/>
            </a:pPr>
            <a:r>
              <a:rPr lang="it-IT" sz="2200" b="1" u="sng" dirty="0">
                <a:solidFill>
                  <a:schemeClr val="bg1"/>
                </a:solidFill>
              </a:rPr>
              <a:t>Servizi e forniture</a:t>
            </a:r>
            <a:r>
              <a:rPr lang="it-IT" sz="2200" dirty="0">
                <a:solidFill>
                  <a:schemeClr val="bg1"/>
                </a:solidFill>
              </a:rPr>
              <a:t>:</a:t>
            </a:r>
          </a:p>
          <a:p>
            <a:pPr marL="712788" indent="-350838">
              <a:spcBef>
                <a:spcPts val="1200"/>
              </a:spcBef>
              <a:spcAft>
                <a:spcPts val="1200"/>
              </a:spcAft>
              <a:buSzPct val="100000"/>
              <a:buFontTx/>
              <a:buChar char="-"/>
            </a:pPr>
            <a:r>
              <a:rPr lang="it-IT" sz="2200" b="1" dirty="0">
                <a:solidFill>
                  <a:schemeClr val="bg1"/>
                </a:solidFill>
              </a:rPr>
              <a:t>Soglia di attivazione</a:t>
            </a:r>
            <a:r>
              <a:rPr lang="it-IT" sz="2200" dirty="0">
                <a:solidFill>
                  <a:schemeClr val="bg1"/>
                </a:solidFill>
              </a:rPr>
              <a:t>: variazione superiore al </a:t>
            </a:r>
            <a:r>
              <a:rPr lang="it-IT" sz="2200" b="1" dirty="0">
                <a:solidFill>
                  <a:schemeClr val="bg1"/>
                </a:solidFill>
              </a:rPr>
              <a:t>5%</a:t>
            </a:r>
            <a:r>
              <a:rPr lang="it-IT" sz="2200" dirty="0">
                <a:solidFill>
                  <a:schemeClr val="bg1"/>
                </a:solidFill>
              </a:rPr>
              <a:t>;</a:t>
            </a:r>
          </a:p>
          <a:p>
            <a:pPr marL="712788" indent="-350838">
              <a:spcBef>
                <a:spcPts val="1200"/>
              </a:spcBef>
              <a:spcAft>
                <a:spcPts val="1200"/>
              </a:spcAft>
              <a:buSzPct val="100000"/>
              <a:buFontTx/>
              <a:buChar char="-"/>
            </a:pPr>
            <a:r>
              <a:rPr lang="it-IT" sz="2200" b="1" dirty="0">
                <a:solidFill>
                  <a:schemeClr val="bg1"/>
                </a:solidFill>
              </a:rPr>
              <a:t>Misura di operatività</a:t>
            </a:r>
            <a:r>
              <a:rPr lang="it-IT" sz="2200" dirty="0">
                <a:solidFill>
                  <a:schemeClr val="bg1"/>
                </a:solidFill>
              </a:rPr>
              <a:t>: </a:t>
            </a:r>
            <a:r>
              <a:rPr lang="it-IT" sz="2200" b="1" dirty="0">
                <a:solidFill>
                  <a:schemeClr val="bg1"/>
                </a:solidFill>
              </a:rPr>
              <a:t>80% </a:t>
            </a:r>
            <a:r>
              <a:rPr lang="it-IT" sz="2200" dirty="0">
                <a:solidFill>
                  <a:schemeClr val="bg1"/>
                </a:solidFill>
              </a:rPr>
              <a:t>del valore eccedente la variazione del 5%.</a:t>
            </a:r>
          </a:p>
          <a:p>
            <a:pPr marL="361950" indent="-361950">
              <a:spcBef>
                <a:spcPts val="1200"/>
              </a:spcBef>
              <a:spcAft>
                <a:spcPts val="1200"/>
              </a:spcAft>
              <a:buSzPct val="100000"/>
              <a:buChar char="•"/>
            </a:pPr>
            <a:endParaRPr lang="it-IT" sz="2200" dirty="0">
              <a:solidFill>
                <a:schemeClr val="bg1"/>
              </a:solidFill>
            </a:endParaRPr>
          </a:p>
          <a:p>
            <a:endParaRPr lang="it-IT" dirty="0"/>
          </a:p>
        </p:txBody>
      </p:sp>
    </p:spTree>
    <p:extLst>
      <p:ext uri="{BB962C8B-B14F-4D97-AF65-F5344CB8AC3E}">
        <p14:creationId xmlns:p14="http://schemas.microsoft.com/office/powerpoint/2010/main" val="4000464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DB1B7735-9EFB-308D-E068-D25246A4D60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EC30961-68AA-8AEC-BEF6-D7C50D2AC5F6}"/>
              </a:ext>
            </a:extLst>
          </p:cNvPr>
          <p:cNvSpPr>
            <a:spLocks noGrp="1"/>
          </p:cNvSpPr>
          <p:nvPr>
            <p:ph type="title"/>
          </p:nvPr>
        </p:nvSpPr>
        <p:spPr>
          <a:xfrm>
            <a:off x="619229" y="425819"/>
            <a:ext cx="7772400" cy="1160386"/>
          </a:xfrm>
        </p:spPr>
        <p:txBody>
          <a:bodyPr>
            <a:normAutofit/>
          </a:bodyPr>
          <a:lstStyle/>
          <a:p>
            <a:r>
              <a:rPr lang="it-IT" dirty="0"/>
              <a:t>MECCANISMI DI CALCOLO</a:t>
            </a:r>
          </a:p>
        </p:txBody>
      </p:sp>
      <p:sp>
        <p:nvSpPr>
          <p:cNvPr id="4" name="Segnaposto numero diapositiva 3">
            <a:extLst>
              <a:ext uri="{FF2B5EF4-FFF2-40B4-BE49-F238E27FC236}">
                <a16:creationId xmlns:a16="http://schemas.microsoft.com/office/drawing/2014/main" id="{BD94F4B4-13E7-9AE2-C762-1CC67F99D114}"/>
              </a:ext>
            </a:extLst>
          </p:cNvPr>
          <p:cNvSpPr>
            <a:spLocks noGrp="1"/>
          </p:cNvSpPr>
          <p:nvPr>
            <p:ph type="sldNum" sz="quarter" idx="4"/>
          </p:nvPr>
        </p:nvSpPr>
        <p:spPr/>
        <p:txBody>
          <a:bodyPr/>
          <a:lstStyle/>
          <a:p>
            <a:fld id="{FEDAB2FA-DA73-9543-9206-10A2F1DC5EA0}" type="slidenum">
              <a:rPr lang="it-IT" smtClean="0"/>
              <a:pPr/>
              <a:t>21</a:t>
            </a:fld>
            <a:endParaRPr lang="it-IT" dirty="0"/>
          </a:p>
        </p:txBody>
      </p:sp>
      <p:sp>
        <p:nvSpPr>
          <p:cNvPr id="13" name="CasellaDiTesto 12">
            <a:extLst>
              <a:ext uri="{FF2B5EF4-FFF2-40B4-BE49-F238E27FC236}">
                <a16:creationId xmlns:a16="http://schemas.microsoft.com/office/drawing/2014/main" id="{86BCAEAF-6A29-9B26-8DF5-03835DA619E7}"/>
              </a:ext>
            </a:extLst>
          </p:cNvPr>
          <p:cNvSpPr txBox="1"/>
          <p:nvPr/>
        </p:nvSpPr>
        <p:spPr>
          <a:xfrm>
            <a:off x="619229" y="1867459"/>
            <a:ext cx="7950482" cy="3447098"/>
          </a:xfrm>
          <a:prstGeom prst="rect">
            <a:avLst/>
          </a:prstGeom>
          <a:noFill/>
        </p:spPr>
        <p:txBody>
          <a:bodyPr wrap="square" rtlCol="0">
            <a:spAutoFit/>
          </a:bodyPr>
          <a:lstStyle/>
          <a:p>
            <a:pPr marL="361950" indent="-361950">
              <a:spcBef>
                <a:spcPts val="1800"/>
              </a:spcBef>
              <a:spcAft>
                <a:spcPts val="1200"/>
              </a:spcAft>
              <a:buSzPct val="100000"/>
              <a:buChar char="•"/>
            </a:pPr>
            <a:r>
              <a:rPr lang="it-IT" sz="2400" b="1" u="sng" dirty="0">
                <a:solidFill>
                  <a:schemeClr val="bg1"/>
                </a:solidFill>
              </a:rPr>
              <a:t>Lavori</a:t>
            </a:r>
            <a:r>
              <a:rPr lang="it-IT" sz="2400" dirty="0">
                <a:solidFill>
                  <a:schemeClr val="bg1"/>
                </a:solidFill>
              </a:rPr>
              <a:t>: indice sintetico di progetto (Tabella A);</a:t>
            </a:r>
          </a:p>
          <a:p>
            <a:pPr marL="361950" indent="-361950">
              <a:spcBef>
                <a:spcPts val="1800"/>
              </a:spcBef>
              <a:spcAft>
                <a:spcPts val="1200"/>
              </a:spcAft>
              <a:buSzPct val="100000"/>
              <a:buChar char="•"/>
            </a:pPr>
            <a:r>
              <a:rPr lang="it-IT" sz="2400" b="1" u="sng" dirty="0">
                <a:solidFill>
                  <a:schemeClr val="bg1"/>
                </a:solidFill>
              </a:rPr>
              <a:t>Servizi e forniture</a:t>
            </a:r>
            <a:r>
              <a:rPr lang="it-IT" sz="2400" dirty="0">
                <a:solidFill>
                  <a:schemeClr val="bg1"/>
                </a:solidFill>
              </a:rPr>
              <a:t>: indici ISTAT associati (Tabella D). </a:t>
            </a:r>
          </a:p>
          <a:p>
            <a:pPr>
              <a:spcBef>
                <a:spcPts val="1800"/>
              </a:spcBef>
              <a:spcAft>
                <a:spcPts val="1200"/>
              </a:spcAft>
              <a:buSzPct val="100000"/>
            </a:pPr>
            <a:r>
              <a:rPr lang="it-IT" sz="2400" i="1" dirty="0">
                <a:solidFill>
                  <a:schemeClr val="bg1"/>
                </a:solidFill>
              </a:rPr>
              <a:t>Il valore di riferimento per il calcolo della variazione è quello rilevato al </a:t>
            </a:r>
            <a:r>
              <a:rPr lang="it-IT" sz="2400" b="1" i="1" dirty="0">
                <a:solidFill>
                  <a:schemeClr val="bg1"/>
                </a:solidFill>
              </a:rPr>
              <a:t>mese di aggiudicazione </a:t>
            </a:r>
            <a:r>
              <a:rPr lang="it-IT" sz="2400" i="1" dirty="0">
                <a:solidFill>
                  <a:schemeClr val="bg1"/>
                </a:solidFill>
              </a:rPr>
              <a:t>della miglior offerta: la variazione è calcolata come differenza tra il valore dell’indice al momento della rilevazione e quello del mese di aggiudicazione.</a:t>
            </a:r>
          </a:p>
        </p:txBody>
      </p:sp>
      <p:sp>
        <p:nvSpPr>
          <p:cNvPr id="5" name="CasellaDiTesto 4">
            <a:extLst>
              <a:ext uri="{FF2B5EF4-FFF2-40B4-BE49-F238E27FC236}">
                <a16:creationId xmlns:a16="http://schemas.microsoft.com/office/drawing/2014/main" id="{1AA02808-2FEA-7F4A-5A7A-EBE9A01DCA98}"/>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
        <p:nvSpPr>
          <p:cNvPr id="3" name="CasellaDiTesto 2">
            <a:extLst>
              <a:ext uri="{FF2B5EF4-FFF2-40B4-BE49-F238E27FC236}">
                <a16:creationId xmlns:a16="http://schemas.microsoft.com/office/drawing/2014/main" id="{71E12F1A-DDEA-925F-C23A-729778B9164D}"/>
              </a:ext>
            </a:extLst>
          </p:cNvPr>
          <p:cNvSpPr txBox="1"/>
          <p:nvPr/>
        </p:nvSpPr>
        <p:spPr>
          <a:xfrm>
            <a:off x="752371" y="1118219"/>
            <a:ext cx="3628020" cy="400110"/>
          </a:xfrm>
          <a:prstGeom prst="rect">
            <a:avLst/>
          </a:prstGeom>
          <a:noFill/>
        </p:spPr>
        <p:txBody>
          <a:bodyPr wrap="square" rtlCol="0">
            <a:spAutoFit/>
          </a:bodyPr>
          <a:lstStyle/>
          <a:p>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000" b="1" i="0" u="none" strike="noStrike" kern="1200" cap="none" spc="0" normalizeH="0" baseline="0" noProof="0" dirty="0" err="1">
                <a:ln>
                  <a:noFill/>
                </a:ln>
                <a:solidFill>
                  <a:prstClr val="white"/>
                </a:solidFill>
                <a:effectLst/>
                <a:uLnTx/>
                <a:uFillTx/>
                <a:latin typeface="Calibri" panose="020F0502020204030204"/>
                <a:ea typeface="+mn-ea"/>
                <a:cs typeface="+mn-cs"/>
              </a:rPr>
              <a:t>Allegato</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II.2-bis)</a:t>
            </a:r>
            <a:endParaRPr lang="it-IT" sz="2000" dirty="0"/>
          </a:p>
        </p:txBody>
      </p:sp>
    </p:spTree>
    <p:extLst>
      <p:ext uri="{BB962C8B-B14F-4D97-AF65-F5344CB8AC3E}">
        <p14:creationId xmlns:p14="http://schemas.microsoft.com/office/powerpoint/2010/main" val="4185582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BDDE69DF-1DFE-F2EC-23E5-E3D1358CB9C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E589F17-3457-6E6F-FD0F-F3B90DD409D2}"/>
              </a:ext>
            </a:extLst>
          </p:cNvPr>
          <p:cNvSpPr>
            <a:spLocks noGrp="1"/>
          </p:cNvSpPr>
          <p:nvPr>
            <p:ph type="title"/>
          </p:nvPr>
        </p:nvSpPr>
        <p:spPr>
          <a:xfrm>
            <a:off x="619229" y="425819"/>
            <a:ext cx="7772400" cy="1160386"/>
          </a:xfrm>
        </p:spPr>
        <p:txBody>
          <a:bodyPr>
            <a:normAutofit/>
          </a:bodyPr>
          <a:lstStyle/>
          <a:p>
            <a:r>
              <a:rPr lang="it-IT" dirty="0"/>
              <a:t>IL PROCEDIMENTO</a:t>
            </a:r>
          </a:p>
        </p:txBody>
      </p:sp>
      <p:sp>
        <p:nvSpPr>
          <p:cNvPr id="4" name="Segnaposto numero diapositiva 3">
            <a:extLst>
              <a:ext uri="{FF2B5EF4-FFF2-40B4-BE49-F238E27FC236}">
                <a16:creationId xmlns:a16="http://schemas.microsoft.com/office/drawing/2014/main" id="{4250CF90-E084-54F6-AE5F-6D0AE9688AA8}"/>
              </a:ext>
            </a:extLst>
          </p:cNvPr>
          <p:cNvSpPr>
            <a:spLocks noGrp="1"/>
          </p:cNvSpPr>
          <p:nvPr>
            <p:ph type="sldNum" sz="quarter" idx="4"/>
          </p:nvPr>
        </p:nvSpPr>
        <p:spPr/>
        <p:txBody>
          <a:bodyPr/>
          <a:lstStyle/>
          <a:p>
            <a:fld id="{FEDAB2FA-DA73-9543-9206-10A2F1DC5EA0}" type="slidenum">
              <a:rPr lang="it-IT" smtClean="0"/>
              <a:pPr/>
              <a:t>22</a:t>
            </a:fld>
            <a:endParaRPr lang="it-IT" dirty="0"/>
          </a:p>
        </p:txBody>
      </p:sp>
      <p:sp>
        <p:nvSpPr>
          <p:cNvPr id="13" name="CasellaDiTesto 12">
            <a:extLst>
              <a:ext uri="{FF2B5EF4-FFF2-40B4-BE49-F238E27FC236}">
                <a16:creationId xmlns:a16="http://schemas.microsoft.com/office/drawing/2014/main" id="{B9471903-094A-19EF-9657-21B8A8307A2B}"/>
              </a:ext>
            </a:extLst>
          </p:cNvPr>
          <p:cNvSpPr txBox="1"/>
          <p:nvPr/>
        </p:nvSpPr>
        <p:spPr>
          <a:xfrm>
            <a:off x="619229" y="1174211"/>
            <a:ext cx="7950482" cy="5093702"/>
          </a:xfrm>
          <a:prstGeom prst="rect">
            <a:avLst/>
          </a:prstGeom>
          <a:noFill/>
        </p:spPr>
        <p:txBody>
          <a:bodyPr wrap="square" rtlCol="0">
            <a:spAutoFit/>
          </a:bodyPr>
          <a:lstStyle/>
          <a:p>
            <a:pPr marL="361950" indent="-361950">
              <a:spcBef>
                <a:spcPts val="1200"/>
              </a:spcBef>
              <a:spcAft>
                <a:spcPts val="600"/>
              </a:spcAft>
              <a:buSzPct val="100000"/>
              <a:buChar char="•"/>
            </a:pPr>
            <a:r>
              <a:rPr lang="it-IT" sz="2200" dirty="0">
                <a:solidFill>
                  <a:schemeClr val="bg1"/>
                </a:solidFill>
              </a:rPr>
              <a:t>Clausola automatica al superamento della soglia, ma opportuna l’</a:t>
            </a:r>
            <a:r>
              <a:rPr lang="it-IT" sz="2200" b="1" dirty="0">
                <a:solidFill>
                  <a:schemeClr val="bg1"/>
                </a:solidFill>
              </a:rPr>
              <a:t>istanza</a:t>
            </a:r>
            <a:r>
              <a:rPr lang="it-IT" sz="2200" dirty="0">
                <a:solidFill>
                  <a:schemeClr val="bg1"/>
                </a:solidFill>
              </a:rPr>
              <a:t> tempestiva dell’appaltatore con documentazione probatoria (e l’iscrizione di riserva);</a:t>
            </a:r>
          </a:p>
          <a:p>
            <a:pPr marL="361950" indent="-361950">
              <a:spcBef>
                <a:spcPts val="1200"/>
              </a:spcBef>
              <a:spcAft>
                <a:spcPts val="600"/>
              </a:spcAft>
              <a:buSzPct val="100000"/>
              <a:buChar char="•"/>
            </a:pPr>
            <a:r>
              <a:rPr lang="it-IT" sz="2200" b="1" dirty="0">
                <a:solidFill>
                  <a:schemeClr val="bg1"/>
                </a:solidFill>
              </a:rPr>
              <a:t>Istruttoria</a:t>
            </a:r>
            <a:r>
              <a:rPr lang="it-IT" sz="2200" dirty="0">
                <a:solidFill>
                  <a:schemeClr val="bg1"/>
                </a:solidFill>
              </a:rPr>
              <a:t>: il DL accerta la variazione; il RUP sovrintende e individua le coperture finanziarie;</a:t>
            </a:r>
          </a:p>
          <a:p>
            <a:pPr marL="361950" indent="-361950">
              <a:spcBef>
                <a:spcPts val="1200"/>
              </a:spcBef>
              <a:spcAft>
                <a:spcPts val="600"/>
              </a:spcAft>
              <a:buSzPct val="100000"/>
              <a:buChar char="•"/>
            </a:pPr>
            <a:r>
              <a:rPr lang="it-IT" sz="2200" dirty="0">
                <a:solidFill>
                  <a:schemeClr val="bg1"/>
                </a:solidFill>
              </a:rPr>
              <a:t>Ammesso il ricorso al TAR contro il </a:t>
            </a:r>
            <a:r>
              <a:rPr lang="it-IT" sz="2200" b="1" dirty="0">
                <a:solidFill>
                  <a:schemeClr val="bg1"/>
                </a:solidFill>
              </a:rPr>
              <a:t>silenzio/inadempimento </a:t>
            </a:r>
            <a:r>
              <a:rPr lang="it-IT" sz="2200" dirty="0">
                <a:solidFill>
                  <a:schemeClr val="bg1"/>
                </a:solidFill>
              </a:rPr>
              <a:t>in caso di superamento dei termini del procedimento (interesse legittimo);</a:t>
            </a:r>
          </a:p>
          <a:p>
            <a:pPr marL="361950" indent="-361950">
              <a:spcBef>
                <a:spcPts val="1200"/>
              </a:spcBef>
              <a:spcAft>
                <a:spcPts val="600"/>
              </a:spcAft>
              <a:buSzPct val="100000"/>
              <a:buChar char="•"/>
            </a:pPr>
            <a:r>
              <a:rPr lang="it-IT" sz="2200" dirty="0">
                <a:solidFill>
                  <a:schemeClr val="bg1"/>
                </a:solidFill>
              </a:rPr>
              <a:t>Il </a:t>
            </a:r>
            <a:r>
              <a:rPr lang="it-IT" sz="2200" b="1" dirty="0">
                <a:solidFill>
                  <a:schemeClr val="bg1"/>
                </a:solidFill>
              </a:rPr>
              <a:t>diniego</a:t>
            </a:r>
            <a:r>
              <a:rPr lang="it-IT" sz="2200" dirty="0">
                <a:solidFill>
                  <a:schemeClr val="bg1"/>
                </a:solidFill>
              </a:rPr>
              <a:t> deve essere congruamente motivato: ammesso il ricorso al TAR;</a:t>
            </a:r>
          </a:p>
          <a:p>
            <a:pPr marL="361950" indent="-361950">
              <a:spcBef>
                <a:spcPts val="1200"/>
              </a:spcBef>
              <a:spcAft>
                <a:spcPts val="600"/>
              </a:spcAft>
              <a:buSzPct val="100000"/>
              <a:buChar char="•"/>
            </a:pPr>
            <a:r>
              <a:rPr lang="it-IT" sz="2200" dirty="0">
                <a:solidFill>
                  <a:schemeClr val="bg1"/>
                </a:solidFill>
              </a:rPr>
              <a:t>Il </a:t>
            </a:r>
            <a:r>
              <a:rPr lang="it-IT" sz="2200" b="1" dirty="0">
                <a:solidFill>
                  <a:schemeClr val="bg1"/>
                </a:solidFill>
              </a:rPr>
              <a:t>diritto alla revisione </a:t>
            </a:r>
            <a:r>
              <a:rPr lang="it-IT" sz="2200" dirty="0">
                <a:solidFill>
                  <a:schemeClr val="bg1"/>
                </a:solidFill>
              </a:rPr>
              <a:t>si consolida con il provvedimento positivo.</a:t>
            </a:r>
          </a:p>
          <a:p>
            <a:pPr>
              <a:spcBef>
                <a:spcPts val="1200"/>
              </a:spcBef>
              <a:spcAft>
                <a:spcPts val="1200"/>
              </a:spcAft>
              <a:buSzPct val="100000"/>
            </a:pPr>
            <a:endParaRPr lang="it-IT" sz="800" dirty="0">
              <a:solidFill>
                <a:schemeClr val="bg1"/>
              </a:solidFill>
            </a:endParaRPr>
          </a:p>
        </p:txBody>
      </p:sp>
      <p:sp>
        <p:nvSpPr>
          <p:cNvPr id="5" name="CasellaDiTesto 4">
            <a:extLst>
              <a:ext uri="{FF2B5EF4-FFF2-40B4-BE49-F238E27FC236}">
                <a16:creationId xmlns:a16="http://schemas.microsoft.com/office/drawing/2014/main" id="{156B6142-EE30-9B90-F477-302864887CBE}"/>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794334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7D98728A-49F6-2486-868A-596AAF8FA4D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6822C29-B6F0-AC38-982B-E2189C5A2D1C}"/>
              </a:ext>
            </a:extLst>
          </p:cNvPr>
          <p:cNvSpPr>
            <a:spLocks noGrp="1"/>
          </p:cNvSpPr>
          <p:nvPr>
            <p:ph type="title"/>
          </p:nvPr>
        </p:nvSpPr>
        <p:spPr>
          <a:xfrm>
            <a:off x="619229" y="425819"/>
            <a:ext cx="7772400" cy="1160386"/>
          </a:xfrm>
        </p:spPr>
        <p:txBody>
          <a:bodyPr>
            <a:normAutofit fontScale="90000"/>
          </a:bodyPr>
          <a:lstStyle/>
          <a:p>
            <a:r>
              <a:rPr lang="it-IT" dirty="0"/>
              <a:t>COORDINAMENTO CON I CONTRATTI PRIVATI</a:t>
            </a:r>
          </a:p>
        </p:txBody>
      </p:sp>
      <p:sp>
        <p:nvSpPr>
          <p:cNvPr id="4" name="Segnaposto numero diapositiva 3">
            <a:extLst>
              <a:ext uri="{FF2B5EF4-FFF2-40B4-BE49-F238E27FC236}">
                <a16:creationId xmlns:a16="http://schemas.microsoft.com/office/drawing/2014/main" id="{436352B6-EB5D-51D5-C5AD-8EA2D1956D5E}"/>
              </a:ext>
            </a:extLst>
          </p:cNvPr>
          <p:cNvSpPr>
            <a:spLocks noGrp="1"/>
          </p:cNvSpPr>
          <p:nvPr>
            <p:ph type="sldNum" sz="quarter" idx="4"/>
          </p:nvPr>
        </p:nvSpPr>
        <p:spPr/>
        <p:txBody>
          <a:bodyPr/>
          <a:lstStyle/>
          <a:p>
            <a:fld id="{FEDAB2FA-DA73-9543-9206-10A2F1DC5EA0}" type="slidenum">
              <a:rPr lang="it-IT" smtClean="0"/>
              <a:pPr/>
              <a:t>23</a:t>
            </a:fld>
            <a:endParaRPr lang="it-IT" dirty="0"/>
          </a:p>
        </p:txBody>
      </p:sp>
      <p:sp>
        <p:nvSpPr>
          <p:cNvPr id="13" name="CasellaDiTesto 12">
            <a:extLst>
              <a:ext uri="{FF2B5EF4-FFF2-40B4-BE49-F238E27FC236}">
                <a16:creationId xmlns:a16="http://schemas.microsoft.com/office/drawing/2014/main" id="{CF46516B-29A6-37C9-8878-F6BD546DCCF5}"/>
              </a:ext>
            </a:extLst>
          </p:cNvPr>
          <p:cNvSpPr txBox="1"/>
          <p:nvPr/>
        </p:nvSpPr>
        <p:spPr>
          <a:xfrm>
            <a:off x="619229" y="1880458"/>
            <a:ext cx="7950482" cy="2693045"/>
          </a:xfrm>
          <a:prstGeom prst="rect">
            <a:avLst/>
          </a:prstGeom>
          <a:noFill/>
        </p:spPr>
        <p:txBody>
          <a:bodyPr wrap="square" rtlCol="0">
            <a:spAutoFit/>
          </a:bodyPr>
          <a:lstStyle/>
          <a:p>
            <a:pPr marL="361950" indent="-361950">
              <a:spcBef>
                <a:spcPts val="1800"/>
              </a:spcBef>
              <a:spcAft>
                <a:spcPts val="1200"/>
              </a:spcAft>
              <a:buSzPct val="100000"/>
              <a:buChar char="•"/>
            </a:pPr>
            <a:r>
              <a:rPr lang="it-IT" sz="2400" b="1" dirty="0">
                <a:solidFill>
                  <a:schemeClr val="bg1"/>
                </a:solidFill>
              </a:rPr>
              <a:t>Rischio di disallineamento </a:t>
            </a:r>
            <a:r>
              <a:rPr lang="it-IT" sz="2400" dirty="0">
                <a:solidFill>
                  <a:schemeClr val="bg1"/>
                </a:solidFill>
              </a:rPr>
              <a:t>tra meccanismi di revisione «a monte» e contratti privati «a valle»: l’appaltatore potrebbe non recuperare integralmente gli incrementi riconosciuti a subappaltatori e fornitori; </a:t>
            </a:r>
          </a:p>
          <a:p>
            <a:pPr marL="361950" indent="-361950">
              <a:spcBef>
                <a:spcPts val="1800"/>
              </a:spcBef>
              <a:spcAft>
                <a:spcPts val="1200"/>
              </a:spcAft>
              <a:buSzPct val="100000"/>
              <a:buChar char="•"/>
            </a:pPr>
            <a:r>
              <a:rPr lang="it-IT" sz="2400" b="1" dirty="0">
                <a:solidFill>
                  <a:schemeClr val="bg1"/>
                </a:solidFill>
              </a:rPr>
              <a:t>Buona prassi</a:t>
            </a:r>
            <a:r>
              <a:rPr lang="it-IT" sz="2400" dirty="0">
                <a:solidFill>
                  <a:schemeClr val="bg1"/>
                </a:solidFill>
              </a:rPr>
              <a:t>: allineare – per quanto possibile – indici, soglie e cadenze.</a:t>
            </a:r>
          </a:p>
        </p:txBody>
      </p:sp>
      <p:sp>
        <p:nvSpPr>
          <p:cNvPr id="5" name="CasellaDiTesto 4">
            <a:extLst>
              <a:ext uri="{FF2B5EF4-FFF2-40B4-BE49-F238E27FC236}">
                <a16:creationId xmlns:a16="http://schemas.microsoft.com/office/drawing/2014/main" id="{766FC3A8-C459-2C4F-589E-42D9CC0F49A4}"/>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1031479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8D280-6022-5013-1A40-1CEB8D27E0E4}"/>
            </a:ext>
          </a:extLst>
        </p:cNvPr>
        <p:cNvGrpSpPr/>
        <p:nvPr/>
      </p:nvGrpSpPr>
      <p:grpSpPr>
        <a:xfrm>
          <a:off x="0" y="0"/>
          <a:ext cx="0" cy="0"/>
          <a:chOff x="0" y="0"/>
          <a:chExt cx="0" cy="0"/>
        </a:xfrm>
      </p:grpSpPr>
      <p:pic>
        <p:nvPicPr>
          <p:cNvPr id="11" name="Immagine 10">
            <a:extLst>
              <a:ext uri="{FF2B5EF4-FFF2-40B4-BE49-F238E27FC236}">
                <a16:creationId xmlns:a16="http://schemas.microsoft.com/office/drawing/2014/main" id="{E92E2B4B-143C-6DE5-34D9-1C3B40F8FA50}"/>
              </a:ext>
            </a:extLst>
          </p:cNvPr>
          <p:cNvPicPr>
            <a:picLocks noChangeAspect="1"/>
          </p:cNvPicPr>
          <p:nvPr/>
        </p:nvPicPr>
        <p:blipFill>
          <a:blip r:embed="rId2"/>
          <a:srcRect/>
          <a:stretch/>
        </p:blipFill>
        <p:spPr>
          <a:xfrm>
            <a:off x="0" y="870921"/>
            <a:ext cx="9144000" cy="4805680"/>
          </a:xfrm>
          <a:prstGeom prst="rect">
            <a:avLst/>
          </a:prstGeom>
          <a:scene3d>
            <a:camera prst="orthographicFront">
              <a:rot lat="0" lon="21599971" rev="0"/>
            </a:camera>
            <a:lightRig rig="threePt" dir="t"/>
          </a:scene3d>
        </p:spPr>
      </p:pic>
      <p:sp>
        <p:nvSpPr>
          <p:cNvPr id="2" name="Titolo 1">
            <a:extLst>
              <a:ext uri="{FF2B5EF4-FFF2-40B4-BE49-F238E27FC236}">
                <a16:creationId xmlns:a16="http://schemas.microsoft.com/office/drawing/2014/main" id="{1114D826-30DF-3D57-6A66-9637ADD95C7C}"/>
              </a:ext>
            </a:extLst>
          </p:cNvPr>
          <p:cNvSpPr>
            <a:spLocks noGrp="1"/>
          </p:cNvSpPr>
          <p:nvPr>
            <p:ph type="title"/>
          </p:nvPr>
        </p:nvSpPr>
        <p:spPr>
          <a:xfrm>
            <a:off x="0" y="0"/>
            <a:ext cx="5495731" cy="2445488"/>
          </a:xfrm>
          <a:solidFill>
            <a:schemeClr val="accent1">
              <a:lumMod val="50000"/>
              <a:alpha val="70000"/>
            </a:schemeClr>
          </a:solidFill>
        </p:spPr>
        <p:txBody>
          <a:bodyPr>
            <a:noAutofit/>
          </a:bodyPr>
          <a:lstStyle/>
          <a:p>
            <a:pPr algn="ctr"/>
            <a:r>
              <a:rPr lang="it-IT" sz="4400" dirty="0"/>
              <a:t>TERZA Parte:</a:t>
            </a:r>
            <a:br>
              <a:rPr lang="it-IT" sz="4400" dirty="0"/>
            </a:br>
            <a:r>
              <a:rPr lang="it-IT" sz="4400" dirty="0"/>
              <a:t>RINEGOZIAZIONE del contratto E altri rimedi </a:t>
            </a:r>
          </a:p>
        </p:txBody>
      </p:sp>
      <p:sp>
        <p:nvSpPr>
          <p:cNvPr id="4" name="Segnaposto numero diapositiva 3">
            <a:extLst>
              <a:ext uri="{FF2B5EF4-FFF2-40B4-BE49-F238E27FC236}">
                <a16:creationId xmlns:a16="http://schemas.microsoft.com/office/drawing/2014/main" id="{580C0D79-7305-2C7E-174B-2C2D73AD7464}"/>
              </a:ext>
            </a:extLst>
          </p:cNvPr>
          <p:cNvSpPr>
            <a:spLocks noGrp="1"/>
          </p:cNvSpPr>
          <p:nvPr>
            <p:ph type="sldNum" sz="quarter" idx="4"/>
          </p:nvPr>
        </p:nvSpPr>
        <p:spPr/>
        <p:txBody>
          <a:bodyPr/>
          <a:lstStyle/>
          <a:p>
            <a:fld id="{FEDAB2FA-DA73-9543-9206-10A2F1DC5EA0}" type="slidenum">
              <a:rPr lang="it-IT" smtClean="0"/>
              <a:pPr/>
              <a:t>24</a:t>
            </a:fld>
            <a:endParaRPr lang="it-IT" dirty="0"/>
          </a:p>
        </p:txBody>
      </p:sp>
      <p:sp>
        <p:nvSpPr>
          <p:cNvPr id="6" name="CasellaDiTesto 5">
            <a:extLst>
              <a:ext uri="{FF2B5EF4-FFF2-40B4-BE49-F238E27FC236}">
                <a16:creationId xmlns:a16="http://schemas.microsoft.com/office/drawing/2014/main" id="{CE3EE6F4-9C0F-98C2-95B7-6435CB611ABB}"/>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2990517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A6F6672B-9D84-4E1B-3E7E-B4967A76A0E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583B535-3D98-EC1D-D9EA-62A30936CC69}"/>
              </a:ext>
            </a:extLst>
          </p:cNvPr>
          <p:cNvSpPr>
            <a:spLocks noGrp="1"/>
          </p:cNvSpPr>
          <p:nvPr>
            <p:ph type="title"/>
          </p:nvPr>
        </p:nvSpPr>
        <p:spPr>
          <a:xfrm>
            <a:off x="619229" y="425819"/>
            <a:ext cx="7772400" cy="1160386"/>
          </a:xfrm>
        </p:spPr>
        <p:txBody>
          <a:bodyPr>
            <a:normAutofit fontScale="90000"/>
          </a:bodyPr>
          <a:lstStyle/>
          <a:p>
            <a:r>
              <a:rPr lang="it-IT" dirty="0"/>
              <a:t>Art. 9 («</a:t>
            </a:r>
            <a:r>
              <a:rPr lang="it-IT" i="1" dirty="0"/>
              <a:t>Principio di conservazione dell'equilibrio contrattuale</a:t>
            </a:r>
            <a:r>
              <a:rPr lang="it-IT" dirty="0"/>
              <a:t>»)</a:t>
            </a:r>
          </a:p>
        </p:txBody>
      </p:sp>
      <p:sp>
        <p:nvSpPr>
          <p:cNvPr id="4" name="Segnaposto numero diapositiva 3">
            <a:extLst>
              <a:ext uri="{FF2B5EF4-FFF2-40B4-BE49-F238E27FC236}">
                <a16:creationId xmlns:a16="http://schemas.microsoft.com/office/drawing/2014/main" id="{022119A6-831C-2DED-3A46-805CA8BDDAA3}"/>
              </a:ext>
            </a:extLst>
          </p:cNvPr>
          <p:cNvSpPr>
            <a:spLocks noGrp="1"/>
          </p:cNvSpPr>
          <p:nvPr>
            <p:ph type="sldNum" sz="quarter" idx="4"/>
          </p:nvPr>
        </p:nvSpPr>
        <p:spPr/>
        <p:txBody>
          <a:bodyPr/>
          <a:lstStyle/>
          <a:p>
            <a:fld id="{FEDAB2FA-DA73-9543-9206-10A2F1DC5EA0}" type="slidenum">
              <a:rPr lang="it-IT" smtClean="0"/>
              <a:pPr/>
              <a:t>25</a:t>
            </a:fld>
            <a:endParaRPr lang="it-IT" dirty="0"/>
          </a:p>
        </p:txBody>
      </p:sp>
      <p:sp>
        <p:nvSpPr>
          <p:cNvPr id="13" name="CasellaDiTesto 12">
            <a:extLst>
              <a:ext uri="{FF2B5EF4-FFF2-40B4-BE49-F238E27FC236}">
                <a16:creationId xmlns:a16="http://schemas.microsoft.com/office/drawing/2014/main" id="{CFF7F1A9-0091-5909-729B-D3F548775FCD}"/>
              </a:ext>
            </a:extLst>
          </p:cNvPr>
          <p:cNvSpPr txBox="1"/>
          <p:nvPr/>
        </p:nvSpPr>
        <p:spPr>
          <a:xfrm>
            <a:off x="530188" y="1982007"/>
            <a:ext cx="7950482" cy="4001095"/>
          </a:xfrm>
          <a:prstGeom prst="rect">
            <a:avLst/>
          </a:prstGeom>
          <a:noFill/>
        </p:spPr>
        <p:txBody>
          <a:bodyPr wrap="square" rtlCol="0">
            <a:spAutoFit/>
          </a:bodyPr>
          <a:lstStyle/>
          <a:p>
            <a:pPr marL="342900" indent="-342900">
              <a:spcBef>
                <a:spcPts val="600"/>
              </a:spcBef>
              <a:buSzPct val="100000"/>
              <a:buAutoNum type="arabicPeriod"/>
            </a:pPr>
            <a:r>
              <a:rPr lang="it-IT" sz="1300" i="1" dirty="0">
                <a:solidFill>
                  <a:schemeClr val="bg1"/>
                </a:solidFill>
              </a:rPr>
              <a:t>Se sopravvengono </a:t>
            </a:r>
            <a:r>
              <a:rPr lang="it-IT" sz="1300" b="1" i="1" dirty="0">
                <a:solidFill>
                  <a:schemeClr val="bg1"/>
                </a:solidFill>
              </a:rPr>
              <a:t>circostanze straordinarie e imprevedibili</a:t>
            </a:r>
            <a:r>
              <a:rPr lang="it-IT" sz="1300" i="1" dirty="0">
                <a:solidFill>
                  <a:schemeClr val="bg1"/>
                </a:solidFill>
              </a:rPr>
              <a:t>, estranee alla normale alea, all'ordinaria fluttuazione economica e al rischio di mercato e tali da </a:t>
            </a:r>
            <a:r>
              <a:rPr lang="it-IT" sz="1300" b="1" i="1" dirty="0">
                <a:solidFill>
                  <a:schemeClr val="bg1"/>
                </a:solidFill>
              </a:rPr>
              <a:t>alterare in maniera rilevante l'equilibrio originario </a:t>
            </a:r>
            <a:r>
              <a:rPr lang="it-IT" sz="1300" i="1" dirty="0">
                <a:solidFill>
                  <a:schemeClr val="bg1"/>
                </a:solidFill>
              </a:rPr>
              <a:t>del contratto, la parte svantaggiata, che non abbia volontariamente assunto il relativo rischio, ha diritto alla </a:t>
            </a:r>
            <a:r>
              <a:rPr lang="it-IT" sz="1300" b="1" i="1" dirty="0">
                <a:solidFill>
                  <a:schemeClr val="bg1"/>
                </a:solidFill>
              </a:rPr>
              <a:t>rinegoziazione secondo buona fede </a:t>
            </a:r>
            <a:r>
              <a:rPr lang="it-IT" sz="1300" i="1" dirty="0">
                <a:solidFill>
                  <a:schemeClr val="bg1"/>
                </a:solidFill>
              </a:rPr>
              <a:t>delle condizioni contrattuali. Gli oneri per la rinegoziazione sono riconosciuti all'esecutore a valere sulle somme a disposizione indicate nel quadro economico dell'intervento, alle voci imprevisti e accantonamenti e, se necessario, anche utilizzando le economie da ribasso d'asta.</a:t>
            </a:r>
          </a:p>
          <a:p>
            <a:pPr marL="342900" indent="-342900">
              <a:spcBef>
                <a:spcPts val="600"/>
              </a:spcBef>
              <a:buSzPct val="100000"/>
              <a:buAutoNum type="arabicPeriod"/>
            </a:pPr>
            <a:r>
              <a:rPr lang="it-IT" sz="1300" i="1" dirty="0">
                <a:solidFill>
                  <a:schemeClr val="bg1"/>
                </a:solidFill>
              </a:rPr>
              <a:t>Nell'ambito delle risorse individuate al comma 1, </a:t>
            </a:r>
            <a:r>
              <a:rPr lang="it-IT" sz="1300" b="1" i="1" dirty="0">
                <a:solidFill>
                  <a:schemeClr val="bg1"/>
                </a:solidFill>
              </a:rPr>
              <a:t>la rinegoziazione si limita al ripristino dell'originario equilibrio del contratto</a:t>
            </a:r>
            <a:r>
              <a:rPr lang="it-IT" sz="1300" i="1" dirty="0">
                <a:solidFill>
                  <a:schemeClr val="bg1"/>
                </a:solidFill>
              </a:rPr>
              <a:t> oggetto dell'affidamento, quale risultante dal bando e dal provvedimento di aggiudicazione, </a:t>
            </a:r>
            <a:r>
              <a:rPr lang="it-IT" sz="1300" b="1" i="1" dirty="0">
                <a:solidFill>
                  <a:schemeClr val="bg1"/>
                </a:solidFill>
              </a:rPr>
              <a:t>senza alterarne la sostanza economica</a:t>
            </a:r>
            <a:r>
              <a:rPr lang="it-IT" sz="1300" i="1" dirty="0">
                <a:solidFill>
                  <a:schemeClr val="bg1"/>
                </a:solidFill>
              </a:rPr>
              <a:t>.</a:t>
            </a:r>
          </a:p>
          <a:p>
            <a:pPr marL="342900" indent="-342900">
              <a:spcBef>
                <a:spcPts val="600"/>
              </a:spcBef>
              <a:buSzPct val="100000"/>
              <a:buAutoNum type="arabicPeriod"/>
            </a:pPr>
            <a:r>
              <a:rPr lang="it-IT" sz="1300" i="1" dirty="0">
                <a:solidFill>
                  <a:schemeClr val="bg1"/>
                </a:solidFill>
              </a:rPr>
              <a:t>Se le circostanze sopravvenute di cui al comma 1 rendono la prestazione, in parte o temporaneamente, inutile o inutilizzabile per uno dei contraenti, questi ha diritto a una </a:t>
            </a:r>
            <a:r>
              <a:rPr lang="it-IT" sz="1300" b="1" i="1" dirty="0">
                <a:solidFill>
                  <a:schemeClr val="bg1"/>
                </a:solidFill>
              </a:rPr>
              <a:t>riduzione proporzionale del corrispettivo</a:t>
            </a:r>
            <a:r>
              <a:rPr lang="it-IT" sz="1300" i="1" dirty="0">
                <a:solidFill>
                  <a:schemeClr val="bg1"/>
                </a:solidFill>
              </a:rPr>
              <a:t>, secondo le regole dell'</a:t>
            </a:r>
            <a:r>
              <a:rPr lang="it-IT" sz="1300" b="1" i="1" dirty="0">
                <a:solidFill>
                  <a:schemeClr val="bg1"/>
                </a:solidFill>
              </a:rPr>
              <a:t>impossibilità parziale</a:t>
            </a:r>
            <a:r>
              <a:rPr lang="it-IT" sz="1300" i="1" dirty="0">
                <a:solidFill>
                  <a:schemeClr val="bg1"/>
                </a:solidFill>
              </a:rPr>
              <a:t>.</a:t>
            </a:r>
          </a:p>
          <a:p>
            <a:pPr marL="342900" indent="-342900">
              <a:spcBef>
                <a:spcPts val="600"/>
              </a:spcBef>
              <a:buSzPct val="100000"/>
              <a:buAutoNum type="arabicPeriod"/>
            </a:pPr>
            <a:r>
              <a:rPr lang="it-IT" sz="1300" i="1" dirty="0">
                <a:solidFill>
                  <a:schemeClr val="bg1"/>
                </a:solidFill>
              </a:rPr>
              <a:t>Le stazioni appaltanti e gli enti concedenti </a:t>
            </a:r>
            <a:r>
              <a:rPr lang="it-IT" sz="1300" b="1" i="1" dirty="0">
                <a:solidFill>
                  <a:schemeClr val="bg1"/>
                </a:solidFill>
              </a:rPr>
              <a:t>favoriscono l'inserimento nel contratto di clausole di rinegoziazione</a:t>
            </a:r>
            <a:r>
              <a:rPr lang="it-IT" sz="1300" i="1" dirty="0">
                <a:solidFill>
                  <a:schemeClr val="bg1"/>
                </a:solidFill>
              </a:rPr>
              <a:t>, dandone pubblicità nel bando o nell'avviso di indizione della gara, specie quando il contratto risulta particolarmente esposto per la sua durata, per il contesto economico di riferimento o per altre circostanze, al rischio delle interferenze da sopravvenienze.</a:t>
            </a:r>
          </a:p>
          <a:p>
            <a:pPr marL="342900" indent="-342900">
              <a:spcBef>
                <a:spcPts val="600"/>
              </a:spcBef>
              <a:buSzPct val="100000"/>
              <a:buAutoNum type="arabicPeriod"/>
            </a:pPr>
            <a:r>
              <a:rPr lang="it-IT" sz="1300" i="1" dirty="0">
                <a:solidFill>
                  <a:schemeClr val="bg1"/>
                </a:solidFill>
              </a:rPr>
              <a:t>In applicazione del principio di conservazione dell'equilibrio contrattuale si applicano le disposizioni di cui agli articoli 60 e 120.</a:t>
            </a:r>
          </a:p>
        </p:txBody>
      </p:sp>
      <p:sp>
        <p:nvSpPr>
          <p:cNvPr id="14" name="CasellaDiTesto 13">
            <a:extLst>
              <a:ext uri="{FF2B5EF4-FFF2-40B4-BE49-F238E27FC236}">
                <a16:creationId xmlns:a16="http://schemas.microsoft.com/office/drawing/2014/main" id="{8D93C68B-D9CE-7CBA-D448-D5DCD139C82D}"/>
              </a:ext>
            </a:extLst>
          </p:cNvPr>
          <p:cNvSpPr txBox="1"/>
          <p:nvPr/>
        </p:nvSpPr>
        <p:spPr>
          <a:xfrm>
            <a:off x="627086" y="1489154"/>
            <a:ext cx="5470451" cy="400110"/>
          </a:xfrm>
          <a:prstGeom prst="rect">
            <a:avLst/>
          </a:prstGeom>
          <a:noFill/>
        </p:spPr>
        <p:txBody>
          <a:bodyPr wrap="square" rtlCol="0">
            <a:spAutoFit/>
          </a:bodyPr>
          <a:lstStyle/>
          <a:p>
            <a:r>
              <a:rPr lang="it-IT" sz="2000" b="1" dirty="0">
                <a:solidFill>
                  <a:schemeClr val="bg1"/>
                </a:solidFill>
              </a:rPr>
              <a:t>(in vigore dal 1°/04/2023)</a:t>
            </a:r>
          </a:p>
        </p:txBody>
      </p:sp>
      <p:sp>
        <p:nvSpPr>
          <p:cNvPr id="5" name="CasellaDiTesto 4">
            <a:extLst>
              <a:ext uri="{FF2B5EF4-FFF2-40B4-BE49-F238E27FC236}">
                <a16:creationId xmlns:a16="http://schemas.microsoft.com/office/drawing/2014/main" id="{2A22ECBC-8FC4-4730-B396-0CBAC5D1C3B6}"/>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4080101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E3CAE8A8-0F58-FC3F-AA8E-E46E808F15C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F413C83-64FC-3425-0793-CA1EE4708B77}"/>
              </a:ext>
            </a:extLst>
          </p:cNvPr>
          <p:cNvSpPr>
            <a:spLocks noGrp="1"/>
          </p:cNvSpPr>
          <p:nvPr>
            <p:ph type="title"/>
          </p:nvPr>
        </p:nvSpPr>
        <p:spPr>
          <a:xfrm>
            <a:off x="619229" y="425819"/>
            <a:ext cx="7772400" cy="1160386"/>
          </a:xfrm>
        </p:spPr>
        <p:txBody>
          <a:bodyPr>
            <a:normAutofit/>
          </a:bodyPr>
          <a:lstStyle/>
          <a:p>
            <a:r>
              <a:rPr lang="it-IT" dirty="0"/>
              <a:t>L’istituto della rinegoziazione</a:t>
            </a:r>
          </a:p>
        </p:txBody>
      </p:sp>
      <p:sp>
        <p:nvSpPr>
          <p:cNvPr id="4" name="Segnaposto numero diapositiva 3">
            <a:extLst>
              <a:ext uri="{FF2B5EF4-FFF2-40B4-BE49-F238E27FC236}">
                <a16:creationId xmlns:a16="http://schemas.microsoft.com/office/drawing/2014/main" id="{065BA0DB-A748-6911-C4C6-DBAECF5B7479}"/>
              </a:ext>
            </a:extLst>
          </p:cNvPr>
          <p:cNvSpPr>
            <a:spLocks noGrp="1"/>
          </p:cNvSpPr>
          <p:nvPr>
            <p:ph type="sldNum" sz="quarter" idx="4"/>
          </p:nvPr>
        </p:nvSpPr>
        <p:spPr/>
        <p:txBody>
          <a:bodyPr/>
          <a:lstStyle/>
          <a:p>
            <a:fld id="{FEDAB2FA-DA73-9543-9206-10A2F1DC5EA0}" type="slidenum">
              <a:rPr lang="it-IT" smtClean="0"/>
              <a:pPr/>
              <a:t>26</a:t>
            </a:fld>
            <a:endParaRPr lang="it-IT" dirty="0"/>
          </a:p>
        </p:txBody>
      </p:sp>
      <p:sp>
        <p:nvSpPr>
          <p:cNvPr id="13" name="CasellaDiTesto 12">
            <a:extLst>
              <a:ext uri="{FF2B5EF4-FFF2-40B4-BE49-F238E27FC236}">
                <a16:creationId xmlns:a16="http://schemas.microsoft.com/office/drawing/2014/main" id="{8538A9F6-EDC3-791A-DB4F-80860ED42A43}"/>
              </a:ext>
            </a:extLst>
          </p:cNvPr>
          <p:cNvSpPr txBox="1"/>
          <p:nvPr/>
        </p:nvSpPr>
        <p:spPr>
          <a:xfrm>
            <a:off x="619229" y="1520254"/>
            <a:ext cx="7950482" cy="4201150"/>
          </a:xfrm>
          <a:prstGeom prst="rect">
            <a:avLst/>
          </a:prstGeom>
          <a:noFill/>
        </p:spPr>
        <p:txBody>
          <a:bodyPr wrap="square" rtlCol="0">
            <a:spAutoFit/>
          </a:bodyPr>
          <a:lstStyle/>
          <a:p>
            <a:pPr marL="361950" indent="-361950">
              <a:spcBef>
                <a:spcPts val="1800"/>
              </a:spcBef>
              <a:spcAft>
                <a:spcPts val="1200"/>
              </a:spcAft>
              <a:buSzPct val="100000"/>
              <a:buChar char="•"/>
            </a:pPr>
            <a:r>
              <a:rPr lang="it-IT" sz="2400" b="1" dirty="0">
                <a:solidFill>
                  <a:schemeClr val="bg1"/>
                </a:solidFill>
              </a:rPr>
              <a:t>Novità per la contrattualistica pubblica</a:t>
            </a:r>
            <a:r>
              <a:rPr lang="it-IT" sz="2400" dirty="0">
                <a:solidFill>
                  <a:schemeClr val="bg1"/>
                </a:solidFill>
              </a:rPr>
              <a:t>: dogma dell’«intangibilità del contratto» e tutela della concorrenza;</a:t>
            </a:r>
          </a:p>
          <a:p>
            <a:pPr marL="361950" indent="-361950">
              <a:spcBef>
                <a:spcPts val="1800"/>
              </a:spcBef>
              <a:spcAft>
                <a:spcPts val="1200"/>
              </a:spcAft>
              <a:buSzPct val="100000"/>
              <a:buChar char="•"/>
            </a:pPr>
            <a:r>
              <a:rPr lang="it-IT" sz="2400" b="1" dirty="0">
                <a:solidFill>
                  <a:schemeClr val="bg1"/>
                </a:solidFill>
              </a:rPr>
              <a:t>Principio di buona fede oggettiva nell’esecuzione del contratto</a:t>
            </a:r>
            <a:r>
              <a:rPr lang="it-IT" sz="2400" dirty="0">
                <a:solidFill>
                  <a:schemeClr val="bg1"/>
                </a:solidFill>
              </a:rPr>
              <a:t>: artt. 1175 e 1375 cod. civ. + art. 2 Cost.;</a:t>
            </a:r>
          </a:p>
          <a:p>
            <a:pPr marL="361950" indent="-361950">
              <a:spcBef>
                <a:spcPts val="1800"/>
              </a:spcBef>
              <a:spcAft>
                <a:spcPts val="1200"/>
              </a:spcAft>
              <a:buSzPct val="100000"/>
              <a:buChar char="•"/>
            </a:pPr>
            <a:r>
              <a:rPr lang="it-IT" sz="2400" b="1" dirty="0">
                <a:solidFill>
                  <a:schemeClr val="bg1"/>
                </a:solidFill>
              </a:rPr>
              <a:t>Analogie e differenze rispetto alla disciplina dell’eccessiva onerosità sopravvenuta ex art. 1467 cod. civ.</a:t>
            </a:r>
            <a:r>
              <a:rPr lang="it-IT" sz="2400" dirty="0">
                <a:solidFill>
                  <a:schemeClr val="bg1"/>
                </a:solidFill>
              </a:rPr>
              <a:t>: rimedio «manutentivo» vs. «rimedio </a:t>
            </a:r>
            <a:r>
              <a:rPr lang="it-IT" sz="2400" dirty="0" err="1">
                <a:solidFill>
                  <a:schemeClr val="bg1"/>
                </a:solidFill>
              </a:rPr>
              <a:t>caducatorio</a:t>
            </a:r>
            <a:r>
              <a:rPr lang="it-IT" sz="2400" dirty="0">
                <a:solidFill>
                  <a:schemeClr val="bg1"/>
                </a:solidFill>
              </a:rPr>
              <a:t>»</a:t>
            </a:r>
          </a:p>
          <a:p>
            <a:pPr marL="361950" indent="-361950">
              <a:spcBef>
                <a:spcPts val="1800"/>
              </a:spcBef>
              <a:spcAft>
                <a:spcPts val="1200"/>
              </a:spcAft>
              <a:buSzPct val="100000"/>
              <a:buChar char="•"/>
            </a:pPr>
            <a:endParaRPr lang="it-IT" sz="2400" dirty="0">
              <a:solidFill>
                <a:schemeClr val="bg1"/>
              </a:solidFill>
            </a:endParaRPr>
          </a:p>
        </p:txBody>
      </p:sp>
      <p:sp>
        <p:nvSpPr>
          <p:cNvPr id="5" name="CasellaDiTesto 4">
            <a:extLst>
              <a:ext uri="{FF2B5EF4-FFF2-40B4-BE49-F238E27FC236}">
                <a16:creationId xmlns:a16="http://schemas.microsoft.com/office/drawing/2014/main" id="{A9915330-63C4-0893-73AF-3A0FC0F39A7D}"/>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2907328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7168B687-42A2-D0D4-01C4-66B314DC2EE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E02C0AA-0501-D806-EB91-99A467ABA491}"/>
              </a:ext>
            </a:extLst>
          </p:cNvPr>
          <p:cNvSpPr>
            <a:spLocks noGrp="1"/>
          </p:cNvSpPr>
          <p:nvPr>
            <p:ph type="title"/>
          </p:nvPr>
        </p:nvSpPr>
        <p:spPr>
          <a:xfrm>
            <a:off x="619229" y="425819"/>
            <a:ext cx="7772400" cy="1160386"/>
          </a:xfrm>
        </p:spPr>
        <p:txBody>
          <a:bodyPr>
            <a:normAutofit/>
          </a:bodyPr>
          <a:lstStyle/>
          <a:p>
            <a:r>
              <a:rPr lang="it-IT" dirty="0"/>
              <a:t>I presupposti</a:t>
            </a:r>
          </a:p>
        </p:txBody>
      </p:sp>
      <p:sp>
        <p:nvSpPr>
          <p:cNvPr id="4" name="Segnaposto numero diapositiva 3">
            <a:extLst>
              <a:ext uri="{FF2B5EF4-FFF2-40B4-BE49-F238E27FC236}">
                <a16:creationId xmlns:a16="http://schemas.microsoft.com/office/drawing/2014/main" id="{2FBBE23A-6921-1A09-5325-1A2EDD3EF0A6}"/>
              </a:ext>
            </a:extLst>
          </p:cNvPr>
          <p:cNvSpPr>
            <a:spLocks noGrp="1"/>
          </p:cNvSpPr>
          <p:nvPr>
            <p:ph type="sldNum" sz="quarter" idx="4"/>
          </p:nvPr>
        </p:nvSpPr>
        <p:spPr/>
        <p:txBody>
          <a:bodyPr/>
          <a:lstStyle/>
          <a:p>
            <a:fld id="{FEDAB2FA-DA73-9543-9206-10A2F1DC5EA0}" type="slidenum">
              <a:rPr lang="it-IT" smtClean="0"/>
              <a:pPr/>
              <a:t>27</a:t>
            </a:fld>
            <a:endParaRPr lang="it-IT" dirty="0"/>
          </a:p>
        </p:txBody>
      </p:sp>
      <p:sp>
        <p:nvSpPr>
          <p:cNvPr id="13" name="CasellaDiTesto 12">
            <a:extLst>
              <a:ext uri="{FF2B5EF4-FFF2-40B4-BE49-F238E27FC236}">
                <a16:creationId xmlns:a16="http://schemas.microsoft.com/office/drawing/2014/main" id="{30472FC4-B5C7-5CF9-A3C6-887100AA91E4}"/>
              </a:ext>
            </a:extLst>
          </p:cNvPr>
          <p:cNvSpPr txBox="1"/>
          <p:nvPr/>
        </p:nvSpPr>
        <p:spPr>
          <a:xfrm>
            <a:off x="619229" y="1254440"/>
            <a:ext cx="7950482" cy="4278094"/>
          </a:xfrm>
          <a:prstGeom prst="rect">
            <a:avLst/>
          </a:prstGeom>
          <a:noFill/>
        </p:spPr>
        <p:txBody>
          <a:bodyPr wrap="square" rtlCol="0">
            <a:spAutoFit/>
          </a:bodyPr>
          <a:lstStyle/>
          <a:p>
            <a:pPr>
              <a:spcBef>
                <a:spcPts val="1200"/>
              </a:spcBef>
              <a:spcAft>
                <a:spcPts val="1200"/>
              </a:spcAft>
              <a:buSzPct val="100000"/>
            </a:pPr>
            <a:r>
              <a:rPr lang="it-IT" sz="2400" dirty="0">
                <a:solidFill>
                  <a:schemeClr val="bg1"/>
                </a:solidFill>
              </a:rPr>
              <a:t>Presupposti</a:t>
            </a:r>
            <a:r>
              <a:rPr lang="it-IT" sz="2400" b="1" dirty="0">
                <a:solidFill>
                  <a:schemeClr val="bg1"/>
                </a:solidFill>
              </a:rPr>
              <a:t> cumulativi </a:t>
            </a:r>
            <a:r>
              <a:rPr lang="it-IT" sz="2400" dirty="0">
                <a:solidFill>
                  <a:schemeClr val="bg1"/>
                </a:solidFill>
              </a:rPr>
              <a:t>e </a:t>
            </a:r>
            <a:r>
              <a:rPr lang="it-IT" sz="2400" b="1" dirty="0">
                <a:solidFill>
                  <a:schemeClr val="bg1"/>
                </a:solidFill>
              </a:rPr>
              <a:t>di stretta interpretazione</a:t>
            </a:r>
            <a:r>
              <a:rPr lang="it-IT" sz="2400" dirty="0">
                <a:solidFill>
                  <a:schemeClr val="bg1"/>
                </a:solidFill>
              </a:rPr>
              <a:t>:</a:t>
            </a:r>
          </a:p>
          <a:p>
            <a:pPr marL="514350" indent="-514350">
              <a:spcBef>
                <a:spcPts val="1200"/>
              </a:spcBef>
              <a:spcAft>
                <a:spcPts val="1200"/>
              </a:spcAft>
              <a:buSzPct val="100000"/>
              <a:buAutoNum type="romanLcParenR"/>
            </a:pPr>
            <a:r>
              <a:rPr lang="it-IT" sz="2400" dirty="0">
                <a:solidFill>
                  <a:schemeClr val="bg1"/>
                </a:solidFill>
              </a:rPr>
              <a:t>sopravvenienza di circostanze straordinarie e imprevedibili (uno “shock esogeno”); </a:t>
            </a:r>
          </a:p>
          <a:p>
            <a:pPr marL="514350" indent="-514350">
              <a:spcBef>
                <a:spcPts val="1200"/>
              </a:spcBef>
              <a:spcAft>
                <a:spcPts val="1200"/>
              </a:spcAft>
              <a:buSzPct val="100000"/>
              <a:buAutoNum type="romanLcParenR"/>
            </a:pPr>
            <a:r>
              <a:rPr lang="it-IT" sz="2400" dirty="0">
                <a:solidFill>
                  <a:schemeClr val="bg1"/>
                </a:solidFill>
              </a:rPr>
              <a:t>estraneità alla normale alea contrattuale e al rischio tipico d’impresa; </a:t>
            </a:r>
          </a:p>
          <a:p>
            <a:pPr marL="514350" indent="-514350">
              <a:spcBef>
                <a:spcPts val="1200"/>
              </a:spcBef>
              <a:spcAft>
                <a:spcPts val="1200"/>
              </a:spcAft>
              <a:buSzPct val="100000"/>
              <a:buAutoNum type="romanLcParenR"/>
            </a:pPr>
            <a:r>
              <a:rPr lang="it-IT" sz="2400" dirty="0">
                <a:solidFill>
                  <a:schemeClr val="bg1"/>
                </a:solidFill>
              </a:rPr>
              <a:t>alterazione rilevante dell’equilibrio originario;</a:t>
            </a:r>
          </a:p>
          <a:p>
            <a:pPr marL="514350" indent="-514350">
              <a:spcBef>
                <a:spcPts val="1200"/>
              </a:spcBef>
              <a:spcAft>
                <a:spcPts val="1200"/>
              </a:spcAft>
              <a:buSzPct val="100000"/>
              <a:buAutoNum type="romanLcParenR"/>
            </a:pPr>
            <a:r>
              <a:rPr lang="it-IT" sz="2400" dirty="0">
                <a:solidFill>
                  <a:schemeClr val="bg1"/>
                </a:solidFill>
              </a:rPr>
              <a:t>mancata assunzione volontaria del rischio da parte del soggetto pregiudicato.</a:t>
            </a:r>
          </a:p>
        </p:txBody>
      </p:sp>
      <p:sp>
        <p:nvSpPr>
          <p:cNvPr id="5" name="CasellaDiTesto 4">
            <a:extLst>
              <a:ext uri="{FF2B5EF4-FFF2-40B4-BE49-F238E27FC236}">
                <a16:creationId xmlns:a16="http://schemas.microsoft.com/office/drawing/2014/main" id="{B14A91B8-FB8C-E372-6CBA-8AB8D5ECE2AE}"/>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1388587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3DAE089-AF4E-7260-EA56-6BF7BDE604F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9390335-516C-83AE-CED4-04D897697DE1}"/>
              </a:ext>
            </a:extLst>
          </p:cNvPr>
          <p:cNvSpPr>
            <a:spLocks noGrp="1"/>
          </p:cNvSpPr>
          <p:nvPr>
            <p:ph type="title"/>
          </p:nvPr>
        </p:nvSpPr>
        <p:spPr>
          <a:xfrm>
            <a:off x="619229" y="425819"/>
            <a:ext cx="7772400" cy="892618"/>
          </a:xfrm>
        </p:spPr>
        <p:txBody>
          <a:bodyPr>
            <a:normAutofit fontScale="90000"/>
          </a:bodyPr>
          <a:lstStyle/>
          <a:p>
            <a:r>
              <a:rPr lang="it-IT" dirty="0"/>
              <a:t>Revisione prezzi o rinegoziazione?</a:t>
            </a:r>
          </a:p>
        </p:txBody>
      </p:sp>
      <p:sp>
        <p:nvSpPr>
          <p:cNvPr id="4" name="Segnaposto numero diapositiva 3">
            <a:extLst>
              <a:ext uri="{FF2B5EF4-FFF2-40B4-BE49-F238E27FC236}">
                <a16:creationId xmlns:a16="http://schemas.microsoft.com/office/drawing/2014/main" id="{3E2F45FA-9694-2A10-702E-85B8AED17EF7}"/>
              </a:ext>
            </a:extLst>
          </p:cNvPr>
          <p:cNvSpPr>
            <a:spLocks noGrp="1"/>
          </p:cNvSpPr>
          <p:nvPr>
            <p:ph type="sldNum" sz="quarter" idx="4"/>
          </p:nvPr>
        </p:nvSpPr>
        <p:spPr/>
        <p:txBody>
          <a:bodyPr/>
          <a:lstStyle/>
          <a:p>
            <a:fld id="{FEDAB2FA-DA73-9543-9206-10A2F1DC5EA0}" type="slidenum">
              <a:rPr lang="it-IT" smtClean="0"/>
              <a:pPr/>
              <a:t>28</a:t>
            </a:fld>
            <a:endParaRPr lang="it-IT" dirty="0"/>
          </a:p>
        </p:txBody>
      </p:sp>
      <p:sp>
        <p:nvSpPr>
          <p:cNvPr id="5" name="CasellaDiTesto 4">
            <a:extLst>
              <a:ext uri="{FF2B5EF4-FFF2-40B4-BE49-F238E27FC236}">
                <a16:creationId xmlns:a16="http://schemas.microsoft.com/office/drawing/2014/main" id="{04310122-8A0E-1F87-88CD-50FD4ECE151C}"/>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pic>
        <p:nvPicPr>
          <p:cNvPr id="12" name="Immagine 11">
            <a:extLst>
              <a:ext uri="{FF2B5EF4-FFF2-40B4-BE49-F238E27FC236}">
                <a16:creationId xmlns:a16="http://schemas.microsoft.com/office/drawing/2014/main" id="{83FC5EBF-44E3-1EA3-5AE7-C1159E1D0A72}"/>
              </a:ext>
            </a:extLst>
          </p:cNvPr>
          <p:cNvPicPr>
            <a:picLocks noChangeAspect="1"/>
          </p:cNvPicPr>
          <p:nvPr/>
        </p:nvPicPr>
        <p:blipFill>
          <a:blip r:embed="rId3"/>
          <a:stretch>
            <a:fillRect/>
          </a:stretch>
        </p:blipFill>
        <p:spPr>
          <a:xfrm>
            <a:off x="763004" y="995335"/>
            <a:ext cx="6860541" cy="4786044"/>
          </a:xfrm>
          <a:prstGeom prst="rect">
            <a:avLst/>
          </a:prstGeom>
        </p:spPr>
      </p:pic>
    </p:spTree>
    <p:extLst>
      <p:ext uri="{BB962C8B-B14F-4D97-AF65-F5344CB8AC3E}">
        <p14:creationId xmlns:p14="http://schemas.microsoft.com/office/powerpoint/2010/main" val="2866720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8BBEF093-2DFA-3417-B9F6-41B8084C434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4FFCC34-7934-D4BC-E65C-6DA8A17E3017}"/>
              </a:ext>
            </a:extLst>
          </p:cNvPr>
          <p:cNvSpPr>
            <a:spLocks noGrp="1"/>
          </p:cNvSpPr>
          <p:nvPr>
            <p:ph type="title"/>
          </p:nvPr>
        </p:nvSpPr>
        <p:spPr>
          <a:xfrm>
            <a:off x="619229" y="425819"/>
            <a:ext cx="7772400" cy="1160386"/>
          </a:xfrm>
        </p:spPr>
        <p:txBody>
          <a:bodyPr>
            <a:normAutofit/>
          </a:bodyPr>
          <a:lstStyle/>
          <a:p>
            <a:r>
              <a:rPr lang="it-IT" dirty="0"/>
              <a:t>Il procedimento</a:t>
            </a:r>
          </a:p>
        </p:txBody>
      </p:sp>
      <p:sp>
        <p:nvSpPr>
          <p:cNvPr id="4" name="Segnaposto numero diapositiva 3">
            <a:extLst>
              <a:ext uri="{FF2B5EF4-FFF2-40B4-BE49-F238E27FC236}">
                <a16:creationId xmlns:a16="http://schemas.microsoft.com/office/drawing/2014/main" id="{67807ABF-9C54-5072-D446-750EBED2E07C}"/>
              </a:ext>
            </a:extLst>
          </p:cNvPr>
          <p:cNvSpPr>
            <a:spLocks noGrp="1"/>
          </p:cNvSpPr>
          <p:nvPr>
            <p:ph type="sldNum" sz="quarter" idx="4"/>
          </p:nvPr>
        </p:nvSpPr>
        <p:spPr/>
        <p:txBody>
          <a:bodyPr/>
          <a:lstStyle/>
          <a:p>
            <a:fld id="{FEDAB2FA-DA73-9543-9206-10A2F1DC5EA0}" type="slidenum">
              <a:rPr lang="it-IT" smtClean="0"/>
              <a:pPr/>
              <a:t>29</a:t>
            </a:fld>
            <a:endParaRPr lang="it-IT" dirty="0"/>
          </a:p>
        </p:txBody>
      </p:sp>
      <p:sp>
        <p:nvSpPr>
          <p:cNvPr id="13" name="CasellaDiTesto 12">
            <a:extLst>
              <a:ext uri="{FF2B5EF4-FFF2-40B4-BE49-F238E27FC236}">
                <a16:creationId xmlns:a16="http://schemas.microsoft.com/office/drawing/2014/main" id="{2CF7BECE-C7AB-C0EB-97F6-E8FB9B2C16E8}"/>
              </a:ext>
            </a:extLst>
          </p:cNvPr>
          <p:cNvSpPr txBox="1"/>
          <p:nvPr/>
        </p:nvSpPr>
        <p:spPr>
          <a:xfrm>
            <a:off x="619229" y="1226323"/>
            <a:ext cx="7950482" cy="4647426"/>
          </a:xfrm>
          <a:prstGeom prst="rect">
            <a:avLst/>
          </a:prstGeom>
          <a:noFill/>
        </p:spPr>
        <p:txBody>
          <a:bodyPr wrap="square" rtlCol="0">
            <a:spAutoFit/>
          </a:bodyPr>
          <a:lstStyle/>
          <a:p>
            <a:pPr marL="361950" indent="-361950">
              <a:spcBef>
                <a:spcPts val="1200"/>
              </a:spcBef>
              <a:spcAft>
                <a:spcPts val="1200"/>
              </a:spcAft>
              <a:buSzPct val="100000"/>
              <a:buChar char="•"/>
            </a:pPr>
            <a:r>
              <a:rPr lang="it-IT" sz="2400" dirty="0">
                <a:solidFill>
                  <a:schemeClr val="bg1"/>
                </a:solidFill>
              </a:rPr>
              <a:t>Attivabile </a:t>
            </a:r>
            <a:r>
              <a:rPr lang="it-IT" sz="2400" b="1" dirty="0">
                <a:solidFill>
                  <a:schemeClr val="bg1"/>
                </a:solidFill>
              </a:rPr>
              <a:t>su impulso della parte svantaggiata </a:t>
            </a:r>
            <a:r>
              <a:rPr lang="it-IT" sz="2400" dirty="0">
                <a:solidFill>
                  <a:schemeClr val="bg1"/>
                </a:solidFill>
              </a:rPr>
              <a:t>(la rinegoziazione non è automatica);</a:t>
            </a:r>
          </a:p>
          <a:p>
            <a:pPr marL="361950" indent="-361950">
              <a:spcBef>
                <a:spcPts val="1200"/>
              </a:spcBef>
              <a:spcAft>
                <a:spcPts val="1200"/>
              </a:spcAft>
              <a:buSzPct val="100000"/>
              <a:buChar char="•"/>
            </a:pPr>
            <a:r>
              <a:rPr lang="it-IT" sz="2400" dirty="0">
                <a:solidFill>
                  <a:schemeClr val="bg1"/>
                </a:solidFill>
              </a:rPr>
              <a:t>Adeguata </a:t>
            </a:r>
            <a:r>
              <a:rPr lang="it-IT" sz="2400" b="1" dirty="0">
                <a:solidFill>
                  <a:schemeClr val="bg1"/>
                </a:solidFill>
              </a:rPr>
              <a:t>istruttoria economica</a:t>
            </a:r>
            <a:r>
              <a:rPr lang="it-IT" sz="2400" dirty="0">
                <a:solidFill>
                  <a:schemeClr val="bg1"/>
                </a:solidFill>
              </a:rPr>
              <a:t>;</a:t>
            </a:r>
          </a:p>
          <a:p>
            <a:pPr marL="361950" indent="-361950">
              <a:spcBef>
                <a:spcPts val="1200"/>
              </a:spcBef>
              <a:spcAft>
                <a:spcPts val="1200"/>
              </a:spcAft>
              <a:buSzPct val="100000"/>
              <a:buChar char="•"/>
            </a:pPr>
            <a:r>
              <a:rPr lang="it-IT" sz="2400" b="1" dirty="0">
                <a:solidFill>
                  <a:schemeClr val="bg1"/>
                </a:solidFill>
              </a:rPr>
              <a:t>Trattativa secondo buona fede</a:t>
            </a:r>
            <a:r>
              <a:rPr lang="it-IT" sz="2400" dirty="0">
                <a:solidFill>
                  <a:schemeClr val="bg1"/>
                </a:solidFill>
              </a:rPr>
              <a:t>: dovere di leale collaborazione e confronto;</a:t>
            </a:r>
          </a:p>
          <a:p>
            <a:pPr marL="361950" indent="-361950">
              <a:spcBef>
                <a:spcPts val="1200"/>
              </a:spcBef>
              <a:spcAft>
                <a:spcPts val="1200"/>
              </a:spcAft>
              <a:buSzPct val="100000"/>
              <a:buChar char="•"/>
            </a:pPr>
            <a:r>
              <a:rPr lang="it-IT" sz="2400" b="1" dirty="0">
                <a:solidFill>
                  <a:schemeClr val="bg1"/>
                </a:solidFill>
              </a:rPr>
              <a:t>Non ci sono termini tassativi</a:t>
            </a:r>
            <a:r>
              <a:rPr lang="it-IT" sz="2400" dirty="0">
                <a:solidFill>
                  <a:schemeClr val="bg1"/>
                </a:solidFill>
              </a:rPr>
              <a:t>, ma la trattativa deve svolgersi con tempestività;</a:t>
            </a:r>
          </a:p>
          <a:p>
            <a:pPr marL="361950" indent="-361950">
              <a:spcBef>
                <a:spcPts val="1200"/>
              </a:spcBef>
              <a:spcAft>
                <a:spcPts val="1200"/>
              </a:spcAft>
              <a:buSzPct val="100000"/>
              <a:buChar char="•"/>
            </a:pPr>
            <a:r>
              <a:rPr lang="it-IT" sz="2400" dirty="0">
                <a:solidFill>
                  <a:schemeClr val="bg1"/>
                </a:solidFill>
              </a:rPr>
              <a:t>La </a:t>
            </a:r>
            <a:r>
              <a:rPr lang="it-IT" sz="2400" b="1" dirty="0">
                <a:solidFill>
                  <a:schemeClr val="bg1"/>
                </a:solidFill>
              </a:rPr>
              <a:t>violazione del dovere di buona fede </a:t>
            </a:r>
            <a:r>
              <a:rPr lang="it-IT" sz="2400" dirty="0">
                <a:solidFill>
                  <a:schemeClr val="bg1"/>
                </a:solidFill>
              </a:rPr>
              <a:t>può essere fatta valere davanti al Giudice Amministrativo.</a:t>
            </a:r>
          </a:p>
        </p:txBody>
      </p:sp>
      <p:sp>
        <p:nvSpPr>
          <p:cNvPr id="5" name="CasellaDiTesto 4">
            <a:extLst>
              <a:ext uri="{FF2B5EF4-FFF2-40B4-BE49-F238E27FC236}">
                <a16:creationId xmlns:a16="http://schemas.microsoft.com/office/drawing/2014/main" id="{ECCC6D8D-A559-64AD-0B45-B14A74A832F5}"/>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140739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32C4C-E591-B5A9-108A-FFDA3998B8E7}"/>
            </a:ext>
          </a:extLst>
        </p:cNvPr>
        <p:cNvGrpSpPr/>
        <p:nvPr/>
      </p:nvGrpSpPr>
      <p:grpSpPr>
        <a:xfrm>
          <a:off x="0" y="0"/>
          <a:ext cx="0" cy="0"/>
          <a:chOff x="0" y="0"/>
          <a:chExt cx="0" cy="0"/>
        </a:xfrm>
      </p:grpSpPr>
      <p:pic>
        <p:nvPicPr>
          <p:cNvPr id="11" name="Immagine 10">
            <a:extLst>
              <a:ext uri="{FF2B5EF4-FFF2-40B4-BE49-F238E27FC236}">
                <a16:creationId xmlns:a16="http://schemas.microsoft.com/office/drawing/2014/main" id="{D9691224-8B2C-7798-6D68-BECE42DCE99A}"/>
              </a:ext>
            </a:extLst>
          </p:cNvPr>
          <p:cNvPicPr>
            <a:picLocks noChangeAspect="1"/>
          </p:cNvPicPr>
          <p:nvPr/>
        </p:nvPicPr>
        <p:blipFill>
          <a:blip r:embed="rId2"/>
          <a:srcRect/>
          <a:stretch/>
        </p:blipFill>
        <p:spPr>
          <a:xfrm>
            <a:off x="0" y="812801"/>
            <a:ext cx="9144000" cy="5005274"/>
          </a:xfrm>
          <a:prstGeom prst="rect">
            <a:avLst/>
          </a:prstGeom>
        </p:spPr>
      </p:pic>
      <p:sp>
        <p:nvSpPr>
          <p:cNvPr id="2" name="Titolo 1">
            <a:extLst>
              <a:ext uri="{FF2B5EF4-FFF2-40B4-BE49-F238E27FC236}">
                <a16:creationId xmlns:a16="http://schemas.microsoft.com/office/drawing/2014/main" id="{F30496FC-3106-DE2D-4A9F-2635BB1D9080}"/>
              </a:ext>
            </a:extLst>
          </p:cNvPr>
          <p:cNvSpPr>
            <a:spLocks noGrp="1"/>
          </p:cNvSpPr>
          <p:nvPr>
            <p:ph type="title"/>
          </p:nvPr>
        </p:nvSpPr>
        <p:spPr>
          <a:xfrm>
            <a:off x="0" y="139959"/>
            <a:ext cx="5495731" cy="1933952"/>
          </a:xfrm>
          <a:solidFill>
            <a:schemeClr val="accent1">
              <a:lumMod val="50000"/>
              <a:alpha val="70000"/>
            </a:schemeClr>
          </a:solidFill>
        </p:spPr>
        <p:txBody>
          <a:bodyPr>
            <a:noAutofit/>
          </a:bodyPr>
          <a:lstStyle/>
          <a:p>
            <a:pPr algn="ctr"/>
            <a:r>
              <a:rPr lang="it-IT" sz="4400" dirty="0"/>
              <a:t>Prima Parte:</a:t>
            </a:r>
            <a:br>
              <a:rPr lang="it-IT" sz="4400" dirty="0"/>
            </a:br>
            <a:r>
              <a:rPr lang="it-IT" sz="4400" dirty="0"/>
              <a:t>Il caro materiali dal 2021 ad oggi</a:t>
            </a:r>
          </a:p>
        </p:txBody>
      </p:sp>
      <p:sp>
        <p:nvSpPr>
          <p:cNvPr id="4" name="Segnaposto numero diapositiva 3">
            <a:extLst>
              <a:ext uri="{FF2B5EF4-FFF2-40B4-BE49-F238E27FC236}">
                <a16:creationId xmlns:a16="http://schemas.microsoft.com/office/drawing/2014/main" id="{5577725F-C563-63EB-28E3-F47A5D8599BC}"/>
              </a:ext>
            </a:extLst>
          </p:cNvPr>
          <p:cNvSpPr>
            <a:spLocks noGrp="1"/>
          </p:cNvSpPr>
          <p:nvPr>
            <p:ph type="sldNum" sz="quarter" idx="4"/>
          </p:nvPr>
        </p:nvSpPr>
        <p:spPr/>
        <p:txBody>
          <a:bodyPr/>
          <a:lstStyle/>
          <a:p>
            <a:fld id="{FEDAB2FA-DA73-9543-9206-10A2F1DC5EA0}" type="slidenum">
              <a:rPr lang="it-IT" smtClean="0"/>
              <a:pPr/>
              <a:t>3</a:t>
            </a:fld>
            <a:endParaRPr lang="it-IT" dirty="0"/>
          </a:p>
        </p:txBody>
      </p:sp>
      <p:cxnSp>
        <p:nvCxnSpPr>
          <p:cNvPr id="13" name="Connettore diritto 12">
            <a:extLst>
              <a:ext uri="{FF2B5EF4-FFF2-40B4-BE49-F238E27FC236}">
                <a16:creationId xmlns:a16="http://schemas.microsoft.com/office/drawing/2014/main" id="{9EE2B7B9-9BC4-7F98-CCB8-97D763B6627D}"/>
              </a:ext>
            </a:extLst>
          </p:cNvPr>
          <p:cNvCxnSpPr>
            <a:cxnSpLocks/>
          </p:cNvCxnSpPr>
          <p:nvPr/>
        </p:nvCxnSpPr>
        <p:spPr>
          <a:xfrm>
            <a:off x="3806890" y="2568498"/>
            <a:ext cx="765110" cy="0"/>
          </a:xfrm>
          <a:prstGeom prst="line">
            <a:avLst/>
          </a:prstGeom>
          <a:ln w="12700">
            <a:solidFill>
              <a:srgbClr val="F5A114"/>
            </a:solidFill>
          </a:ln>
        </p:spPr>
        <p:style>
          <a:lnRef idx="1">
            <a:schemeClr val="accent1"/>
          </a:lnRef>
          <a:fillRef idx="0">
            <a:schemeClr val="accent1"/>
          </a:fillRef>
          <a:effectRef idx="0">
            <a:schemeClr val="accent1"/>
          </a:effectRef>
          <a:fontRef idx="minor">
            <a:schemeClr val="tx1"/>
          </a:fontRef>
        </p:style>
      </p:cxnSp>
      <p:cxnSp>
        <p:nvCxnSpPr>
          <p:cNvPr id="3" name="Connettore diritto 2">
            <a:extLst>
              <a:ext uri="{FF2B5EF4-FFF2-40B4-BE49-F238E27FC236}">
                <a16:creationId xmlns:a16="http://schemas.microsoft.com/office/drawing/2014/main" id="{DD48C930-91A8-ACD4-139B-1904A23CBFC4}"/>
              </a:ext>
            </a:extLst>
          </p:cNvPr>
          <p:cNvCxnSpPr>
            <a:cxnSpLocks/>
          </p:cNvCxnSpPr>
          <p:nvPr/>
        </p:nvCxnSpPr>
        <p:spPr>
          <a:xfrm>
            <a:off x="3806890" y="3131444"/>
            <a:ext cx="765110" cy="0"/>
          </a:xfrm>
          <a:prstGeom prst="line">
            <a:avLst/>
          </a:prstGeom>
          <a:ln w="12700">
            <a:solidFill>
              <a:srgbClr val="F5A114"/>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F748E829-B6DB-8CBE-3E63-0B706EF50712}"/>
              </a:ext>
            </a:extLst>
          </p:cNvPr>
          <p:cNvCxnSpPr>
            <a:cxnSpLocks/>
          </p:cNvCxnSpPr>
          <p:nvPr/>
        </p:nvCxnSpPr>
        <p:spPr>
          <a:xfrm>
            <a:off x="3806890" y="3663289"/>
            <a:ext cx="765110" cy="0"/>
          </a:xfrm>
          <a:prstGeom prst="line">
            <a:avLst/>
          </a:prstGeom>
          <a:ln w="12700">
            <a:solidFill>
              <a:srgbClr val="F5A114"/>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D4F68841-9FE2-B3B8-7740-ABDBFF4687D3}"/>
              </a:ext>
            </a:extLst>
          </p:cNvPr>
          <p:cNvCxnSpPr>
            <a:cxnSpLocks/>
          </p:cNvCxnSpPr>
          <p:nvPr/>
        </p:nvCxnSpPr>
        <p:spPr>
          <a:xfrm>
            <a:off x="3806890" y="4260448"/>
            <a:ext cx="765110" cy="0"/>
          </a:xfrm>
          <a:prstGeom prst="line">
            <a:avLst/>
          </a:prstGeom>
          <a:ln w="12700">
            <a:solidFill>
              <a:srgbClr val="F5A114"/>
            </a:solidFill>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B0BB50FA-A634-67C2-93B9-6CD249FDA4E0}"/>
              </a:ext>
            </a:extLst>
          </p:cNvPr>
          <p:cNvCxnSpPr>
            <a:cxnSpLocks/>
          </p:cNvCxnSpPr>
          <p:nvPr/>
        </p:nvCxnSpPr>
        <p:spPr>
          <a:xfrm>
            <a:off x="3806890" y="4792293"/>
            <a:ext cx="765110" cy="0"/>
          </a:xfrm>
          <a:prstGeom prst="line">
            <a:avLst/>
          </a:prstGeom>
          <a:ln w="12700">
            <a:solidFill>
              <a:srgbClr val="F5A114"/>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F62C4ECA-D7A0-831C-1F4D-070D3AF4A851}"/>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572140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810510E1-A519-CFAB-F9B7-9E9088A66BB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9DEA24F-2386-E50C-7148-CBEBD40A4508}"/>
              </a:ext>
            </a:extLst>
          </p:cNvPr>
          <p:cNvSpPr>
            <a:spLocks noGrp="1"/>
          </p:cNvSpPr>
          <p:nvPr>
            <p:ph type="title"/>
          </p:nvPr>
        </p:nvSpPr>
        <p:spPr>
          <a:xfrm>
            <a:off x="619229" y="425819"/>
            <a:ext cx="7772400" cy="1160386"/>
          </a:xfrm>
        </p:spPr>
        <p:txBody>
          <a:bodyPr>
            <a:normAutofit fontScale="90000"/>
          </a:bodyPr>
          <a:lstStyle/>
          <a:p>
            <a:r>
              <a:rPr lang="it-IT" dirty="0"/>
              <a:t>Le clausole di rinegoziazione nei bandi di gara</a:t>
            </a:r>
          </a:p>
        </p:txBody>
      </p:sp>
      <p:sp>
        <p:nvSpPr>
          <p:cNvPr id="4" name="Segnaposto numero diapositiva 3">
            <a:extLst>
              <a:ext uri="{FF2B5EF4-FFF2-40B4-BE49-F238E27FC236}">
                <a16:creationId xmlns:a16="http://schemas.microsoft.com/office/drawing/2014/main" id="{FB9DCA7F-A703-A503-BF55-1CF752DB5241}"/>
              </a:ext>
            </a:extLst>
          </p:cNvPr>
          <p:cNvSpPr>
            <a:spLocks noGrp="1"/>
          </p:cNvSpPr>
          <p:nvPr>
            <p:ph type="sldNum" sz="quarter" idx="4"/>
          </p:nvPr>
        </p:nvSpPr>
        <p:spPr/>
        <p:txBody>
          <a:bodyPr/>
          <a:lstStyle/>
          <a:p>
            <a:fld id="{FEDAB2FA-DA73-9543-9206-10A2F1DC5EA0}" type="slidenum">
              <a:rPr lang="it-IT" smtClean="0"/>
              <a:pPr/>
              <a:t>30</a:t>
            </a:fld>
            <a:endParaRPr lang="it-IT" dirty="0"/>
          </a:p>
        </p:txBody>
      </p:sp>
      <p:sp>
        <p:nvSpPr>
          <p:cNvPr id="13" name="CasellaDiTesto 12">
            <a:extLst>
              <a:ext uri="{FF2B5EF4-FFF2-40B4-BE49-F238E27FC236}">
                <a16:creationId xmlns:a16="http://schemas.microsoft.com/office/drawing/2014/main" id="{67786F2D-D3F0-07A1-B8D0-8E961CB57EAB}"/>
              </a:ext>
            </a:extLst>
          </p:cNvPr>
          <p:cNvSpPr txBox="1"/>
          <p:nvPr/>
        </p:nvSpPr>
        <p:spPr>
          <a:xfrm>
            <a:off x="619229" y="1622943"/>
            <a:ext cx="7950482" cy="4401205"/>
          </a:xfrm>
          <a:prstGeom prst="rect">
            <a:avLst/>
          </a:prstGeom>
          <a:noFill/>
        </p:spPr>
        <p:txBody>
          <a:bodyPr wrap="square" rtlCol="0">
            <a:spAutoFit/>
          </a:bodyPr>
          <a:lstStyle/>
          <a:p>
            <a:pPr marL="361950" indent="-361950">
              <a:spcBef>
                <a:spcPts val="1200"/>
              </a:spcBef>
              <a:spcAft>
                <a:spcPts val="600"/>
              </a:spcAft>
              <a:buSzPct val="100000"/>
              <a:buChar char="•"/>
            </a:pPr>
            <a:r>
              <a:rPr lang="it-IT" sz="2000" b="1" dirty="0">
                <a:solidFill>
                  <a:schemeClr val="bg1"/>
                </a:solidFill>
              </a:rPr>
              <a:t>Evento-presupposto</a:t>
            </a:r>
            <a:r>
              <a:rPr lang="it-IT" sz="2000" dirty="0">
                <a:solidFill>
                  <a:schemeClr val="bg1"/>
                </a:solidFill>
              </a:rPr>
              <a:t>: definizione puntuale delle sopravvenienze rilevanti (es. variazione di un indice oltre una soglia, eventi straordinari tipizzati).</a:t>
            </a:r>
          </a:p>
          <a:p>
            <a:pPr marL="361950" indent="-361950">
              <a:spcBef>
                <a:spcPts val="1200"/>
              </a:spcBef>
              <a:spcAft>
                <a:spcPts val="600"/>
              </a:spcAft>
              <a:buSzPct val="100000"/>
              <a:buChar char="•"/>
            </a:pPr>
            <a:r>
              <a:rPr lang="it-IT" sz="2000" b="1" dirty="0">
                <a:solidFill>
                  <a:schemeClr val="bg1"/>
                </a:solidFill>
              </a:rPr>
              <a:t>Soglia di squilibrio</a:t>
            </a:r>
            <a:r>
              <a:rPr lang="it-IT" sz="2000" dirty="0">
                <a:solidFill>
                  <a:schemeClr val="bg1"/>
                </a:solidFill>
              </a:rPr>
              <a:t>: indicazione quantitativa della rilevanza (percentuale di scostamento) che fa scattare il diritto/obbligo;</a:t>
            </a:r>
          </a:p>
          <a:p>
            <a:pPr marL="361950" indent="-361950">
              <a:spcBef>
                <a:spcPts val="1200"/>
              </a:spcBef>
              <a:spcAft>
                <a:spcPts val="600"/>
              </a:spcAft>
              <a:buSzPct val="100000"/>
              <a:buChar char="•"/>
            </a:pPr>
            <a:r>
              <a:rPr lang="it-IT" sz="2000" b="1" dirty="0">
                <a:solidFill>
                  <a:schemeClr val="bg1"/>
                </a:solidFill>
              </a:rPr>
              <a:t>Procedura e termini</a:t>
            </a:r>
            <a:r>
              <a:rPr lang="it-IT" sz="2000" dirty="0">
                <a:solidFill>
                  <a:schemeClr val="bg1"/>
                </a:solidFill>
              </a:rPr>
              <a:t>: modalità di attivazione, termini per la richiesta e per la trattativa, obblighi informativi;</a:t>
            </a:r>
          </a:p>
          <a:p>
            <a:pPr marL="361950" indent="-361950">
              <a:spcBef>
                <a:spcPts val="1200"/>
              </a:spcBef>
              <a:spcAft>
                <a:spcPts val="600"/>
              </a:spcAft>
              <a:buSzPct val="100000"/>
              <a:buChar char="•"/>
            </a:pPr>
            <a:r>
              <a:rPr lang="it-IT" sz="2000" b="1" dirty="0">
                <a:solidFill>
                  <a:schemeClr val="bg1"/>
                </a:solidFill>
              </a:rPr>
              <a:t>Criteri di riequilibrio</a:t>
            </a:r>
            <a:r>
              <a:rPr lang="it-IT" sz="2000" dirty="0">
                <a:solidFill>
                  <a:schemeClr val="bg1"/>
                </a:solidFill>
              </a:rPr>
              <a:t>: parametri oggettivi (indici, prezzari) per orientare la modifica e ridurre la discrezionalità;</a:t>
            </a:r>
          </a:p>
          <a:p>
            <a:pPr marL="361950" indent="-361950">
              <a:spcBef>
                <a:spcPts val="1200"/>
              </a:spcBef>
              <a:spcAft>
                <a:spcPts val="600"/>
              </a:spcAft>
              <a:buSzPct val="100000"/>
              <a:buChar char="•"/>
            </a:pPr>
            <a:r>
              <a:rPr lang="it-IT" sz="2000" b="1" dirty="0">
                <a:solidFill>
                  <a:schemeClr val="bg1"/>
                </a:solidFill>
              </a:rPr>
              <a:t>Esito del mancato accordo</a:t>
            </a:r>
            <a:r>
              <a:rPr lang="it-IT" sz="2000" dirty="0">
                <a:solidFill>
                  <a:schemeClr val="bg1"/>
                </a:solidFill>
              </a:rPr>
              <a:t>: meccanismo di chiusura (perizia di un terzo, mediazione, arbitrato) per evitare lo stallo.</a:t>
            </a:r>
          </a:p>
        </p:txBody>
      </p:sp>
      <p:sp>
        <p:nvSpPr>
          <p:cNvPr id="5" name="CasellaDiTesto 4">
            <a:extLst>
              <a:ext uri="{FF2B5EF4-FFF2-40B4-BE49-F238E27FC236}">
                <a16:creationId xmlns:a16="http://schemas.microsoft.com/office/drawing/2014/main" id="{AE5079E4-C4A5-D19F-54C7-81349B7826EA}"/>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1216628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B8A35989-B9D0-F8D5-6358-DB8541DB7AF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5BFC513-D65A-0D61-D4A1-E41EBFE0E871}"/>
              </a:ext>
            </a:extLst>
          </p:cNvPr>
          <p:cNvSpPr>
            <a:spLocks noGrp="1"/>
          </p:cNvSpPr>
          <p:nvPr>
            <p:ph type="title"/>
          </p:nvPr>
        </p:nvSpPr>
        <p:spPr>
          <a:xfrm>
            <a:off x="619229" y="425819"/>
            <a:ext cx="7772400" cy="1160386"/>
          </a:xfrm>
        </p:spPr>
        <p:txBody>
          <a:bodyPr>
            <a:normAutofit/>
          </a:bodyPr>
          <a:lstStyle/>
          <a:p>
            <a:r>
              <a:rPr lang="it-IT" dirty="0"/>
              <a:t>accordo bonario E RISERVE</a:t>
            </a:r>
          </a:p>
        </p:txBody>
      </p:sp>
      <p:sp>
        <p:nvSpPr>
          <p:cNvPr id="4" name="Segnaposto numero diapositiva 3">
            <a:extLst>
              <a:ext uri="{FF2B5EF4-FFF2-40B4-BE49-F238E27FC236}">
                <a16:creationId xmlns:a16="http://schemas.microsoft.com/office/drawing/2014/main" id="{18D6F87D-D609-9156-5461-2FE43D74A766}"/>
              </a:ext>
            </a:extLst>
          </p:cNvPr>
          <p:cNvSpPr>
            <a:spLocks noGrp="1"/>
          </p:cNvSpPr>
          <p:nvPr>
            <p:ph type="sldNum" sz="quarter" idx="4"/>
          </p:nvPr>
        </p:nvSpPr>
        <p:spPr/>
        <p:txBody>
          <a:bodyPr/>
          <a:lstStyle/>
          <a:p>
            <a:fld id="{FEDAB2FA-DA73-9543-9206-10A2F1DC5EA0}" type="slidenum">
              <a:rPr lang="it-IT" smtClean="0"/>
              <a:pPr/>
              <a:t>31</a:t>
            </a:fld>
            <a:endParaRPr lang="it-IT" dirty="0"/>
          </a:p>
        </p:txBody>
      </p:sp>
      <p:sp>
        <p:nvSpPr>
          <p:cNvPr id="13" name="CasellaDiTesto 12">
            <a:extLst>
              <a:ext uri="{FF2B5EF4-FFF2-40B4-BE49-F238E27FC236}">
                <a16:creationId xmlns:a16="http://schemas.microsoft.com/office/drawing/2014/main" id="{50A8599D-C952-595B-AD6A-55AD41E17846}"/>
              </a:ext>
            </a:extLst>
          </p:cNvPr>
          <p:cNvSpPr txBox="1"/>
          <p:nvPr/>
        </p:nvSpPr>
        <p:spPr>
          <a:xfrm>
            <a:off x="619229" y="1205057"/>
            <a:ext cx="7950482" cy="4739759"/>
          </a:xfrm>
          <a:prstGeom prst="rect">
            <a:avLst/>
          </a:prstGeom>
          <a:noFill/>
        </p:spPr>
        <p:txBody>
          <a:bodyPr wrap="square" rtlCol="0">
            <a:spAutoFit/>
          </a:bodyPr>
          <a:lstStyle/>
          <a:p>
            <a:pPr marL="361950" indent="-361950">
              <a:spcBef>
                <a:spcPts val="1200"/>
              </a:spcBef>
              <a:spcAft>
                <a:spcPts val="600"/>
              </a:spcAft>
              <a:buSzPct val="100000"/>
              <a:buChar char="•"/>
            </a:pPr>
            <a:r>
              <a:rPr lang="it-IT" sz="2200" dirty="0">
                <a:solidFill>
                  <a:schemeClr val="bg1"/>
                </a:solidFill>
              </a:rPr>
              <a:t>L’accordo bonario (art. 210) interviene quando, a seguito delle riserve, l’importo controverso si colloca tra il 5% e il 15% dell’importo contrattuale;</a:t>
            </a:r>
          </a:p>
          <a:p>
            <a:pPr marL="361950" indent="-361950">
              <a:spcBef>
                <a:spcPts val="1200"/>
              </a:spcBef>
              <a:spcAft>
                <a:spcPts val="600"/>
              </a:spcAft>
              <a:buSzPct val="100000"/>
              <a:buChar char="•"/>
            </a:pPr>
            <a:r>
              <a:rPr lang="it-IT" sz="2200" dirty="0">
                <a:solidFill>
                  <a:schemeClr val="bg1"/>
                </a:solidFill>
              </a:rPr>
              <a:t>Il procedimento è promosso dal RUP su comunicazione del DL e può avvalersi di un esperto indicato dalla Camera arbitrale per la formulazione di una proposta motivata; </a:t>
            </a:r>
          </a:p>
          <a:p>
            <a:pPr marL="361950" indent="-361950">
              <a:spcBef>
                <a:spcPts val="1200"/>
              </a:spcBef>
              <a:spcAft>
                <a:spcPts val="600"/>
              </a:spcAft>
              <a:buSzPct val="100000"/>
              <a:buChar char="•"/>
            </a:pPr>
            <a:r>
              <a:rPr lang="it-IT" sz="2200" dirty="0">
                <a:solidFill>
                  <a:schemeClr val="bg1"/>
                </a:solidFill>
              </a:rPr>
              <a:t>Reiterabile, entro il limite massimo complessivo del 15%;</a:t>
            </a:r>
          </a:p>
          <a:p>
            <a:pPr marL="361950" indent="-361950">
              <a:spcBef>
                <a:spcPts val="1200"/>
              </a:spcBef>
              <a:spcAft>
                <a:spcPts val="600"/>
              </a:spcAft>
              <a:buSzPct val="100000"/>
              <a:buChar char="•"/>
            </a:pPr>
            <a:r>
              <a:rPr lang="it-IT" sz="2200" dirty="0">
                <a:solidFill>
                  <a:schemeClr val="bg1"/>
                </a:solidFill>
              </a:rPr>
              <a:t>Applicabile in quanto compatibile, ai contratti di servizi e forniture (art. 211); </a:t>
            </a:r>
          </a:p>
          <a:p>
            <a:pPr marL="361950" indent="-361950">
              <a:spcBef>
                <a:spcPts val="1200"/>
              </a:spcBef>
              <a:spcAft>
                <a:spcPts val="600"/>
              </a:spcAft>
              <a:buSzPct val="100000"/>
              <a:buChar char="•"/>
            </a:pPr>
            <a:r>
              <a:rPr lang="it-IT" sz="2200" dirty="0">
                <a:solidFill>
                  <a:schemeClr val="bg1"/>
                </a:solidFill>
              </a:rPr>
              <a:t>Ove non sia possibile esperire altri rimedi, residua la transazione (art. 212).</a:t>
            </a:r>
          </a:p>
        </p:txBody>
      </p:sp>
      <p:sp>
        <p:nvSpPr>
          <p:cNvPr id="5" name="CasellaDiTesto 4">
            <a:extLst>
              <a:ext uri="{FF2B5EF4-FFF2-40B4-BE49-F238E27FC236}">
                <a16:creationId xmlns:a16="http://schemas.microsoft.com/office/drawing/2014/main" id="{E2D57A00-0D99-BB8C-E227-CD3F4E752C4E}"/>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3965042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33F836B1-4833-0199-0805-F8C26186645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F0B3D2B-86DB-45FF-B758-7FB16593C44C}"/>
              </a:ext>
            </a:extLst>
          </p:cNvPr>
          <p:cNvSpPr>
            <a:spLocks noGrp="1"/>
          </p:cNvSpPr>
          <p:nvPr>
            <p:ph type="title"/>
          </p:nvPr>
        </p:nvSpPr>
        <p:spPr>
          <a:xfrm>
            <a:off x="619229" y="425819"/>
            <a:ext cx="7772400" cy="1160386"/>
          </a:xfrm>
        </p:spPr>
        <p:txBody>
          <a:bodyPr>
            <a:normAutofit/>
          </a:bodyPr>
          <a:lstStyle/>
          <a:p>
            <a:r>
              <a:rPr lang="it-IT" dirty="0"/>
              <a:t>Quale rimedio attivare</a:t>
            </a:r>
          </a:p>
        </p:txBody>
      </p:sp>
      <p:sp>
        <p:nvSpPr>
          <p:cNvPr id="4" name="Segnaposto numero diapositiva 3">
            <a:extLst>
              <a:ext uri="{FF2B5EF4-FFF2-40B4-BE49-F238E27FC236}">
                <a16:creationId xmlns:a16="http://schemas.microsoft.com/office/drawing/2014/main" id="{CCE2BB1B-916E-0C13-5CE6-123590F3DA5D}"/>
              </a:ext>
            </a:extLst>
          </p:cNvPr>
          <p:cNvSpPr>
            <a:spLocks noGrp="1"/>
          </p:cNvSpPr>
          <p:nvPr>
            <p:ph type="sldNum" sz="quarter" idx="4"/>
          </p:nvPr>
        </p:nvSpPr>
        <p:spPr/>
        <p:txBody>
          <a:bodyPr/>
          <a:lstStyle/>
          <a:p>
            <a:fld id="{FEDAB2FA-DA73-9543-9206-10A2F1DC5EA0}" type="slidenum">
              <a:rPr lang="it-IT" smtClean="0"/>
              <a:pPr/>
              <a:t>32</a:t>
            </a:fld>
            <a:endParaRPr lang="it-IT" dirty="0"/>
          </a:p>
        </p:txBody>
      </p:sp>
      <p:sp>
        <p:nvSpPr>
          <p:cNvPr id="13" name="CasellaDiTesto 12">
            <a:extLst>
              <a:ext uri="{FF2B5EF4-FFF2-40B4-BE49-F238E27FC236}">
                <a16:creationId xmlns:a16="http://schemas.microsoft.com/office/drawing/2014/main" id="{DD721E66-5434-0A1A-7FAB-31A76E300225}"/>
              </a:ext>
            </a:extLst>
          </p:cNvPr>
          <p:cNvSpPr txBox="1"/>
          <p:nvPr/>
        </p:nvSpPr>
        <p:spPr>
          <a:xfrm>
            <a:off x="619229" y="1205057"/>
            <a:ext cx="7950482" cy="4632037"/>
          </a:xfrm>
          <a:prstGeom prst="rect">
            <a:avLst/>
          </a:prstGeom>
          <a:noFill/>
        </p:spPr>
        <p:txBody>
          <a:bodyPr wrap="square" rtlCol="0">
            <a:spAutoFit/>
          </a:bodyPr>
          <a:lstStyle/>
          <a:p>
            <a:pPr>
              <a:spcBef>
                <a:spcPts val="1200"/>
              </a:spcBef>
              <a:spcAft>
                <a:spcPts val="600"/>
              </a:spcAft>
              <a:buSzPct val="100000"/>
            </a:pPr>
            <a:r>
              <a:rPr lang="it-IT" sz="2200" dirty="0">
                <a:solidFill>
                  <a:schemeClr val="bg1"/>
                </a:solidFill>
              </a:rPr>
              <a:t>Si può agire </a:t>
            </a:r>
            <a:r>
              <a:rPr lang="it-IT" sz="2200" b="1" dirty="0">
                <a:solidFill>
                  <a:schemeClr val="bg1"/>
                </a:solidFill>
              </a:rPr>
              <a:t>per gradi</a:t>
            </a:r>
            <a:r>
              <a:rPr lang="it-IT" sz="2200" dirty="0">
                <a:solidFill>
                  <a:schemeClr val="bg1"/>
                </a:solidFill>
              </a:rPr>
              <a:t>: </a:t>
            </a:r>
          </a:p>
          <a:p>
            <a:pPr marL="514350" indent="-514350">
              <a:spcBef>
                <a:spcPts val="1200"/>
              </a:spcBef>
              <a:spcAft>
                <a:spcPts val="600"/>
              </a:spcAft>
              <a:buSzPct val="100000"/>
              <a:buAutoNum type="romanLcParenR"/>
            </a:pPr>
            <a:r>
              <a:rPr lang="it-IT" sz="2200" dirty="0">
                <a:solidFill>
                  <a:schemeClr val="bg1"/>
                </a:solidFill>
              </a:rPr>
              <a:t>privilegiare la </a:t>
            </a:r>
            <a:r>
              <a:rPr lang="it-IT" sz="2200" b="1" dirty="0">
                <a:solidFill>
                  <a:schemeClr val="bg1"/>
                </a:solidFill>
              </a:rPr>
              <a:t>revisione</a:t>
            </a:r>
            <a:r>
              <a:rPr lang="it-IT" sz="2200" dirty="0">
                <a:solidFill>
                  <a:schemeClr val="bg1"/>
                </a:solidFill>
              </a:rPr>
              <a:t> se il rincaro rientra nel meccanismo indicizzato;</a:t>
            </a:r>
          </a:p>
          <a:p>
            <a:pPr marL="514350" indent="-514350">
              <a:spcBef>
                <a:spcPts val="1200"/>
              </a:spcBef>
              <a:spcAft>
                <a:spcPts val="600"/>
              </a:spcAft>
              <a:buSzPct val="100000"/>
              <a:buAutoNum type="romanLcParenR"/>
            </a:pPr>
            <a:r>
              <a:rPr lang="it-IT" sz="2200" dirty="0">
                <a:solidFill>
                  <a:schemeClr val="bg1"/>
                </a:solidFill>
              </a:rPr>
              <a:t>attivare la </a:t>
            </a:r>
            <a:r>
              <a:rPr lang="it-IT" sz="2200" b="1" dirty="0">
                <a:solidFill>
                  <a:schemeClr val="bg1"/>
                </a:solidFill>
              </a:rPr>
              <a:t>rinegoziazione</a:t>
            </a:r>
            <a:r>
              <a:rPr lang="it-IT" sz="2200" dirty="0">
                <a:solidFill>
                  <a:schemeClr val="bg1"/>
                </a:solidFill>
              </a:rPr>
              <a:t> se c’è uno squilibrio rilevante causato da un evento straordinario;</a:t>
            </a:r>
          </a:p>
          <a:p>
            <a:pPr marL="514350" indent="-514350">
              <a:spcBef>
                <a:spcPts val="1200"/>
              </a:spcBef>
              <a:spcAft>
                <a:spcPts val="600"/>
              </a:spcAft>
              <a:buSzPct val="100000"/>
              <a:buAutoNum type="romanLcParenR"/>
            </a:pPr>
            <a:r>
              <a:rPr lang="it-IT" sz="2200" dirty="0">
                <a:solidFill>
                  <a:schemeClr val="bg1"/>
                </a:solidFill>
              </a:rPr>
              <a:t>parallelamente, gestire la posizione contabile con le </a:t>
            </a:r>
            <a:r>
              <a:rPr lang="it-IT" sz="2200" b="1" dirty="0">
                <a:solidFill>
                  <a:schemeClr val="bg1"/>
                </a:solidFill>
              </a:rPr>
              <a:t>riserve</a:t>
            </a:r>
            <a:r>
              <a:rPr lang="it-IT" sz="2200" dirty="0">
                <a:solidFill>
                  <a:schemeClr val="bg1"/>
                </a:solidFill>
              </a:rPr>
              <a:t> per non perdere il diritto;</a:t>
            </a:r>
          </a:p>
          <a:p>
            <a:pPr marL="514350" indent="-514350">
              <a:spcBef>
                <a:spcPts val="1200"/>
              </a:spcBef>
              <a:spcAft>
                <a:spcPts val="600"/>
              </a:spcAft>
              <a:buSzPct val="100000"/>
              <a:buAutoNum type="romanLcParenR"/>
            </a:pPr>
            <a:r>
              <a:rPr lang="it-IT" sz="2200" dirty="0">
                <a:solidFill>
                  <a:schemeClr val="bg1"/>
                </a:solidFill>
              </a:rPr>
              <a:t>ricorrere all’</a:t>
            </a:r>
            <a:r>
              <a:rPr lang="it-IT" sz="2200" b="1" dirty="0">
                <a:solidFill>
                  <a:schemeClr val="bg1"/>
                </a:solidFill>
              </a:rPr>
              <a:t>accordo bonario</a:t>
            </a:r>
            <a:r>
              <a:rPr lang="it-IT" sz="2200" dirty="0">
                <a:solidFill>
                  <a:schemeClr val="bg1"/>
                </a:solidFill>
              </a:rPr>
              <a:t> come sede di composizione;</a:t>
            </a:r>
          </a:p>
          <a:p>
            <a:pPr marL="514350" indent="-514350">
              <a:spcBef>
                <a:spcPts val="1200"/>
              </a:spcBef>
              <a:spcAft>
                <a:spcPts val="600"/>
              </a:spcAft>
              <a:buSzPct val="100000"/>
              <a:buAutoNum type="romanLcParenR"/>
            </a:pPr>
            <a:r>
              <a:rPr lang="it-IT" sz="2200" dirty="0">
                <a:solidFill>
                  <a:schemeClr val="bg1"/>
                </a:solidFill>
              </a:rPr>
              <a:t>riservare il </a:t>
            </a:r>
            <a:r>
              <a:rPr lang="it-IT" sz="2200" b="1" dirty="0">
                <a:solidFill>
                  <a:schemeClr val="bg1"/>
                </a:solidFill>
              </a:rPr>
              <a:t>contenzioso</a:t>
            </a:r>
            <a:r>
              <a:rPr lang="it-IT" sz="2200" dirty="0">
                <a:solidFill>
                  <a:schemeClr val="bg1"/>
                </a:solidFill>
              </a:rPr>
              <a:t> ai casi in cui la trattativa non porti ad un esito equo.</a:t>
            </a:r>
          </a:p>
        </p:txBody>
      </p:sp>
      <p:sp>
        <p:nvSpPr>
          <p:cNvPr id="5" name="CasellaDiTesto 4">
            <a:extLst>
              <a:ext uri="{FF2B5EF4-FFF2-40B4-BE49-F238E27FC236}">
                <a16:creationId xmlns:a16="http://schemas.microsoft.com/office/drawing/2014/main" id="{BC7F2800-BC37-35FA-99EB-4028D0D2CEE4}"/>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4058823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6C97E-3AFF-5BFF-9DB4-CDC885051177}"/>
            </a:ext>
          </a:extLst>
        </p:cNvPr>
        <p:cNvGrpSpPr/>
        <p:nvPr/>
      </p:nvGrpSpPr>
      <p:grpSpPr>
        <a:xfrm>
          <a:off x="0" y="0"/>
          <a:ext cx="0" cy="0"/>
          <a:chOff x="0" y="0"/>
          <a:chExt cx="0" cy="0"/>
        </a:xfrm>
      </p:grpSpPr>
      <p:pic>
        <p:nvPicPr>
          <p:cNvPr id="11" name="Immagine 10">
            <a:extLst>
              <a:ext uri="{FF2B5EF4-FFF2-40B4-BE49-F238E27FC236}">
                <a16:creationId xmlns:a16="http://schemas.microsoft.com/office/drawing/2014/main" id="{9A5E3563-8FE9-D776-4A6E-FE2186AFCFF8}"/>
              </a:ext>
            </a:extLst>
          </p:cNvPr>
          <p:cNvPicPr>
            <a:picLocks noChangeAspect="1"/>
          </p:cNvPicPr>
          <p:nvPr/>
        </p:nvPicPr>
        <p:blipFill>
          <a:blip r:embed="rId2"/>
          <a:srcRect/>
          <a:stretch/>
        </p:blipFill>
        <p:spPr>
          <a:xfrm>
            <a:off x="0" y="775224"/>
            <a:ext cx="9144000" cy="4805680"/>
          </a:xfrm>
          <a:prstGeom prst="rect">
            <a:avLst/>
          </a:prstGeom>
          <a:scene3d>
            <a:camera prst="orthographicFront">
              <a:rot lat="0" lon="21299953" rev="0"/>
            </a:camera>
            <a:lightRig rig="threePt" dir="t"/>
          </a:scene3d>
        </p:spPr>
      </p:pic>
      <p:sp>
        <p:nvSpPr>
          <p:cNvPr id="2" name="Titolo 1">
            <a:extLst>
              <a:ext uri="{FF2B5EF4-FFF2-40B4-BE49-F238E27FC236}">
                <a16:creationId xmlns:a16="http://schemas.microsoft.com/office/drawing/2014/main" id="{BEAB7194-5564-221E-1328-6657ACDB931C}"/>
              </a:ext>
            </a:extLst>
          </p:cNvPr>
          <p:cNvSpPr>
            <a:spLocks noGrp="1"/>
          </p:cNvSpPr>
          <p:nvPr>
            <p:ph type="title"/>
          </p:nvPr>
        </p:nvSpPr>
        <p:spPr>
          <a:xfrm>
            <a:off x="0" y="139959"/>
            <a:ext cx="5495731" cy="1970371"/>
          </a:xfrm>
          <a:solidFill>
            <a:schemeClr val="accent1">
              <a:lumMod val="50000"/>
              <a:alpha val="70000"/>
            </a:schemeClr>
          </a:solidFill>
        </p:spPr>
        <p:txBody>
          <a:bodyPr>
            <a:noAutofit/>
          </a:bodyPr>
          <a:lstStyle/>
          <a:p>
            <a:pPr algn="ctr"/>
            <a:r>
              <a:rPr lang="it-IT" sz="4400" dirty="0" err="1"/>
              <a:t>quartA</a:t>
            </a:r>
            <a:r>
              <a:rPr lang="it-IT" sz="4400" dirty="0"/>
              <a:t> Parte:</a:t>
            </a:r>
            <a:br>
              <a:rPr lang="it-IT" sz="4400" dirty="0"/>
            </a:br>
            <a:r>
              <a:rPr lang="it-IT" sz="4400" dirty="0"/>
              <a:t>Domande </a:t>
            </a:r>
            <a:br>
              <a:rPr lang="it-IT" sz="4400" dirty="0"/>
            </a:br>
            <a:r>
              <a:rPr lang="it-IT" sz="4400" dirty="0"/>
              <a:t>ricorrenti</a:t>
            </a:r>
          </a:p>
        </p:txBody>
      </p:sp>
      <p:sp>
        <p:nvSpPr>
          <p:cNvPr id="4" name="Segnaposto numero diapositiva 3">
            <a:extLst>
              <a:ext uri="{FF2B5EF4-FFF2-40B4-BE49-F238E27FC236}">
                <a16:creationId xmlns:a16="http://schemas.microsoft.com/office/drawing/2014/main" id="{48BD97C9-8F39-A982-FE6D-D588522DEB7A}"/>
              </a:ext>
            </a:extLst>
          </p:cNvPr>
          <p:cNvSpPr>
            <a:spLocks noGrp="1"/>
          </p:cNvSpPr>
          <p:nvPr>
            <p:ph type="sldNum" sz="quarter" idx="4"/>
          </p:nvPr>
        </p:nvSpPr>
        <p:spPr/>
        <p:txBody>
          <a:bodyPr/>
          <a:lstStyle/>
          <a:p>
            <a:fld id="{FEDAB2FA-DA73-9543-9206-10A2F1DC5EA0}" type="slidenum">
              <a:rPr lang="it-IT" smtClean="0"/>
              <a:pPr/>
              <a:t>33</a:t>
            </a:fld>
            <a:endParaRPr lang="it-IT" dirty="0"/>
          </a:p>
        </p:txBody>
      </p:sp>
      <p:sp>
        <p:nvSpPr>
          <p:cNvPr id="6" name="CasellaDiTesto 5">
            <a:extLst>
              <a:ext uri="{FF2B5EF4-FFF2-40B4-BE49-F238E27FC236}">
                <a16:creationId xmlns:a16="http://schemas.microsoft.com/office/drawing/2014/main" id="{A292E39B-8041-F7AF-8A17-44373084B05E}"/>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2405602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D3A92533-6162-72D4-119B-437BDE277BE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369CBB9-AB8E-B0D6-C5E4-BABEC53EB617}"/>
              </a:ext>
            </a:extLst>
          </p:cNvPr>
          <p:cNvSpPr>
            <a:spLocks noGrp="1"/>
          </p:cNvSpPr>
          <p:nvPr>
            <p:ph type="title"/>
          </p:nvPr>
        </p:nvSpPr>
        <p:spPr>
          <a:xfrm>
            <a:off x="619229" y="425819"/>
            <a:ext cx="7772400" cy="1160386"/>
          </a:xfrm>
        </p:spPr>
        <p:txBody>
          <a:bodyPr>
            <a:normAutofit/>
          </a:bodyPr>
          <a:lstStyle/>
          <a:p>
            <a:r>
              <a:rPr lang="it-IT" dirty="0"/>
              <a:t>Domande ricorrenti</a:t>
            </a:r>
          </a:p>
        </p:txBody>
      </p:sp>
      <p:sp>
        <p:nvSpPr>
          <p:cNvPr id="4" name="Segnaposto numero diapositiva 3">
            <a:extLst>
              <a:ext uri="{FF2B5EF4-FFF2-40B4-BE49-F238E27FC236}">
                <a16:creationId xmlns:a16="http://schemas.microsoft.com/office/drawing/2014/main" id="{55CBF193-AEA5-DBF5-ADD8-8DCDEC52DE1E}"/>
              </a:ext>
            </a:extLst>
          </p:cNvPr>
          <p:cNvSpPr>
            <a:spLocks noGrp="1"/>
          </p:cNvSpPr>
          <p:nvPr>
            <p:ph type="sldNum" sz="quarter" idx="4"/>
          </p:nvPr>
        </p:nvSpPr>
        <p:spPr/>
        <p:txBody>
          <a:bodyPr/>
          <a:lstStyle/>
          <a:p>
            <a:fld id="{FEDAB2FA-DA73-9543-9206-10A2F1DC5EA0}" type="slidenum">
              <a:rPr lang="it-IT" smtClean="0"/>
              <a:pPr/>
              <a:t>34</a:t>
            </a:fld>
            <a:endParaRPr lang="it-IT" dirty="0"/>
          </a:p>
        </p:txBody>
      </p:sp>
      <p:sp>
        <p:nvSpPr>
          <p:cNvPr id="13" name="CasellaDiTesto 12">
            <a:extLst>
              <a:ext uri="{FF2B5EF4-FFF2-40B4-BE49-F238E27FC236}">
                <a16:creationId xmlns:a16="http://schemas.microsoft.com/office/drawing/2014/main" id="{9E4B7ECC-0B62-EF80-614C-22EC67A24B9F}"/>
              </a:ext>
            </a:extLst>
          </p:cNvPr>
          <p:cNvSpPr txBox="1"/>
          <p:nvPr/>
        </p:nvSpPr>
        <p:spPr>
          <a:xfrm>
            <a:off x="619229" y="1311383"/>
            <a:ext cx="7950482" cy="4401205"/>
          </a:xfrm>
          <a:prstGeom prst="rect">
            <a:avLst/>
          </a:prstGeom>
          <a:noFill/>
        </p:spPr>
        <p:txBody>
          <a:bodyPr wrap="square" rtlCol="0">
            <a:spAutoFit/>
          </a:bodyPr>
          <a:lstStyle/>
          <a:p>
            <a:pPr>
              <a:spcBef>
                <a:spcPts val="1200"/>
              </a:spcBef>
              <a:spcAft>
                <a:spcPts val="600"/>
              </a:spcAft>
              <a:buSzPct val="100000"/>
            </a:pPr>
            <a:r>
              <a:rPr lang="it-IT" sz="2200" b="1" dirty="0">
                <a:solidFill>
                  <a:schemeClr val="bg1"/>
                </a:solidFill>
              </a:rPr>
              <a:t>D. </a:t>
            </a:r>
            <a:r>
              <a:rPr lang="it-IT" sz="2200" dirty="0">
                <a:solidFill>
                  <a:schemeClr val="bg1"/>
                </a:solidFill>
              </a:rPr>
              <a:t>La clausola di revisione opera anche se il bando non la prevede?</a:t>
            </a:r>
          </a:p>
          <a:p>
            <a:pPr>
              <a:spcBef>
                <a:spcPts val="1200"/>
              </a:spcBef>
              <a:spcAft>
                <a:spcPts val="600"/>
              </a:spcAft>
              <a:buSzPct val="100000"/>
            </a:pPr>
            <a:r>
              <a:rPr lang="it-IT" sz="2200" b="1" dirty="0">
                <a:solidFill>
                  <a:schemeClr val="bg1"/>
                </a:solidFill>
              </a:rPr>
              <a:t>R. </a:t>
            </a:r>
            <a:r>
              <a:rPr lang="it-IT" sz="2200" dirty="0">
                <a:solidFill>
                  <a:schemeClr val="bg1"/>
                </a:solidFill>
              </a:rPr>
              <a:t>L’obbligo è di legge. La mancata previsione nei documenti di gara configura un’illegittimità della </a:t>
            </a:r>
            <a:r>
              <a:rPr lang="it-IT" sz="2200" i="1" dirty="0" err="1">
                <a:solidFill>
                  <a:schemeClr val="bg1"/>
                </a:solidFill>
              </a:rPr>
              <a:t>lex</a:t>
            </a:r>
            <a:r>
              <a:rPr lang="it-IT" sz="2200" i="1" dirty="0">
                <a:solidFill>
                  <a:schemeClr val="bg1"/>
                </a:solidFill>
              </a:rPr>
              <a:t> </a:t>
            </a:r>
            <a:r>
              <a:rPr lang="it-IT" sz="2200" i="1" dirty="0" err="1">
                <a:solidFill>
                  <a:schemeClr val="bg1"/>
                </a:solidFill>
              </a:rPr>
              <a:t>specialis</a:t>
            </a:r>
            <a:r>
              <a:rPr lang="it-IT" sz="2200" dirty="0">
                <a:solidFill>
                  <a:schemeClr val="bg1"/>
                </a:solidFill>
              </a:rPr>
              <a:t>; in fase esecutiva resta comunque l’esigenza di ricostruire il regime applicabile.</a:t>
            </a:r>
          </a:p>
          <a:p>
            <a:pPr>
              <a:spcBef>
                <a:spcPts val="1200"/>
              </a:spcBef>
              <a:spcAft>
                <a:spcPts val="600"/>
              </a:spcAft>
              <a:buSzPct val="100000"/>
            </a:pPr>
            <a:endParaRPr lang="it-IT" sz="2200" dirty="0">
              <a:solidFill>
                <a:schemeClr val="bg1"/>
              </a:solidFill>
            </a:endParaRPr>
          </a:p>
          <a:p>
            <a:pPr>
              <a:spcBef>
                <a:spcPts val="1200"/>
              </a:spcBef>
              <a:spcAft>
                <a:spcPts val="600"/>
              </a:spcAft>
              <a:buSzPct val="100000"/>
            </a:pPr>
            <a:r>
              <a:rPr lang="it-IT" sz="2200" b="1" dirty="0">
                <a:solidFill>
                  <a:schemeClr val="bg1"/>
                </a:solidFill>
              </a:rPr>
              <a:t>D. </a:t>
            </a:r>
            <a:r>
              <a:rPr lang="it-IT" sz="2200" dirty="0">
                <a:solidFill>
                  <a:schemeClr val="bg1"/>
                </a:solidFill>
              </a:rPr>
              <a:t>Da quale momento si misura la variazione dei prezzi?</a:t>
            </a:r>
          </a:p>
          <a:p>
            <a:pPr>
              <a:spcBef>
                <a:spcPts val="1200"/>
              </a:spcBef>
              <a:spcAft>
                <a:spcPts val="600"/>
              </a:spcAft>
              <a:buSzPct val="100000"/>
            </a:pPr>
            <a:r>
              <a:rPr lang="it-IT" sz="2200" b="1" dirty="0">
                <a:solidFill>
                  <a:schemeClr val="bg1"/>
                </a:solidFill>
              </a:rPr>
              <a:t>R. </a:t>
            </a:r>
            <a:r>
              <a:rPr lang="it-IT" sz="2200" dirty="0">
                <a:solidFill>
                  <a:schemeClr val="bg1"/>
                </a:solidFill>
              </a:rPr>
              <a:t>Il valore di riferimento è quello del mese di aggiudicazione della miglior offerta; la variazione è la differenza rispetto al valore dell’indice al momento della rilevazione, secondo le cadenze fissate nei documenti di gara.</a:t>
            </a:r>
          </a:p>
        </p:txBody>
      </p:sp>
      <p:sp>
        <p:nvSpPr>
          <p:cNvPr id="5" name="CasellaDiTesto 4">
            <a:extLst>
              <a:ext uri="{FF2B5EF4-FFF2-40B4-BE49-F238E27FC236}">
                <a16:creationId xmlns:a16="http://schemas.microsoft.com/office/drawing/2014/main" id="{EDA14723-1331-9D03-7E46-9E01F79ACCD1}"/>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223338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6621432-84A8-95DB-46DA-F1355795F5A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21812C0-CE91-0AF0-C6BF-B7BAB54361EA}"/>
              </a:ext>
            </a:extLst>
          </p:cNvPr>
          <p:cNvSpPr>
            <a:spLocks noGrp="1"/>
          </p:cNvSpPr>
          <p:nvPr>
            <p:ph type="title"/>
          </p:nvPr>
        </p:nvSpPr>
        <p:spPr>
          <a:xfrm>
            <a:off x="619229" y="425819"/>
            <a:ext cx="7772400" cy="1160386"/>
          </a:xfrm>
        </p:spPr>
        <p:txBody>
          <a:bodyPr>
            <a:normAutofit/>
          </a:bodyPr>
          <a:lstStyle/>
          <a:p>
            <a:r>
              <a:rPr lang="it-IT" dirty="0"/>
              <a:t>Domande ricorrenti</a:t>
            </a:r>
          </a:p>
        </p:txBody>
      </p:sp>
      <p:sp>
        <p:nvSpPr>
          <p:cNvPr id="4" name="Segnaposto numero diapositiva 3">
            <a:extLst>
              <a:ext uri="{FF2B5EF4-FFF2-40B4-BE49-F238E27FC236}">
                <a16:creationId xmlns:a16="http://schemas.microsoft.com/office/drawing/2014/main" id="{774BD68F-C017-4B08-2F14-95DE4788F3A3}"/>
              </a:ext>
            </a:extLst>
          </p:cNvPr>
          <p:cNvSpPr>
            <a:spLocks noGrp="1"/>
          </p:cNvSpPr>
          <p:nvPr>
            <p:ph type="sldNum" sz="quarter" idx="4"/>
          </p:nvPr>
        </p:nvSpPr>
        <p:spPr/>
        <p:txBody>
          <a:bodyPr/>
          <a:lstStyle/>
          <a:p>
            <a:fld id="{FEDAB2FA-DA73-9543-9206-10A2F1DC5EA0}" type="slidenum">
              <a:rPr lang="it-IT" smtClean="0"/>
              <a:pPr/>
              <a:t>35</a:t>
            </a:fld>
            <a:endParaRPr lang="it-IT" dirty="0"/>
          </a:p>
        </p:txBody>
      </p:sp>
      <p:sp>
        <p:nvSpPr>
          <p:cNvPr id="13" name="CasellaDiTesto 12">
            <a:extLst>
              <a:ext uri="{FF2B5EF4-FFF2-40B4-BE49-F238E27FC236}">
                <a16:creationId xmlns:a16="http://schemas.microsoft.com/office/drawing/2014/main" id="{C39ECD8C-B664-0B78-25DF-16F7A2CB6678}"/>
              </a:ext>
            </a:extLst>
          </p:cNvPr>
          <p:cNvSpPr txBox="1"/>
          <p:nvPr/>
        </p:nvSpPr>
        <p:spPr>
          <a:xfrm>
            <a:off x="619229" y="1311383"/>
            <a:ext cx="7950482" cy="4401205"/>
          </a:xfrm>
          <a:prstGeom prst="rect">
            <a:avLst/>
          </a:prstGeom>
          <a:noFill/>
        </p:spPr>
        <p:txBody>
          <a:bodyPr wrap="square" rtlCol="0">
            <a:spAutoFit/>
          </a:bodyPr>
          <a:lstStyle/>
          <a:p>
            <a:pPr>
              <a:spcBef>
                <a:spcPts val="1200"/>
              </a:spcBef>
              <a:spcAft>
                <a:spcPts val="600"/>
              </a:spcAft>
              <a:buSzPct val="100000"/>
            </a:pPr>
            <a:r>
              <a:rPr lang="it-IT" sz="2200" b="1" dirty="0">
                <a:solidFill>
                  <a:schemeClr val="bg1"/>
                </a:solidFill>
              </a:rPr>
              <a:t>D. </a:t>
            </a:r>
            <a:r>
              <a:rPr lang="it-IT" sz="2200" dirty="0">
                <a:solidFill>
                  <a:schemeClr val="bg1"/>
                </a:solidFill>
              </a:rPr>
              <a:t>La revisione copre l’intero rincaro?</a:t>
            </a:r>
          </a:p>
          <a:p>
            <a:pPr>
              <a:spcBef>
                <a:spcPts val="1200"/>
              </a:spcBef>
              <a:spcAft>
                <a:spcPts val="600"/>
              </a:spcAft>
              <a:buSzPct val="100000"/>
            </a:pPr>
            <a:r>
              <a:rPr lang="it-IT" sz="2200" b="1" dirty="0">
                <a:solidFill>
                  <a:schemeClr val="bg1"/>
                </a:solidFill>
              </a:rPr>
              <a:t>R. </a:t>
            </a:r>
            <a:r>
              <a:rPr lang="it-IT" sz="2200" dirty="0">
                <a:solidFill>
                  <a:schemeClr val="bg1"/>
                </a:solidFill>
              </a:rPr>
              <a:t>No. Opera una franchigia (3% lavori, 5% servizi e forniture) e si recupera solo l’eccedenza, nella misura del 90% (lavori) o dell’80% (servizi e forniture), sulle sole prestazioni ancora da eseguire.</a:t>
            </a:r>
          </a:p>
          <a:p>
            <a:pPr>
              <a:spcBef>
                <a:spcPts val="1200"/>
              </a:spcBef>
              <a:spcAft>
                <a:spcPts val="600"/>
              </a:spcAft>
              <a:buSzPct val="100000"/>
            </a:pPr>
            <a:endParaRPr lang="it-IT" sz="2200" dirty="0">
              <a:solidFill>
                <a:schemeClr val="bg1"/>
              </a:solidFill>
            </a:endParaRPr>
          </a:p>
          <a:p>
            <a:pPr>
              <a:spcBef>
                <a:spcPts val="1200"/>
              </a:spcBef>
              <a:spcAft>
                <a:spcPts val="600"/>
              </a:spcAft>
              <a:buSzPct val="100000"/>
            </a:pPr>
            <a:r>
              <a:rPr lang="it-IT" sz="2200" b="1" dirty="0">
                <a:solidFill>
                  <a:schemeClr val="bg1"/>
                </a:solidFill>
              </a:rPr>
              <a:t>D. </a:t>
            </a:r>
            <a:r>
              <a:rPr lang="it-IT" sz="2200" dirty="0">
                <a:solidFill>
                  <a:schemeClr val="bg1"/>
                </a:solidFill>
              </a:rPr>
              <a:t>Devo presentare un’istanza se la clausola è automatica?</a:t>
            </a:r>
          </a:p>
          <a:p>
            <a:pPr>
              <a:spcBef>
                <a:spcPts val="1200"/>
              </a:spcBef>
              <a:spcAft>
                <a:spcPts val="600"/>
              </a:spcAft>
              <a:buSzPct val="100000"/>
            </a:pPr>
            <a:r>
              <a:rPr lang="it-IT" sz="2200" b="1" dirty="0">
                <a:solidFill>
                  <a:schemeClr val="bg1"/>
                </a:solidFill>
              </a:rPr>
              <a:t>R. </a:t>
            </a:r>
            <a:r>
              <a:rPr lang="it-IT" sz="2200" dirty="0">
                <a:solidFill>
                  <a:schemeClr val="bg1"/>
                </a:solidFill>
              </a:rPr>
              <a:t>Pur operando in via automatica, è fortemente consigliabile formalizzare un’istanza documentata: sollecita l’istruttoria, fissa un riferimento temporale e rafforza la posizione in caso di inerzia o diniego.</a:t>
            </a:r>
          </a:p>
        </p:txBody>
      </p:sp>
      <p:sp>
        <p:nvSpPr>
          <p:cNvPr id="5" name="CasellaDiTesto 4">
            <a:extLst>
              <a:ext uri="{FF2B5EF4-FFF2-40B4-BE49-F238E27FC236}">
                <a16:creationId xmlns:a16="http://schemas.microsoft.com/office/drawing/2014/main" id="{9F744C58-3705-3AA3-6A2A-C63C2DE7EE80}"/>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3582554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38281D28-CB97-50BA-31E7-12B260D65C8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043A71B-501A-8F9E-1F78-3E434FC5BC98}"/>
              </a:ext>
            </a:extLst>
          </p:cNvPr>
          <p:cNvSpPr>
            <a:spLocks noGrp="1"/>
          </p:cNvSpPr>
          <p:nvPr>
            <p:ph type="title"/>
          </p:nvPr>
        </p:nvSpPr>
        <p:spPr>
          <a:xfrm>
            <a:off x="619229" y="425819"/>
            <a:ext cx="7772400" cy="1160386"/>
          </a:xfrm>
        </p:spPr>
        <p:txBody>
          <a:bodyPr>
            <a:normAutofit/>
          </a:bodyPr>
          <a:lstStyle/>
          <a:p>
            <a:r>
              <a:rPr lang="it-IT" dirty="0"/>
              <a:t>Domande ricorrenti</a:t>
            </a:r>
          </a:p>
        </p:txBody>
      </p:sp>
      <p:sp>
        <p:nvSpPr>
          <p:cNvPr id="4" name="Segnaposto numero diapositiva 3">
            <a:extLst>
              <a:ext uri="{FF2B5EF4-FFF2-40B4-BE49-F238E27FC236}">
                <a16:creationId xmlns:a16="http://schemas.microsoft.com/office/drawing/2014/main" id="{352BC07F-E7A7-FFD2-0150-CCAE4D440C84}"/>
              </a:ext>
            </a:extLst>
          </p:cNvPr>
          <p:cNvSpPr>
            <a:spLocks noGrp="1"/>
          </p:cNvSpPr>
          <p:nvPr>
            <p:ph type="sldNum" sz="quarter" idx="4"/>
          </p:nvPr>
        </p:nvSpPr>
        <p:spPr/>
        <p:txBody>
          <a:bodyPr/>
          <a:lstStyle/>
          <a:p>
            <a:fld id="{FEDAB2FA-DA73-9543-9206-10A2F1DC5EA0}" type="slidenum">
              <a:rPr lang="it-IT" smtClean="0"/>
              <a:pPr/>
              <a:t>36</a:t>
            </a:fld>
            <a:endParaRPr lang="it-IT" dirty="0"/>
          </a:p>
        </p:txBody>
      </p:sp>
      <p:sp>
        <p:nvSpPr>
          <p:cNvPr id="13" name="CasellaDiTesto 12">
            <a:extLst>
              <a:ext uri="{FF2B5EF4-FFF2-40B4-BE49-F238E27FC236}">
                <a16:creationId xmlns:a16="http://schemas.microsoft.com/office/drawing/2014/main" id="{738D4577-50D1-3E11-66CE-78494CB89630}"/>
              </a:ext>
            </a:extLst>
          </p:cNvPr>
          <p:cNvSpPr txBox="1"/>
          <p:nvPr/>
        </p:nvSpPr>
        <p:spPr>
          <a:xfrm>
            <a:off x="619229" y="1311383"/>
            <a:ext cx="7950482" cy="4401205"/>
          </a:xfrm>
          <a:prstGeom prst="rect">
            <a:avLst/>
          </a:prstGeom>
          <a:noFill/>
        </p:spPr>
        <p:txBody>
          <a:bodyPr wrap="square" rtlCol="0">
            <a:spAutoFit/>
          </a:bodyPr>
          <a:lstStyle/>
          <a:p>
            <a:pPr>
              <a:spcBef>
                <a:spcPts val="1200"/>
              </a:spcBef>
              <a:spcAft>
                <a:spcPts val="600"/>
              </a:spcAft>
              <a:buSzPct val="100000"/>
            </a:pPr>
            <a:r>
              <a:rPr lang="it-IT" sz="2200" b="1" dirty="0">
                <a:solidFill>
                  <a:schemeClr val="bg1"/>
                </a:solidFill>
              </a:rPr>
              <a:t>D. </a:t>
            </a:r>
            <a:r>
              <a:rPr lang="it-IT" sz="2200" dirty="0">
                <a:solidFill>
                  <a:schemeClr val="bg1"/>
                </a:solidFill>
              </a:rPr>
              <a:t>Cosa posso fare se la stazione appaltante non risponde?</a:t>
            </a:r>
          </a:p>
          <a:p>
            <a:pPr>
              <a:spcBef>
                <a:spcPts val="1200"/>
              </a:spcBef>
              <a:spcAft>
                <a:spcPts val="600"/>
              </a:spcAft>
              <a:buSzPct val="100000"/>
            </a:pPr>
            <a:r>
              <a:rPr lang="it-IT" sz="2200" b="1" dirty="0">
                <a:solidFill>
                  <a:schemeClr val="bg1"/>
                </a:solidFill>
              </a:rPr>
              <a:t>R. A</a:t>
            </a:r>
            <a:r>
              <a:rPr lang="it-IT" sz="2200" dirty="0">
                <a:solidFill>
                  <a:schemeClr val="bg1"/>
                </a:solidFill>
              </a:rPr>
              <a:t>vverso il silenzio sono attivabili i rimedi dinanzi al giudice amministrativo. In parallelo, va presidiata la posizione contabile con le riserve.</a:t>
            </a:r>
          </a:p>
          <a:p>
            <a:pPr>
              <a:spcBef>
                <a:spcPts val="1200"/>
              </a:spcBef>
              <a:spcAft>
                <a:spcPts val="600"/>
              </a:spcAft>
              <a:buSzPct val="100000"/>
            </a:pPr>
            <a:endParaRPr lang="it-IT" sz="2200" dirty="0">
              <a:solidFill>
                <a:schemeClr val="bg1"/>
              </a:solidFill>
            </a:endParaRPr>
          </a:p>
          <a:p>
            <a:pPr>
              <a:spcBef>
                <a:spcPts val="1200"/>
              </a:spcBef>
              <a:spcAft>
                <a:spcPts val="600"/>
              </a:spcAft>
              <a:buSzPct val="100000"/>
            </a:pPr>
            <a:r>
              <a:rPr lang="it-IT" sz="2200" b="1" dirty="0">
                <a:solidFill>
                  <a:schemeClr val="bg1"/>
                </a:solidFill>
              </a:rPr>
              <a:t>D. </a:t>
            </a:r>
            <a:r>
              <a:rPr lang="it-IT" sz="2200" dirty="0">
                <a:solidFill>
                  <a:schemeClr val="bg1"/>
                </a:solidFill>
              </a:rPr>
              <a:t>Quando conviene la rinegoziazione invece della revisione?</a:t>
            </a:r>
          </a:p>
          <a:p>
            <a:pPr>
              <a:spcBef>
                <a:spcPts val="1200"/>
              </a:spcBef>
              <a:spcAft>
                <a:spcPts val="600"/>
              </a:spcAft>
              <a:buSzPct val="100000"/>
            </a:pPr>
            <a:r>
              <a:rPr lang="it-IT" sz="2200" b="1" dirty="0">
                <a:solidFill>
                  <a:schemeClr val="bg1"/>
                </a:solidFill>
              </a:rPr>
              <a:t>R. </a:t>
            </a:r>
            <a:r>
              <a:rPr lang="it-IT" sz="2200" dirty="0">
                <a:solidFill>
                  <a:schemeClr val="bg1"/>
                </a:solidFill>
              </a:rPr>
              <a:t>Quando lo squilibrio deriva da una sopravvenienza straordinaria e imprevedibile che esorbita dalla soglia indicizzata. La rinegoziazione è un rimedio a presupposti rigorosi, non un correttivo di offerte poco remunerative.</a:t>
            </a:r>
          </a:p>
        </p:txBody>
      </p:sp>
      <p:sp>
        <p:nvSpPr>
          <p:cNvPr id="5" name="CasellaDiTesto 4">
            <a:extLst>
              <a:ext uri="{FF2B5EF4-FFF2-40B4-BE49-F238E27FC236}">
                <a16:creationId xmlns:a16="http://schemas.microsoft.com/office/drawing/2014/main" id="{6285DDEF-2DD1-FCF9-87DB-EDDD5D325619}"/>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969146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7795CA28-7C26-3715-8174-BC09DD0DE77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2F1E4C7-98CB-5AC8-8EA7-0223E28DD3B1}"/>
              </a:ext>
            </a:extLst>
          </p:cNvPr>
          <p:cNvSpPr>
            <a:spLocks noGrp="1"/>
          </p:cNvSpPr>
          <p:nvPr>
            <p:ph type="title"/>
          </p:nvPr>
        </p:nvSpPr>
        <p:spPr>
          <a:xfrm>
            <a:off x="619229" y="425819"/>
            <a:ext cx="7772400" cy="1160386"/>
          </a:xfrm>
        </p:spPr>
        <p:txBody>
          <a:bodyPr>
            <a:normAutofit/>
          </a:bodyPr>
          <a:lstStyle/>
          <a:p>
            <a:r>
              <a:rPr lang="it-IT" dirty="0"/>
              <a:t>Domande ricorrenti</a:t>
            </a:r>
          </a:p>
        </p:txBody>
      </p:sp>
      <p:sp>
        <p:nvSpPr>
          <p:cNvPr id="4" name="Segnaposto numero diapositiva 3">
            <a:extLst>
              <a:ext uri="{FF2B5EF4-FFF2-40B4-BE49-F238E27FC236}">
                <a16:creationId xmlns:a16="http://schemas.microsoft.com/office/drawing/2014/main" id="{2A65603B-B72E-8843-FD9D-F4D6808A74B7}"/>
              </a:ext>
            </a:extLst>
          </p:cNvPr>
          <p:cNvSpPr>
            <a:spLocks noGrp="1"/>
          </p:cNvSpPr>
          <p:nvPr>
            <p:ph type="sldNum" sz="quarter" idx="4"/>
          </p:nvPr>
        </p:nvSpPr>
        <p:spPr/>
        <p:txBody>
          <a:bodyPr/>
          <a:lstStyle/>
          <a:p>
            <a:fld id="{FEDAB2FA-DA73-9543-9206-10A2F1DC5EA0}" type="slidenum">
              <a:rPr lang="it-IT" smtClean="0"/>
              <a:pPr/>
              <a:t>37</a:t>
            </a:fld>
            <a:endParaRPr lang="it-IT" dirty="0"/>
          </a:p>
        </p:txBody>
      </p:sp>
      <p:sp>
        <p:nvSpPr>
          <p:cNvPr id="13" name="CasellaDiTesto 12">
            <a:extLst>
              <a:ext uri="{FF2B5EF4-FFF2-40B4-BE49-F238E27FC236}">
                <a16:creationId xmlns:a16="http://schemas.microsoft.com/office/drawing/2014/main" id="{311DAE73-B0A1-345F-B830-133019B2737F}"/>
              </a:ext>
            </a:extLst>
          </p:cNvPr>
          <p:cNvSpPr txBox="1"/>
          <p:nvPr/>
        </p:nvSpPr>
        <p:spPr>
          <a:xfrm>
            <a:off x="619229" y="1290117"/>
            <a:ext cx="7950482" cy="4739759"/>
          </a:xfrm>
          <a:prstGeom prst="rect">
            <a:avLst/>
          </a:prstGeom>
          <a:noFill/>
        </p:spPr>
        <p:txBody>
          <a:bodyPr wrap="square" rtlCol="0">
            <a:spAutoFit/>
          </a:bodyPr>
          <a:lstStyle/>
          <a:p>
            <a:pPr>
              <a:spcBef>
                <a:spcPts val="1200"/>
              </a:spcBef>
              <a:spcAft>
                <a:spcPts val="600"/>
              </a:spcAft>
              <a:buSzPct val="100000"/>
            </a:pPr>
            <a:r>
              <a:rPr lang="it-IT" sz="2200" b="1" dirty="0">
                <a:solidFill>
                  <a:schemeClr val="bg1"/>
                </a:solidFill>
              </a:rPr>
              <a:t>D. </a:t>
            </a:r>
            <a:r>
              <a:rPr lang="it-IT" sz="2200" dirty="0">
                <a:solidFill>
                  <a:schemeClr val="bg1"/>
                </a:solidFill>
              </a:rPr>
              <a:t>Le riserve pregiudicano la trattativa o viceversa?</a:t>
            </a:r>
          </a:p>
          <a:p>
            <a:pPr>
              <a:spcBef>
                <a:spcPts val="1200"/>
              </a:spcBef>
              <a:spcAft>
                <a:spcPts val="600"/>
              </a:spcAft>
              <a:buSzPct val="100000"/>
            </a:pPr>
            <a:r>
              <a:rPr lang="it-IT" sz="2200" b="1" dirty="0">
                <a:solidFill>
                  <a:schemeClr val="bg1"/>
                </a:solidFill>
              </a:rPr>
              <a:t>R. </a:t>
            </a:r>
            <a:r>
              <a:rPr lang="it-IT" sz="2200" dirty="0">
                <a:solidFill>
                  <a:schemeClr val="bg1"/>
                </a:solidFill>
              </a:rPr>
              <a:t>No, se gestite correttamente. Riserve, richiesta di revisione e rinegoziazione vanno tenute distinte ma coordinate; l’accordo bonario è la sede tipica di composizione delle riserve tra il 5% e il 15% dell’importo contrattuale.</a:t>
            </a:r>
          </a:p>
          <a:p>
            <a:pPr>
              <a:spcBef>
                <a:spcPts val="1200"/>
              </a:spcBef>
              <a:spcAft>
                <a:spcPts val="600"/>
              </a:spcAft>
              <a:buSzPct val="100000"/>
            </a:pPr>
            <a:endParaRPr lang="it-IT" sz="2200" dirty="0">
              <a:solidFill>
                <a:schemeClr val="bg1"/>
              </a:solidFill>
            </a:endParaRPr>
          </a:p>
          <a:p>
            <a:pPr>
              <a:spcBef>
                <a:spcPts val="1200"/>
              </a:spcBef>
              <a:spcAft>
                <a:spcPts val="600"/>
              </a:spcAft>
              <a:buSzPct val="100000"/>
            </a:pPr>
            <a:r>
              <a:rPr lang="it-IT" sz="2200" b="1" dirty="0">
                <a:solidFill>
                  <a:schemeClr val="bg1"/>
                </a:solidFill>
              </a:rPr>
              <a:t>D. </a:t>
            </a:r>
            <a:r>
              <a:rPr lang="it-IT" sz="2200" dirty="0">
                <a:solidFill>
                  <a:schemeClr val="bg1"/>
                </a:solidFill>
              </a:rPr>
              <a:t>Come tutelo l’impresa nei contratti privati a valle (subappalti, forniture)?</a:t>
            </a:r>
          </a:p>
          <a:p>
            <a:pPr>
              <a:spcBef>
                <a:spcPts val="1200"/>
              </a:spcBef>
              <a:spcAft>
                <a:spcPts val="600"/>
              </a:spcAft>
              <a:buSzPct val="100000"/>
            </a:pPr>
            <a:r>
              <a:rPr lang="it-IT" sz="2200" b="1" dirty="0">
                <a:solidFill>
                  <a:schemeClr val="bg1"/>
                </a:solidFill>
              </a:rPr>
              <a:t>R. </a:t>
            </a:r>
            <a:r>
              <a:rPr lang="it-IT" sz="2200" dirty="0">
                <a:solidFill>
                  <a:schemeClr val="bg1"/>
                </a:solidFill>
              </a:rPr>
              <a:t>Con clausole di rinegoziazione ben costruite (trigger, soglie, criteri di riequilibrio, meccanismo di chiusura), allineate per quanto possibile al regime del contratto pubblico «a monte».</a:t>
            </a:r>
          </a:p>
        </p:txBody>
      </p:sp>
      <p:sp>
        <p:nvSpPr>
          <p:cNvPr id="5" name="CasellaDiTesto 4">
            <a:extLst>
              <a:ext uri="{FF2B5EF4-FFF2-40B4-BE49-F238E27FC236}">
                <a16:creationId xmlns:a16="http://schemas.microsoft.com/office/drawing/2014/main" id="{984364B7-5805-56D8-8433-8BE6F9A46FFC}"/>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3688565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8E63A6ED-9D05-8147-8754-E544EADF254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3BA2149-668D-A504-5818-3084C15BC705}"/>
              </a:ext>
            </a:extLst>
          </p:cNvPr>
          <p:cNvSpPr>
            <a:spLocks noGrp="1"/>
          </p:cNvSpPr>
          <p:nvPr>
            <p:ph type="title"/>
          </p:nvPr>
        </p:nvSpPr>
        <p:spPr>
          <a:xfrm>
            <a:off x="619229" y="425819"/>
            <a:ext cx="7772400" cy="916740"/>
          </a:xfrm>
        </p:spPr>
        <p:txBody>
          <a:bodyPr>
            <a:normAutofit/>
          </a:bodyPr>
          <a:lstStyle/>
          <a:p>
            <a:r>
              <a:rPr lang="it-IT" dirty="0"/>
              <a:t>Considerazioni conclusive</a:t>
            </a:r>
          </a:p>
        </p:txBody>
      </p:sp>
      <p:sp>
        <p:nvSpPr>
          <p:cNvPr id="4" name="Segnaposto numero diapositiva 3">
            <a:extLst>
              <a:ext uri="{FF2B5EF4-FFF2-40B4-BE49-F238E27FC236}">
                <a16:creationId xmlns:a16="http://schemas.microsoft.com/office/drawing/2014/main" id="{E88C8622-D0B4-F575-4483-FFB9FCEF92A9}"/>
              </a:ext>
            </a:extLst>
          </p:cNvPr>
          <p:cNvSpPr>
            <a:spLocks noGrp="1"/>
          </p:cNvSpPr>
          <p:nvPr>
            <p:ph type="sldNum" sz="quarter" idx="4"/>
          </p:nvPr>
        </p:nvSpPr>
        <p:spPr/>
        <p:txBody>
          <a:bodyPr/>
          <a:lstStyle/>
          <a:p>
            <a:fld id="{FEDAB2FA-DA73-9543-9206-10A2F1DC5EA0}" type="slidenum">
              <a:rPr lang="it-IT" smtClean="0"/>
              <a:pPr/>
              <a:t>38</a:t>
            </a:fld>
            <a:endParaRPr lang="it-IT" dirty="0"/>
          </a:p>
        </p:txBody>
      </p:sp>
      <p:sp>
        <p:nvSpPr>
          <p:cNvPr id="5" name="CasellaDiTesto 4">
            <a:extLst>
              <a:ext uri="{FF2B5EF4-FFF2-40B4-BE49-F238E27FC236}">
                <a16:creationId xmlns:a16="http://schemas.microsoft.com/office/drawing/2014/main" id="{AECA48E1-7932-B46F-BC14-C9FECF878E05}"/>
              </a:ext>
            </a:extLst>
          </p:cNvPr>
          <p:cNvSpPr txBox="1"/>
          <p:nvPr/>
        </p:nvSpPr>
        <p:spPr>
          <a:xfrm>
            <a:off x="730499" y="1136064"/>
            <a:ext cx="7595816" cy="4770537"/>
          </a:xfrm>
          <a:prstGeom prst="rect">
            <a:avLst/>
          </a:prstGeom>
          <a:noFill/>
        </p:spPr>
        <p:txBody>
          <a:bodyPr wrap="square" rtlCol="0">
            <a:spAutoFit/>
          </a:bodyPr>
          <a:lstStyle/>
          <a:p>
            <a:pPr marL="361950" indent="-361950">
              <a:spcBef>
                <a:spcPts val="600"/>
              </a:spcBef>
              <a:spcAft>
                <a:spcPts val="600"/>
              </a:spcAft>
              <a:buSzPct val="100000"/>
              <a:buChar char="•"/>
            </a:pPr>
            <a:r>
              <a:rPr lang="it-IT" sz="1600" dirty="0">
                <a:solidFill>
                  <a:schemeClr val="bg1"/>
                </a:solidFill>
              </a:rPr>
              <a:t>Il caro materiali è un rischio strutturale: va governato con metodo, non subito;</a:t>
            </a:r>
          </a:p>
          <a:p>
            <a:pPr marL="361950" indent="-361950">
              <a:spcBef>
                <a:spcPts val="600"/>
              </a:spcBef>
              <a:spcAft>
                <a:spcPts val="600"/>
              </a:spcAft>
              <a:buSzPct val="100000"/>
              <a:buChar char="•"/>
            </a:pPr>
            <a:r>
              <a:rPr lang="it-IT" sz="1600" dirty="0">
                <a:solidFill>
                  <a:schemeClr val="bg1"/>
                </a:solidFill>
              </a:rPr>
              <a:t>La revisione prezzi (art. 60) è oggi obbligatoria, oggettiva e automatica: è il primo presidio;</a:t>
            </a:r>
          </a:p>
          <a:p>
            <a:pPr marL="361950" indent="-361950">
              <a:spcBef>
                <a:spcPts val="600"/>
              </a:spcBef>
              <a:spcAft>
                <a:spcPts val="600"/>
              </a:spcAft>
              <a:buSzPct val="100000"/>
              <a:buChar char="•"/>
            </a:pPr>
            <a:r>
              <a:rPr lang="it-IT" sz="1600" dirty="0">
                <a:solidFill>
                  <a:schemeClr val="bg1"/>
                </a:solidFill>
              </a:rPr>
              <a:t>Il correttivo (D. Lgs. n. 209/2024) ha fissato soglie chiare: 3%/90% per i lavori, 5%/80% per servizi e forniture;</a:t>
            </a:r>
          </a:p>
          <a:p>
            <a:pPr marL="361950" indent="-361950">
              <a:spcBef>
                <a:spcPts val="600"/>
              </a:spcBef>
              <a:spcAft>
                <a:spcPts val="600"/>
              </a:spcAft>
              <a:buSzPct val="100000"/>
              <a:buChar char="•"/>
            </a:pPr>
            <a:r>
              <a:rPr lang="it-IT" sz="1600" dirty="0">
                <a:solidFill>
                  <a:schemeClr val="bg1"/>
                </a:solidFill>
              </a:rPr>
              <a:t>Il calcolo è ancorato a indici ISTAT (Allegato II.2-bis), con base al mese di aggiudicazione;</a:t>
            </a:r>
          </a:p>
          <a:p>
            <a:pPr marL="361950" indent="-361950">
              <a:spcBef>
                <a:spcPts val="600"/>
              </a:spcBef>
              <a:spcAft>
                <a:spcPts val="600"/>
              </a:spcAft>
              <a:buSzPct val="100000"/>
              <a:buChar char="•"/>
            </a:pPr>
            <a:r>
              <a:rPr lang="it-IT" sz="1600" dirty="0">
                <a:solidFill>
                  <a:schemeClr val="bg1"/>
                </a:solidFill>
              </a:rPr>
              <a:t>Anche con la clausola automatica, conviene istanza documentata;</a:t>
            </a:r>
          </a:p>
          <a:p>
            <a:pPr marL="361950" indent="-361950">
              <a:spcBef>
                <a:spcPts val="600"/>
              </a:spcBef>
              <a:spcAft>
                <a:spcPts val="600"/>
              </a:spcAft>
              <a:buSzPct val="100000"/>
              <a:buChar char="•"/>
            </a:pPr>
            <a:r>
              <a:rPr lang="it-IT" sz="1600" dirty="0">
                <a:solidFill>
                  <a:schemeClr val="bg1"/>
                </a:solidFill>
              </a:rPr>
              <a:t>Di fronte a inerzia o diniego, operano i rimedi dinanzi al giudice amministrativo;</a:t>
            </a:r>
          </a:p>
          <a:p>
            <a:pPr marL="361950" indent="-361950">
              <a:spcBef>
                <a:spcPts val="600"/>
              </a:spcBef>
              <a:spcAft>
                <a:spcPts val="600"/>
              </a:spcAft>
              <a:buSzPct val="100000"/>
              <a:buChar char="•"/>
            </a:pPr>
            <a:r>
              <a:rPr lang="it-IT" sz="1600" dirty="0">
                <a:solidFill>
                  <a:schemeClr val="bg1"/>
                </a:solidFill>
              </a:rPr>
              <a:t>La rinegoziazione (art. 9) interviene per le sopravvenienze straordinarie che la revisione non copre;</a:t>
            </a:r>
          </a:p>
          <a:p>
            <a:pPr marL="361950" indent="-361950">
              <a:spcBef>
                <a:spcPts val="600"/>
              </a:spcBef>
              <a:spcAft>
                <a:spcPts val="600"/>
              </a:spcAft>
              <a:buSzPct val="100000"/>
              <a:buChar char="•"/>
            </a:pPr>
            <a:r>
              <a:rPr lang="it-IT" sz="1600" dirty="0">
                <a:solidFill>
                  <a:schemeClr val="bg1"/>
                </a:solidFill>
              </a:rPr>
              <a:t>Negli appalti privati, la tutela più solida è quella convenzionale;</a:t>
            </a:r>
          </a:p>
          <a:p>
            <a:pPr marL="361950" indent="-361950">
              <a:spcBef>
                <a:spcPts val="600"/>
              </a:spcBef>
              <a:spcAft>
                <a:spcPts val="600"/>
              </a:spcAft>
              <a:buSzPct val="100000"/>
              <a:buChar char="•"/>
            </a:pPr>
            <a:r>
              <a:rPr lang="it-IT" sz="1600" dirty="0">
                <a:solidFill>
                  <a:schemeClr val="bg1"/>
                </a:solidFill>
              </a:rPr>
              <a:t>Riserve e accordo bonario (artt. 210-212) sono la sede di composizione: vanno coordinati con gli altri rimedi.</a:t>
            </a:r>
          </a:p>
        </p:txBody>
      </p:sp>
      <p:sp>
        <p:nvSpPr>
          <p:cNvPr id="6" name="CasellaDiTesto 5">
            <a:extLst>
              <a:ext uri="{FF2B5EF4-FFF2-40B4-BE49-F238E27FC236}">
                <a16:creationId xmlns:a16="http://schemas.microsoft.com/office/drawing/2014/main" id="{49CACD8F-869E-5710-C042-48953B93C460}"/>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2251726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277150" y="1531422"/>
            <a:ext cx="8820000" cy="68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Segnaposto contenuto 2"/>
          <p:cNvSpPr txBox="1">
            <a:spLocks/>
          </p:cNvSpPr>
          <p:nvPr/>
        </p:nvSpPr>
        <p:spPr>
          <a:xfrm>
            <a:off x="7937823" y="6256085"/>
            <a:ext cx="977825" cy="262858"/>
          </a:xfrm>
          <a:prstGeom prst="rect">
            <a:avLst/>
          </a:prstGeom>
        </p:spPr>
        <p:txBody>
          <a:bodyPr/>
          <a:lstStyle>
            <a:lvl1pPr marL="180975" indent="-180975" algn="l" rtl="0" eaLnBrk="1" fontAlgn="base" hangingPunct="1">
              <a:spcBef>
                <a:spcPct val="0"/>
              </a:spcBef>
              <a:spcAft>
                <a:spcPts val="1000"/>
              </a:spcAft>
              <a:buClr>
                <a:srgbClr val="003A62"/>
              </a:buClr>
              <a:buSzPct val="105000"/>
              <a:buFont typeface="Wingdings" pitchFamily="2" charset="2"/>
              <a:buChar char="§"/>
              <a:defRPr sz="2000" kern="1200">
                <a:solidFill>
                  <a:srgbClr val="003A62"/>
                </a:solidFill>
                <a:latin typeface="Arial" pitchFamily="34" charset="0"/>
                <a:ea typeface="+mn-ea"/>
                <a:cs typeface="Arial" pitchFamily="34" charset="0"/>
              </a:defRPr>
            </a:lvl1pPr>
            <a:lvl2pPr marL="447675" indent="-266700" algn="l" rtl="0" eaLnBrk="1" fontAlgn="base" hangingPunct="1">
              <a:spcBef>
                <a:spcPct val="20000"/>
              </a:spcBef>
              <a:spcAft>
                <a:spcPct val="0"/>
              </a:spcAft>
              <a:buClr>
                <a:srgbClr val="003A62"/>
              </a:buClr>
              <a:buSzPct val="80000"/>
              <a:buFont typeface="Arial" charset="0"/>
              <a:buChar char="□"/>
              <a:defRPr kern="1200">
                <a:solidFill>
                  <a:srgbClr val="003A62"/>
                </a:solidFill>
                <a:latin typeface="Arial" pitchFamily="34" charset="0"/>
                <a:ea typeface="+mn-ea"/>
                <a:cs typeface="Arial" pitchFamily="34" charset="0"/>
              </a:defRPr>
            </a:lvl2pPr>
            <a:lvl3pPr marL="628650" indent="-180975" algn="l" rtl="0" eaLnBrk="1" fontAlgn="base" hangingPunct="1">
              <a:spcBef>
                <a:spcPct val="20000"/>
              </a:spcBef>
              <a:spcAft>
                <a:spcPct val="0"/>
              </a:spcAft>
              <a:buClr>
                <a:srgbClr val="595959"/>
              </a:buClr>
              <a:buSzPct val="90000"/>
              <a:buFont typeface="Arial" charset="0"/>
              <a:buChar char="»"/>
              <a:defRPr sz="1600" kern="1200">
                <a:solidFill>
                  <a:srgbClr val="595959"/>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Wingdings" pitchFamily="2" charset="2"/>
              <a:buNone/>
            </a:pPr>
            <a:r>
              <a:rPr lang="it-IT" sz="1100" b="1">
                <a:solidFill>
                  <a:srgbClr val="FFA400"/>
                </a:solidFill>
                <a:latin typeface="+mj-lt"/>
              </a:rPr>
              <a:t>*Vedi gop.it</a:t>
            </a:r>
          </a:p>
          <a:p>
            <a:pPr marL="0" indent="0" algn="r">
              <a:buFont typeface="Wingdings" pitchFamily="2" charset="2"/>
              <a:buNone/>
            </a:pPr>
            <a:endParaRPr lang="it-IT" sz="1000">
              <a:solidFill>
                <a:srgbClr val="FFA400"/>
              </a:solidFill>
              <a:latin typeface="+mj-lt"/>
            </a:endParaRPr>
          </a:p>
          <a:p>
            <a:pPr marL="0" indent="0" algn="r">
              <a:buFont typeface="Wingdings" pitchFamily="2" charset="2"/>
              <a:buNone/>
            </a:pPr>
            <a:endParaRPr lang="it-IT" sz="1000">
              <a:solidFill>
                <a:srgbClr val="FFA400"/>
              </a:solidFill>
              <a:latin typeface="+mj-lt"/>
            </a:endParaRPr>
          </a:p>
          <a:p>
            <a:pPr marL="0" indent="0" algn="r">
              <a:buFont typeface="Wingdings" pitchFamily="2" charset="2"/>
              <a:buNone/>
            </a:pPr>
            <a:endParaRPr lang="it-IT" sz="1000">
              <a:solidFill>
                <a:srgbClr val="FFA400"/>
              </a:solidFill>
              <a:latin typeface="+mj-lt"/>
            </a:endParaRPr>
          </a:p>
        </p:txBody>
      </p:sp>
      <p:sp>
        <p:nvSpPr>
          <p:cNvPr id="47" name="Rettangolo 46"/>
          <p:cNvSpPr/>
          <p:nvPr/>
        </p:nvSpPr>
        <p:spPr bwMode="auto">
          <a:xfrm>
            <a:off x="400416" y="2122608"/>
            <a:ext cx="1584000" cy="1134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a:lstStyle/>
          <a:p>
            <a:pPr defTabSz="800100">
              <a:lnSpc>
                <a:spcPct val="90000"/>
              </a:lnSpc>
              <a:spcBef>
                <a:spcPts val="600"/>
              </a:spcBef>
              <a:spcAft>
                <a:spcPts val="600"/>
              </a:spcAft>
              <a:defRPr/>
            </a:pPr>
            <a:r>
              <a:rPr lang="it-IT" sz="1600" b="1" dirty="0">
                <a:solidFill>
                  <a:schemeClr val="bg1"/>
                </a:solidFill>
                <a:latin typeface="+mj-lt"/>
                <a:cs typeface="Arial" pitchFamily="34" charset="0"/>
              </a:rPr>
              <a:t>Roma</a:t>
            </a:r>
          </a:p>
          <a:p>
            <a:pPr marL="0" lvl="1" defTabSz="800100">
              <a:lnSpc>
                <a:spcPct val="90000"/>
              </a:lnSpc>
              <a:spcAft>
                <a:spcPct val="15000"/>
              </a:spcAft>
              <a:defRPr/>
            </a:pPr>
            <a:r>
              <a:rPr lang="it-IT" sz="900" dirty="0">
                <a:solidFill>
                  <a:schemeClr val="bg1"/>
                </a:solidFill>
                <a:cs typeface="Arial" pitchFamily="34" charset="0"/>
              </a:rPr>
              <a:t>Via delle Quattro Fontane, 20</a:t>
            </a:r>
          </a:p>
          <a:p>
            <a:pPr marL="0" lvl="1" defTabSz="800100">
              <a:lnSpc>
                <a:spcPct val="90000"/>
              </a:lnSpc>
              <a:spcAft>
                <a:spcPct val="15000"/>
              </a:spcAft>
              <a:defRPr/>
            </a:pPr>
            <a:r>
              <a:rPr lang="it-IT" sz="900" dirty="0">
                <a:solidFill>
                  <a:schemeClr val="bg1"/>
                </a:solidFill>
                <a:cs typeface="Arial" pitchFamily="34" charset="0"/>
              </a:rPr>
              <a:t>00184 Roma</a:t>
            </a:r>
          </a:p>
          <a:p>
            <a:pPr marL="0" lvl="1" defTabSz="800100">
              <a:lnSpc>
                <a:spcPct val="90000"/>
              </a:lnSpc>
              <a:spcAft>
                <a:spcPct val="15000"/>
              </a:spcAft>
              <a:defRPr/>
            </a:pPr>
            <a:r>
              <a:rPr lang="it-IT" sz="900" dirty="0">
                <a:solidFill>
                  <a:schemeClr val="bg1"/>
                </a:solidFill>
                <a:cs typeface="Arial" pitchFamily="34" charset="0"/>
              </a:rPr>
              <a:t>Tel. +39 06 478751</a:t>
            </a:r>
          </a:p>
        </p:txBody>
      </p:sp>
      <p:sp>
        <p:nvSpPr>
          <p:cNvPr id="48" name="Rettangolo 47"/>
          <p:cNvSpPr/>
          <p:nvPr/>
        </p:nvSpPr>
        <p:spPr bwMode="auto">
          <a:xfrm>
            <a:off x="2154218" y="2122608"/>
            <a:ext cx="1584000" cy="1134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a:lstStyle/>
          <a:p>
            <a:pPr defTabSz="800100">
              <a:lnSpc>
                <a:spcPct val="90000"/>
              </a:lnSpc>
              <a:spcBef>
                <a:spcPts val="600"/>
              </a:spcBef>
              <a:spcAft>
                <a:spcPts val="600"/>
              </a:spcAft>
              <a:defRPr/>
            </a:pPr>
            <a:r>
              <a:rPr lang="it-IT" sz="1600" b="1" dirty="0">
                <a:solidFill>
                  <a:schemeClr val="bg1"/>
                </a:solidFill>
                <a:latin typeface="+mj-lt"/>
                <a:cs typeface="Arial" pitchFamily="34" charset="0"/>
              </a:rPr>
              <a:t>Milano</a:t>
            </a:r>
          </a:p>
          <a:p>
            <a:pPr marL="0" lvl="1" defTabSz="800100">
              <a:lnSpc>
                <a:spcPct val="90000"/>
              </a:lnSpc>
              <a:spcAft>
                <a:spcPct val="15000"/>
              </a:spcAft>
              <a:defRPr/>
            </a:pPr>
            <a:r>
              <a:rPr lang="it-IT" sz="900" dirty="0">
                <a:solidFill>
                  <a:schemeClr val="bg1"/>
                </a:solidFill>
                <a:cs typeface="Arial" pitchFamily="34" charset="0"/>
              </a:rPr>
              <a:t>Piazza Belgioioso, 2</a:t>
            </a:r>
          </a:p>
          <a:p>
            <a:pPr marL="0" lvl="1" defTabSz="800100">
              <a:lnSpc>
                <a:spcPct val="90000"/>
              </a:lnSpc>
              <a:spcAft>
                <a:spcPct val="15000"/>
              </a:spcAft>
              <a:defRPr/>
            </a:pPr>
            <a:r>
              <a:rPr lang="it-IT" sz="900" dirty="0">
                <a:solidFill>
                  <a:schemeClr val="bg1"/>
                </a:solidFill>
                <a:cs typeface="Arial" pitchFamily="34" charset="0"/>
              </a:rPr>
              <a:t>20121 Milano</a:t>
            </a:r>
          </a:p>
          <a:p>
            <a:pPr marL="0" lvl="1" defTabSz="800100">
              <a:lnSpc>
                <a:spcPct val="90000"/>
              </a:lnSpc>
              <a:spcAft>
                <a:spcPct val="15000"/>
              </a:spcAft>
              <a:defRPr/>
            </a:pPr>
            <a:r>
              <a:rPr lang="it-IT" sz="900" dirty="0">
                <a:solidFill>
                  <a:schemeClr val="bg1"/>
                </a:solidFill>
                <a:cs typeface="Arial" pitchFamily="34" charset="0"/>
              </a:rPr>
              <a:t>Tel. +39 02 763741</a:t>
            </a:r>
          </a:p>
        </p:txBody>
      </p:sp>
      <p:sp>
        <p:nvSpPr>
          <p:cNvPr id="49" name="Rettangolo 48"/>
          <p:cNvSpPr/>
          <p:nvPr/>
        </p:nvSpPr>
        <p:spPr bwMode="auto">
          <a:xfrm>
            <a:off x="3908020" y="2122608"/>
            <a:ext cx="1584000" cy="1134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a:lstStyle/>
          <a:p>
            <a:pPr defTabSz="800100">
              <a:lnSpc>
                <a:spcPct val="90000"/>
              </a:lnSpc>
              <a:spcBef>
                <a:spcPts val="600"/>
              </a:spcBef>
              <a:spcAft>
                <a:spcPts val="600"/>
              </a:spcAft>
              <a:defRPr/>
            </a:pPr>
            <a:r>
              <a:rPr lang="it-IT" sz="1600" b="1" dirty="0">
                <a:solidFill>
                  <a:schemeClr val="bg1"/>
                </a:solidFill>
                <a:latin typeface="+mj-lt"/>
                <a:cs typeface="Arial" pitchFamily="34" charset="0"/>
              </a:rPr>
              <a:t>Bologna</a:t>
            </a:r>
          </a:p>
          <a:p>
            <a:pPr marL="0" lvl="1" defTabSz="800100">
              <a:lnSpc>
                <a:spcPct val="90000"/>
              </a:lnSpc>
              <a:spcAft>
                <a:spcPct val="15000"/>
              </a:spcAft>
              <a:defRPr/>
            </a:pPr>
            <a:r>
              <a:rPr lang="it-IT" sz="900" dirty="0">
                <a:solidFill>
                  <a:schemeClr val="bg1"/>
                </a:solidFill>
                <a:cs typeface="Arial" pitchFamily="34" charset="0"/>
              </a:rPr>
              <a:t>Via Massimo D'Azeglio, 25 </a:t>
            </a:r>
          </a:p>
          <a:p>
            <a:pPr marL="0" lvl="1" defTabSz="800100">
              <a:lnSpc>
                <a:spcPct val="90000"/>
              </a:lnSpc>
              <a:spcAft>
                <a:spcPct val="15000"/>
              </a:spcAft>
              <a:defRPr/>
            </a:pPr>
            <a:r>
              <a:rPr lang="it-IT" sz="900" dirty="0">
                <a:solidFill>
                  <a:schemeClr val="bg1"/>
                </a:solidFill>
                <a:cs typeface="Arial" pitchFamily="34" charset="0"/>
              </a:rPr>
              <a:t>40123 Bologna</a:t>
            </a:r>
          </a:p>
          <a:p>
            <a:pPr marL="0" lvl="1" defTabSz="800100">
              <a:lnSpc>
                <a:spcPct val="90000"/>
              </a:lnSpc>
              <a:spcAft>
                <a:spcPct val="15000"/>
              </a:spcAft>
              <a:defRPr/>
            </a:pPr>
            <a:r>
              <a:rPr lang="it-IT" sz="900" dirty="0">
                <a:solidFill>
                  <a:schemeClr val="bg1"/>
                </a:solidFill>
                <a:cs typeface="Arial" pitchFamily="34" charset="0"/>
              </a:rPr>
              <a:t>Tel. +39 051 6443611</a:t>
            </a:r>
          </a:p>
        </p:txBody>
      </p:sp>
      <p:sp>
        <p:nvSpPr>
          <p:cNvPr id="50" name="Rettangolo 49"/>
          <p:cNvSpPr/>
          <p:nvPr/>
        </p:nvSpPr>
        <p:spPr bwMode="auto">
          <a:xfrm>
            <a:off x="5661822" y="2122608"/>
            <a:ext cx="1584000" cy="1134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a:lstStyle/>
          <a:p>
            <a:pPr defTabSz="800100">
              <a:lnSpc>
                <a:spcPct val="90000"/>
              </a:lnSpc>
              <a:spcBef>
                <a:spcPts val="600"/>
              </a:spcBef>
              <a:spcAft>
                <a:spcPts val="600"/>
              </a:spcAft>
              <a:defRPr/>
            </a:pPr>
            <a:r>
              <a:rPr lang="it-IT" sz="1600" b="1" dirty="0">
                <a:solidFill>
                  <a:schemeClr val="bg1"/>
                </a:solidFill>
                <a:latin typeface="+mj-lt"/>
                <a:cs typeface="Arial" pitchFamily="34" charset="0"/>
              </a:rPr>
              <a:t>Padova</a:t>
            </a:r>
          </a:p>
          <a:p>
            <a:pPr marL="0" lvl="1" defTabSz="800100">
              <a:lnSpc>
                <a:spcPct val="90000"/>
              </a:lnSpc>
              <a:spcAft>
                <a:spcPct val="15000"/>
              </a:spcAft>
              <a:defRPr/>
            </a:pPr>
            <a:r>
              <a:rPr lang="it-IT" sz="900" dirty="0">
                <a:solidFill>
                  <a:schemeClr val="bg1"/>
                </a:solidFill>
                <a:cs typeface="Arial" pitchFamily="34" charset="0"/>
              </a:rPr>
              <a:t>Piazza Eremitani, 18 </a:t>
            </a:r>
          </a:p>
          <a:p>
            <a:pPr marL="0" lvl="1" defTabSz="800100">
              <a:lnSpc>
                <a:spcPct val="90000"/>
              </a:lnSpc>
              <a:spcAft>
                <a:spcPct val="15000"/>
              </a:spcAft>
              <a:defRPr/>
            </a:pPr>
            <a:r>
              <a:rPr lang="it-IT" sz="900" dirty="0">
                <a:solidFill>
                  <a:schemeClr val="bg1"/>
                </a:solidFill>
                <a:cs typeface="Arial" pitchFamily="34" charset="0"/>
              </a:rPr>
              <a:t>35121 Padova</a:t>
            </a:r>
          </a:p>
          <a:p>
            <a:pPr marL="0" lvl="1" defTabSz="800100">
              <a:lnSpc>
                <a:spcPct val="90000"/>
              </a:lnSpc>
              <a:spcAft>
                <a:spcPct val="15000"/>
              </a:spcAft>
              <a:defRPr/>
            </a:pPr>
            <a:r>
              <a:rPr lang="it-IT" sz="900" dirty="0">
                <a:solidFill>
                  <a:schemeClr val="bg1"/>
                </a:solidFill>
                <a:cs typeface="Arial" pitchFamily="34" charset="0"/>
              </a:rPr>
              <a:t>Tel. +39 049 6994411</a:t>
            </a:r>
          </a:p>
        </p:txBody>
      </p:sp>
      <p:sp>
        <p:nvSpPr>
          <p:cNvPr id="51" name="Rettangolo 50"/>
          <p:cNvSpPr/>
          <p:nvPr/>
        </p:nvSpPr>
        <p:spPr bwMode="auto">
          <a:xfrm>
            <a:off x="7415625" y="2122608"/>
            <a:ext cx="1584000" cy="1134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a:lstStyle/>
          <a:p>
            <a:pPr defTabSz="800100">
              <a:lnSpc>
                <a:spcPct val="90000"/>
              </a:lnSpc>
              <a:spcBef>
                <a:spcPts val="600"/>
              </a:spcBef>
              <a:spcAft>
                <a:spcPts val="600"/>
              </a:spcAft>
              <a:defRPr/>
            </a:pPr>
            <a:r>
              <a:rPr lang="it-IT" sz="1600" b="1" dirty="0">
                <a:solidFill>
                  <a:schemeClr val="bg1"/>
                </a:solidFill>
                <a:latin typeface="+mj-lt"/>
                <a:cs typeface="Arial" pitchFamily="34" charset="0"/>
              </a:rPr>
              <a:t>Torino</a:t>
            </a:r>
          </a:p>
          <a:p>
            <a:pPr marL="0" lvl="1" defTabSz="800100">
              <a:lnSpc>
                <a:spcPct val="90000"/>
              </a:lnSpc>
              <a:spcAft>
                <a:spcPct val="15000"/>
              </a:spcAft>
              <a:defRPr/>
            </a:pPr>
            <a:r>
              <a:rPr lang="it-IT" sz="900" dirty="0">
                <a:solidFill>
                  <a:schemeClr val="bg1"/>
                </a:solidFill>
                <a:cs typeface="Arial" pitchFamily="34" charset="0"/>
              </a:rPr>
              <a:t>C.so Vittorio Emanuele II, 83</a:t>
            </a:r>
          </a:p>
          <a:p>
            <a:pPr marL="0" lvl="1" defTabSz="800100">
              <a:lnSpc>
                <a:spcPct val="90000"/>
              </a:lnSpc>
              <a:spcAft>
                <a:spcPct val="15000"/>
              </a:spcAft>
              <a:defRPr/>
            </a:pPr>
            <a:r>
              <a:rPr lang="it-IT" sz="900" dirty="0">
                <a:solidFill>
                  <a:schemeClr val="bg1"/>
                </a:solidFill>
                <a:cs typeface="Arial" pitchFamily="34" charset="0"/>
              </a:rPr>
              <a:t>10128 Torino</a:t>
            </a:r>
          </a:p>
          <a:p>
            <a:pPr marL="0" lvl="1" defTabSz="800100">
              <a:lnSpc>
                <a:spcPct val="90000"/>
              </a:lnSpc>
              <a:spcAft>
                <a:spcPct val="15000"/>
              </a:spcAft>
              <a:defRPr/>
            </a:pPr>
            <a:r>
              <a:rPr lang="it-IT" sz="900" dirty="0">
                <a:solidFill>
                  <a:schemeClr val="bg1"/>
                </a:solidFill>
                <a:cs typeface="Arial" pitchFamily="34" charset="0"/>
              </a:rPr>
              <a:t>Tel. +39 011 0924000</a:t>
            </a:r>
          </a:p>
        </p:txBody>
      </p:sp>
      <p:sp>
        <p:nvSpPr>
          <p:cNvPr id="52" name="Rettangolo 51"/>
          <p:cNvSpPr/>
          <p:nvPr/>
        </p:nvSpPr>
        <p:spPr bwMode="auto">
          <a:xfrm>
            <a:off x="3300100" y="4384325"/>
            <a:ext cx="1350000" cy="1260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72000" tIns="68580" rIns="18000" bIns="68580"/>
          <a:lstStyle/>
          <a:p>
            <a:pPr defTabSz="800100" fontAlgn="base">
              <a:lnSpc>
                <a:spcPct val="90000"/>
              </a:lnSpc>
              <a:spcBef>
                <a:spcPts val="600"/>
              </a:spcBef>
              <a:spcAft>
                <a:spcPts val="600"/>
              </a:spcAft>
              <a:defRPr/>
            </a:pPr>
            <a:r>
              <a:rPr lang="it-IT" sz="1600" b="1" dirty="0">
                <a:solidFill>
                  <a:schemeClr val="bg1"/>
                </a:solidFill>
                <a:latin typeface="+mj-lt"/>
                <a:cs typeface="Arial" pitchFamily="34" charset="0"/>
              </a:rPr>
              <a:t>Hong Kong</a:t>
            </a:r>
          </a:p>
          <a:p>
            <a:pPr marL="0" lvl="1" defTabSz="800100">
              <a:lnSpc>
                <a:spcPct val="90000"/>
              </a:lnSpc>
              <a:spcAft>
                <a:spcPct val="15000"/>
              </a:spcAft>
              <a:defRPr/>
            </a:pPr>
            <a:r>
              <a:rPr lang="en-US" sz="900" dirty="0">
                <a:solidFill>
                  <a:schemeClr val="bg1"/>
                </a:solidFill>
                <a:cs typeface="Arial" pitchFamily="34" charset="0"/>
              </a:rPr>
              <a:t>Suite 3002, 30/F</a:t>
            </a:r>
          </a:p>
          <a:p>
            <a:pPr marL="0" lvl="1" defTabSz="800100">
              <a:lnSpc>
                <a:spcPct val="90000"/>
              </a:lnSpc>
              <a:spcAft>
                <a:spcPct val="15000"/>
              </a:spcAft>
              <a:defRPr/>
            </a:pPr>
            <a:r>
              <a:rPr lang="en-US" sz="900" dirty="0">
                <a:solidFill>
                  <a:schemeClr val="bg1"/>
                </a:solidFill>
                <a:cs typeface="Arial" pitchFamily="34" charset="0"/>
              </a:rPr>
              <a:t>Oxford House</a:t>
            </a:r>
          </a:p>
          <a:p>
            <a:pPr marL="0" lvl="1" defTabSz="800100">
              <a:lnSpc>
                <a:spcPct val="90000"/>
              </a:lnSpc>
              <a:spcAft>
                <a:spcPct val="15000"/>
              </a:spcAft>
              <a:defRPr/>
            </a:pPr>
            <a:r>
              <a:rPr lang="en-US" sz="900" dirty="0">
                <a:solidFill>
                  <a:schemeClr val="bg1"/>
                </a:solidFill>
                <a:cs typeface="Arial" pitchFamily="34" charset="0"/>
              </a:rPr>
              <a:t>979 King’s Road</a:t>
            </a:r>
          </a:p>
          <a:p>
            <a:pPr marL="0" lvl="1" defTabSz="800100">
              <a:lnSpc>
                <a:spcPct val="90000"/>
              </a:lnSpc>
              <a:spcAft>
                <a:spcPct val="15000"/>
              </a:spcAft>
              <a:defRPr/>
            </a:pPr>
            <a:r>
              <a:rPr lang="en-US" sz="900" dirty="0">
                <a:solidFill>
                  <a:schemeClr val="bg1"/>
                </a:solidFill>
                <a:cs typeface="Arial" pitchFamily="34" charset="0"/>
              </a:rPr>
              <a:t>Quarry Bay - Hong Kong</a:t>
            </a:r>
          </a:p>
          <a:p>
            <a:pPr marL="0" lvl="1" defTabSz="800100" fontAlgn="base">
              <a:lnSpc>
                <a:spcPct val="90000"/>
              </a:lnSpc>
              <a:spcBef>
                <a:spcPct val="0"/>
              </a:spcBef>
              <a:spcAft>
                <a:spcPct val="15000"/>
              </a:spcAft>
              <a:defRPr/>
            </a:pPr>
            <a:r>
              <a:rPr lang="en-US" sz="900" dirty="0">
                <a:solidFill>
                  <a:schemeClr val="bg1"/>
                </a:solidFill>
                <a:cs typeface="Arial" pitchFamily="34" charset="0"/>
              </a:rPr>
              <a:t>Tel. +852 21563490</a:t>
            </a:r>
          </a:p>
        </p:txBody>
      </p:sp>
      <p:sp>
        <p:nvSpPr>
          <p:cNvPr id="53" name="Rettangolo 52"/>
          <p:cNvSpPr/>
          <p:nvPr/>
        </p:nvSpPr>
        <p:spPr bwMode="auto">
          <a:xfrm>
            <a:off x="400416" y="4384325"/>
            <a:ext cx="1344662" cy="1260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spcCol="1270"/>
          <a:lstStyle/>
          <a:p>
            <a:pPr defTabSz="800100" fontAlgn="base">
              <a:lnSpc>
                <a:spcPct val="90000"/>
              </a:lnSpc>
              <a:spcBef>
                <a:spcPts val="600"/>
              </a:spcBef>
              <a:spcAft>
                <a:spcPts val="600"/>
              </a:spcAft>
              <a:defRPr/>
            </a:pPr>
            <a:r>
              <a:rPr lang="it-IT" sz="1600" b="1" dirty="0">
                <a:solidFill>
                  <a:schemeClr val="bg1"/>
                </a:solidFill>
                <a:latin typeface="+mj-lt"/>
                <a:cs typeface="Arial" pitchFamily="34" charset="0"/>
              </a:rPr>
              <a:t>Abu Dhabi</a:t>
            </a:r>
          </a:p>
          <a:p>
            <a:pPr fontAlgn="base">
              <a:spcBef>
                <a:spcPct val="0"/>
              </a:spcBef>
              <a:spcAft>
                <a:spcPct val="0"/>
              </a:spcAft>
              <a:defRPr/>
            </a:pPr>
            <a:r>
              <a:rPr lang="en-US" sz="900" dirty="0">
                <a:solidFill>
                  <a:schemeClr val="bg1"/>
                </a:solidFill>
                <a:cs typeface="Arial" pitchFamily="34" charset="0"/>
              </a:rPr>
              <a:t>Penthouse 2102</a:t>
            </a:r>
          </a:p>
          <a:p>
            <a:pPr fontAlgn="base">
              <a:spcBef>
                <a:spcPct val="0"/>
              </a:spcBef>
              <a:spcAft>
                <a:spcPct val="0"/>
              </a:spcAft>
              <a:defRPr/>
            </a:pPr>
            <a:r>
              <a:rPr lang="en-US" sz="900" dirty="0">
                <a:solidFill>
                  <a:schemeClr val="bg1"/>
                </a:solidFill>
                <a:cs typeface="Arial" pitchFamily="34" charset="0"/>
              </a:rPr>
              <a:t>CI Tower - 32nd St. </a:t>
            </a:r>
          </a:p>
          <a:p>
            <a:pPr fontAlgn="base">
              <a:spcBef>
                <a:spcPct val="0"/>
              </a:spcBef>
              <a:spcAft>
                <a:spcPct val="0"/>
              </a:spcAft>
              <a:defRPr/>
            </a:pPr>
            <a:r>
              <a:rPr lang="en-US" sz="900" dirty="0">
                <a:solidFill>
                  <a:schemeClr val="bg1"/>
                </a:solidFill>
                <a:cs typeface="Arial" pitchFamily="34" charset="0"/>
              </a:rPr>
              <a:t>P.O. Box 42790 </a:t>
            </a:r>
          </a:p>
          <a:p>
            <a:pPr fontAlgn="base">
              <a:spcBef>
                <a:spcPct val="0"/>
              </a:spcBef>
              <a:spcAft>
                <a:spcPct val="0"/>
              </a:spcAft>
              <a:defRPr/>
            </a:pPr>
            <a:r>
              <a:rPr lang="en-US" sz="900" dirty="0">
                <a:solidFill>
                  <a:schemeClr val="bg1"/>
                </a:solidFill>
                <a:cs typeface="Arial" pitchFamily="34" charset="0"/>
              </a:rPr>
              <a:t>Abu Dhabi</a:t>
            </a:r>
          </a:p>
          <a:p>
            <a:pPr fontAlgn="base">
              <a:spcBef>
                <a:spcPct val="0"/>
              </a:spcBef>
              <a:spcAft>
                <a:spcPct val="0"/>
              </a:spcAft>
              <a:defRPr/>
            </a:pPr>
            <a:r>
              <a:rPr lang="it-IT" sz="900" dirty="0">
                <a:solidFill>
                  <a:schemeClr val="bg1"/>
                </a:solidFill>
                <a:cs typeface="Arial" pitchFamily="34" charset="0"/>
              </a:rPr>
              <a:t>Tel. +971 2 815 3333</a:t>
            </a:r>
          </a:p>
        </p:txBody>
      </p:sp>
      <p:sp>
        <p:nvSpPr>
          <p:cNvPr id="54" name="Rettangolo 53"/>
          <p:cNvSpPr/>
          <p:nvPr/>
        </p:nvSpPr>
        <p:spPr bwMode="auto">
          <a:xfrm>
            <a:off x="1850258" y="4384325"/>
            <a:ext cx="1344662" cy="1260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a:lstStyle/>
          <a:p>
            <a:pPr defTabSz="800100" fontAlgn="base">
              <a:lnSpc>
                <a:spcPct val="90000"/>
              </a:lnSpc>
              <a:spcBef>
                <a:spcPts val="600"/>
              </a:spcBef>
              <a:spcAft>
                <a:spcPts val="600"/>
              </a:spcAft>
              <a:defRPr/>
            </a:pPr>
            <a:r>
              <a:rPr lang="it-IT" sz="1600" b="1" dirty="0">
                <a:solidFill>
                  <a:schemeClr val="bg1"/>
                </a:solidFill>
                <a:latin typeface="+mj-lt"/>
                <a:cs typeface="Arial" pitchFamily="34" charset="0"/>
              </a:rPr>
              <a:t>Bruxelles</a:t>
            </a:r>
          </a:p>
          <a:p>
            <a:pPr marL="0" lvl="1" defTabSz="800100" fontAlgn="base">
              <a:lnSpc>
                <a:spcPct val="90000"/>
              </a:lnSpc>
              <a:spcBef>
                <a:spcPct val="0"/>
              </a:spcBef>
              <a:spcAft>
                <a:spcPct val="15000"/>
              </a:spcAft>
              <a:defRPr/>
            </a:pPr>
            <a:r>
              <a:rPr lang="it-IT" sz="900" dirty="0">
                <a:solidFill>
                  <a:schemeClr val="bg1"/>
                </a:solidFill>
                <a:cs typeface="Arial" pitchFamily="34" charset="0"/>
              </a:rPr>
              <a:t>184, Avenue Molière</a:t>
            </a:r>
          </a:p>
          <a:p>
            <a:pPr marL="0" lvl="1" defTabSz="800100" fontAlgn="base">
              <a:lnSpc>
                <a:spcPct val="90000"/>
              </a:lnSpc>
              <a:spcBef>
                <a:spcPct val="0"/>
              </a:spcBef>
              <a:spcAft>
                <a:spcPct val="15000"/>
              </a:spcAft>
              <a:defRPr/>
            </a:pPr>
            <a:r>
              <a:rPr lang="it-IT" sz="900" dirty="0">
                <a:solidFill>
                  <a:schemeClr val="bg1"/>
                </a:solidFill>
                <a:cs typeface="Arial" pitchFamily="34" charset="0"/>
              </a:rPr>
              <a:t>B-1050 </a:t>
            </a:r>
            <a:r>
              <a:rPr lang="it-IT" sz="900" dirty="0" err="1">
                <a:solidFill>
                  <a:schemeClr val="bg1"/>
                </a:solidFill>
                <a:cs typeface="Arial" pitchFamily="34" charset="0"/>
              </a:rPr>
              <a:t>Brussels</a:t>
            </a:r>
            <a:endParaRPr lang="it-IT" sz="900" dirty="0">
              <a:solidFill>
                <a:schemeClr val="bg1"/>
              </a:solidFill>
              <a:cs typeface="Arial" pitchFamily="34" charset="0"/>
            </a:endParaRPr>
          </a:p>
          <a:p>
            <a:pPr marL="0" lvl="1" defTabSz="800100" fontAlgn="base">
              <a:lnSpc>
                <a:spcPct val="90000"/>
              </a:lnSpc>
              <a:spcBef>
                <a:spcPct val="0"/>
              </a:spcBef>
              <a:spcAft>
                <a:spcPct val="15000"/>
              </a:spcAft>
              <a:defRPr/>
            </a:pPr>
            <a:r>
              <a:rPr lang="it-IT" sz="900" dirty="0">
                <a:solidFill>
                  <a:schemeClr val="bg1"/>
                </a:solidFill>
                <a:cs typeface="Arial" pitchFamily="34" charset="0"/>
              </a:rPr>
              <a:t>Tel. +32 23401550 </a:t>
            </a:r>
          </a:p>
        </p:txBody>
      </p:sp>
      <p:sp>
        <p:nvSpPr>
          <p:cNvPr id="55" name="Rettangolo 54"/>
          <p:cNvSpPr/>
          <p:nvPr/>
        </p:nvSpPr>
        <p:spPr bwMode="auto">
          <a:xfrm>
            <a:off x="4755280" y="4384325"/>
            <a:ext cx="1344662" cy="1260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a:lstStyle/>
          <a:p>
            <a:pPr defTabSz="800100" fontAlgn="base">
              <a:lnSpc>
                <a:spcPct val="90000"/>
              </a:lnSpc>
              <a:spcBef>
                <a:spcPts val="600"/>
              </a:spcBef>
              <a:spcAft>
                <a:spcPts val="600"/>
              </a:spcAft>
              <a:defRPr/>
            </a:pPr>
            <a:r>
              <a:rPr lang="it-IT" sz="1600" b="1" dirty="0">
                <a:solidFill>
                  <a:schemeClr val="bg1"/>
                </a:solidFill>
                <a:latin typeface="+mj-lt"/>
                <a:cs typeface="Arial" pitchFamily="34" charset="0"/>
              </a:rPr>
              <a:t>Londra</a:t>
            </a:r>
          </a:p>
          <a:p>
            <a:pPr marL="0" lvl="1" defTabSz="800100" fontAlgn="base">
              <a:lnSpc>
                <a:spcPct val="90000"/>
              </a:lnSpc>
              <a:spcBef>
                <a:spcPct val="0"/>
              </a:spcBef>
              <a:spcAft>
                <a:spcPct val="15000"/>
              </a:spcAft>
              <a:defRPr/>
            </a:pPr>
            <a:r>
              <a:rPr lang="en-US" sz="900" dirty="0">
                <a:solidFill>
                  <a:schemeClr val="bg1"/>
                </a:solidFill>
                <a:cs typeface="Arial" pitchFamily="34" charset="0"/>
              </a:rPr>
              <a:t>The Gherkin </a:t>
            </a:r>
          </a:p>
          <a:p>
            <a:pPr marL="0" lvl="1" defTabSz="800100" fontAlgn="base">
              <a:lnSpc>
                <a:spcPct val="90000"/>
              </a:lnSpc>
              <a:spcBef>
                <a:spcPct val="0"/>
              </a:spcBef>
              <a:spcAft>
                <a:spcPct val="15000"/>
              </a:spcAft>
              <a:defRPr/>
            </a:pPr>
            <a:r>
              <a:rPr lang="en-US" sz="900">
                <a:solidFill>
                  <a:schemeClr val="bg1"/>
                </a:solidFill>
                <a:cs typeface="Arial" pitchFamily="34" charset="0"/>
              </a:rPr>
              <a:t>30th floor</a:t>
            </a:r>
          </a:p>
          <a:p>
            <a:pPr marL="0" lvl="1" defTabSz="800100" fontAlgn="base">
              <a:lnSpc>
                <a:spcPct val="90000"/>
              </a:lnSpc>
              <a:spcBef>
                <a:spcPct val="0"/>
              </a:spcBef>
              <a:spcAft>
                <a:spcPct val="15000"/>
              </a:spcAft>
              <a:defRPr/>
            </a:pPr>
            <a:r>
              <a:rPr lang="en-US" sz="900">
                <a:solidFill>
                  <a:schemeClr val="bg1"/>
                </a:solidFill>
                <a:cs typeface="Arial" pitchFamily="34" charset="0"/>
              </a:rPr>
              <a:t>30</a:t>
            </a:r>
            <a:r>
              <a:rPr lang="en-US" sz="900" dirty="0">
                <a:solidFill>
                  <a:schemeClr val="bg1"/>
                </a:solidFill>
                <a:cs typeface="Arial" pitchFamily="34" charset="0"/>
              </a:rPr>
              <a:t>, St. May Axe</a:t>
            </a:r>
          </a:p>
          <a:p>
            <a:pPr marL="0" lvl="1" defTabSz="800100" fontAlgn="base">
              <a:lnSpc>
                <a:spcPct val="90000"/>
              </a:lnSpc>
              <a:spcBef>
                <a:spcPct val="0"/>
              </a:spcBef>
              <a:spcAft>
                <a:spcPct val="15000"/>
              </a:spcAft>
              <a:defRPr/>
            </a:pPr>
            <a:r>
              <a:rPr lang="en-US" sz="900" dirty="0">
                <a:solidFill>
                  <a:schemeClr val="bg1"/>
                </a:solidFill>
                <a:cs typeface="Arial" pitchFamily="34" charset="0"/>
              </a:rPr>
              <a:t>London EC3A 8BF</a:t>
            </a:r>
          </a:p>
          <a:p>
            <a:pPr marL="0" lvl="1" defTabSz="800100" fontAlgn="base">
              <a:lnSpc>
                <a:spcPct val="90000"/>
              </a:lnSpc>
              <a:spcBef>
                <a:spcPct val="0"/>
              </a:spcBef>
              <a:spcAft>
                <a:spcPct val="15000"/>
              </a:spcAft>
              <a:defRPr/>
            </a:pPr>
            <a:r>
              <a:rPr lang="it-IT" sz="900" dirty="0">
                <a:solidFill>
                  <a:schemeClr val="bg1"/>
                </a:solidFill>
                <a:cs typeface="Arial" pitchFamily="34" charset="0"/>
              </a:rPr>
              <a:t>Tel. +44 2073971700</a:t>
            </a:r>
          </a:p>
        </p:txBody>
      </p:sp>
      <p:sp>
        <p:nvSpPr>
          <p:cNvPr id="56" name="Rettangolo 55"/>
          <p:cNvSpPr/>
          <p:nvPr/>
        </p:nvSpPr>
        <p:spPr bwMode="auto">
          <a:xfrm>
            <a:off x="6205122" y="4384325"/>
            <a:ext cx="1344662" cy="1260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a:lstStyle/>
          <a:p>
            <a:pPr defTabSz="800100" fontAlgn="base">
              <a:lnSpc>
                <a:spcPct val="90000"/>
              </a:lnSpc>
              <a:spcBef>
                <a:spcPts val="600"/>
              </a:spcBef>
              <a:spcAft>
                <a:spcPts val="600"/>
              </a:spcAft>
            </a:pPr>
            <a:r>
              <a:rPr lang="it-IT" sz="1600" b="1" dirty="0">
                <a:solidFill>
                  <a:schemeClr val="bg1"/>
                </a:solidFill>
                <a:latin typeface="+mj-lt"/>
                <a:cs typeface="Arial" charset="0"/>
              </a:rPr>
              <a:t>New York</a:t>
            </a:r>
          </a:p>
          <a:p>
            <a:r>
              <a:rPr lang="it-IT" sz="900" dirty="0">
                <a:solidFill>
                  <a:schemeClr val="bg1"/>
                </a:solidFill>
                <a:cs typeface="Arial" charset="0"/>
              </a:rPr>
              <a:t>GOP USA, LLC</a:t>
            </a:r>
          </a:p>
          <a:p>
            <a:pPr marL="0" lvl="1" defTabSz="800100">
              <a:lnSpc>
                <a:spcPct val="90000"/>
              </a:lnSpc>
              <a:spcAft>
                <a:spcPct val="15000"/>
              </a:spcAft>
            </a:pPr>
            <a:r>
              <a:rPr lang="en-US" sz="900" dirty="0">
                <a:solidFill>
                  <a:schemeClr val="bg1"/>
                </a:solidFill>
                <a:cs typeface="Arial" charset="0"/>
              </a:rPr>
              <a:t>One Rockefeller Plaza, Suite 1620</a:t>
            </a:r>
          </a:p>
          <a:p>
            <a:pPr marL="0" lvl="1" defTabSz="800100">
              <a:lnSpc>
                <a:spcPct val="90000"/>
              </a:lnSpc>
              <a:spcAft>
                <a:spcPct val="15000"/>
              </a:spcAft>
            </a:pPr>
            <a:r>
              <a:rPr lang="en-US" sz="900" dirty="0">
                <a:solidFill>
                  <a:schemeClr val="bg1"/>
                </a:solidFill>
                <a:cs typeface="Arial" charset="0"/>
              </a:rPr>
              <a:t>New York, NY 10020 </a:t>
            </a:r>
          </a:p>
          <a:p>
            <a:pPr marL="0" lvl="1" defTabSz="800100" fontAlgn="base">
              <a:lnSpc>
                <a:spcPct val="90000"/>
              </a:lnSpc>
              <a:spcBef>
                <a:spcPct val="0"/>
              </a:spcBef>
              <a:spcAft>
                <a:spcPct val="15000"/>
              </a:spcAft>
            </a:pPr>
            <a:r>
              <a:rPr lang="en-GB" sz="900" dirty="0">
                <a:solidFill>
                  <a:schemeClr val="bg1"/>
                </a:solidFill>
                <a:cs typeface="Arial" charset="0"/>
              </a:rPr>
              <a:t>Tel. +1 212 957 9600</a:t>
            </a:r>
          </a:p>
        </p:txBody>
      </p:sp>
      <p:sp>
        <p:nvSpPr>
          <p:cNvPr id="57" name="Rettangolo 56"/>
          <p:cNvSpPr/>
          <p:nvPr/>
        </p:nvSpPr>
        <p:spPr bwMode="auto">
          <a:xfrm>
            <a:off x="7654963" y="4384325"/>
            <a:ext cx="1344662" cy="1260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a:lstStyle/>
          <a:p>
            <a:pPr defTabSz="800100" fontAlgn="base">
              <a:lnSpc>
                <a:spcPct val="90000"/>
              </a:lnSpc>
              <a:spcBef>
                <a:spcPts val="600"/>
              </a:spcBef>
              <a:spcAft>
                <a:spcPts val="600"/>
              </a:spcAft>
            </a:pPr>
            <a:r>
              <a:rPr lang="it-IT" sz="1600" b="1" dirty="0">
                <a:solidFill>
                  <a:schemeClr val="bg1"/>
                </a:solidFill>
                <a:latin typeface="+mj-lt"/>
                <a:cs typeface="Arial" charset="0"/>
              </a:rPr>
              <a:t>Shanghai</a:t>
            </a:r>
          </a:p>
          <a:p>
            <a:pPr marL="0" lvl="1" defTabSz="800100">
              <a:lnSpc>
                <a:spcPct val="90000"/>
              </a:lnSpc>
              <a:spcAft>
                <a:spcPts val="0"/>
              </a:spcAft>
            </a:pPr>
            <a:r>
              <a:rPr lang="en-US" sz="900" dirty="0">
                <a:solidFill>
                  <a:schemeClr val="bg1"/>
                </a:solidFill>
                <a:cs typeface="Arial" charset="0"/>
              </a:rPr>
              <a:t>Floor 20</a:t>
            </a:r>
          </a:p>
          <a:p>
            <a:pPr marL="0" lvl="1" defTabSz="800100">
              <a:lnSpc>
                <a:spcPct val="90000"/>
              </a:lnSpc>
              <a:spcAft>
                <a:spcPts val="0"/>
              </a:spcAft>
            </a:pPr>
            <a:r>
              <a:rPr lang="en-US" sz="900" dirty="0">
                <a:solidFill>
                  <a:schemeClr val="bg1"/>
                </a:solidFill>
                <a:cs typeface="Arial" charset="0"/>
              </a:rPr>
              <a:t>The Center</a:t>
            </a:r>
          </a:p>
          <a:p>
            <a:pPr marL="0" lvl="1" defTabSz="800100">
              <a:lnSpc>
                <a:spcPct val="90000"/>
              </a:lnSpc>
              <a:spcAft>
                <a:spcPts val="0"/>
              </a:spcAft>
            </a:pPr>
            <a:r>
              <a:rPr lang="en-US" sz="900" dirty="0" err="1">
                <a:solidFill>
                  <a:schemeClr val="bg1"/>
                </a:solidFill>
                <a:cs typeface="Arial" charset="0"/>
              </a:rPr>
              <a:t>ChangLe</a:t>
            </a:r>
            <a:r>
              <a:rPr lang="en-US" sz="900" dirty="0">
                <a:solidFill>
                  <a:schemeClr val="bg1"/>
                </a:solidFill>
                <a:cs typeface="Arial" charset="0"/>
              </a:rPr>
              <a:t> Road no. 989</a:t>
            </a:r>
          </a:p>
          <a:p>
            <a:pPr marL="0" lvl="1" defTabSz="800100">
              <a:lnSpc>
                <a:spcPct val="90000"/>
              </a:lnSpc>
              <a:spcAft>
                <a:spcPts val="0"/>
              </a:spcAft>
            </a:pPr>
            <a:r>
              <a:rPr lang="en-US" sz="900" dirty="0">
                <a:solidFill>
                  <a:schemeClr val="bg1"/>
                </a:solidFill>
                <a:cs typeface="Arial" charset="0"/>
              </a:rPr>
              <a:t>Xuhui </a:t>
            </a:r>
            <a:r>
              <a:rPr lang="en-US" sz="900" dirty="0" err="1">
                <a:solidFill>
                  <a:schemeClr val="bg1"/>
                </a:solidFill>
                <a:cs typeface="Arial" charset="0"/>
              </a:rPr>
              <a:t>Distric</a:t>
            </a:r>
            <a:r>
              <a:rPr lang="en-US" sz="900" dirty="0">
                <a:solidFill>
                  <a:schemeClr val="bg1"/>
                </a:solidFill>
                <a:cs typeface="Arial" charset="0"/>
              </a:rPr>
              <a:t>, Shanghai 200131 PRC</a:t>
            </a:r>
          </a:p>
          <a:p>
            <a:pPr marL="0" lvl="1" defTabSz="800100">
              <a:lnSpc>
                <a:spcPct val="90000"/>
              </a:lnSpc>
              <a:spcAft>
                <a:spcPts val="0"/>
              </a:spcAft>
            </a:pPr>
            <a:r>
              <a:rPr lang="en-US" sz="900" dirty="0">
                <a:solidFill>
                  <a:schemeClr val="bg1"/>
                </a:solidFill>
                <a:cs typeface="Arial" charset="0"/>
              </a:rPr>
              <a:t>Tel. </a:t>
            </a:r>
            <a:r>
              <a:rPr lang="en-US" sz="900">
                <a:solidFill>
                  <a:schemeClr val="bg1"/>
                </a:solidFill>
                <a:cs typeface="Arial" charset="0"/>
              </a:rPr>
              <a:t>+86 21 5117 5457</a:t>
            </a:r>
            <a:endParaRPr lang="en-US" sz="900" dirty="0">
              <a:solidFill>
                <a:schemeClr val="bg1"/>
              </a:solidFill>
              <a:cs typeface="Arial" charset="0"/>
            </a:endParaRPr>
          </a:p>
        </p:txBody>
      </p:sp>
      <p:pic>
        <p:nvPicPr>
          <p:cNvPr id="59" name="Immagine 58"/>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l="7975" r="12641"/>
          <a:stretch/>
        </p:blipFill>
        <p:spPr>
          <a:xfrm>
            <a:off x="6221176" y="3977001"/>
            <a:ext cx="1321448" cy="460386"/>
          </a:xfrm>
          <a:prstGeom prst="rect">
            <a:avLst/>
          </a:prstGeom>
        </p:spPr>
      </p:pic>
      <p:pic>
        <p:nvPicPr>
          <p:cNvPr id="60" name="Immagine 59"/>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565271" y="3988179"/>
            <a:ext cx="1472965" cy="468501"/>
          </a:xfrm>
          <a:prstGeom prst="rect">
            <a:avLst/>
          </a:prstGeom>
        </p:spPr>
      </p:pic>
      <p:pic>
        <p:nvPicPr>
          <p:cNvPr id="61" name="Immagine 60"/>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795284" y="4024323"/>
            <a:ext cx="1403245" cy="385387"/>
          </a:xfrm>
          <a:prstGeom prst="rect">
            <a:avLst/>
          </a:prstGeom>
        </p:spPr>
      </p:pic>
      <p:pic>
        <p:nvPicPr>
          <p:cNvPr id="62" name="Immagine 61"/>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3295666" y="4014954"/>
            <a:ext cx="1476971" cy="413807"/>
          </a:xfrm>
          <a:prstGeom prst="rect">
            <a:avLst/>
          </a:prstGeom>
        </p:spPr>
      </p:pic>
      <p:pic>
        <p:nvPicPr>
          <p:cNvPr id="63" name="Immagine 62"/>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1782634" y="4021309"/>
            <a:ext cx="1490385" cy="399298"/>
          </a:xfrm>
          <a:prstGeom prst="rect">
            <a:avLst/>
          </a:prstGeom>
        </p:spPr>
      </p:pic>
      <p:pic>
        <p:nvPicPr>
          <p:cNvPr id="64" name="Immagine 63"/>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400416" y="4065912"/>
            <a:ext cx="1359571" cy="352425"/>
          </a:xfrm>
          <a:prstGeom prst="rect">
            <a:avLst/>
          </a:prstGeom>
        </p:spPr>
      </p:pic>
      <p:sp>
        <p:nvSpPr>
          <p:cNvPr id="65" name="Segnaposto contenuto 2"/>
          <p:cNvSpPr txBox="1">
            <a:spLocks/>
          </p:cNvSpPr>
          <p:nvPr/>
        </p:nvSpPr>
        <p:spPr>
          <a:xfrm>
            <a:off x="400416" y="996895"/>
            <a:ext cx="8856000" cy="525713"/>
          </a:xfrm>
          <a:prstGeom prst="rect">
            <a:avLst/>
          </a:prstGeom>
        </p:spPr>
        <p:txBody>
          <a:bodyPr/>
          <a:lstStyle>
            <a:lvl1pPr marL="180975" indent="-180975" algn="l" rtl="0" eaLnBrk="1" fontAlgn="base" hangingPunct="1">
              <a:spcBef>
                <a:spcPct val="0"/>
              </a:spcBef>
              <a:spcAft>
                <a:spcPts val="1000"/>
              </a:spcAft>
              <a:buClr>
                <a:srgbClr val="003A62"/>
              </a:buClr>
              <a:buSzPct val="105000"/>
              <a:buFont typeface="Wingdings" pitchFamily="2" charset="2"/>
              <a:buChar char="§"/>
              <a:defRPr sz="2000" kern="1200">
                <a:solidFill>
                  <a:srgbClr val="003A62"/>
                </a:solidFill>
                <a:latin typeface="Arial" pitchFamily="34" charset="0"/>
                <a:ea typeface="+mn-ea"/>
                <a:cs typeface="Arial" pitchFamily="34" charset="0"/>
              </a:defRPr>
            </a:lvl1pPr>
            <a:lvl2pPr marL="447675" indent="-266700" algn="l" rtl="0" eaLnBrk="1" fontAlgn="base" hangingPunct="1">
              <a:spcBef>
                <a:spcPct val="20000"/>
              </a:spcBef>
              <a:spcAft>
                <a:spcPct val="0"/>
              </a:spcAft>
              <a:buClr>
                <a:srgbClr val="003A62"/>
              </a:buClr>
              <a:buSzPct val="80000"/>
              <a:buFont typeface="Arial" charset="0"/>
              <a:buChar char="□"/>
              <a:defRPr kern="1200">
                <a:solidFill>
                  <a:srgbClr val="003A62"/>
                </a:solidFill>
                <a:latin typeface="Arial" pitchFamily="34" charset="0"/>
                <a:ea typeface="+mn-ea"/>
                <a:cs typeface="Arial" pitchFamily="34" charset="0"/>
              </a:defRPr>
            </a:lvl2pPr>
            <a:lvl3pPr marL="628650" indent="-180975" algn="l" rtl="0" eaLnBrk="1" fontAlgn="base" hangingPunct="1">
              <a:spcBef>
                <a:spcPct val="20000"/>
              </a:spcBef>
              <a:spcAft>
                <a:spcPct val="0"/>
              </a:spcAft>
              <a:buClr>
                <a:srgbClr val="595959"/>
              </a:buClr>
              <a:buSzPct val="90000"/>
              <a:buFont typeface="Arial" charset="0"/>
              <a:buChar char="»"/>
              <a:defRPr sz="1600" kern="1200">
                <a:solidFill>
                  <a:srgbClr val="595959"/>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n-US" b="1" dirty="0">
                <a:solidFill>
                  <a:schemeClr val="bg1"/>
                </a:solidFill>
                <a:latin typeface="+mj-lt"/>
              </a:rPr>
              <a:t>In Italia…</a:t>
            </a:r>
            <a:endParaRPr lang="en-US" sz="1600" dirty="0">
              <a:solidFill>
                <a:schemeClr val="bg1"/>
              </a:solidFill>
              <a:latin typeface="+mj-lt"/>
            </a:endParaRPr>
          </a:p>
          <a:p>
            <a:pPr marL="0" indent="0" algn="just">
              <a:buFont typeface="Wingdings" pitchFamily="2" charset="2"/>
              <a:buNone/>
            </a:pPr>
            <a:endParaRPr lang="en-US" sz="1600" dirty="0">
              <a:solidFill>
                <a:schemeClr val="bg1"/>
              </a:solidFill>
              <a:latin typeface="+mj-lt"/>
            </a:endParaRPr>
          </a:p>
          <a:p>
            <a:pPr marL="0" indent="0" algn="just">
              <a:buFont typeface="Wingdings" pitchFamily="2" charset="2"/>
              <a:buNone/>
            </a:pPr>
            <a:endParaRPr lang="en-US" sz="1600" dirty="0">
              <a:solidFill>
                <a:schemeClr val="bg1"/>
              </a:solidFill>
              <a:latin typeface="+mj-lt"/>
            </a:endParaRPr>
          </a:p>
        </p:txBody>
      </p:sp>
      <p:sp>
        <p:nvSpPr>
          <p:cNvPr id="66" name="Segnaposto contenuto 2"/>
          <p:cNvSpPr txBox="1">
            <a:spLocks/>
          </p:cNvSpPr>
          <p:nvPr/>
        </p:nvSpPr>
        <p:spPr bwMode="auto">
          <a:xfrm>
            <a:off x="400416" y="3581494"/>
            <a:ext cx="2782086" cy="50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0"/>
              </a:spcBef>
              <a:spcAft>
                <a:spcPts val="1000"/>
              </a:spcAft>
              <a:buClr>
                <a:srgbClr val="003A62"/>
              </a:buClr>
              <a:buSzPct val="105000"/>
              <a:buFont typeface="Wingdings" pitchFamily="2" charset="2"/>
              <a:buChar char="§"/>
              <a:defRPr sz="2000" kern="1200">
                <a:solidFill>
                  <a:srgbClr val="003A62"/>
                </a:solidFill>
                <a:latin typeface="Arial" pitchFamily="34" charset="0"/>
                <a:ea typeface="+mn-ea"/>
                <a:cs typeface="Arial" pitchFamily="34" charset="0"/>
              </a:defRPr>
            </a:lvl1pPr>
            <a:lvl2pPr marL="447675" indent="-266700" algn="l" rtl="0" eaLnBrk="1" fontAlgn="base" hangingPunct="1">
              <a:spcBef>
                <a:spcPct val="20000"/>
              </a:spcBef>
              <a:spcAft>
                <a:spcPct val="0"/>
              </a:spcAft>
              <a:buClr>
                <a:srgbClr val="003A62"/>
              </a:buClr>
              <a:buSzPct val="80000"/>
              <a:buFont typeface="Arial" charset="0"/>
              <a:buChar char="□"/>
              <a:defRPr kern="1200">
                <a:solidFill>
                  <a:srgbClr val="003A62"/>
                </a:solidFill>
                <a:latin typeface="Arial" pitchFamily="34" charset="0"/>
                <a:ea typeface="+mn-ea"/>
                <a:cs typeface="Arial" pitchFamily="34" charset="0"/>
              </a:defRPr>
            </a:lvl2pPr>
            <a:lvl3pPr marL="628650" indent="-180975" algn="l" rtl="0" eaLnBrk="1" fontAlgn="base" hangingPunct="1">
              <a:spcBef>
                <a:spcPct val="20000"/>
              </a:spcBef>
              <a:spcAft>
                <a:spcPct val="0"/>
              </a:spcAft>
              <a:buClr>
                <a:srgbClr val="595959"/>
              </a:buClr>
              <a:buSzPct val="90000"/>
              <a:buFont typeface="Arial" charset="0"/>
              <a:buChar char="»"/>
              <a:defRPr sz="1600" kern="1200">
                <a:solidFill>
                  <a:srgbClr val="595959"/>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n-US" b="1" dirty="0">
                <a:solidFill>
                  <a:schemeClr val="bg1"/>
                </a:solidFill>
                <a:latin typeface="+mj-lt"/>
              </a:rPr>
              <a:t>…e </a:t>
            </a:r>
            <a:r>
              <a:rPr lang="it-IT" b="1" dirty="0">
                <a:solidFill>
                  <a:schemeClr val="bg1"/>
                </a:solidFill>
                <a:latin typeface="+mj-lt"/>
              </a:rPr>
              <a:t>all’estero</a:t>
            </a:r>
            <a:endParaRPr lang="it-IT" sz="1600" dirty="0">
              <a:solidFill>
                <a:schemeClr val="bg1"/>
              </a:solidFill>
              <a:latin typeface="+mj-lt"/>
            </a:endParaRPr>
          </a:p>
        </p:txBody>
      </p:sp>
      <p:sp>
        <p:nvSpPr>
          <p:cNvPr id="28" name="Titolo 3"/>
          <p:cNvSpPr txBox="1">
            <a:spLocks/>
          </p:cNvSpPr>
          <p:nvPr/>
        </p:nvSpPr>
        <p:spPr>
          <a:xfrm>
            <a:off x="400416" y="-7197"/>
            <a:ext cx="8343168" cy="898051"/>
          </a:xfrm>
          <a:prstGeom prst="rect">
            <a:avLst/>
          </a:prstGeom>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t-IT" sz="3000" b="1" dirty="0">
                <a:solidFill>
                  <a:schemeClr val="bg1"/>
                </a:solidFill>
              </a:rPr>
              <a:t>Le nostre sedi*</a:t>
            </a:r>
          </a:p>
        </p:txBody>
      </p:sp>
    </p:spTree>
    <p:extLst>
      <p:ext uri="{BB962C8B-B14F-4D97-AF65-F5344CB8AC3E}">
        <p14:creationId xmlns:p14="http://schemas.microsoft.com/office/powerpoint/2010/main" val="3799145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6179C8BA-204E-9308-9161-1AACD4FF268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367134A-512A-B1CE-D441-E0EE17FFE89F}"/>
              </a:ext>
            </a:extLst>
          </p:cNvPr>
          <p:cNvSpPr>
            <a:spLocks noGrp="1"/>
          </p:cNvSpPr>
          <p:nvPr>
            <p:ph type="title"/>
          </p:nvPr>
        </p:nvSpPr>
        <p:spPr>
          <a:xfrm>
            <a:off x="619229" y="425819"/>
            <a:ext cx="7772400" cy="1160386"/>
          </a:xfrm>
        </p:spPr>
        <p:txBody>
          <a:bodyPr>
            <a:noAutofit/>
          </a:bodyPr>
          <a:lstStyle/>
          <a:p>
            <a:r>
              <a:rPr lang="it-IT" dirty="0"/>
              <a:t>L’evoluzione del «caro materiali»: le cause</a:t>
            </a:r>
          </a:p>
        </p:txBody>
      </p:sp>
      <p:sp>
        <p:nvSpPr>
          <p:cNvPr id="3" name="Segnaposto testo 2">
            <a:extLst>
              <a:ext uri="{FF2B5EF4-FFF2-40B4-BE49-F238E27FC236}">
                <a16:creationId xmlns:a16="http://schemas.microsoft.com/office/drawing/2014/main" id="{A52F6FBD-DBCC-2BEA-6610-20F95EC4CC6D}"/>
              </a:ext>
            </a:extLst>
          </p:cNvPr>
          <p:cNvSpPr>
            <a:spLocks noGrp="1"/>
          </p:cNvSpPr>
          <p:nvPr>
            <p:ph type="body" idx="1"/>
          </p:nvPr>
        </p:nvSpPr>
        <p:spPr>
          <a:xfrm>
            <a:off x="549249" y="1801052"/>
            <a:ext cx="7842380" cy="3011047"/>
          </a:xfrm>
        </p:spPr>
        <p:txBody>
          <a:bodyPr>
            <a:normAutofit/>
          </a:bodyPr>
          <a:lstStyle/>
          <a:p>
            <a:pPr marL="446088" indent="-446088">
              <a:spcAft>
                <a:spcPts val="600"/>
              </a:spcAft>
            </a:pPr>
            <a:r>
              <a:rPr lang="it-IT" sz="2600" dirty="0">
                <a:solidFill>
                  <a:schemeClr val="bg1"/>
                </a:solidFill>
              </a:rPr>
              <a:t>•	Ripresa </a:t>
            </a:r>
            <a:r>
              <a:rPr lang="it-IT" sz="2600" dirty="0" err="1">
                <a:solidFill>
                  <a:schemeClr val="bg1"/>
                </a:solidFill>
              </a:rPr>
              <a:t>post-covid</a:t>
            </a:r>
            <a:r>
              <a:rPr lang="it-IT" sz="2600" dirty="0">
                <a:solidFill>
                  <a:schemeClr val="bg1"/>
                </a:solidFill>
              </a:rPr>
              <a:t> e tensioni sulle catene di approvvigionamento;</a:t>
            </a:r>
          </a:p>
          <a:p>
            <a:pPr marL="446088" indent="-446088">
              <a:spcAft>
                <a:spcPts val="600"/>
              </a:spcAft>
            </a:pPr>
            <a:r>
              <a:rPr lang="it-IT" sz="2600" dirty="0">
                <a:solidFill>
                  <a:schemeClr val="bg1"/>
                </a:solidFill>
              </a:rPr>
              <a:t>•	Shock energetico connesso al conflitto russo-ucraino;</a:t>
            </a:r>
          </a:p>
          <a:p>
            <a:pPr marL="446088" indent="-446088">
              <a:spcAft>
                <a:spcPts val="600"/>
              </a:spcAft>
            </a:pPr>
            <a:r>
              <a:rPr lang="it-IT" sz="2600" dirty="0">
                <a:solidFill>
                  <a:schemeClr val="bg1"/>
                </a:solidFill>
              </a:rPr>
              <a:t>•	Politiche di decarbonizzazione;</a:t>
            </a:r>
          </a:p>
          <a:p>
            <a:pPr marL="446088" indent="-446088">
              <a:spcAft>
                <a:spcPts val="600"/>
              </a:spcAft>
            </a:pPr>
            <a:r>
              <a:rPr lang="it-IT" sz="2600" dirty="0">
                <a:solidFill>
                  <a:schemeClr val="bg1"/>
                </a:solidFill>
              </a:rPr>
              <a:t>•	Morsa del petrolio per la crisi dello Stretto di Hormuz. </a:t>
            </a:r>
          </a:p>
          <a:p>
            <a:pPr marL="446088" indent="-446088"/>
            <a:endParaRPr lang="it-IT" dirty="0"/>
          </a:p>
        </p:txBody>
      </p:sp>
      <p:sp>
        <p:nvSpPr>
          <p:cNvPr id="4" name="Segnaposto numero diapositiva 3">
            <a:extLst>
              <a:ext uri="{FF2B5EF4-FFF2-40B4-BE49-F238E27FC236}">
                <a16:creationId xmlns:a16="http://schemas.microsoft.com/office/drawing/2014/main" id="{B3EF55A6-39B1-CEF7-D794-4FFFBA706184}"/>
              </a:ext>
            </a:extLst>
          </p:cNvPr>
          <p:cNvSpPr>
            <a:spLocks noGrp="1"/>
          </p:cNvSpPr>
          <p:nvPr>
            <p:ph type="sldNum" sz="quarter" idx="4"/>
          </p:nvPr>
        </p:nvSpPr>
        <p:spPr/>
        <p:txBody>
          <a:bodyPr/>
          <a:lstStyle/>
          <a:p>
            <a:fld id="{FEDAB2FA-DA73-9543-9206-10A2F1DC5EA0}" type="slidenum">
              <a:rPr lang="it-IT" smtClean="0"/>
              <a:pPr/>
              <a:t>4</a:t>
            </a:fld>
            <a:endParaRPr lang="it-IT" dirty="0"/>
          </a:p>
        </p:txBody>
      </p:sp>
      <p:sp>
        <p:nvSpPr>
          <p:cNvPr id="6" name="CasellaDiTesto 5">
            <a:extLst>
              <a:ext uri="{FF2B5EF4-FFF2-40B4-BE49-F238E27FC236}">
                <a16:creationId xmlns:a16="http://schemas.microsoft.com/office/drawing/2014/main" id="{B16EFC5E-B853-AAED-5585-BC7802711A84}"/>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
        <p:nvSpPr>
          <p:cNvPr id="7" name="CasellaDiTesto 6">
            <a:extLst>
              <a:ext uri="{FF2B5EF4-FFF2-40B4-BE49-F238E27FC236}">
                <a16:creationId xmlns:a16="http://schemas.microsoft.com/office/drawing/2014/main" id="{150AB8CD-8D50-B58F-16DB-BCD969DDB016}"/>
              </a:ext>
            </a:extLst>
          </p:cNvPr>
          <p:cNvSpPr txBox="1"/>
          <p:nvPr/>
        </p:nvSpPr>
        <p:spPr>
          <a:xfrm>
            <a:off x="978194" y="5190819"/>
            <a:ext cx="6889899" cy="523220"/>
          </a:xfrm>
          <a:prstGeom prst="rect">
            <a:avLst/>
          </a:prstGeom>
          <a:noFill/>
        </p:spPr>
        <p:txBody>
          <a:bodyPr wrap="square" rtlCol="0">
            <a:spAutoFit/>
          </a:bodyPr>
          <a:lstStyle/>
          <a:p>
            <a:pPr algn="ctr"/>
            <a:r>
              <a:rPr lang="it-IT" sz="2800" dirty="0">
                <a:solidFill>
                  <a:schemeClr val="bg1"/>
                </a:solidFill>
              </a:rPr>
              <a:t>«Normalizzazione» del «caro materiali»</a:t>
            </a:r>
          </a:p>
        </p:txBody>
      </p:sp>
      <p:sp>
        <p:nvSpPr>
          <p:cNvPr id="8" name="Freccia in giù 7">
            <a:extLst>
              <a:ext uri="{FF2B5EF4-FFF2-40B4-BE49-F238E27FC236}">
                <a16:creationId xmlns:a16="http://schemas.microsoft.com/office/drawing/2014/main" id="{B86FABE1-E3BF-DB22-5B8D-2DB8F8407B49}"/>
              </a:ext>
            </a:extLst>
          </p:cNvPr>
          <p:cNvSpPr/>
          <p:nvPr/>
        </p:nvSpPr>
        <p:spPr>
          <a:xfrm>
            <a:off x="4191609" y="4591192"/>
            <a:ext cx="463068" cy="574158"/>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3594983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F85DA-CEBD-DAFC-2095-5BB91F1C56CE}"/>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3B1D328F-4979-C5D7-9CB2-ECC8755F6E75}"/>
              </a:ext>
            </a:extLst>
          </p:cNvPr>
          <p:cNvSpPr>
            <a:spLocks noGrp="1"/>
          </p:cNvSpPr>
          <p:nvPr>
            <p:ph type="title"/>
          </p:nvPr>
        </p:nvSpPr>
        <p:spPr/>
        <p:txBody>
          <a:bodyPr/>
          <a:lstStyle/>
          <a:p>
            <a:r>
              <a:rPr lang="it-IT" dirty="0"/>
              <a:t>Grazie per l'attenzione!</a:t>
            </a:r>
          </a:p>
        </p:txBody>
      </p:sp>
      <p:sp>
        <p:nvSpPr>
          <p:cNvPr id="3" name="CasellaDiTesto 2">
            <a:extLst>
              <a:ext uri="{FF2B5EF4-FFF2-40B4-BE49-F238E27FC236}">
                <a16:creationId xmlns:a16="http://schemas.microsoft.com/office/drawing/2014/main" id="{4D9D90CF-70EE-AB8D-C569-9FC759ADC3F1}"/>
              </a:ext>
            </a:extLst>
          </p:cNvPr>
          <p:cNvSpPr txBox="1"/>
          <p:nvPr/>
        </p:nvSpPr>
        <p:spPr>
          <a:xfrm>
            <a:off x="3256436" y="4783970"/>
            <a:ext cx="2621901" cy="707886"/>
          </a:xfrm>
          <a:prstGeom prst="rect">
            <a:avLst/>
          </a:prstGeom>
          <a:noFill/>
        </p:spPr>
        <p:txBody>
          <a:bodyPr wrap="square" rtlCol="0">
            <a:spAutoFit/>
          </a:bodyPr>
          <a:lstStyle/>
          <a:p>
            <a:pPr algn="ctr">
              <a:spcAft>
                <a:spcPts val="600"/>
              </a:spcAft>
            </a:pPr>
            <a:r>
              <a:rPr lang="it-IT" sz="2000" b="1" dirty="0">
                <a:solidFill>
                  <a:schemeClr val="bg1"/>
                </a:solidFill>
              </a:rPr>
              <a:t>Avv. Giuseppe Marino (gmarino@gop.it)</a:t>
            </a:r>
          </a:p>
        </p:txBody>
      </p:sp>
    </p:spTree>
    <p:extLst>
      <p:ext uri="{BB962C8B-B14F-4D97-AF65-F5344CB8AC3E}">
        <p14:creationId xmlns:p14="http://schemas.microsoft.com/office/powerpoint/2010/main" val="367021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5F99C63E-FAB8-D70E-00A0-EC09F204437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D388C15-0BFE-746C-77E5-FE2AE76A4AB8}"/>
              </a:ext>
            </a:extLst>
          </p:cNvPr>
          <p:cNvSpPr>
            <a:spLocks noGrp="1"/>
          </p:cNvSpPr>
          <p:nvPr>
            <p:ph type="title"/>
          </p:nvPr>
        </p:nvSpPr>
        <p:spPr>
          <a:xfrm>
            <a:off x="619229" y="425819"/>
            <a:ext cx="7772400" cy="1160386"/>
          </a:xfrm>
        </p:spPr>
        <p:txBody>
          <a:bodyPr>
            <a:noAutofit/>
          </a:bodyPr>
          <a:lstStyle/>
          <a:p>
            <a:r>
              <a:rPr lang="it-IT" dirty="0"/>
              <a:t>L’evoluzione del «caro materiali»: i dati</a:t>
            </a:r>
          </a:p>
        </p:txBody>
      </p:sp>
      <p:sp>
        <p:nvSpPr>
          <p:cNvPr id="3" name="Segnaposto testo 2">
            <a:extLst>
              <a:ext uri="{FF2B5EF4-FFF2-40B4-BE49-F238E27FC236}">
                <a16:creationId xmlns:a16="http://schemas.microsoft.com/office/drawing/2014/main" id="{E7DD5CB1-E343-E589-EDBF-7F4F1DF35387}"/>
              </a:ext>
            </a:extLst>
          </p:cNvPr>
          <p:cNvSpPr>
            <a:spLocks noGrp="1"/>
          </p:cNvSpPr>
          <p:nvPr>
            <p:ph type="body" idx="1"/>
          </p:nvPr>
        </p:nvSpPr>
        <p:spPr>
          <a:xfrm>
            <a:off x="549249" y="1839432"/>
            <a:ext cx="7842380" cy="3498112"/>
          </a:xfrm>
        </p:spPr>
        <p:txBody>
          <a:bodyPr>
            <a:normAutofit/>
          </a:bodyPr>
          <a:lstStyle/>
          <a:p>
            <a:pPr marL="446088" indent="-446088">
              <a:spcAft>
                <a:spcPts val="600"/>
              </a:spcAft>
            </a:pPr>
            <a:r>
              <a:rPr lang="it-IT" sz="2800" dirty="0">
                <a:solidFill>
                  <a:schemeClr val="bg1"/>
                </a:solidFill>
              </a:rPr>
              <a:t>•	Periodo gennaio 2021 - giugno 2023 Incremento dei costi dei materiali da costruzione stimabile introno al </a:t>
            </a:r>
            <a:r>
              <a:rPr lang="it-IT" sz="2800" b="1" dirty="0">
                <a:solidFill>
                  <a:schemeClr val="bg1"/>
                </a:solidFill>
              </a:rPr>
              <a:t>+23%</a:t>
            </a:r>
            <a:r>
              <a:rPr lang="it-IT" sz="2800" dirty="0">
                <a:solidFill>
                  <a:schemeClr val="bg1"/>
                </a:solidFill>
              </a:rPr>
              <a:t>, con punte significativamente superiori per singole categorie merceologiche;</a:t>
            </a:r>
          </a:p>
          <a:p>
            <a:pPr marL="446088" indent="-446088">
              <a:spcAft>
                <a:spcPts val="600"/>
              </a:spcAft>
            </a:pPr>
            <a:r>
              <a:rPr lang="it-IT" sz="2800" dirty="0">
                <a:solidFill>
                  <a:schemeClr val="bg1"/>
                </a:solidFill>
              </a:rPr>
              <a:t>•	Primi mesi del 2026: aumento generalizzato dei costi di energia, carburanti e prodotti petroliferi: per il conglomerato bituminoso e le membrane gli incrementi si collocano tra il </a:t>
            </a:r>
            <a:r>
              <a:rPr lang="it-IT" sz="2800" b="1" dirty="0">
                <a:solidFill>
                  <a:schemeClr val="bg1"/>
                </a:solidFill>
              </a:rPr>
              <a:t>+18%</a:t>
            </a:r>
            <a:r>
              <a:rPr lang="it-IT" sz="2800" dirty="0">
                <a:solidFill>
                  <a:schemeClr val="bg1"/>
                </a:solidFill>
              </a:rPr>
              <a:t> e il +</a:t>
            </a:r>
            <a:r>
              <a:rPr lang="it-IT" sz="2800" b="1" dirty="0">
                <a:solidFill>
                  <a:schemeClr val="bg1"/>
                </a:solidFill>
              </a:rPr>
              <a:t>20%</a:t>
            </a:r>
            <a:r>
              <a:rPr lang="it-IT" sz="2800" dirty="0">
                <a:solidFill>
                  <a:schemeClr val="bg1"/>
                </a:solidFill>
              </a:rPr>
              <a:t>. </a:t>
            </a:r>
            <a:endParaRPr lang="it-IT" dirty="0"/>
          </a:p>
        </p:txBody>
      </p:sp>
      <p:sp>
        <p:nvSpPr>
          <p:cNvPr id="4" name="Segnaposto numero diapositiva 3">
            <a:extLst>
              <a:ext uri="{FF2B5EF4-FFF2-40B4-BE49-F238E27FC236}">
                <a16:creationId xmlns:a16="http://schemas.microsoft.com/office/drawing/2014/main" id="{FA327586-77FD-5339-9719-59EEFEFCF4F7}"/>
              </a:ext>
            </a:extLst>
          </p:cNvPr>
          <p:cNvSpPr>
            <a:spLocks noGrp="1"/>
          </p:cNvSpPr>
          <p:nvPr>
            <p:ph type="sldNum" sz="quarter" idx="4"/>
          </p:nvPr>
        </p:nvSpPr>
        <p:spPr/>
        <p:txBody>
          <a:bodyPr/>
          <a:lstStyle/>
          <a:p>
            <a:fld id="{FEDAB2FA-DA73-9543-9206-10A2F1DC5EA0}" type="slidenum">
              <a:rPr lang="it-IT" smtClean="0"/>
              <a:pPr/>
              <a:t>5</a:t>
            </a:fld>
            <a:endParaRPr lang="it-IT" dirty="0"/>
          </a:p>
        </p:txBody>
      </p:sp>
      <p:sp>
        <p:nvSpPr>
          <p:cNvPr id="6" name="CasellaDiTesto 5">
            <a:extLst>
              <a:ext uri="{FF2B5EF4-FFF2-40B4-BE49-F238E27FC236}">
                <a16:creationId xmlns:a16="http://schemas.microsoft.com/office/drawing/2014/main" id="{DA284A48-C792-F954-F5B7-1EA32DF93A35}"/>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113952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BBC6AF12-93BA-EB50-B353-146AF2C8995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DE30022-529E-F48D-A95B-A099702E3169}"/>
              </a:ext>
            </a:extLst>
          </p:cNvPr>
          <p:cNvSpPr>
            <a:spLocks noGrp="1"/>
          </p:cNvSpPr>
          <p:nvPr>
            <p:ph type="title"/>
          </p:nvPr>
        </p:nvSpPr>
        <p:spPr>
          <a:xfrm>
            <a:off x="619229" y="425819"/>
            <a:ext cx="7772400" cy="1160386"/>
          </a:xfrm>
        </p:spPr>
        <p:txBody>
          <a:bodyPr>
            <a:noAutofit/>
          </a:bodyPr>
          <a:lstStyle/>
          <a:p>
            <a:r>
              <a:rPr lang="it-IT" dirty="0"/>
              <a:t>L’evoluzione del «caro materiali»: le voci più esposte</a:t>
            </a:r>
          </a:p>
        </p:txBody>
      </p:sp>
      <p:sp>
        <p:nvSpPr>
          <p:cNvPr id="3" name="Segnaposto testo 2">
            <a:extLst>
              <a:ext uri="{FF2B5EF4-FFF2-40B4-BE49-F238E27FC236}">
                <a16:creationId xmlns:a16="http://schemas.microsoft.com/office/drawing/2014/main" id="{3ED8CDB8-9300-E6B6-7D69-9A57364868D2}"/>
              </a:ext>
            </a:extLst>
          </p:cNvPr>
          <p:cNvSpPr>
            <a:spLocks noGrp="1"/>
          </p:cNvSpPr>
          <p:nvPr>
            <p:ph type="body" idx="1"/>
          </p:nvPr>
        </p:nvSpPr>
        <p:spPr>
          <a:xfrm>
            <a:off x="549249" y="1828799"/>
            <a:ext cx="7842380" cy="4051005"/>
          </a:xfrm>
        </p:spPr>
        <p:txBody>
          <a:bodyPr>
            <a:normAutofit fontScale="85000" lnSpcReduction="20000"/>
          </a:bodyPr>
          <a:lstStyle/>
          <a:p>
            <a:pPr marL="446088" indent="-446088">
              <a:spcAft>
                <a:spcPts val="600"/>
              </a:spcAft>
            </a:pPr>
            <a:r>
              <a:rPr lang="it-IT" sz="2800" dirty="0">
                <a:solidFill>
                  <a:schemeClr val="bg1"/>
                </a:solidFill>
              </a:rPr>
              <a:t>•	</a:t>
            </a:r>
            <a:r>
              <a:rPr lang="it-IT" sz="2800" b="1" dirty="0">
                <a:solidFill>
                  <a:schemeClr val="bg1"/>
                </a:solidFill>
              </a:rPr>
              <a:t>Acciaio e tondo per cemento armato</a:t>
            </a:r>
            <a:r>
              <a:rPr lang="it-IT" sz="2800" dirty="0">
                <a:solidFill>
                  <a:schemeClr val="bg1"/>
                </a:solidFill>
              </a:rPr>
              <a:t>: tra i materiali a maggiore volatilità, con oscillazioni accentuate dal costo dell’energia;</a:t>
            </a:r>
          </a:p>
          <a:p>
            <a:pPr marL="446088" indent="-446088">
              <a:spcAft>
                <a:spcPts val="600"/>
              </a:spcAft>
            </a:pPr>
            <a:r>
              <a:rPr lang="it-IT" sz="2800" dirty="0">
                <a:solidFill>
                  <a:schemeClr val="bg1"/>
                </a:solidFill>
              </a:rPr>
              <a:t>•	</a:t>
            </a:r>
            <a:r>
              <a:rPr lang="it-IT" sz="2800" b="1" dirty="0">
                <a:solidFill>
                  <a:schemeClr val="bg1"/>
                </a:solidFill>
              </a:rPr>
              <a:t>Rame e materiali per impianti</a:t>
            </a:r>
            <a:r>
              <a:rPr lang="it-IT" sz="2800" dirty="0">
                <a:solidFill>
                  <a:schemeClr val="bg1"/>
                </a:solidFill>
              </a:rPr>
              <a:t>: rincari rilevanti per opere impiantistiche e infrastrutturali;</a:t>
            </a:r>
          </a:p>
          <a:p>
            <a:pPr marL="446088" indent="-446088">
              <a:spcAft>
                <a:spcPts val="600"/>
              </a:spcAft>
            </a:pPr>
            <a:r>
              <a:rPr lang="it-IT" sz="2800" dirty="0">
                <a:solidFill>
                  <a:schemeClr val="bg1"/>
                </a:solidFill>
              </a:rPr>
              <a:t>•	</a:t>
            </a:r>
            <a:r>
              <a:rPr lang="it-IT" sz="2800" b="1" dirty="0">
                <a:solidFill>
                  <a:schemeClr val="bg1"/>
                </a:solidFill>
              </a:rPr>
              <a:t>Calcestruzzo, cemento e leganti</a:t>
            </a:r>
            <a:r>
              <a:rPr lang="it-IT" sz="2800" dirty="0">
                <a:solidFill>
                  <a:schemeClr val="bg1"/>
                </a:solidFill>
              </a:rPr>
              <a:t>: incrementi trainati dal costo dei forni e dell’energia;</a:t>
            </a:r>
          </a:p>
          <a:p>
            <a:pPr marL="446088" indent="-446088">
              <a:spcAft>
                <a:spcPts val="600"/>
              </a:spcAft>
            </a:pPr>
            <a:r>
              <a:rPr lang="it-IT" sz="2800" dirty="0">
                <a:solidFill>
                  <a:schemeClr val="bg1"/>
                </a:solidFill>
              </a:rPr>
              <a:t>•	</a:t>
            </a:r>
            <a:r>
              <a:rPr lang="it-IT" sz="2800" b="1" dirty="0">
                <a:solidFill>
                  <a:schemeClr val="bg1"/>
                </a:solidFill>
              </a:rPr>
              <a:t>Bitume e conglomerati</a:t>
            </a:r>
            <a:r>
              <a:rPr lang="it-IT" sz="2800" dirty="0">
                <a:solidFill>
                  <a:schemeClr val="bg1"/>
                </a:solidFill>
              </a:rPr>
              <a:t>: esposizione diretta al prezzo del petrolio (opere stradali);</a:t>
            </a:r>
          </a:p>
          <a:p>
            <a:pPr marL="446088" indent="-446088">
              <a:spcAft>
                <a:spcPts val="600"/>
              </a:spcAft>
            </a:pPr>
            <a:r>
              <a:rPr lang="it-IT" sz="2800" dirty="0">
                <a:solidFill>
                  <a:schemeClr val="bg1"/>
                </a:solidFill>
              </a:rPr>
              <a:t>•	</a:t>
            </a:r>
            <a:r>
              <a:rPr lang="it-IT" sz="2800" b="1" dirty="0">
                <a:solidFill>
                  <a:schemeClr val="bg1"/>
                </a:solidFill>
              </a:rPr>
              <a:t>Energia</a:t>
            </a:r>
            <a:r>
              <a:rPr lang="it-IT" sz="2800" dirty="0">
                <a:solidFill>
                  <a:schemeClr val="bg1"/>
                </a:solidFill>
              </a:rPr>
              <a:t>: componente trasversale che amplifica i costi di produzione di tutti i materiali “energivori”.</a:t>
            </a:r>
          </a:p>
          <a:p>
            <a:pPr marL="446088" indent="-446088"/>
            <a:endParaRPr lang="it-IT" dirty="0"/>
          </a:p>
        </p:txBody>
      </p:sp>
      <p:sp>
        <p:nvSpPr>
          <p:cNvPr id="4" name="Segnaposto numero diapositiva 3">
            <a:extLst>
              <a:ext uri="{FF2B5EF4-FFF2-40B4-BE49-F238E27FC236}">
                <a16:creationId xmlns:a16="http://schemas.microsoft.com/office/drawing/2014/main" id="{2AFDFC6C-423B-3666-7D43-48AD732DEF3D}"/>
              </a:ext>
            </a:extLst>
          </p:cNvPr>
          <p:cNvSpPr>
            <a:spLocks noGrp="1"/>
          </p:cNvSpPr>
          <p:nvPr>
            <p:ph type="sldNum" sz="quarter" idx="4"/>
          </p:nvPr>
        </p:nvSpPr>
        <p:spPr/>
        <p:txBody>
          <a:bodyPr/>
          <a:lstStyle/>
          <a:p>
            <a:fld id="{FEDAB2FA-DA73-9543-9206-10A2F1DC5EA0}" type="slidenum">
              <a:rPr lang="it-IT" smtClean="0"/>
              <a:pPr/>
              <a:t>6</a:t>
            </a:fld>
            <a:endParaRPr lang="it-IT" dirty="0"/>
          </a:p>
        </p:txBody>
      </p:sp>
      <p:sp>
        <p:nvSpPr>
          <p:cNvPr id="6" name="CasellaDiTesto 5">
            <a:extLst>
              <a:ext uri="{FF2B5EF4-FFF2-40B4-BE49-F238E27FC236}">
                <a16:creationId xmlns:a16="http://schemas.microsoft.com/office/drawing/2014/main" id="{A21EDD32-839B-69F1-86FA-5D537A98E0B3}"/>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Tree>
    <p:extLst>
      <p:ext uri="{BB962C8B-B14F-4D97-AF65-F5344CB8AC3E}">
        <p14:creationId xmlns:p14="http://schemas.microsoft.com/office/powerpoint/2010/main" val="153353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B70B599-D943-F722-3DF5-38E3184F053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6BF54F5-36C0-0C5F-705B-3EE8E06E2B8D}"/>
              </a:ext>
            </a:extLst>
          </p:cNvPr>
          <p:cNvSpPr>
            <a:spLocks noGrp="1"/>
          </p:cNvSpPr>
          <p:nvPr>
            <p:ph type="title"/>
          </p:nvPr>
        </p:nvSpPr>
        <p:spPr>
          <a:xfrm>
            <a:off x="619229" y="425819"/>
            <a:ext cx="7772400" cy="1160386"/>
          </a:xfrm>
        </p:spPr>
        <p:txBody>
          <a:bodyPr>
            <a:noAutofit/>
          </a:bodyPr>
          <a:lstStyle/>
          <a:p>
            <a:r>
              <a:rPr lang="it-IT" dirty="0"/>
              <a:t>Il «caro materiali» come rischio industriale</a:t>
            </a:r>
          </a:p>
        </p:txBody>
      </p:sp>
      <p:sp>
        <p:nvSpPr>
          <p:cNvPr id="3" name="Segnaposto testo 2">
            <a:extLst>
              <a:ext uri="{FF2B5EF4-FFF2-40B4-BE49-F238E27FC236}">
                <a16:creationId xmlns:a16="http://schemas.microsoft.com/office/drawing/2014/main" id="{18399FFD-B25C-8B9C-6F41-5CFD4E9BE738}"/>
              </a:ext>
            </a:extLst>
          </p:cNvPr>
          <p:cNvSpPr>
            <a:spLocks noGrp="1"/>
          </p:cNvSpPr>
          <p:nvPr>
            <p:ph type="body" idx="1"/>
          </p:nvPr>
        </p:nvSpPr>
        <p:spPr>
          <a:xfrm>
            <a:off x="762549" y="1827082"/>
            <a:ext cx="7842380" cy="2789933"/>
          </a:xfrm>
        </p:spPr>
        <p:txBody>
          <a:bodyPr>
            <a:normAutofit/>
          </a:bodyPr>
          <a:lstStyle/>
          <a:p>
            <a:pPr marL="446088" indent="-446088"/>
            <a:r>
              <a:rPr lang="it-IT" sz="2200" dirty="0">
                <a:solidFill>
                  <a:schemeClr val="bg1"/>
                </a:solidFill>
              </a:rPr>
              <a:t>•	</a:t>
            </a:r>
            <a:r>
              <a:rPr lang="it-IT" sz="2200" b="1" dirty="0">
                <a:solidFill>
                  <a:schemeClr val="bg1"/>
                </a:solidFill>
              </a:rPr>
              <a:t>approvvigionamenti</a:t>
            </a:r>
            <a:r>
              <a:rPr lang="it-IT" sz="2200" dirty="0">
                <a:solidFill>
                  <a:schemeClr val="bg1"/>
                </a:solidFill>
              </a:rPr>
              <a:t> (minori disponibilità, allungamento dei tempi);</a:t>
            </a:r>
          </a:p>
          <a:p>
            <a:pPr marL="446088" indent="-446088"/>
            <a:r>
              <a:rPr lang="it-IT" sz="2200" dirty="0">
                <a:solidFill>
                  <a:schemeClr val="bg1"/>
                </a:solidFill>
              </a:rPr>
              <a:t>•	</a:t>
            </a:r>
            <a:r>
              <a:rPr lang="it-IT" sz="2200" b="1" dirty="0">
                <a:solidFill>
                  <a:schemeClr val="bg1"/>
                </a:solidFill>
              </a:rPr>
              <a:t>subappalti</a:t>
            </a:r>
            <a:r>
              <a:rPr lang="it-IT" sz="2200" dirty="0">
                <a:solidFill>
                  <a:schemeClr val="bg1"/>
                </a:solidFill>
              </a:rPr>
              <a:t> (rivalutazioni/ritiri, revisione listini, extra oneri logistici);</a:t>
            </a:r>
          </a:p>
          <a:p>
            <a:pPr marL="446088" indent="-446088"/>
            <a:r>
              <a:rPr lang="it-IT" sz="2200" dirty="0">
                <a:solidFill>
                  <a:schemeClr val="bg1"/>
                </a:solidFill>
              </a:rPr>
              <a:t>•	</a:t>
            </a:r>
            <a:r>
              <a:rPr lang="it-IT" sz="2200" b="1" dirty="0">
                <a:solidFill>
                  <a:schemeClr val="bg1"/>
                </a:solidFill>
              </a:rPr>
              <a:t>cassa</a:t>
            </a:r>
            <a:r>
              <a:rPr lang="it-IT" sz="2200" dirty="0">
                <a:solidFill>
                  <a:schemeClr val="bg1"/>
                </a:solidFill>
              </a:rPr>
              <a:t> (SAL che non “assorbono” extra costi immediati);</a:t>
            </a:r>
          </a:p>
          <a:p>
            <a:pPr marL="446088" indent="-446088"/>
            <a:r>
              <a:rPr lang="it-IT" sz="2200" dirty="0">
                <a:solidFill>
                  <a:schemeClr val="bg1"/>
                </a:solidFill>
              </a:rPr>
              <a:t>•	</a:t>
            </a:r>
            <a:r>
              <a:rPr lang="it-IT" sz="2200" b="1" dirty="0">
                <a:solidFill>
                  <a:schemeClr val="bg1"/>
                </a:solidFill>
              </a:rPr>
              <a:t>tempi </a:t>
            </a:r>
            <a:r>
              <a:rPr lang="it-IT" sz="2200" dirty="0">
                <a:solidFill>
                  <a:schemeClr val="bg1"/>
                </a:solidFill>
              </a:rPr>
              <a:t>(ritardi “materiali” che diventano ritardi contrattuali e penali).</a:t>
            </a:r>
          </a:p>
          <a:p>
            <a:endParaRPr lang="it-IT" dirty="0"/>
          </a:p>
        </p:txBody>
      </p:sp>
      <p:sp>
        <p:nvSpPr>
          <p:cNvPr id="4" name="Segnaposto numero diapositiva 3">
            <a:extLst>
              <a:ext uri="{FF2B5EF4-FFF2-40B4-BE49-F238E27FC236}">
                <a16:creationId xmlns:a16="http://schemas.microsoft.com/office/drawing/2014/main" id="{F3909967-D82B-29F9-7D78-E66CD43CE387}"/>
              </a:ext>
            </a:extLst>
          </p:cNvPr>
          <p:cNvSpPr>
            <a:spLocks noGrp="1"/>
          </p:cNvSpPr>
          <p:nvPr>
            <p:ph type="sldNum" sz="quarter" idx="4"/>
          </p:nvPr>
        </p:nvSpPr>
        <p:spPr/>
        <p:txBody>
          <a:bodyPr/>
          <a:lstStyle/>
          <a:p>
            <a:fld id="{FEDAB2FA-DA73-9543-9206-10A2F1DC5EA0}" type="slidenum">
              <a:rPr lang="it-IT" smtClean="0"/>
              <a:pPr/>
              <a:t>7</a:t>
            </a:fld>
            <a:endParaRPr lang="it-IT" dirty="0"/>
          </a:p>
        </p:txBody>
      </p:sp>
      <p:sp>
        <p:nvSpPr>
          <p:cNvPr id="6" name="CasellaDiTesto 5">
            <a:extLst>
              <a:ext uri="{FF2B5EF4-FFF2-40B4-BE49-F238E27FC236}">
                <a16:creationId xmlns:a16="http://schemas.microsoft.com/office/drawing/2014/main" id="{0766C56A-510B-2F92-D466-048476E94A6E}"/>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
        <p:nvSpPr>
          <p:cNvPr id="5" name="CasellaDiTesto 4">
            <a:extLst>
              <a:ext uri="{FF2B5EF4-FFF2-40B4-BE49-F238E27FC236}">
                <a16:creationId xmlns:a16="http://schemas.microsoft.com/office/drawing/2014/main" id="{62AF820B-8091-641F-93A5-D937FF025925}"/>
              </a:ext>
            </a:extLst>
          </p:cNvPr>
          <p:cNvSpPr txBox="1"/>
          <p:nvPr/>
        </p:nvSpPr>
        <p:spPr>
          <a:xfrm>
            <a:off x="1127052" y="4816686"/>
            <a:ext cx="7259488" cy="1107996"/>
          </a:xfrm>
          <a:prstGeom prst="rect">
            <a:avLst/>
          </a:prstGeom>
          <a:noFill/>
        </p:spPr>
        <p:txBody>
          <a:bodyPr wrap="square" rtlCol="0">
            <a:spAutoFit/>
          </a:bodyPr>
          <a:lstStyle/>
          <a:p>
            <a:r>
              <a:rPr lang="it-IT" sz="2200" dirty="0">
                <a:solidFill>
                  <a:schemeClr val="bg1"/>
                </a:solidFill>
              </a:rPr>
              <a:t>L’incremento dei costi non assorbito dal corrispettivo si traduce in </a:t>
            </a:r>
            <a:r>
              <a:rPr lang="it-IT" sz="2200" b="1" dirty="0">
                <a:solidFill>
                  <a:schemeClr val="bg1"/>
                </a:solidFill>
              </a:rPr>
              <a:t>erosione del margine</a:t>
            </a:r>
            <a:r>
              <a:rPr lang="it-IT" sz="2200" dirty="0">
                <a:solidFill>
                  <a:schemeClr val="bg1"/>
                </a:solidFill>
              </a:rPr>
              <a:t>, in </a:t>
            </a:r>
            <a:r>
              <a:rPr lang="it-IT" sz="2200" b="1" dirty="0">
                <a:solidFill>
                  <a:schemeClr val="bg1"/>
                </a:solidFill>
              </a:rPr>
              <a:t>tensione finanziaria </a:t>
            </a:r>
            <a:r>
              <a:rPr lang="it-IT" sz="2200" dirty="0">
                <a:solidFill>
                  <a:schemeClr val="bg1"/>
                </a:solidFill>
              </a:rPr>
              <a:t>sui SAL e, nei casi più gravi, nel </a:t>
            </a:r>
            <a:r>
              <a:rPr lang="it-IT" sz="2200" b="1" dirty="0">
                <a:solidFill>
                  <a:schemeClr val="bg1"/>
                </a:solidFill>
              </a:rPr>
              <a:t>rischio di sospensione dei lavori</a:t>
            </a:r>
          </a:p>
        </p:txBody>
      </p:sp>
      <p:sp>
        <p:nvSpPr>
          <p:cNvPr id="7" name="Freccia in giù 6">
            <a:extLst>
              <a:ext uri="{FF2B5EF4-FFF2-40B4-BE49-F238E27FC236}">
                <a16:creationId xmlns:a16="http://schemas.microsoft.com/office/drawing/2014/main" id="{4489D115-B33A-6A2B-610D-9E1B89E17DB1}"/>
              </a:ext>
            </a:extLst>
          </p:cNvPr>
          <p:cNvSpPr/>
          <p:nvPr/>
        </p:nvSpPr>
        <p:spPr>
          <a:xfrm>
            <a:off x="4401879" y="4127617"/>
            <a:ext cx="510363" cy="595423"/>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3096526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F1695EA-38D4-BFE5-E6C9-755394ED9FD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E88D613-3EF0-97BD-516B-A1D997C2F3B9}"/>
              </a:ext>
            </a:extLst>
          </p:cNvPr>
          <p:cNvSpPr>
            <a:spLocks noGrp="1"/>
          </p:cNvSpPr>
          <p:nvPr>
            <p:ph type="title"/>
          </p:nvPr>
        </p:nvSpPr>
        <p:spPr>
          <a:xfrm>
            <a:off x="619229" y="425819"/>
            <a:ext cx="7772400" cy="1160386"/>
          </a:xfrm>
        </p:spPr>
        <p:txBody>
          <a:bodyPr>
            <a:noAutofit/>
          </a:bodyPr>
          <a:lstStyle/>
          <a:p>
            <a:r>
              <a:rPr lang="it-IT" dirty="0"/>
              <a:t>L’impatto sulle imprese lombarde</a:t>
            </a:r>
          </a:p>
        </p:txBody>
      </p:sp>
      <p:sp>
        <p:nvSpPr>
          <p:cNvPr id="3" name="Segnaposto testo 2">
            <a:extLst>
              <a:ext uri="{FF2B5EF4-FFF2-40B4-BE49-F238E27FC236}">
                <a16:creationId xmlns:a16="http://schemas.microsoft.com/office/drawing/2014/main" id="{B2F7F104-AFFB-21FC-4BA9-10049AF0DFF8}"/>
              </a:ext>
            </a:extLst>
          </p:cNvPr>
          <p:cNvSpPr>
            <a:spLocks noGrp="1"/>
          </p:cNvSpPr>
          <p:nvPr>
            <p:ph type="body" idx="1"/>
          </p:nvPr>
        </p:nvSpPr>
        <p:spPr>
          <a:xfrm>
            <a:off x="663627" y="1628735"/>
            <a:ext cx="7842380" cy="4692831"/>
          </a:xfrm>
        </p:spPr>
        <p:txBody>
          <a:bodyPr>
            <a:normAutofit/>
          </a:bodyPr>
          <a:lstStyle/>
          <a:p>
            <a:pPr algn="ctr"/>
            <a:r>
              <a:rPr lang="it-IT" sz="3200" b="1" dirty="0">
                <a:solidFill>
                  <a:schemeClr val="bg1"/>
                </a:solidFill>
              </a:rPr>
              <a:t>Il «caso Lombardia»</a:t>
            </a:r>
          </a:p>
          <a:p>
            <a:pPr algn="ctr"/>
            <a:endParaRPr lang="it-IT" sz="2400" b="1" dirty="0">
              <a:solidFill>
                <a:schemeClr val="bg1"/>
              </a:solidFill>
            </a:endParaRPr>
          </a:p>
          <a:p>
            <a:pPr algn="ctr"/>
            <a:r>
              <a:rPr lang="it-IT" sz="2400" b="1" dirty="0">
                <a:solidFill>
                  <a:schemeClr val="bg1"/>
                </a:solidFill>
              </a:rPr>
              <a:t> </a:t>
            </a:r>
          </a:p>
          <a:p>
            <a:pPr algn="ctr"/>
            <a:r>
              <a:rPr lang="it-IT" sz="2400" b="1" dirty="0">
                <a:solidFill>
                  <a:schemeClr val="bg1"/>
                </a:solidFill>
              </a:rPr>
              <a:t>concentrazione di cantieri + peso degli investimenti PNRR</a:t>
            </a:r>
          </a:p>
          <a:p>
            <a:endParaRPr lang="it-IT" b="1" dirty="0">
              <a:solidFill>
                <a:schemeClr val="bg1"/>
              </a:solidFill>
            </a:endParaRPr>
          </a:p>
          <a:p>
            <a:endParaRPr lang="it-IT" b="1" dirty="0">
              <a:solidFill>
                <a:schemeClr val="bg1"/>
              </a:solidFill>
            </a:endParaRPr>
          </a:p>
          <a:p>
            <a:r>
              <a:rPr lang="it-IT" sz="2400" b="1" dirty="0">
                <a:solidFill>
                  <a:schemeClr val="bg1"/>
                </a:solidFill>
              </a:rPr>
              <a:t>Nel dicembre 2025, in Lombardia risultavano in corso circa 1.509 cantieri, per un valore di oltre 11 miliardi di euro, privi di meccanismi di adeguamento dei prezzi</a:t>
            </a:r>
          </a:p>
          <a:p>
            <a:pPr marL="446088" indent="-446088"/>
            <a:endParaRPr lang="it-IT" sz="2400" dirty="0">
              <a:solidFill>
                <a:schemeClr val="bg1"/>
              </a:solidFill>
            </a:endParaRPr>
          </a:p>
          <a:p>
            <a:pPr marL="446088" indent="-446088"/>
            <a:endParaRPr lang="it-IT" dirty="0"/>
          </a:p>
        </p:txBody>
      </p:sp>
      <p:sp>
        <p:nvSpPr>
          <p:cNvPr id="4" name="Segnaposto numero diapositiva 3">
            <a:extLst>
              <a:ext uri="{FF2B5EF4-FFF2-40B4-BE49-F238E27FC236}">
                <a16:creationId xmlns:a16="http://schemas.microsoft.com/office/drawing/2014/main" id="{8A09AC22-05E1-FF3F-7A41-A40F06DE15B2}"/>
              </a:ext>
            </a:extLst>
          </p:cNvPr>
          <p:cNvSpPr>
            <a:spLocks noGrp="1"/>
          </p:cNvSpPr>
          <p:nvPr>
            <p:ph type="sldNum" sz="quarter" idx="4"/>
          </p:nvPr>
        </p:nvSpPr>
        <p:spPr/>
        <p:txBody>
          <a:bodyPr/>
          <a:lstStyle/>
          <a:p>
            <a:fld id="{FEDAB2FA-DA73-9543-9206-10A2F1DC5EA0}" type="slidenum">
              <a:rPr lang="it-IT" smtClean="0"/>
              <a:pPr/>
              <a:t>8</a:t>
            </a:fld>
            <a:endParaRPr lang="it-IT" dirty="0"/>
          </a:p>
        </p:txBody>
      </p:sp>
      <p:sp>
        <p:nvSpPr>
          <p:cNvPr id="6" name="CasellaDiTesto 5">
            <a:extLst>
              <a:ext uri="{FF2B5EF4-FFF2-40B4-BE49-F238E27FC236}">
                <a16:creationId xmlns:a16="http://schemas.microsoft.com/office/drawing/2014/main" id="{F3F05134-D4DE-0C18-CACE-8DB24593DB08}"/>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
        <p:nvSpPr>
          <p:cNvPr id="5" name="Freccia in giù 4">
            <a:extLst>
              <a:ext uri="{FF2B5EF4-FFF2-40B4-BE49-F238E27FC236}">
                <a16:creationId xmlns:a16="http://schemas.microsoft.com/office/drawing/2014/main" id="{2AE86047-7AC9-58AA-A984-D0899D2D92EE}"/>
              </a:ext>
            </a:extLst>
          </p:cNvPr>
          <p:cNvSpPr/>
          <p:nvPr/>
        </p:nvSpPr>
        <p:spPr>
          <a:xfrm>
            <a:off x="4371443" y="2503962"/>
            <a:ext cx="484632" cy="63795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8" name="Freccia in giù 7">
            <a:extLst>
              <a:ext uri="{FF2B5EF4-FFF2-40B4-BE49-F238E27FC236}">
                <a16:creationId xmlns:a16="http://schemas.microsoft.com/office/drawing/2014/main" id="{4BE3E668-67B4-4CE8-A05E-0BE9ED4EF4B8}"/>
              </a:ext>
            </a:extLst>
          </p:cNvPr>
          <p:cNvSpPr/>
          <p:nvPr/>
        </p:nvSpPr>
        <p:spPr>
          <a:xfrm>
            <a:off x="4371443" y="3740698"/>
            <a:ext cx="484632" cy="63795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Tree>
    <p:extLst>
      <p:ext uri="{BB962C8B-B14F-4D97-AF65-F5344CB8AC3E}">
        <p14:creationId xmlns:p14="http://schemas.microsoft.com/office/powerpoint/2010/main" val="18675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3C16E06E-BE7A-564E-B132-FA1AAD161FE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3B17827-6490-13A8-4A62-6652416DF339}"/>
              </a:ext>
            </a:extLst>
          </p:cNvPr>
          <p:cNvSpPr>
            <a:spLocks noGrp="1"/>
          </p:cNvSpPr>
          <p:nvPr>
            <p:ph type="title"/>
          </p:nvPr>
        </p:nvSpPr>
        <p:spPr>
          <a:xfrm>
            <a:off x="619229" y="425820"/>
            <a:ext cx="7772400" cy="855670"/>
          </a:xfrm>
        </p:spPr>
        <p:txBody>
          <a:bodyPr>
            <a:normAutofit/>
          </a:bodyPr>
          <a:lstStyle/>
          <a:p>
            <a:r>
              <a:rPr lang="it-IT" dirty="0"/>
              <a:t>Il quadro giuridico previgente</a:t>
            </a:r>
          </a:p>
        </p:txBody>
      </p:sp>
      <p:sp>
        <p:nvSpPr>
          <p:cNvPr id="3" name="Segnaposto testo 2">
            <a:extLst>
              <a:ext uri="{FF2B5EF4-FFF2-40B4-BE49-F238E27FC236}">
                <a16:creationId xmlns:a16="http://schemas.microsoft.com/office/drawing/2014/main" id="{0EF7AB6D-8131-52F0-73D7-51947D2C26A7}"/>
              </a:ext>
            </a:extLst>
          </p:cNvPr>
          <p:cNvSpPr>
            <a:spLocks noGrp="1"/>
          </p:cNvSpPr>
          <p:nvPr>
            <p:ph type="body" idx="1"/>
          </p:nvPr>
        </p:nvSpPr>
        <p:spPr>
          <a:xfrm>
            <a:off x="796511" y="2371060"/>
            <a:ext cx="7688270" cy="3264835"/>
          </a:xfrm>
        </p:spPr>
        <p:txBody>
          <a:bodyPr>
            <a:normAutofit/>
          </a:bodyPr>
          <a:lstStyle/>
          <a:p>
            <a:pPr marL="542925" indent="-542925">
              <a:spcBef>
                <a:spcPts val="1200"/>
              </a:spcBef>
              <a:spcAft>
                <a:spcPts val="1200"/>
              </a:spcAft>
            </a:pPr>
            <a:r>
              <a:rPr lang="it-IT" sz="2600" b="1" dirty="0">
                <a:solidFill>
                  <a:schemeClr val="bg1"/>
                </a:solidFill>
              </a:rPr>
              <a:t>•	Circostanze imprevedibili + aumenti superiori ad 1/10 del prezzo convenuto;</a:t>
            </a:r>
          </a:p>
          <a:p>
            <a:pPr marL="542925" indent="-542925">
              <a:spcBef>
                <a:spcPts val="1200"/>
              </a:spcBef>
              <a:spcAft>
                <a:spcPts val="1200"/>
              </a:spcAft>
            </a:pPr>
            <a:r>
              <a:rPr lang="it-IT" sz="2600" b="1" dirty="0">
                <a:solidFill>
                  <a:schemeClr val="bg1"/>
                </a:solidFill>
              </a:rPr>
              <a:t>•	Norma derogabile;</a:t>
            </a:r>
          </a:p>
          <a:p>
            <a:pPr marL="542925" indent="-542925">
              <a:spcBef>
                <a:spcPts val="1200"/>
              </a:spcBef>
              <a:spcAft>
                <a:spcPts val="1200"/>
              </a:spcAft>
            </a:pPr>
            <a:r>
              <a:rPr lang="it-IT" sz="2600" b="1" dirty="0">
                <a:solidFill>
                  <a:schemeClr val="bg1"/>
                </a:solidFill>
              </a:rPr>
              <a:t>•	Applicazione esclusa/compromessa dalla disciplina di settore;</a:t>
            </a:r>
          </a:p>
          <a:p>
            <a:pPr marL="542925" indent="-542925">
              <a:spcBef>
                <a:spcPts val="1200"/>
              </a:spcBef>
              <a:spcAft>
                <a:spcPts val="1200"/>
              </a:spcAft>
            </a:pPr>
            <a:r>
              <a:rPr lang="it-IT" sz="2600" b="1" dirty="0">
                <a:solidFill>
                  <a:schemeClr val="bg1"/>
                </a:solidFill>
              </a:rPr>
              <a:t>•	Soglia elevata e di non immediata attivazione.</a:t>
            </a:r>
          </a:p>
        </p:txBody>
      </p:sp>
      <p:sp>
        <p:nvSpPr>
          <p:cNvPr id="4" name="Segnaposto numero diapositiva 3">
            <a:extLst>
              <a:ext uri="{FF2B5EF4-FFF2-40B4-BE49-F238E27FC236}">
                <a16:creationId xmlns:a16="http://schemas.microsoft.com/office/drawing/2014/main" id="{EBDFD32E-E1D7-E011-F57F-5E5747AC0563}"/>
              </a:ext>
            </a:extLst>
          </p:cNvPr>
          <p:cNvSpPr>
            <a:spLocks noGrp="1"/>
          </p:cNvSpPr>
          <p:nvPr>
            <p:ph type="sldNum" sz="quarter" idx="4"/>
          </p:nvPr>
        </p:nvSpPr>
        <p:spPr/>
        <p:txBody>
          <a:bodyPr/>
          <a:lstStyle/>
          <a:p>
            <a:fld id="{FEDAB2FA-DA73-9543-9206-10A2F1DC5EA0}" type="slidenum">
              <a:rPr lang="it-IT" smtClean="0"/>
              <a:pPr/>
              <a:t>9</a:t>
            </a:fld>
            <a:endParaRPr lang="it-IT" dirty="0"/>
          </a:p>
        </p:txBody>
      </p:sp>
      <p:sp>
        <p:nvSpPr>
          <p:cNvPr id="10" name="CasellaDiTesto 9">
            <a:extLst>
              <a:ext uri="{FF2B5EF4-FFF2-40B4-BE49-F238E27FC236}">
                <a16:creationId xmlns:a16="http://schemas.microsoft.com/office/drawing/2014/main" id="{5B659DF4-CEC1-3741-864D-08B606D7EBA5}"/>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17 giugno 2026</a:t>
            </a:r>
          </a:p>
        </p:txBody>
      </p:sp>
      <p:sp>
        <p:nvSpPr>
          <p:cNvPr id="11" name="CasellaDiTesto 10">
            <a:extLst>
              <a:ext uri="{FF2B5EF4-FFF2-40B4-BE49-F238E27FC236}">
                <a16:creationId xmlns:a16="http://schemas.microsoft.com/office/drawing/2014/main" id="{407C8B83-560C-C5B7-8917-94112CD063FA}"/>
              </a:ext>
            </a:extLst>
          </p:cNvPr>
          <p:cNvSpPr txBox="1"/>
          <p:nvPr/>
        </p:nvSpPr>
        <p:spPr>
          <a:xfrm>
            <a:off x="2527181" y="1248989"/>
            <a:ext cx="4089638" cy="978729"/>
          </a:xfrm>
          <a:prstGeom prst="rect">
            <a:avLst/>
          </a:prstGeom>
          <a:noFill/>
        </p:spPr>
        <p:txBody>
          <a:bodyPr wrap="square" rtlCol="0">
            <a:spAutoFit/>
          </a:bodyPr>
          <a:lstStyle/>
          <a:p>
            <a:pPr marL="0" marR="0" lvl="0" indent="0" algn="ctr" defTabSz="685800" rtl="0" eaLnBrk="1" fontAlgn="auto" latinLnBrk="0" hangingPunct="1">
              <a:lnSpc>
                <a:spcPct val="90000"/>
              </a:lnSpc>
              <a:spcBef>
                <a:spcPts val="1200"/>
              </a:spcBef>
              <a:spcAft>
                <a:spcPts val="1200"/>
              </a:spcAft>
              <a:buClrTx/>
              <a:buSzTx/>
              <a:buFont typeface="Arial" panose="020B0604020202020204" pitchFamily="34" charset="0"/>
              <a:buNone/>
              <a:tabLst/>
              <a:defRPr/>
            </a:pPr>
            <a:r>
              <a:rPr kumimoji="0" lang="it-IT" sz="3200" b="1" i="0" u="none" strike="noStrike" kern="1200" cap="none" spc="0" normalizeH="0" baseline="0" noProof="0" dirty="0">
                <a:ln>
                  <a:noFill/>
                </a:ln>
                <a:solidFill>
                  <a:prstClr val="white"/>
                </a:solidFill>
                <a:effectLst/>
                <a:uLnTx/>
                <a:uFillTx/>
                <a:latin typeface="Calibri" panose="020F0502020204030204"/>
                <a:ea typeface="+mn-ea"/>
                <a:cs typeface="+mn-cs"/>
              </a:rPr>
              <a:t>L’art. 1464 cod. civ. e i suoi limiti: </a:t>
            </a:r>
          </a:p>
        </p:txBody>
      </p:sp>
    </p:spTree>
    <p:extLst>
      <p:ext uri="{BB962C8B-B14F-4D97-AF65-F5344CB8AC3E}">
        <p14:creationId xmlns:p14="http://schemas.microsoft.com/office/powerpoint/2010/main" val="135448613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 GOP_ITA" id="{82334113-0704-44AA-9BB2-F9EF27154A67}" vid="{1B4B122E-C49C-417B-8134-318F6FF9240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D09FA75B3BAEA44A2E794810174D663" ma:contentTypeVersion="3" ma:contentTypeDescription="Creare un nuovo documento." ma:contentTypeScope="" ma:versionID="6be7b538b01b0c72bc027805a80866d2">
  <xsd:schema xmlns:xsd="http://www.w3.org/2001/XMLSchema" xmlns:xs="http://www.w3.org/2001/XMLSchema" xmlns:p="http://schemas.microsoft.com/office/2006/metadata/properties" xmlns:ns2="281c4991-6c72-4467-9665-8aeaccc00f9e" targetNamespace="http://schemas.microsoft.com/office/2006/metadata/properties" ma:root="true" ma:fieldsID="21cc97bf790cf4974ceef772edd34d42" ns2:_="">
    <xsd:import namespace="281c4991-6c72-4467-9665-8aeaccc00f9e"/>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1c4991-6c72-4467-9665-8aeaccc00f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properties xmlns="http://www.imanage.com/work/xmlschema">
  <documentid>LEGALE!59225141.1</documentid>
  <senderid>ARUGGERI</senderid>
  <senderemail>ARUGGERI@GOP.IT</senderemail>
  <lastmodified>2026-03-25T11:37:50.0000000+01:00</lastmodified>
  <database>LEGALE</database>
</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8BFBB6-12E6-45EA-BEA2-FC34BED027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1c4991-6c72-4467-9665-8aeaccc00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A4FF14-6ABE-41DD-89FD-89E7F251C974}">
  <ds:schemaRefs>
    <ds:schemaRef ds:uri="http://schemas.microsoft.com/office/2006/documentManagement/types"/>
    <ds:schemaRef ds:uri="http://www.w3.org/XML/1998/namespace"/>
    <ds:schemaRef ds:uri="http://purl.org/dc/elements/1.1/"/>
    <ds:schemaRef ds:uri="http://purl.org/dc/terms/"/>
    <ds:schemaRef ds:uri="http://purl.org/dc/dcmitype/"/>
    <ds:schemaRef ds:uri="281c4991-6c72-4467-9665-8aeaccc00f9e"/>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086DF00-955D-46F2-ADF9-7F973549B9F0}">
  <ds:schemaRefs>
    <ds:schemaRef ds:uri="http://www.imanage.com/work/xmlschema"/>
  </ds:schemaRefs>
</ds:datastoreItem>
</file>

<file path=customXml/itemProps4.xml><?xml version="1.0" encoding="utf-8"?>
<ds:datastoreItem xmlns:ds="http://schemas.openxmlformats.org/officeDocument/2006/customXml" ds:itemID="{3BD00625-C1DE-4784-A900-8EC9282F52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 GOP_ITA</Template>
  <TotalTime>1873</TotalTime>
  <Words>3410</Words>
  <Application>Microsoft Office PowerPoint</Application>
  <PresentationFormat>Presentazione su schermo (4:3)</PresentationFormat>
  <Paragraphs>341</Paragraphs>
  <Slides>40</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40</vt:i4>
      </vt:variant>
    </vt:vector>
  </HeadingPairs>
  <TitlesOfParts>
    <vt:vector size="45" baseType="lpstr">
      <vt:lpstr>Arial</vt:lpstr>
      <vt:lpstr>Calibri</vt:lpstr>
      <vt:lpstr>Calibri Light</vt:lpstr>
      <vt:lpstr>Wingdings</vt:lpstr>
      <vt:lpstr>Tema di Office</vt:lpstr>
      <vt:lpstr>Caro materiali e rimedi negli appalti pubblici</vt:lpstr>
      <vt:lpstr>Percorso del webinar</vt:lpstr>
      <vt:lpstr>Prima Parte: Il caro materiali dal 2021 ad oggi</vt:lpstr>
      <vt:lpstr>L’evoluzione del «caro materiali»: le cause</vt:lpstr>
      <vt:lpstr>L’evoluzione del «caro materiali»: i dati</vt:lpstr>
      <vt:lpstr>L’evoluzione del «caro materiali»: le voci più esposte</vt:lpstr>
      <vt:lpstr>Il «caro materiali» come rischio industriale</vt:lpstr>
      <vt:lpstr>L’impatto sulle imprese lombarde</vt:lpstr>
      <vt:lpstr>Il quadro giuridico previgente</vt:lpstr>
      <vt:lpstr>Il quadro giuridico previgente</vt:lpstr>
      <vt:lpstr>Le misure emergenziali: il quadro</vt:lpstr>
      <vt:lpstr>Le misure emergenziali: un bilancio</vt:lpstr>
      <vt:lpstr>Le misure emergenziali: le criticitÀ</vt:lpstr>
      <vt:lpstr>Dall’emergenza alla stabilizzazione</vt:lpstr>
      <vt:lpstr>Scelta del rimedio in 30 secondi</vt:lpstr>
      <vt:lpstr>SECONDA Parte: La revisione dei prezzi</vt:lpstr>
      <vt:lpstr>Art. 60 («Revisione prezzi»)</vt:lpstr>
      <vt:lpstr>Art. 60 («Revisione prezzi»)</vt:lpstr>
      <vt:lpstr>DUE LIVELLI DI REVISIONE</vt:lpstr>
      <vt:lpstr>SOGLIE DI ATTIVAZIONE E OPERATIVITÀ</vt:lpstr>
      <vt:lpstr>MECCANISMI DI CALCOLO</vt:lpstr>
      <vt:lpstr>IL PROCEDIMENTO</vt:lpstr>
      <vt:lpstr>COORDINAMENTO CON I CONTRATTI PRIVATI</vt:lpstr>
      <vt:lpstr>TERZA Parte: RINEGOZIAZIONE del contratto E altri rimedi </vt:lpstr>
      <vt:lpstr>Art. 9 («Principio di conservazione dell'equilibrio contrattuale»)</vt:lpstr>
      <vt:lpstr>L’istituto della rinegoziazione</vt:lpstr>
      <vt:lpstr>I presupposti</vt:lpstr>
      <vt:lpstr>Revisione prezzi o rinegoziazione?</vt:lpstr>
      <vt:lpstr>Il procedimento</vt:lpstr>
      <vt:lpstr>Le clausole di rinegoziazione nei bandi di gara</vt:lpstr>
      <vt:lpstr>accordo bonario E RISERVE</vt:lpstr>
      <vt:lpstr>Quale rimedio attivare</vt:lpstr>
      <vt:lpstr>quartA Parte: Domande  ricorrenti</vt:lpstr>
      <vt:lpstr>Domande ricorrenti</vt:lpstr>
      <vt:lpstr>Domande ricorrenti</vt:lpstr>
      <vt:lpstr>Domande ricorrenti</vt:lpstr>
      <vt:lpstr>Domande ricorrenti</vt:lpstr>
      <vt:lpstr>Considerazioni conclusive</vt:lpstr>
      <vt:lpstr>Presentazione standard di PowerPoint</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Ruggeri, Alessandra</dc:creator>
  <cp:lastModifiedBy>Marino, Giuseppe</cp:lastModifiedBy>
  <cp:revision>34</cp:revision>
  <cp:lastPrinted>2026-06-17T08:54:26Z</cp:lastPrinted>
  <dcterms:created xsi:type="dcterms:W3CDTF">2026-03-25T10:20:03Z</dcterms:created>
  <dcterms:modified xsi:type="dcterms:W3CDTF">2026-06-17T09:59:13Z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0x0101007D09FA75B3BAEA44A2E794810174D663</vt:lpwstr>
  </property>
</Properties>
</file>