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3" r:id="rId5"/>
    <p:sldId id="259" r:id="rId6"/>
    <p:sldId id="262" r:id="rId7"/>
    <p:sldId id="265" r:id="rId8"/>
    <p:sldId id="276" r:id="rId9"/>
    <p:sldId id="268" r:id="rId10"/>
    <p:sldId id="272" r:id="rId11"/>
    <p:sldId id="270" r:id="rId12"/>
    <p:sldId id="271" r:id="rId13"/>
    <p:sldId id="266" r:id="rId14"/>
    <p:sldId id="275" r:id="rId15"/>
  </p:sldIdLst>
  <p:sldSz cx="18288000" cy="10287000"/>
  <p:notesSz cx="6797675" cy="9926638"/>
  <p:embeddedFontLst>
    <p:embeddedFont>
      <p:font typeface="Codec Pro" panose="020B0604020202020204" charset="0"/>
      <p:regular r:id="rId16"/>
    </p:embeddedFont>
    <p:embeddedFont>
      <p:font typeface="Codec Pro Bold" panose="020B0604020202020204" charset="0"/>
      <p:regular r:id="rId17"/>
    </p:embeddedFont>
    <p:embeddedFont>
      <p:font typeface="Codec Pro Ultra-Bold" panose="020B0604020202020204" charset="0"/>
      <p:regular r:id="rId18"/>
    </p:embeddedFont>
    <p:embeddedFont>
      <p:font typeface="Montserrat Light Bold Italic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'Amico Giulia" userId="07af66ab-ee97-4880-ad34-7a94185a1610" providerId="ADAL" clId="{CB27013F-2233-4FFC-87D1-E09A924BB6B1}"/>
    <pc:docChg chg="custSel modSld">
      <pc:chgData name="D'Amico Giulia" userId="07af66ab-ee97-4880-ad34-7a94185a1610" providerId="ADAL" clId="{CB27013F-2233-4FFC-87D1-E09A924BB6B1}" dt="2026-03-10T15:53:15.674" v="14" actId="255"/>
      <pc:docMkLst>
        <pc:docMk/>
      </pc:docMkLst>
      <pc:sldChg chg="modSp mod">
        <pc:chgData name="D'Amico Giulia" userId="07af66ab-ee97-4880-ad34-7a94185a1610" providerId="ADAL" clId="{CB27013F-2233-4FFC-87D1-E09A924BB6B1}" dt="2026-03-10T15:53:15.674" v="14" actId="255"/>
        <pc:sldMkLst>
          <pc:docMk/>
          <pc:sldMk cId="0" sldId="263"/>
        </pc:sldMkLst>
        <pc:spChg chg="mod">
          <ac:chgData name="D'Amico Giulia" userId="07af66ab-ee97-4880-ad34-7a94185a1610" providerId="ADAL" clId="{CB27013F-2233-4FFC-87D1-E09A924BB6B1}" dt="2026-03-10T15:53:15.674" v="14" actId="255"/>
          <ac:spMkLst>
            <pc:docMk/>
            <pc:sldMk cId="0" sldId="263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1355" y="-146635"/>
            <a:ext cx="19910709" cy="10580269"/>
            <a:chOff x="0" y="0"/>
            <a:chExt cx="5243973" cy="27865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3973" cy="2786573"/>
            </a:xfrm>
            <a:custGeom>
              <a:avLst/>
              <a:gdLst/>
              <a:ahLst/>
              <a:cxnLst/>
              <a:rect l="l" t="t" r="r" b="b"/>
              <a:pathLst>
                <a:path w="5243973" h="2786573">
                  <a:moveTo>
                    <a:pt x="5040773" y="0"/>
                  </a:moveTo>
                  <a:cubicBezTo>
                    <a:pt x="5152997" y="0"/>
                    <a:pt x="5243973" y="623796"/>
                    <a:pt x="5243973" y="1393286"/>
                  </a:cubicBezTo>
                  <a:cubicBezTo>
                    <a:pt x="5243973" y="2162777"/>
                    <a:pt x="5152997" y="2786573"/>
                    <a:pt x="5040773" y="2786573"/>
                  </a:cubicBezTo>
                  <a:lnTo>
                    <a:pt x="203200" y="2786573"/>
                  </a:lnTo>
                  <a:cubicBezTo>
                    <a:pt x="90976" y="2786573"/>
                    <a:pt x="0" y="2162777"/>
                    <a:pt x="0" y="1393286"/>
                  </a:cubicBezTo>
                  <a:cubicBezTo>
                    <a:pt x="0" y="62379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6408F">
                    <a:alpha val="100000"/>
                  </a:srgbClr>
                </a:gs>
                <a:gs pos="50000">
                  <a:srgbClr val="140BA4">
                    <a:alpha val="100000"/>
                  </a:srgbClr>
                </a:gs>
                <a:gs pos="100000">
                  <a:srgbClr val="14A6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5243973" cy="2786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1"/>
                </a:lnSpc>
              </a:pPr>
              <a:endParaRPr/>
            </a:p>
            <a:p>
              <a:pPr algn="ctr">
                <a:lnSpc>
                  <a:spcPts val="1861"/>
                </a:lnSpc>
              </a:pPr>
              <a:endParaRPr/>
            </a:p>
            <a:p>
              <a:pPr algn="ctr">
                <a:lnSpc>
                  <a:spcPts val="186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62201" y="4152900"/>
            <a:ext cx="15925799" cy="4826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374"/>
              </a:lnSpc>
            </a:pPr>
            <a:r>
              <a:rPr lang="it-IT" sz="11000" b="1" dirty="0">
                <a:solidFill>
                  <a:srgbClr val="FFFFFF"/>
                </a:solidFill>
                <a:latin typeface="Codec Pro Ultra-Bold"/>
                <a:sym typeface="Codec Pro Bold"/>
              </a:rPr>
              <a:t>Proposte per un piano </a:t>
            </a:r>
          </a:p>
          <a:p>
            <a:pPr marL="0" lvl="0" indent="0" algn="ctr">
              <a:lnSpc>
                <a:spcPts val="6374"/>
              </a:lnSpc>
            </a:pPr>
            <a:r>
              <a:rPr lang="it-IT" sz="11000" b="1" dirty="0">
                <a:solidFill>
                  <a:srgbClr val="FFFFFF"/>
                </a:solidFill>
                <a:latin typeface="Codec Pro Ultra-Bold"/>
                <a:sym typeface="Codec Pro Bold"/>
              </a:rPr>
              <a:t> </a:t>
            </a:r>
          </a:p>
          <a:p>
            <a:pPr marL="0" lvl="0" indent="0" algn="ctr">
              <a:lnSpc>
                <a:spcPts val="6374"/>
              </a:lnSpc>
            </a:pPr>
            <a:r>
              <a:rPr lang="it-IT" sz="11000" b="1" dirty="0">
                <a:solidFill>
                  <a:srgbClr val="92D050"/>
                </a:solidFill>
                <a:latin typeface="Codec Pro Ultra-Bold"/>
                <a:sym typeface="Codec Pro Bold"/>
              </a:rPr>
              <a:t>Casa</a:t>
            </a:r>
            <a:r>
              <a:rPr lang="it-IT" sz="11000" b="1" dirty="0">
                <a:solidFill>
                  <a:srgbClr val="FFFFFF"/>
                </a:solidFill>
                <a:latin typeface="Codec Pro Ultra-Bold"/>
                <a:sym typeface="Codec Pro Bold"/>
              </a:rPr>
              <a:t> </a:t>
            </a:r>
            <a:r>
              <a:rPr lang="it-IT" sz="11000" b="1" dirty="0">
                <a:solidFill>
                  <a:srgbClr val="92D050"/>
                </a:solidFill>
                <a:latin typeface="Codec Pro Ultra-Bold"/>
                <a:sym typeface="Codec Pro Bold"/>
              </a:rPr>
              <a:t>Accessibile</a:t>
            </a:r>
          </a:p>
          <a:p>
            <a:pPr marL="0" lvl="0" indent="0" algn="ctr">
              <a:lnSpc>
                <a:spcPts val="6374"/>
              </a:lnSpc>
            </a:pPr>
            <a:endParaRPr lang="it-IT" sz="11000" b="1" dirty="0">
              <a:solidFill>
                <a:srgbClr val="92D050"/>
              </a:solidFill>
              <a:latin typeface="Codec Pro Ultra-Bold"/>
              <a:sym typeface="Codec Pro Bold"/>
            </a:endParaRPr>
          </a:p>
          <a:p>
            <a:pPr marL="0" lvl="0" indent="0" algn="ctr">
              <a:lnSpc>
                <a:spcPts val="6374"/>
              </a:lnSpc>
            </a:pPr>
            <a:endParaRPr lang="it-IT" sz="11000" b="1" dirty="0">
              <a:solidFill>
                <a:srgbClr val="92D050"/>
              </a:solidFill>
              <a:latin typeface="Codec Pro Ultra-Bold"/>
              <a:sym typeface="Codec Pro Bold"/>
            </a:endParaRPr>
          </a:p>
          <a:p>
            <a:pPr marL="0" lvl="0" indent="0" algn="ctr">
              <a:lnSpc>
                <a:spcPts val="6374"/>
              </a:lnSpc>
            </a:pPr>
            <a:r>
              <a:rPr lang="it-IT" sz="3200" b="1" dirty="0">
                <a:solidFill>
                  <a:srgbClr val="92D050"/>
                </a:solidFill>
                <a:latin typeface="Codec Pro Ultra-Bold"/>
                <a:sym typeface="Codec Pro Bold"/>
              </a:rPr>
              <a:t>Marzo 2026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9031423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45982F0-BC11-7F34-1541-6FB2491F0E53}"/>
              </a:ext>
            </a:extLst>
          </p:cNvPr>
          <p:cNvSpPr/>
          <p:nvPr/>
        </p:nvSpPr>
        <p:spPr>
          <a:xfrm>
            <a:off x="1028711" y="822955"/>
            <a:ext cx="4666321" cy="1186928"/>
          </a:xfrm>
          <a:custGeom>
            <a:avLst/>
            <a:gdLst/>
            <a:ahLst/>
            <a:cxnLst/>
            <a:rect l="l" t="t" r="r" b="b"/>
            <a:pathLst>
              <a:path w="4666321" h="1186928">
                <a:moveTo>
                  <a:pt x="0" y="0"/>
                </a:moveTo>
                <a:lnTo>
                  <a:pt x="4666321" y="0"/>
                </a:lnTo>
                <a:lnTo>
                  <a:pt x="4666321" y="1186928"/>
                </a:lnTo>
                <a:lnTo>
                  <a:pt x="0" y="1186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-236600" y="-325769"/>
            <a:ext cx="18977273" cy="10846494"/>
          </a:xfrm>
          <a:custGeom>
            <a:avLst/>
            <a:gdLst/>
            <a:ahLst/>
            <a:cxnLst/>
            <a:rect l="l" t="t" r="r" b="b"/>
            <a:pathLst>
              <a:path w="18977273" h="10846494">
                <a:moveTo>
                  <a:pt x="0" y="0"/>
                </a:moveTo>
                <a:lnTo>
                  <a:pt x="18977273" y="0"/>
                </a:lnTo>
                <a:lnTo>
                  <a:pt x="18977273" y="10846494"/>
                </a:lnTo>
                <a:lnTo>
                  <a:pt x="0" y="10846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481" b="-3748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rot="5400000">
            <a:off x="0" y="-109793"/>
            <a:ext cx="18736187" cy="18736187"/>
          </a:xfrm>
          <a:custGeom>
            <a:avLst/>
            <a:gdLst/>
            <a:ahLst/>
            <a:cxnLst/>
            <a:rect l="l" t="t" r="r" b="b"/>
            <a:pathLst>
              <a:path w="18736187" h="18736187">
                <a:moveTo>
                  <a:pt x="0" y="0"/>
                </a:moveTo>
                <a:lnTo>
                  <a:pt x="18736187" y="0"/>
                </a:lnTo>
                <a:lnTo>
                  <a:pt x="18736187" y="18736186"/>
                </a:lnTo>
                <a:lnTo>
                  <a:pt x="0" y="1873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95434" y="156165"/>
            <a:ext cx="9569391" cy="1251667"/>
            <a:chOff x="0" y="0"/>
            <a:chExt cx="2520334" cy="3296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0334" cy="329657"/>
            </a:xfrm>
            <a:custGeom>
              <a:avLst/>
              <a:gdLst/>
              <a:ahLst/>
              <a:cxnLst/>
              <a:rect l="l" t="t" r="r" b="b"/>
              <a:pathLst>
                <a:path w="2520334" h="329657">
                  <a:moveTo>
                    <a:pt x="41261" y="0"/>
                  </a:moveTo>
                  <a:lnTo>
                    <a:pt x="2479073" y="0"/>
                  </a:lnTo>
                  <a:cubicBezTo>
                    <a:pt x="2501861" y="0"/>
                    <a:pt x="2520334" y="18473"/>
                    <a:pt x="2520334" y="41261"/>
                  </a:cubicBezTo>
                  <a:lnTo>
                    <a:pt x="2520334" y="288397"/>
                  </a:lnTo>
                  <a:cubicBezTo>
                    <a:pt x="2520334" y="299340"/>
                    <a:pt x="2515987" y="309834"/>
                    <a:pt x="2508249" y="317572"/>
                  </a:cubicBezTo>
                  <a:cubicBezTo>
                    <a:pt x="2500511" y="325310"/>
                    <a:pt x="2490016" y="329657"/>
                    <a:pt x="2479073" y="329657"/>
                  </a:cubicBezTo>
                  <a:lnTo>
                    <a:pt x="41261" y="329657"/>
                  </a:lnTo>
                  <a:cubicBezTo>
                    <a:pt x="18473" y="329657"/>
                    <a:pt x="0" y="311184"/>
                    <a:pt x="0" y="288397"/>
                  </a:cubicBezTo>
                  <a:lnTo>
                    <a:pt x="0" y="41261"/>
                  </a:lnTo>
                  <a:cubicBezTo>
                    <a:pt x="0" y="18473"/>
                    <a:pt x="18473" y="0"/>
                    <a:pt x="4126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6408F">
                    <a:alpha val="100000"/>
                  </a:srgbClr>
                </a:gs>
                <a:gs pos="50000">
                  <a:srgbClr val="140BA4">
                    <a:alpha val="100000"/>
                  </a:srgbClr>
                </a:gs>
                <a:gs pos="100000">
                  <a:srgbClr val="14A6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520334" cy="377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9031423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1189965" y="12288"/>
            <a:ext cx="16256508" cy="10384505"/>
            <a:chOff x="0" y="-47625"/>
            <a:chExt cx="3382177" cy="31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2177" cy="237203"/>
            </a:xfrm>
            <a:custGeom>
              <a:avLst/>
              <a:gdLst/>
              <a:ahLst/>
              <a:cxnLst/>
              <a:rect l="l" t="t" r="r" b="b"/>
              <a:pathLst>
                <a:path w="3382177" h="264556">
                  <a:moveTo>
                    <a:pt x="30747" y="0"/>
                  </a:moveTo>
                  <a:lnTo>
                    <a:pt x="3351430" y="0"/>
                  </a:lnTo>
                  <a:cubicBezTo>
                    <a:pt x="3368411" y="0"/>
                    <a:pt x="3382177" y="13766"/>
                    <a:pt x="3382177" y="30747"/>
                  </a:cubicBezTo>
                  <a:lnTo>
                    <a:pt x="3382177" y="233809"/>
                  </a:lnTo>
                  <a:cubicBezTo>
                    <a:pt x="3382177" y="250790"/>
                    <a:pt x="3368411" y="264556"/>
                    <a:pt x="3351430" y="264556"/>
                  </a:cubicBezTo>
                  <a:lnTo>
                    <a:pt x="30747" y="264556"/>
                  </a:lnTo>
                  <a:cubicBezTo>
                    <a:pt x="13766" y="264556"/>
                    <a:pt x="0" y="250790"/>
                    <a:pt x="0" y="233809"/>
                  </a:cubicBezTo>
                  <a:lnTo>
                    <a:pt x="0" y="30747"/>
                  </a:lnTo>
                  <a:cubicBezTo>
                    <a:pt x="0" y="13766"/>
                    <a:pt x="13766" y="0"/>
                    <a:pt x="30747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382177" cy="312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841528" y="1712573"/>
            <a:ext cx="1399847" cy="1383215"/>
          </a:xfrm>
          <a:custGeom>
            <a:avLst/>
            <a:gdLst/>
            <a:ahLst/>
            <a:cxnLst/>
            <a:rect l="l" t="t" r="r" b="b"/>
            <a:pathLst>
              <a:path w="1899767" h="1899767">
                <a:moveTo>
                  <a:pt x="0" y="0"/>
                </a:moveTo>
                <a:lnTo>
                  <a:pt x="1899767" y="0"/>
                </a:lnTo>
                <a:lnTo>
                  <a:pt x="1899767" y="1899767"/>
                </a:lnTo>
                <a:lnTo>
                  <a:pt x="0" y="1899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6" name="TextBox 16"/>
          <p:cNvSpPr txBox="1"/>
          <p:nvPr/>
        </p:nvSpPr>
        <p:spPr>
          <a:xfrm>
            <a:off x="645968" y="580742"/>
            <a:ext cx="9268322" cy="814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94"/>
              </a:lnSpc>
              <a:spcBef>
                <a:spcPct val="0"/>
              </a:spcBef>
            </a:pPr>
            <a:r>
              <a:rPr lang="en-US" sz="6571" b="1" u="none" strike="noStrik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LA LEVA URBANISTICA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99220" y="1901245"/>
            <a:ext cx="14898815" cy="1254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3243"/>
              </a:lnSpc>
              <a:spcBef>
                <a:spcPct val="0"/>
              </a:spcBef>
            </a:pPr>
            <a:r>
              <a:rPr lang="it-IT" sz="377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  <a:sym typeface="Codec Pro"/>
              </a:rPr>
              <a:t>favorire le iniziative di </a:t>
            </a:r>
          </a:p>
          <a:p>
            <a:pPr lvl="0" indent="0" algn="ctr">
              <a:lnSpc>
                <a:spcPts val="3243"/>
              </a:lnSpc>
              <a:spcBef>
                <a:spcPct val="0"/>
              </a:spcBef>
            </a:pPr>
            <a:r>
              <a:rPr lang="it-IT" sz="377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  <a:sym typeface="Codec Pro"/>
              </a:rPr>
              <a:t>edilizia residenziale accessibile con norme urbanistiche semplificate e procedure amministrative veloci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A7484EB-0F09-48E6-F42E-1A263451BD89}"/>
              </a:ext>
            </a:extLst>
          </p:cNvPr>
          <p:cNvSpPr txBox="1"/>
          <p:nvPr/>
        </p:nvSpPr>
        <p:spPr>
          <a:xfrm>
            <a:off x="1238467" y="5477668"/>
            <a:ext cx="203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chemeClr val="tx2"/>
                </a:solidFill>
                <a:latin typeface="Codec Pro Bold"/>
              </a:rPr>
              <a:t>Come?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54DB7AA-EFC1-F959-2786-6AE6D7853E3E}"/>
              </a:ext>
            </a:extLst>
          </p:cNvPr>
          <p:cNvSpPr txBox="1"/>
          <p:nvPr/>
        </p:nvSpPr>
        <p:spPr>
          <a:xfrm>
            <a:off x="3229843" y="3733365"/>
            <a:ext cx="1366996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Semplificare </a:t>
            </a:r>
            <a:r>
              <a:rPr lang="it-IT" sz="3000">
                <a:solidFill>
                  <a:schemeClr val="tx2"/>
                </a:solidFill>
                <a:latin typeface="Codec Pro"/>
              </a:rPr>
              <a:t>i permessi e le approvazioni su scala urbanistica ed edilizia per attrarre investimenti privati (es. permesso di costruire convenzionato, accordi pubblico-privati, varianti semplificate).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tx2"/>
                </a:solidFill>
                <a:latin typeface="Codec Pro"/>
              </a:rPr>
              <a:t>Priorità per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interventi di recupero </a:t>
            </a:r>
            <a:r>
              <a:rPr lang="it-IT" sz="3000">
                <a:solidFill>
                  <a:schemeClr val="tx2"/>
                </a:solidFill>
                <a:latin typeface="Codec Pro"/>
              </a:rPr>
              <a:t>agevolando i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mutamenti di destinazione d’uso.</a:t>
            </a:r>
            <a:endParaRPr lang="it-IT" sz="3000">
              <a:solidFill>
                <a:schemeClr val="tx2"/>
              </a:solidFill>
              <a:latin typeface="Codec Pro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tx2"/>
                </a:solidFill>
                <a:latin typeface="Codec Pro"/>
              </a:rPr>
              <a:t>Consentire interventi di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riconversione su aree già interamente impermeabilizzate.</a:t>
            </a:r>
            <a:endParaRPr lang="it-IT" sz="3000">
              <a:solidFill>
                <a:schemeClr val="tx2"/>
              </a:solidFill>
              <a:latin typeface="Codec Pro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tx2"/>
                </a:solidFill>
                <a:latin typeface="Codec Pro"/>
              </a:rPr>
              <a:t>Superare i limiti di altezza, densità e distanza del DM 1444/1968 attraverso una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valutazione progettuale collaborativa tra privati e amministrazione</a:t>
            </a:r>
            <a:r>
              <a:rPr lang="it-IT" sz="3000">
                <a:solidFill>
                  <a:schemeClr val="tx2"/>
                </a:solidFill>
                <a:latin typeface="Codec Pro"/>
              </a:rPr>
              <a:t>, focalizzata sugli obiettivi sociali dell’intervento.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6C8A2-CB45-7196-E5E7-68C67B5E4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448C91-11C4-2C2A-2131-D8528A22415F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1843290-0015-179B-8629-9ECB489B2BBA}"/>
              </a:ext>
            </a:extLst>
          </p:cNvPr>
          <p:cNvSpPr/>
          <p:nvPr/>
        </p:nvSpPr>
        <p:spPr>
          <a:xfrm>
            <a:off x="-236600" y="-325769"/>
            <a:ext cx="18977273" cy="10846494"/>
          </a:xfrm>
          <a:custGeom>
            <a:avLst/>
            <a:gdLst/>
            <a:ahLst/>
            <a:cxnLst/>
            <a:rect l="l" t="t" r="r" b="b"/>
            <a:pathLst>
              <a:path w="18977273" h="10846494">
                <a:moveTo>
                  <a:pt x="0" y="0"/>
                </a:moveTo>
                <a:lnTo>
                  <a:pt x="18977273" y="0"/>
                </a:lnTo>
                <a:lnTo>
                  <a:pt x="18977273" y="10846494"/>
                </a:lnTo>
                <a:lnTo>
                  <a:pt x="0" y="10846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481" b="-3748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77CA9D8-54AA-EF22-1748-CD286D9B1908}"/>
              </a:ext>
            </a:extLst>
          </p:cNvPr>
          <p:cNvSpPr/>
          <p:nvPr/>
        </p:nvSpPr>
        <p:spPr>
          <a:xfrm rot="5400000">
            <a:off x="0" y="-109793"/>
            <a:ext cx="18736187" cy="18736187"/>
          </a:xfrm>
          <a:custGeom>
            <a:avLst/>
            <a:gdLst/>
            <a:ahLst/>
            <a:cxnLst/>
            <a:rect l="l" t="t" r="r" b="b"/>
            <a:pathLst>
              <a:path w="18736187" h="18736187">
                <a:moveTo>
                  <a:pt x="0" y="0"/>
                </a:moveTo>
                <a:lnTo>
                  <a:pt x="18736187" y="0"/>
                </a:lnTo>
                <a:lnTo>
                  <a:pt x="18736187" y="18736186"/>
                </a:lnTo>
                <a:lnTo>
                  <a:pt x="0" y="1873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11309E0E-863C-0BFF-5BC7-D2816D7107A7}"/>
              </a:ext>
            </a:extLst>
          </p:cNvPr>
          <p:cNvGrpSpPr/>
          <p:nvPr/>
        </p:nvGrpSpPr>
        <p:grpSpPr>
          <a:xfrm>
            <a:off x="495434" y="156165"/>
            <a:ext cx="9569391" cy="1251667"/>
            <a:chOff x="0" y="0"/>
            <a:chExt cx="2520334" cy="32965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97C8807-390E-34FB-A4DE-E8FF9B50022B}"/>
                </a:ext>
              </a:extLst>
            </p:cNvPr>
            <p:cNvSpPr/>
            <p:nvPr/>
          </p:nvSpPr>
          <p:spPr>
            <a:xfrm>
              <a:off x="0" y="0"/>
              <a:ext cx="2520334" cy="329657"/>
            </a:xfrm>
            <a:custGeom>
              <a:avLst/>
              <a:gdLst/>
              <a:ahLst/>
              <a:cxnLst/>
              <a:rect l="l" t="t" r="r" b="b"/>
              <a:pathLst>
                <a:path w="2520334" h="329657">
                  <a:moveTo>
                    <a:pt x="41261" y="0"/>
                  </a:moveTo>
                  <a:lnTo>
                    <a:pt x="2479073" y="0"/>
                  </a:lnTo>
                  <a:cubicBezTo>
                    <a:pt x="2501861" y="0"/>
                    <a:pt x="2520334" y="18473"/>
                    <a:pt x="2520334" y="41261"/>
                  </a:cubicBezTo>
                  <a:lnTo>
                    <a:pt x="2520334" y="288397"/>
                  </a:lnTo>
                  <a:cubicBezTo>
                    <a:pt x="2520334" y="299340"/>
                    <a:pt x="2515987" y="309834"/>
                    <a:pt x="2508249" y="317572"/>
                  </a:cubicBezTo>
                  <a:cubicBezTo>
                    <a:pt x="2500511" y="325310"/>
                    <a:pt x="2490016" y="329657"/>
                    <a:pt x="2479073" y="329657"/>
                  </a:cubicBezTo>
                  <a:lnTo>
                    <a:pt x="41261" y="329657"/>
                  </a:lnTo>
                  <a:cubicBezTo>
                    <a:pt x="18473" y="329657"/>
                    <a:pt x="0" y="311184"/>
                    <a:pt x="0" y="288397"/>
                  </a:cubicBezTo>
                  <a:lnTo>
                    <a:pt x="0" y="41261"/>
                  </a:lnTo>
                  <a:cubicBezTo>
                    <a:pt x="0" y="18473"/>
                    <a:pt x="18473" y="0"/>
                    <a:pt x="4126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6408F">
                    <a:alpha val="100000"/>
                  </a:srgbClr>
                </a:gs>
                <a:gs pos="50000">
                  <a:srgbClr val="140BA4">
                    <a:alpha val="100000"/>
                  </a:srgbClr>
                </a:gs>
                <a:gs pos="100000">
                  <a:srgbClr val="14A6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335DD63-89D8-ADB5-1F9A-812FBB7B0B95}"/>
                </a:ext>
              </a:extLst>
            </p:cNvPr>
            <p:cNvSpPr txBox="1"/>
            <p:nvPr/>
          </p:nvSpPr>
          <p:spPr>
            <a:xfrm>
              <a:off x="0" y="-47625"/>
              <a:ext cx="2520334" cy="377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0560B0CD-4FB1-7548-2885-40788765A5B2}"/>
              </a:ext>
            </a:extLst>
          </p:cNvPr>
          <p:cNvSpPr/>
          <p:nvPr/>
        </p:nvSpPr>
        <p:spPr>
          <a:xfrm>
            <a:off x="0" y="9031423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C4D55830-7518-1EB3-F34F-1A43D7E25B35}"/>
              </a:ext>
            </a:extLst>
          </p:cNvPr>
          <p:cNvGrpSpPr/>
          <p:nvPr/>
        </p:nvGrpSpPr>
        <p:grpSpPr>
          <a:xfrm>
            <a:off x="810893" y="1623808"/>
            <a:ext cx="17400907" cy="8663192"/>
            <a:chOff x="0" y="0"/>
            <a:chExt cx="3382177" cy="264556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1E0C584-889B-79D4-5C96-096759A73587}"/>
                </a:ext>
              </a:extLst>
            </p:cNvPr>
            <p:cNvSpPr/>
            <p:nvPr/>
          </p:nvSpPr>
          <p:spPr>
            <a:xfrm>
              <a:off x="0" y="0"/>
              <a:ext cx="3382177" cy="264556"/>
            </a:xfrm>
            <a:custGeom>
              <a:avLst/>
              <a:gdLst/>
              <a:ahLst/>
              <a:cxnLst/>
              <a:rect l="l" t="t" r="r" b="b"/>
              <a:pathLst>
                <a:path w="3382177" h="264556">
                  <a:moveTo>
                    <a:pt x="30747" y="0"/>
                  </a:moveTo>
                  <a:lnTo>
                    <a:pt x="3351430" y="0"/>
                  </a:lnTo>
                  <a:cubicBezTo>
                    <a:pt x="3368411" y="0"/>
                    <a:pt x="3382177" y="13766"/>
                    <a:pt x="3382177" y="30747"/>
                  </a:cubicBezTo>
                  <a:lnTo>
                    <a:pt x="3382177" y="233809"/>
                  </a:lnTo>
                  <a:cubicBezTo>
                    <a:pt x="3382177" y="250790"/>
                    <a:pt x="3368411" y="264556"/>
                    <a:pt x="3351430" y="264556"/>
                  </a:cubicBezTo>
                  <a:lnTo>
                    <a:pt x="30747" y="264556"/>
                  </a:lnTo>
                  <a:cubicBezTo>
                    <a:pt x="13766" y="264556"/>
                    <a:pt x="0" y="250790"/>
                    <a:pt x="0" y="233809"/>
                  </a:cubicBezTo>
                  <a:lnTo>
                    <a:pt x="0" y="30747"/>
                  </a:lnTo>
                  <a:cubicBezTo>
                    <a:pt x="0" y="13766"/>
                    <a:pt x="13766" y="0"/>
                    <a:pt x="30747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FB65F94-341D-847E-E3BC-6ADF429E4A0D}"/>
                </a:ext>
              </a:extLst>
            </p:cNvPr>
            <p:cNvSpPr txBox="1"/>
            <p:nvPr/>
          </p:nvSpPr>
          <p:spPr>
            <a:xfrm>
              <a:off x="0" y="-47625"/>
              <a:ext cx="3382177" cy="312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DF363BFB-9204-C356-6C18-4B2BD3CF5C7E}"/>
              </a:ext>
            </a:extLst>
          </p:cNvPr>
          <p:cNvSpPr/>
          <p:nvPr/>
        </p:nvSpPr>
        <p:spPr>
          <a:xfrm>
            <a:off x="789995" y="2160897"/>
            <a:ext cx="1399847" cy="1383215"/>
          </a:xfrm>
          <a:custGeom>
            <a:avLst/>
            <a:gdLst/>
            <a:ahLst/>
            <a:cxnLst/>
            <a:rect l="l" t="t" r="r" b="b"/>
            <a:pathLst>
              <a:path w="1899767" h="1899767">
                <a:moveTo>
                  <a:pt x="0" y="0"/>
                </a:moveTo>
                <a:lnTo>
                  <a:pt x="1899767" y="0"/>
                </a:lnTo>
                <a:lnTo>
                  <a:pt x="1899767" y="1899767"/>
                </a:lnTo>
                <a:lnTo>
                  <a:pt x="0" y="1899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DA85044-17CE-750C-7112-F6BD4178E8EB}"/>
              </a:ext>
            </a:extLst>
          </p:cNvPr>
          <p:cNvSpPr txBox="1"/>
          <p:nvPr/>
        </p:nvSpPr>
        <p:spPr>
          <a:xfrm>
            <a:off x="645968" y="580742"/>
            <a:ext cx="9268322" cy="814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94"/>
              </a:lnSpc>
              <a:spcBef>
                <a:spcPct val="0"/>
              </a:spcBef>
            </a:pPr>
            <a:r>
              <a:rPr lang="en-US" sz="6571" b="1" u="none" strike="noStrik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LA LEVA URBANISTICA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E2764FC-ED31-9ACC-2543-69AED5C9CD1E}"/>
              </a:ext>
            </a:extLst>
          </p:cNvPr>
          <p:cNvSpPr txBox="1"/>
          <p:nvPr/>
        </p:nvSpPr>
        <p:spPr>
          <a:xfrm>
            <a:off x="2194328" y="2225186"/>
            <a:ext cx="14898815" cy="844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3243"/>
              </a:lnSpc>
              <a:spcBef>
                <a:spcPct val="0"/>
              </a:spcBef>
            </a:pPr>
            <a:r>
              <a:rPr lang="it-IT" sz="377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  <a:sym typeface="Codec Pro"/>
              </a:rPr>
              <a:t>bilanciare la sostenibilità economica degli interventi </a:t>
            </a:r>
            <a:r>
              <a:rPr lang="it-IT" sz="377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che rispondono  ad esigenze sociali </a:t>
            </a:r>
            <a:endParaRPr lang="it-IT" sz="377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dec Pro"/>
              <a:sym typeface="Codec Pro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9EA345F-187C-4A53-FFBE-60162D94E35F}"/>
              </a:ext>
            </a:extLst>
          </p:cNvPr>
          <p:cNvSpPr txBox="1"/>
          <p:nvPr/>
        </p:nvSpPr>
        <p:spPr>
          <a:xfrm>
            <a:off x="1257144" y="5579881"/>
            <a:ext cx="203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chemeClr val="tx2"/>
                </a:solidFill>
                <a:latin typeface="Codec Pro Bold"/>
              </a:rPr>
              <a:t>Come?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D86676E-F7FD-790B-85B2-6B440F56514E}"/>
              </a:ext>
            </a:extLst>
          </p:cNvPr>
          <p:cNvSpPr txBox="1"/>
          <p:nvPr/>
        </p:nvSpPr>
        <p:spPr>
          <a:xfrm>
            <a:off x="3510229" y="3335679"/>
            <a:ext cx="13990121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Assegnazione (con diritto di superficie o altre forme concessorie o contrattuali) di aree di proprietà pubblica </a:t>
            </a:r>
            <a:r>
              <a:rPr lang="it-IT" sz="3000">
                <a:solidFill>
                  <a:schemeClr val="tx2"/>
                </a:solidFill>
                <a:latin typeface="Codec Pro"/>
              </a:rPr>
              <a:t>per interventi finalizzati ad alloggi accessibili.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Esenzione</a:t>
            </a:r>
            <a:r>
              <a:rPr lang="it-IT" sz="3000">
                <a:solidFill>
                  <a:schemeClr val="tx2"/>
                </a:solidFill>
                <a:latin typeface="Codec Pro"/>
              </a:rPr>
              <a:t> dal contributo straordinario e dal costo di costruzione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Oneri di urbanizzazione </a:t>
            </a:r>
            <a:r>
              <a:rPr lang="it-IT" sz="3000">
                <a:solidFill>
                  <a:schemeClr val="tx2"/>
                </a:solidFill>
                <a:latin typeface="Codec Pro"/>
              </a:rPr>
              <a:t>calcolati sulle volumetrie e superfici che superano quelle originarie.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tx2"/>
                </a:solidFill>
                <a:latin typeface="Codec Pro"/>
              </a:rPr>
              <a:t>Considerare gli alloggi accessibili come standard 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che non comportano il  reperimento di ulteriori standard</a:t>
            </a:r>
            <a:r>
              <a:rPr lang="it-IT" sz="3000">
                <a:solidFill>
                  <a:schemeClr val="tx2"/>
                </a:solidFill>
                <a:latin typeface="Codec Pro"/>
              </a:rPr>
              <a:t>. L’eventuale compensazione del carico urbanistico è affidata al Comune tramite la previsione di un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Fondo per riqualificazione della città pubblica.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tx2"/>
                </a:solidFill>
                <a:latin typeface="Codec Pro"/>
              </a:rPr>
              <a:t>Possibilità di ricomprendere nelle finalità sociali anche altre tipologie di destinazione di utilizzo (es. anziani, studenti e lavoratori).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tx2"/>
                </a:solidFill>
                <a:latin typeface="Codec Pro"/>
              </a:rPr>
              <a:t>Realizzazione servizi e funzioni complementari alla residenza per garantire l’integrazione sociale.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900">
              <a:solidFill>
                <a:schemeClr val="tx2"/>
              </a:solidFill>
              <a:latin typeface="Codec Pro"/>
            </a:endParaRPr>
          </a:p>
        </p:txBody>
      </p:sp>
    </p:spTree>
    <p:extLst>
      <p:ext uri="{BB962C8B-B14F-4D97-AF65-F5344CB8AC3E}">
        <p14:creationId xmlns:p14="http://schemas.microsoft.com/office/powerpoint/2010/main" val="145226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70646" y="-107041"/>
            <a:ext cx="10798027" cy="10501081"/>
          </a:xfrm>
          <a:custGeom>
            <a:avLst/>
            <a:gdLst/>
            <a:ahLst/>
            <a:cxnLst/>
            <a:rect l="l" t="t" r="r" b="b"/>
            <a:pathLst>
              <a:path w="10798027" h="10501081">
                <a:moveTo>
                  <a:pt x="0" y="0"/>
                </a:moveTo>
                <a:lnTo>
                  <a:pt x="10798028" y="0"/>
                </a:lnTo>
                <a:lnTo>
                  <a:pt x="10798028" y="10501082"/>
                </a:lnTo>
                <a:lnTo>
                  <a:pt x="0" y="10501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5049201" y="6521206"/>
            <a:ext cx="3533064" cy="2517308"/>
          </a:xfrm>
          <a:custGeom>
            <a:avLst/>
            <a:gdLst/>
            <a:ahLst/>
            <a:cxnLst/>
            <a:rect l="l" t="t" r="r" b="b"/>
            <a:pathLst>
              <a:path w="3533064" h="2517308">
                <a:moveTo>
                  <a:pt x="0" y="0"/>
                </a:moveTo>
                <a:lnTo>
                  <a:pt x="3533064" y="0"/>
                </a:lnTo>
                <a:lnTo>
                  <a:pt x="3533064" y="2517308"/>
                </a:lnTo>
                <a:lnTo>
                  <a:pt x="0" y="2517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flipH="1">
            <a:off x="2168327" y="7779860"/>
            <a:ext cx="3766795" cy="2137656"/>
          </a:xfrm>
          <a:custGeom>
            <a:avLst/>
            <a:gdLst/>
            <a:ahLst/>
            <a:cxnLst/>
            <a:rect l="l" t="t" r="r" b="b"/>
            <a:pathLst>
              <a:path w="3766795" h="2137656">
                <a:moveTo>
                  <a:pt x="3766795" y="0"/>
                </a:moveTo>
                <a:lnTo>
                  <a:pt x="0" y="0"/>
                </a:lnTo>
                <a:lnTo>
                  <a:pt x="0" y="2137656"/>
                </a:lnTo>
                <a:lnTo>
                  <a:pt x="3766795" y="2137656"/>
                </a:lnTo>
                <a:lnTo>
                  <a:pt x="37667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 flipH="1">
            <a:off x="0" y="8848688"/>
            <a:ext cx="2770144" cy="1952952"/>
          </a:xfrm>
          <a:custGeom>
            <a:avLst/>
            <a:gdLst/>
            <a:ahLst/>
            <a:cxnLst/>
            <a:rect l="l" t="t" r="r" b="b"/>
            <a:pathLst>
              <a:path w="2770144" h="1952952">
                <a:moveTo>
                  <a:pt x="2770144" y="0"/>
                </a:moveTo>
                <a:lnTo>
                  <a:pt x="0" y="0"/>
                </a:lnTo>
                <a:lnTo>
                  <a:pt x="0" y="1952952"/>
                </a:lnTo>
                <a:lnTo>
                  <a:pt x="2770144" y="1952952"/>
                </a:lnTo>
                <a:lnTo>
                  <a:pt x="277014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11965060" y="2024418"/>
            <a:ext cx="5404100" cy="128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40"/>
              </a:lnSpc>
              <a:spcBef>
                <a:spcPct val="0"/>
              </a:spcBef>
            </a:pPr>
            <a:r>
              <a:rPr lang="en-US" sz="3739" b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Un terzo</a:t>
            </a:r>
            <a:r>
              <a:rPr lang="en-US" sz="3739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delle famiglie in affitto spende per l’abitazione il       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70989" y="2755765"/>
            <a:ext cx="1611486" cy="72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50"/>
              </a:lnSpc>
              <a:spcBef>
                <a:spcPct val="0"/>
              </a:spcBef>
            </a:pPr>
            <a:r>
              <a:rPr lang="en-US" sz="5345" b="1" u="none" strike="noStrike">
                <a:solidFill>
                  <a:srgbClr val="26408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40%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65060" y="3260912"/>
            <a:ext cx="6322939" cy="4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40"/>
              </a:lnSpc>
              <a:spcBef>
                <a:spcPct val="0"/>
              </a:spcBef>
            </a:pPr>
            <a:r>
              <a:rPr lang="en-US" sz="3739" b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del reddito</a:t>
            </a:r>
          </a:p>
        </p:txBody>
      </p:sp>
      <p:sp>
        <p:nvSpPr>
          <p:cNvPr id="9" name="Freeform 9"/>
          <p:cNvSpPr/>
          <p:nvPr/>
        </p:nvSpPr>
        <p:spPr>
          <a:xfrm>
            <a:off x="14495775" y="4364768"/>
            <a:ext cx="1118093" cy="921029"/>
          </a:xfrm>
          <a:custGeom>
            <a:avLst/>
            <a:gdLst/>
            <a:ahLst/>
            <a:cxnLst/>
            <a:rect l="l" t="t" r="r" b="b"/>
            <a:pathLst>
              <a:path w="1118093" h="921029">
                <a:moveTo>
                  <a:pt x="0" y="0"/>
                </a:moveTo>
                <a:lnTo>
                  <a:pt x="1118093" y="0"/>
                </a:lnTo>
                <a:lnTo>
                  <a:pt x="1118093" y="921029"/>
                </a:lnTo>
                <a:lnTo>
                  <a:pt x="0" y="9210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13285573" y="4364768"/>
            <a:ext cx="1118093" cy="921029"/>
          </a:xfrm>
          <a:custGeom>
            <a:avLst/>
            <a:gdLst/>
            <a:ahLst/>
            <a:cxnLst/>
            <a:rect l="l" t="t" r="r" b="b"/>
            <a:pathLst>
              <a:path w="1118093" h="921029">
                <a:moveTo>
                  <a:pt x="0" y="0"/>
                </a:moveTo>
                <a:lnTo>
                  <a:pt x="1118094" y="0"/>
                </a:lnTo>
                <a:lnTo>
                  <a:pt x="1118094" y="921029"/>
                </a:lnTo>
                <a:lnTo>
                  <a:pt x="0" y="9210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4284435" y="3944661"/>
            <a:ext cx="1684188" cy="1761243"/>
          </a:xfrm>
          <a:custGeom>
            <a:avLst/>
            <a:gdLst/>
            <a:ahLst/>
            <a:cxnLst/>
            <a:rect l="l" t="t" r="r" b="b"/>
            <a:pathLst>
              <a:path w="1684188" h="1761243">
                <a:moveTo>
                  <a:pt x="0" y="0"/>
                </a:moveTo>
                <a:lnTo>
                  <a:pt x="1684188" y="0"/>
                </a:lnTo>
                <a:lnTo>
                  <a:pt x="1684188" y="1761243"/>
                </a:lnTo>
                <a:lnTo>
                  <a:pt x="0" y="17612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12100958" y="4364768"/>
            <a:ext cx="1118093" cy="921029"/>
          </a:xfrm>
          <a:custGeom>
            <a:avLst/>
            <a:gdLst/>
            <a:ahLst/>
            <a:cxnLst/>
            <a:rect l="l" t="t" r="r" b="b"/>
            <a:pathLst>
              <a:path w="1118093" h="921029">
                <a:moveTo>
                  <a:pt x="0" y="0"/>
                </a:moveTo>
                <a:lnTo>
                  <a:pt x="1118093" y="0"/>
                </a:lnTo>
                <a:lnTo>
                  <a:pt x="1118093" y="921029"/>
                </a:lnTo>
                <a:lnTo>
                  <a:pt x="0" y="9210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1052307" y="4921858"/>
            <a:ext cx="7574053" cy="88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3"/>
              </a:lnSpc>
              <a:spcBef>
                <a:spcPct val="0"/>
              </a:spcBef>
            </a:pPr>
            <a:r>
              <a:rPr lang="en-US" sz="3718" b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</a:t>
            </a:r>
            <a:r>
              <a:rPr lang="en-US" sz="3718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ltre </a:t>
            </a:r>
          </a:p>
          <a:p>
            <a:pPr marL="0" lvl="0" indent="0" algn="l">
              <a:lnSpc>
                <a:spcPts val="3123"/>
              </a:lnSpc>
              <a:spcBef>
                <a:spcPct val="0"/>
              </a:spcBef>
            </a:pPr>
            <a:r>
              <a:rPr lang="en-US" sz="3718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vogliono cambiare abitazione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54786" y="6284153"/>
            <a:ext cx="2776095" cy="1630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6"/>
              </a:lnSpc>
              <a:spcBef>
                <a:spcPct val="0"/>
              </a:spcBef>
            </a:pPr>
            <a:r>
              <a:rPr lang="en-US" sz="3638" b="1" u="none" strike="noStrike" err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famiglie</a:t>
            </a:r>
            <a:r>
              <a:rPr lang="en-US" sz="3638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3638" b="1" u="none" strike="noStrike" err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aspettano</a:t>
            </a:r>
            <a:r>
              <a:rPr lang="en-US" sz="3638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un </a:t>
            </a:r>
            <a:r>
              <a:rPr lang="en-US" sz="3638" b="1" u="none" strike="noStrike" err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alloggio</a:t>
            </a:r>
            <a:r>
              <a:rPr lang="en-US" sz="3638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3638" b="1" u="none" strike="noStrike" err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pubblico</a:t>
            </a:r>
            <a:r>
              <a:rPr lang="en-US" sz="3638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38678" y="4604161"/>
            <a:ext cx="5193710" cy="81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8"/>
              </a:lnSpc>
              <a:spcBef>
                <a:spcPct val="0"/>
              </a:spcBef>
            </a:pPr>
            <a:r>
              <a:rPr lang="en-US" sz="4384" b="1">
                <a:solidFill>
                  <a:srgbClr val="26408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 milioni di famiglie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248697"/>
            <a:ext cx="1564169" cy="127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34"/>
              </a:lnSpc>
            </a:pPr>
            <a:r>
              <a:rPr lang="en-US" sz="5211" b="1" u="none" strike="noStrike">
                <a:solidFill>
                  <a:srgbClr val="26408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650</a:t>
            </a:r>
          </a:p>
          <a:p>
            <a:pPr marL="0" lvl="0" indent="0" algn="l">
              <a:lnSpc>
                <a:spcPts val="4534"/>
              </a:lnSpc>
            </a:pPr>
            <a:r>
              <a:rPr lang="en-US" sz="5211" b="1" u="none" strike="noStrike" err="1">
                <a:solidFill>
                  <a:srgbClr val="26408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mila</a:t>
            </a:r>
            <a:r>
              <a:rPr lang="en-US" sz="5211" b="1" u="none" strike="noStrike">
                <a:solidFill>
                  <a:srgbClr val="26408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</p:txBody>
      </p:sp>
      <p:sp>
        <p:nvSpPr>
          <p:cNvPr id="17" name="Freeform 17"/>
          <p:cNvSpPr/>
          <p:nvPr/>
        </p:nvSpPr>
        <p:spPr>
          <a:xfrm>
            <a:off x="0" y="-789261"/>
            <a:ext cx="8103449" cy="3815988"/>
          </a:xfrm>
          <a:custGeom>
            <a:avLst/>
            <a:gdLst/>
            <a:ahLst/>
            <a:cxnLst/>
            <a:rect l="l" t="t" r="r" b="b"/>
            <a:pathLst>
              <a:path w="8103449" h="3815988">
                <a:moveTo>
                  <a:pt x="0" y="0"/>
                </a:moveTo>
                <a:lnTo>
                  <a:pt x="8103449" y="0"/>
                </a:lnTo>
                <a:lnTo>
                  <a:pt x="8103449" y="3815988"/>
                </a:lnTo>
                <a:lnTo>
                  <a:pt x="0" y="38159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1028700" y="487451"/>
            <a:ext cx="6013372" cy="1443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4"/>
              </a:lnSpc>
            </a:pPr>
            <a:r>
              <a:rPr lang="en-US" sz="6571" b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EMERGENZA </a:t>
            </a:r>
          </a:p>
          <a:p>
            <a:pPr algn="l">
              <a:lnSpc>
                <a:spcPts val="4994"/>
              </a:lnSpc>
            </a:pPr>
            <a:r>
              <a:rPr lang="en-US" sz="6571" b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CASA</a:t>
            </a:r>
          </a:p>
        </p:txBody>
      </p:sp>
      <p:sp>
        <p:nvSpPr>
          <p:cNvPr id="19" name="AutoShape 19"/>
          <p:cNvSpPr/>
          <p:nvPr/>
        </p:nvSpPr>
        <p:spPr>
          <a:xfrm flipV="1">
            <a:off x="15126529" y="3309744"/>
            <a:ext cx="481626" cy="634917"/>
          </a:xfrm>
          <a:prstGeom prst="line">
            <a:avLst/>
          </a:prstGeom>
          <a:ln w="38100" cap="flat">
            <a:solidFill>
              <a:srgbClr val="26408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0" y="9031423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E04EDB4C-8103-9713-956F-E14180BFC3B7}"/>
              </a:ext>
            </a:extLst>
          </p:cNvPr>
          <p:cNvSpPr txBox="1"/>
          <p:nvPr/>
        </p:nvSpPr>
        <p:spPr>
          <a:xfrm>
            <a:off x="1065199" y="3087723"/>
            <a:ext cx="7574053" cy="121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3"/>
              </a:lnSpc>
              <a:spcBef>
                <a:spcPct val="0"/>
              </a:spcBef>
            </a:pPr>
            <a:r>
              <a:rPr lang="en-US" sz="3718" b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endParaRPr lang="en-US" sz="3718" b="1" u="none" strike="noStrike">
              <a:solidFill>
                <a:srgbClr val="03A60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  <a:p>
            <a:pPr marL="0" lvl="0" indent="0" algn="l">
              <a:lnSpc>
                <a:spcPts val="3123"/>
              </a:lnSpc>
              <a:spcBef>
                <a:spcPct val="0"/>
              </a:spcBef>
            </a:pPr>
            <a:r>
              <a:rPr lang="en-US" sz="3718" b="1" u="none" strike="noStrike" err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potenzialmente</a:t>
            </a:r>
            <a:r>
              <a:rPr lang="en-US" sz="3718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3718" b="1" u="none" strike="noStrike" err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hanno</a:t>
            </a:r>
            <a:r>
              <a:rPr lang="en-US" sz="3718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3718" b="1" u="none" strike="noStrike" err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difficoltà</a:t>
            </a:r>
            <a:r>
              <a:rPr lang="en-US" sz="3718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ad </a:t>
            </a:r>
            <a:r>
              <a:rPr lang="en-US" sz="3718" b="1" u="none" strike="noStrike" err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accedere</a:t>
            </a:r>
            <a:r>
              <a:rPr lang="en-US" sz="3718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3718" b="1" u="none" strike="noStrike" err="1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alla</a:t>
            </a:r>
            <a:r>
              <a:rPr lang="en-US" sz="3718" b="1" u="none" strike="noStrike">
                <a:solidFill>
                  <a:srgbClr val="03A60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casa 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06AB14D2-6EAC-3548-7CA3-10ED2F56A633}"/>
              </a:ext>
            </a:extLst>
          </p:cNvPr>
          <p:cNvSpPr txBox="1"/>
          <p:nvPr/>
        </p:nvSpPr>
        <p:spPr>
          <a:xfrm>
            <a:off x="2555888" y="2773020"/>
            <a:ext cx="6184551" cy="733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38"/>
              </a:lnSpc>
              <a:spcBef>
                <a:spcPct val="0"/>
              </a:spcBef>
            </a:pPr>
            <a:r>
              <a:rPr lang="en-US" sz="4384" b="1">
                <a:solidFill>
                  <a:srgbClr val="26408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10 </a:t>
            </a:r>
            <a:r>
              <a:rPr lang="en-US" sz="4384" b="1" err="1">
                <a:solidFill>
                  <a:srgbClr val="26408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milioni</a:t>
            </a:r>
            <a:r>
              <a:rPr lang="en-US" sz="4384" b="1">
                <a:solidFill>
                  <a:srgbClr val="26408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di </a:t>
            </a:r>
            <a:r>
              <a:rPr lang="en-US" sz="4384" b="1" err="1">
                <a:solidFill>
                  <a:srgbClr val="26408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famiglie</a:t>
            </a:r>
            <a:endParaRPr lang="en-US" sz="4384" b="1">
              <a:solidFill>
                <a:srgbClr val="26408F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1355" y="-47270"/>
            <a:ext cx="19910709" cy="2151941"/>
            <a:chOff x="0" y="0"/>
            <a:chExt cx="5243973" cy="5667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3973" cy="566766"/>
            </a:xfrm>
            <a:custGeom>
              <a:avLst/>
              <a:gdLst/>
              <a:ahLst/>
              <a:cxnLst/>
              <a:rect l="l" t="t" r="r" b="b"/>
              <a:pathLst>
                <a:path w="5243973" h="566766">
                  <a:moveTo>
                    <a:pt x="5040773" y="0"/>
                  </a:moveTo>
                  <a:cubicBezTo>
                    <a:pt x="5152997" y="0"/>
                    <a:pt x="5243973" y="126875"/>
                    <a:pt x="5243973" y="283383"/>
                  </a:cubicBezTo>
                  <a:cubicBezTo>
                    <a:pt x="5243973" y="439891"/>
                    <a:pt x="5152997" y="566766"/>
                    <a:pt x="5040773" y="566766"/>
                  </a:cubicBezTo>
                  <a:lnTo>
                    <a:pt x="203200" y="566766"/>
                  </a:lnTo>
                  <a:cubicBezTo>
                    <a:pt x="90976" y="566766"/>
                    <a:pt x="0" y="439891"/>
                    <a:pt x="0" y="283383"/>
                  </a:cubicBezTo>
                  <a:cubicBezTo>
                    <a:pt x="0" y="126875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6408F">
                    <a:alpha val="100000"/>
                  </a:srgbClr>
                </a:gs>
                <a:gs pos="50000">
                  <a:srgbClr val="140BA4">
                    <a:alpha val="100000"/>
                  </a:srgbClr>
                </a:gs>
                <a:gs pos="100000">
                  <a:srgbClr val="14A6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5243973" cy="566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25207" y="2925861"/>
            <a:ext cx="12437587" cy="1004484"/>
            <a:chOff x="0" y="0"/>
            <a:chExt cx="3275743" cy="2645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75743" cy="264556"/>
            </a:xfrm>
            <a:custGeom>
              <a:avLst/>
              <a:gdLst/>
              <a:ahLst/>
              <a:cxnLst/>
              <a:rect l="l" t="t" r="r" b="b"/>
              <a:pathLst>
                <a:path w="3275743" h="264556">
                  <a:moveTo>
                    <a:pt x="31746" y="0"/>
                  </a:moveTo>
                  <a:lnTo>
                    <a:pt x="3243998" y="0"/>
                  </a:lnTo>
                  <a:cubicBezTo>
                    <a:pt x="3261530" y="0"/>
                    <a:pt x="3275743" y="14213"/>
                    <a:pt x="3275743" y="31746"/>
                  </a:cubicBezTo>
                  <a:lnTo>
                    <a:pt x="3275743" y="232810"/>
                  </a:lnTo>
                  <a:cubicBezTo>
                    <a:pt x="3275743" y="241229"/>
                    <a:pt x="3272398" y="249304"/>
                    <a:pt x="3266445" y="255258"/>
                  </a:cubicBezTo>
                  <a:cubicBezTo>
                    <a:pt x="3260492" y="261211"/>
                    <a:pt x="3252417" y="264556"/>
                    <a:pt x="3243998" y="264556"/>
                  </a:cubicBezTo>
                  <a:lnTo>
                    <a:pt x="31746" y="264556"/>
                  </a:lnTo>
                  <a:cubicBezTo>
                    <a:pt x="23326" y="264556"/>
                    <a:pt x="15251" y="261211"/>
                    <a:pt x="9298" y="255258"/>
                  </a:cubicBezTo>
                  <a:cubicBezTo>
                    <a:pt x="3345" y="249304"/>
                    <a:pt x="0" y="241229"/>
                    <a:pt x="0" y="232810"/>
                  </a:cubicBezTo>
                  <a:lnTo>
                    <a:pt x="0" y="31746"/>
                  </a:lnTo>
                  <a:cubicBezTo>
                    <a:pt x="0" y="23326"/>
                    <a:pt x="3345" y="15251"/>
                    <a:pt x="9298" y="9298"/>
                  </a:cubicBezTo>
                  <a:cubicBezTo>
                    <a:pt x="15251" y="3345"/>
                    <a:pt x="23326" y="0"/>
                    <a:pt x="31746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75743" cy="312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25207" y="4663917"/>
            <a:ext cx="12437587" cy="1004484"/>
            <a:chOff x="0" y="0"/>
            <a:chExt cx="3275743" cy="2645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5743" cy="264556"/>
            </a:xfrm>
            <a:custGeom>
              <a:avLst/>
              <a:gdLst/>
              <a:ahLst/>
              <a:cxnLst/>
              <a:rect l="l" t="t" r="r" b="b"/>
              <a:pathLst>
                <a:path w="3275743" h="264556">
                  <a:moveTo>
                    <a:pt x="31746" y="0"/>
                  </a:moveTo>
                  <a:lnTo>
                    <a:pt x="3243998" y="0"/>
                  </a:lnTo>
                  <a:cubicBezTo>
                    <a:pt x="3261530" y="0"/>
                    <a:pt x="3275743" y="14213"/>
                    <a:pt x="3275743" y="31746"/>
                  </a:cubicBezTo>
                  <a:lnTo>
                    <a:pt x="3275743" y="232810"/>
                  </a:lnTo>
                  <a:cubicBezTo>
                    <a:pt x="3275743" y="241229"/>
                    <a:pt x="3272398" y="249304"/>
                    <a:pt x="3266445" y="255258"/>
                  </a:cubicBezTo>
                  <a:cubicBezTo>
                    <a:pt x="3260492" y="261211"/>
                    <a:pt x="3252417" y="264556"/>
                    <a:pt x="3243998" y="264556"/>
                  </a:cubicBezTo>
                  <a:lnTo>
                    <a:pt x="31746" y="264556"/>
                  </a:lnTo>
                  <a:cubicBezTo>
                    <a:pt x="23326" y="264556"/>
                    <a:pt x="15251" y="261211"/>
                    <a:pt x="9298" y="255258"/>
                  </a:cubicBezTo>
                  <a:cubicBezTo>
                    <a:pt x="3345" y="249304"/>
                    <a:pt x="0" y="241229"/>
                    <a:pt x="0" y="232810"/>
                  </a:cubicBezTo>
                  <a:lnTo>
                    <a:pt x="0" y="31746"/>
                  </a:lnTo>
                  <a:cubicBezTo>
                    <a:pt x="0" y="23326"/>
                    <a:pt x="3345" y="15251"/>
                    <a:pt x="9298" y="9298"/>
                  </a:cubicBezTo>
                  <a:cubicBezTo>
                    <a:pt x="15251" y="3345"/>
                    <a:pt x="23326" y="0"/>
                    <a:pt x="31746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75743" cy="312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25207" y="6363720"/>
            <a:ext cx="12437587" cy="1004484"/>
            <a:chOff x="0" y="0"/>
            <a:chExt cx="3275743" cy="2645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75743" cy="264556"/>
            </a:xfrm>
            <a:custGeom>
              <a:avLst/>
              <a:gdLst/>
              <a:ahLst/>
              <a:cxnLst/>
              <a:rect l="l" t="t" r="r" b="b"/>
              <a:pathLst>
                <a:path w="3275743" h="264556">
                  <a:moveTo>
                    <a:pt x="31746" y="0"/>
                  </a:moveTo>
                  <a:lnTo>
                    <a:pt x="3243998" y="0"/>
                  </a:lnTo>
                  <a:cubicBezTo>
                    <a:pt x="3261530" y="0"/>
                    <a:pt x="3275743" y="14213"/>
                    <a:pt x="3275743" y="31746"/>
                  </a:cubicBezTo>
                  <a:lnTo>
                    <a:pt x="3275743" y="232810"/>
                  </a:lnTo>
                  <a:cubicBezTo>
                    <a:pt x="3275743" y="241229"/>
                    <a:pt x="3272398" y="249304"/>
                    <a:pt x="3266445" y="255258"/>
                  </a:cubicBezTo>
                  <a:cubicBezTo>
                    <a:pt x="3260492" y="261211"/>
                    <a:pt x="3252417" y="264556"/>
                    <a:pt x="3243998" y="264556"/>
                  </a:cubicBezTo>
                  <a:lnTo>
                    <a:pt x="31746" y="264556"/>
                  </a:lnTo>
                  <a:cubicBezTo>
                    <a:pt x="23326" y="264556"/>
                    <a:pt x="15251" y="261211"/>
                    <a:pt x="9298" y="255258"/>
                  </a:cubicBezTo>
                  <a:cubicBezTo>
                    <a:pt x="3345" y="249304"/>
                    <a:pt x="0" y="241229"/>
                    <a:pt x="0" y="232810"/>
                  </a:cubicBezTo>
                  <a:lnTo>
                    <a:pt x="0" y="31746"/>
                  </a:lnTo>
                  <a:cubicBezTo>
                    <a:pt x="0" y="23326"/>
                    <a:pt x="3345" y="15251"/>
                    <a:pt x="9298" y="9298"/>
                  </a:cubicBezTo>
                  <a:cubicBezTo>
                    <a:pt x="15251" y="3345"/>
                    <a:pt x="23326" y="0"/>
                    <a:pt x="31746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75743" cy="312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25207" y="8078590"/>
            <a:ext cx="12437587" cy="1706017"/>
            <a:chOff x="0" y="0"/>
            <a:chExt cx="3275743" cy="26455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75743" cy="264556"/>
            </a:xfrm>
            <a:custGeom>
              <a:avLst/>
              <a:gdLst/>
              <a:ahLst/>
              <a:cxnLst/>
              <a:rect l="l" t="t" r="r" b="b"/>
              <a:pathLst>
                <a:path w="3275743" h="264556">
                  <a:moveTo>
                    <a:pt x="31746" y="0"/>
                  </a:moveTo>
                  <a:lnTo>
                    <a:pt x="3243998" y="0"/>
                  </a:lnTo>
                  <a:cubicBezTo>
                    <a:pt x="3261530" y="0"/>
                    <a:pt x="3275743" y="14213"/>
                    <a:pt x="3275743" y="31746"/>
                  </a:cubicBezTo>
                  <a:lnTo>
                    <a:pt x="3275743" y="232810"/>
                  </a:lnTo>
                  <a:cubicBezTo>
                    <a:pt x="3275743" y="241229"/>
                    <a:pt x="3272398" y="249304"/>
                    <a:pt x="3266445" y="255258"/>
                  </a:cubicBezTo>
                  <a:cubicBezTo>
                    <a:pt x="3260492" y="261211"/>
                    <a:pt x="3252417" y="264556"/>
                    <a:pt x="3243998" y="264556"/>
                  </a:cubicBezTo>
                  <a:lnTo>
                    <a:pt x="31746" y="264556"/>
                  </a:lnTo>
                  <a:cubicBezTo>
                    <a:pt x="23326" y="264556"/>
                    <a:pt x="15251" y="261211"/>
                    <a:pt x="9298" y="255258"/>
                  </a:cubicBezTo>
                  <a:cubicBezTo>
                    <a:pt x="3345" y="249304"/>
                    <a:pt x="0" y="241229"/>
                    <a:pt x="0" y="232810"/>
                  </a:cubicBezTo>
                  <a:lnTo>
                    <a:pt x="0" y="31746"/>
                  </a:lnTo>
                  <a:cubicBezTo>
                    <a:pt x="0" y="23326"/>
                    <a:pt x="3345" y="15251"/>
                    <a:pt x="9298" y="9298"/>
                  </a:cubicBezTo>
                  <a:cubicBezTo>
                    <a:pt x="15251" y="3345"/>
                    <a:pt x="23326" y="0"/>
                    <a:pt x="31746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75743" cy="312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764972" y="2775103"/>
            <a:ext cx="1360431" cy="1300912"/>
          </a:xfrm>
          <a:custGeom>
            <a:avLst/>
            <a:gdLst/>
            <a:ahLst/>
            <a:cxnLst/>
            <a:rect l="l" t="t" r="r" b="b"/>
            <a:pathLst>
              <a:path w="1360431" h="1300912">
                <a:moveTo>
                  <a:pt x="0" y="0"/>
                </a:moveTo>
                <a:lnTo>
                  <a:pt x="1360431" y="0"/>
                </a:lnTo>
                <a:lnTo>
                  <a:pt x="1360431" y="1300912"/>
                </a:lnTo>
                <a:lnTo>
                  <a:pt x="0" y="1300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3306493" y="502392"/>
            <a:ext cx="11675015" cy="70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94"/>
              </a:lnSpc>
              <a:spcBef>
                <a:spcPct val="0"/>
              </a:spcBef>
            </a:pPr>
            <a:r>
              <a:rPr lang="en-US" sz="6571" b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COSA SERVE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58966" y="3009276"/>
            <a:ext cx="10122542" cy="635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79"/>
              </a:lnSpc>
              <a:spcBef>
                <a:spcPct val="0"/>
              </a:spcBef>
            </a:pP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Regole</a:t>
            </a: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urbanistiche</a:t>
            </a: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ed </a:t>
            </a: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edilizie</a:t>
            </a: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semplificate</a:t>
            </a: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58967" y="4778071"/>
            <a:ext cx="5392341" cy="70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  <a:spcBef>
                <a:spcPct val="0"/>
              </a:spcBef>
            </a:pP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Leve fiscali e finanziarie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58966" y="6465805"/>
            <a:ext cx="10122541" cy="635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79"/>
              </a:lnSpc>
              <a:spcBef>
                <a:spcPct val="0"/>
              </a:spcBef>
            </a:pP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Collaborazione</a:t>
            </a: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tra</a:t>
            </a: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pubblico</a:t>
            </a: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e </a:t>
            </a: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privato</a:t>
            </a:r>
            <a:endParaRPr lang="en-US" sz="3771">
              <a:solidFill>
                <a:srgbClr val="FFFFFF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858967" y="8249194"/>
            <a:ext cx="10640196" cy="13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79"/>
              </a:lnSpc>
              <a:spcBef>
                <a:spcPct val="0"/>
              </a:spcBef>
            </a:pP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Nuova governance </a:t>
            </a: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statale</a:t>
            </a: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con </a:t>
            </a: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risorse</a:t>
            </a: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nazionali</a:t>
            </a:r>
            <a:r>
              <a:rPr lang="en-US" sz="377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ed </a:t>
            </a: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europee</a:t>
            </a:r>
            <a:endParaRPr lang="en-US" sz="3771">
              <a:solidFill>
                <a:srgbClr val="FFFFFF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2764972" y="4504640"/>
            <a:ext cx="1360431" cy="1300912"/>
          </a:xfrm>
          <a:custGeom>
            <a:avLst/>
            <a:gdLst/>
            <a:ahLst/>
            <a:cxnLst/>
            <a:rect l="l" t="t" r="r" b="b"/>
            <a:pathLst>
              <a:path w="1360431" h="1300912">
                <a:moveTo>
                  <a:pt x="0" y="0"/>
                </a:moveTo>
                <a:lnTo>
                  <a:pt x="1360431" y="0"/>
                </a:lnTo>
                <a:lnTo>
                  <a:pt x="1360431" y="1300912"/>
                </a:lnTo>
                <a:lnTo>
                  <a:pt x="0" y="1300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4" name="Freeform 24"/>
          <p:cNvSpPr/>
          <p:nvPr/>
        </p:nvSpPr>
        <p:spPr>
          <a:xfrm>
            <a:off x="2764972" y="6234177"/>
            <a:ext cx="1360431" cy="1300912"/>
          </a:xfrm>
          <a:custGeom>
            <a:avLst/>
            <a:gdLst/>
            <a:ahLst/>
            <a:cxnLst/>
            <a:rect l="l" t="t" r="r" b="b"/>
            <a:pathLst>
              <a:path w="1360431" h="1300912">
                <a:moveTo>
                  <a:pt x="0" y="0"/>
                </a:moveTo>
                <a:lnTo>
                  <a:pt x="1360431" y="0"/>
                </a:lnTo>
                <a:lnTo>
                  <a:pt x="1360431" y="1300912"/>
                </a:lnTo>
                <a:lnTo>
                  <a:pt x="0" y="1300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5" name="Freeform 25"/>
          <p:cNvSpPr/>
          <p:nvPr/>
        </p:nvSpPr>
        <p:spPr>
          <a:xfrm>
            <a:off x="2764972" y="7957388"/>
            <a:ext cx="1360431" cy="1300912"/>
          </a:xfrm>
          <a:custGeom>
            <a:avLst/>
            <a:gdLst/>
            <a:ahLst/>
            <a:cxnLst/>
            <a:rect l="l" t="t" r="r" b="b"/>
            <a:pathLst>
              <a:path w="1360431" h="1300912">
                <a:moveTo>
                  <a:pt x="0" y="0"/>
                </a:moveTo>
                <a:lnTo>
                  <a:pt x="1360431" y="0"/>
                </a:lnTo>
                <a:lnTo>
                  <a:pt x="1360431" y="1300912"/>
                </a:lnTo>
                <a:lnTo>
                  <a:pt x="0" y="1300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6" name="TextBox 26"/>
          <p:cNvSpPr txBox="1"/>
          <p:nvPr/>
        </p:nvSpPr>
        <p:spPr>
          <a:xfrm>
            <a:off x="3061576" y="2901259"/>
            <a:ext cx="767222" cy="88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r>
              <a:rPr lang="en-US" sz="4832" b="1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61576" y="4619200"/>
            <a:ext cx="767222" cy="88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r>
              <a:rPr lang="en-US" sz="4832" b="1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061576" y="6377052"/>
            <a:ext cx="767222" cy="88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r>
              <a:rPr lang="en-US" sz="4832" b="1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61576" y="8083544"/>
            <a:ext cx="767222" cy="88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r>
              <a:rPr lang="en-US" sz="4832" b="1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4</a:t>
            </a:r>
          </a:p>
        </p:txBody>
      </p:sp>
      <p:sp>
        <p:nvSpPr>
          <p:cNvPr id="30" name="Freeform 30"/>
          <p:cNvSpPr/>
          <p:nvPr/>
        </p:nvSpPr>
        <p:spPr>
          <a:xfrm>
            <a:off x="0" y="9031423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-236600" y="-325769"/>
            <a:ext cx="18977273" cy="10846494"/>
          </a:xfrm>
          <a:custGeom>
            <a:avLst/>
            <a:gdLst/>
            <a:ahLst/>
            <a:cxnLst/>
            <a:rect l="l" t="t" r="r" b="b"/>
            <a:pathLst>
              <a:path w="18977273" h="10846494">
                <a:moveTo>
                  <a:pt x="0" y="0"/>
                </a:moveTo>
                <a:lnTo>
                  <a:pt x="18977273" y="0"/>
                </a:lnTo>
                <a:lnTo>
                  <a:pt x="18977273" y="10846494"/>
                </a:lnTo>
                <a:lnTo>
                  <a:pt x="0" y="10846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481" b="-3748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rot="5400000">
            <a:off x="-236600" y="-1492826"/>
            <a:ext cx="18736187" cy="18736187"/>
          </a:xfrm>
          <a:custGeom>
            <a:avLst/>
            <a:gdLst/>
            <a:ahLst/>
            <a:cxnLst/>
            <a:rect l="l" t="t" r="r" b="b"/>
            <a:pathLst>
              <a:path w="18736187" h="18736187">
                <a:moveTo>
                  <a:pt x="0" y="0"/>
                </a:moveTo>
                <a:lnTo>
                  <a:pt x="18736187" y="0"/>
                </a:lnTo>
                <a:lnTo>
                  <a:pt x="18736187" y="18736186"/>
                </a:lnTo>
                <a:lnTo>
                  <a:pt x="0" y="1873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1143000" y="4478389"/>
            <a:ext cx="15642688" cy="5275019"/>
            <a:chOff x="0" y="0"/>
            <a:chExt cx="3275743" cy="637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75743" cy="637729"/>
            </a:xfrm>
            <a:custGeom>
              <a:avLst/>
              <a:gdLst/>
              <a:ahLst/>
              <a:cxnLst/>
              <a:rect l="l" t="t" r="r" b="b"/>
              <a:pathLst>
                <a:path w="3275743" h="637729">
                  <a:moveTo>
                    <a:pt x="31746" y="0"/>
                  </a:moveTo>
                  <a:lnTo>
                    <a:pt x="3243998" y="0"/>
                  </a:lnTo>
                  <a:cubicBezTo>
                    <a:pt x="3261530" y="0"/>
                    <a:pt x="3275743" y="14213"/>
                    <a:pt x="3275743" y="31746"/>
                  </a:cubicBezTo>
                  <a:lnTo>
                    <a:pt x="3275743" y="605984"/>
                  </a:lnTo>
                  <a:cubicBezTo>
                    <a:pt x="3275743" y="614403"/>
                    <a:pt x="3272398" y="622478"/>
                    <a:pt x="3266445" y="628431"/>
                  </a:cubicBezTo>
                  <a:cubicBezTo>
                    <a:pt x="3260492" y="634384"/>
                    <a:pt x="3252417" y="637729"/>
                    <a:pt x="3243998" y="637729"/>
                  </a:cubicBezTo>
                  <a:lnTo>
                    <a:pt x="31746" y="637729"/>
                  </a:lnTo>
                  <a:cubicBezTo>
                    <a:pt x="23326" y="637729"/>
                    <a:pt x="15251" y="634384"/>
                    <a:pt x="9298" y="628431"/>
                  </a:cubicBezTo>
                  <a:cubicBezTo>
                    <a:pt x="3345" y="622478"/>
                    <a:pt x="0" y="614403"/>
                    <a:pt x="0" y="605984"/>
                  </a:cubicBezTo>
                  <a:lnTo>
                    <a:pt x="0" y="31746"/>
                  </a:lnTo>
                  <a:cubicBezTo>
                    <a:pt x="0" y="23326"/>
                    <a:pt x="3345" y="15251"/>
                    <a:pt x="9298" y="9298"/>
                  </a:cubicBezTo>
                  <a:cubicBezTo>
                    <a:pt x="15251" y="3345"/>
                    <a:pt x="23326" y="0"/>
                    <a:pt x="31746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75743" cy="685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9031423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1028700" y="2411732"/>
            <a:ext cx="11312311" cy="70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94"/>
              </a:lnSpc>
              <a:spcBef>
                <a:spcPct val="0"/>
              </a:spcBef>
            </a:pPr>
            <a:r>
              <a:rPr lang="en-US" sz="6571" b="1" u="none" strike="noStrike">
                <a:solidFill>
                  <a:srgbClr val="26408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PROPOSTA PER UN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33600" y="4761087"/>
            <a:ext cx="14652088" cy="4074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3"/>
              </a:lnSpc>
              <a:spcBef>
                <a:spcPct val="0"/>
              </a:spcBef>
            </a:pPr>
            <a:r>
              <a:rPr lang="en-US" sz="520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LA FINALITA’</a:t>
            </a:r>
          </a:p>
          <a:p>
            <a:pPr algn="ctr">
              <a:lnSpc>
                <a:spcPts val="4503"/>
              </a:lnSpc>
              <a:spcBef>
                <a:spcPct val="0"/>
              </a:spcBef>
            </a:pPr>
            <a:endParaRPr lang="en-US" sz="5200" u="none" strike="noStrike">
              <a:solidFill>
                <a:srgbClr val="FFFFFF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algn="ctr">
              <a:lnSpc>
                <a:spcPts val="4503"/>
              </a:lnSpc>
              <a:spcBef>
                <a:spcPct val="0"/>
              </a:spcBef>
            </a:pPr>
            <a:r>
              <a:rPr lang="en-US" sz="5361" err="1">
                <a:solidFill>
                  <a:srgbClr val="FFFFFF"/>
                </a:solidFill>
                <a:latin typeface="Codec Pro"/>
                <a:sym typeface="Codec Pro"/>
              </a:rPr>
              <a:t>Sviluppare</a:t>
            </a:r>
            <a:r>
              <a:rPr lang="en-US" sz="5361">
                <a:solidFill>
                  <a:srgbClr val="FFFFFF"/>
                </a:solidFill>
                <a:latin typeface="Codec Pro"/>
                <a:sym typeface="Codec Pro"/>
              </a:rPr>
              <a:t>  un </a:t>
            </a:r>
            <a:r>
              <a:rPr lang="en-US" sz="5361" err="1">
                <a:solidFill>
                  <a:srgbClr val="FFFFFF"/>
                </a:solidFill>
                <a:latin typeface="Codec Pro"/>
                <a:sym typeface="Codec Pro"/>
              </a:rPr>
              <a:t>modello</a:t>
            </a:r>
            <a:r>
              <a:rPr lang="en-US" sz="5361">
                <a:solidFill>
                  <a:srgbClr val="FFFFFF"/>
                </a:solidFill>
                <a:latin typeface="Codec Pro"/>
                <a:sym typeface="Codec Pro"/>
              </a:rPr>
              <a:t> </a:t>
            </a:r>
            <a:r>
              <a:rPr lang="en-US" sz="536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di </a:t>
            </a:r>
            <a:r>
              <a:rPr lang="en-US" sz="5361" err="1">
                <a:solidFill>
                  <a:srgbClr val="FFFFFF"/>
                </a:solidFill>
                <a:latin typeface="Codec Pro"/>
                <a:sym typeface="Codec Pro"/>
              </a:rPr>
              <a:t>intervento</a:t>
            </a:r>
            <a:endParaRPr lang="en-US" sz="5361">
              <a:solidFill>
                <a:srgbClr val="FFFFFF"/>
              </a:solidFill>
              <a:latin typeface="Codec Pro"/>
              <a:sym typeface="Codec Pro"/>
            </a:endParaRPr>
          </a:p>
          <a:p>
            <a:pPr algn="ctr">
              <a:lnSpc>
                <a:spcPts val="4503"/>
              </a:lnSpc>
              <a:spcBef>
                <a:spcPct val="0"/>
              </a:spcBef>
            </a:pPr>
            <a:r>
              <a:rPr lang="en-US" sz="5361">
                <a:solidFill>
                  <a:srgbClr val="FFFFFF"/>
                </a:solidFill>
                <a:latin typeface="Codec Pro"/>
                <a:sym typeface="Codec Pro"/>
              </a:rPr>
              <a:t> </a:t>
            </a:r>
            <a:r>
              <a:rPr lang="en-US" sz="5361" err="1">
                <a:solidFill>
                  <a:srgbClr val="FFFFFF"/>
                </a:solidFill>
                <a:latin typeface="Codec Pro"/>
                <a:sym typeface="Codec Pro"/>
              </a:rPr>
              <a:t>pubblico-privato</a:t>
            </a:r>
            <a:r>
              <a:rPr lang="en-US" sz="5361">
                <a:solidFill>
                  <a:srgbClr val="FFFFFF"/>
                </a:solidFill>
                <a:latin typeface="Codec Pro"/>
                <a:sym typeface="Codec Pro"/>
              </a:rPr>
              <a:t> per </a:t>
            </a:r>
            <a:r>
              <a:rPr lang="it-IT" sz="5361">
                <a:solidFill>
                  <a:srgbClr val="FFFFFF"/>
                </a:solidFill>
                <a:latin typeface="Codec Pro"/>
                <a:sym typeface="Codec Pro"/>
              </a:rPr>
              <a:t>favorire un’offerta abitativa </a:t>
            </a:r>
            <a:r>
              <a:rPr lang="it-IT" sz="5361" b="1">
                <a:solidFill>
                  <a:srgbClr val="FFFF00"/>
                </a:solidFill>
                <a:latin typeface="Codec Pro"/>
                <a:sym typeface="Codec Pro"/>
              </a:rPr>
              <a:t>flessibile</a:t>
            </a:r>
            <a:r>
              <a:rPr lang="it-IT" sz="5361">
                <a:solidFill>
                  <a:srgbClr val="FFFFFF"/>
                </a:solidFill>
                <a:latin typeface="Codec Pro"/>
                <a:sym typeface="Codec Pro"/>
              </a:rPr>
              <a:t> (locazione e vendita) e rispondere alle diverse esigenze della </a:t>
            </a:r>
            <a:r>
              <a:rPr lang="it-IT" sz="5361" b="1">
                <a:solidFill>
                  <a:srgbClr val="FFFF00"/>
                </a:solidFill>
                <a:latin typeface="Codec Pro"/>
                <a:sym typeface="Codec Pro"/>
              </a:rPr>
              <a:t>popolazione </a:t>
            </a:r>
            <a:endParaRPr lang="en-US" sz="4800" u="none" strike="noStrike">
              <a:solidFill>
                <a:srgbClr val="FFFFFF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3085916"/>
            <a:ext cx="16470952" cy="80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94"/>
              </a:lnSpc>
              <a:spcBef>
                <a:spcPct val="0"/>
              </a:spcBef>
            </a:pPr>
            <a:r>
              <a:rPr lang="en-US" sz="6571" b="1" u="none" strike="noStrike">
                <a:solidFill>
                  <a:srgbClr val="03A60D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PIANO NAZIONALE DI CASA ACCESSIBILE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1115901" y="-487507"/>
            <a:ext cx="19856574" cy="1999798"/>
            <a:chOff x="0" y="0"/>
            <a:chExt cx="5229715" cy="5266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29715" cy="526696"/>
            </a:xfrm>
            <a:custGeom>
              <a:avLst/>
              <a:gdLst/>
              <a:ahLst/>
              <a:cxnLst/>
              <a:rect l="l" t="t" r="r" b="b"/>
              <a:pathLst>
                <a:path w="5229715" h="526696">
                  <a:moveTo>
                    <a:pt x="19884" y="0"/>
                  </a:moveTo>
                  <a:lnTo>
                    <a:pt x="5209830" y="0"/>
                  </a:lnTo>
                  <a:cubicBezTo>
                    <a:pt x="5220812" y="0"/>
                    <a:pt x="5229715" y="8903"/>
                    <a:pt x="5229715" y="19884"/>
                  </a:cubicBezTo>
                  <a:lnTo>
                    <a:pt x="5229715" y="506811"/>
                  </a:lnTo>
                  <a:cubicBezTo>
                    <a:pt x="5229715" y="517793"/>
                    <a:pt x="5220812" y="526696"/>
                    <a:pt x="5209830" y="526696"/>
                  </a:cubicBezTo>
                  <a:lnTo>
                    <a:pt x="19884" y="526696"/>
                  </a:lnTo>
                  <a:cubicBezTo>
                    <a:pt x="8903" y="526696"/>
                    <a:pt x="0" y="517793"/>
                    <a:pt x="0" y="506811"/>
                  </a:cubicBezTo>
                  <a:lnTo>
                    <a:pt x="0" y="19884"/>
                  </a:lnTo>
                  <a:cubicBezTo>
                    <a:pt x="0" y="8903"/>
                    <a:pt x="8903" y="0"/>
                    <a:pt x="198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6408F">
                    <a:alpha val="100000"/>
                  </a:srgbClr>
                </a:gs>
                <a:gs pos="50000">
                  <a:srgbClr val="140BA4">
                    <a:alpha val="100000"/>
                  </a:srgbClr>
                </a:gs>
                <a:gs pos="100000">
                  <a:srgbClr val="14A6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5229715" cy="574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33592"/>
            <a:ext cx="12100131" cy="700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994"/>
              </a:lnSpc>
              <a:spcBef>
                <a:spcPct val="0"/>
              </a:spcBef>
            </a:pPr>
            <a:r>
              <a:rPr lang="en-US" sz="6571" b="1" u="none" strike="noStrik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IL RUOLO DEI PRIVATI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8398" y="3749367"/>
            <a:ext cx="5723402" cy="201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81"/>
              </a:lnSpc>
            </a:pPr>
            <a:r>
              <a:rPr lang="en-US" b="1" i="1" spc="145">
                <a:solidFill>
                  <a:srgbClr val="111864"/>
                </a:solidFill>
                <a:latin typeface="Montserrat Light Bold Italics"/>
                <a:ea typeface="Montserrat Light Bold Italics"/>
                <a:cs typeface="Montserrat Light Bold Italics"/>
                <a:sym typeface="Montserrat Light Bold Italics"/>
              </a:rPr>
              <a:t>in partnership con Confindustria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-236600" y="-325769"/>
            <a:ext cx="18977273" cy="10846494"/>
          </a:xfrm>
          <a:custGeom>
            <a:avLst/>
            <a:gdLst/>
            <a:ahLst/>
            <a:cxnLst/>
            <a:rect l="l" t="t" r="r" b="b"/>
            <a:pathLst>
              <a:path w="18977273" h="10846494">
                <a:moveTo>
                  <a:pt x="0" y="0"/>
                </a:moveTo>
                <a:lnTo>
                  <a:pt x="18977273" y="0"/>
                </a:lnTo>
                <a:lnTo>
                  <a:pt x="18977273" y="10846494"/>
                </a:lnTo>
                <a:lnTo>
                  <a:pt x="0" y="10846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481" b="-3748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rot="5400000">
            <a:off x="-116058" y="-446312"/>
            <a:ext cx="18736187" cy="18977274"/>
          </a:xfrm>
          <a:custGeom>
            <a:avLst/>
            <a:gdLst/>
            <a:ahLst/>
            <a:cxnLst/>
            <a:rect l="l" t="t" r="r" b="b"/>
            <a:pathLst>
              <a:path w="18736187" h="18736187">
                <a:moveTo>
                  <a:pt x="0" y="0"/>
                </a:moveTo>
                <a:lnTo>
                  <a:pt x="18736186" y="0"/>
                </a:lnTo>
                <a:lnTo>
                  <a:pt x="18736186" y="18736186"/>
                </a:lnTo>
                <a:lnTo>
                  <a:pt x="0" y="1873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0" y="9031423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3" name="Group 5">
            <a:extLst>
              <a:ext uri="{FF2B5EF4-FFF2-40B4-BE49-F238E27FC236}">
                <a16:creationId xmlns:a16="http://schemas.microsoft.com/office/drawing/2014/main" id="{FC418A5B-E5AF-AC93-043C-2B369D23C1B3}"/>
              </a:ext>
            </a:extLst>
          </p:cNvPr>
          <p:cNvGrpSpPr/>
          <p:nvPr/>
        </p:nvGrpSpPr>
        <p:grpSpPr>
          <a:xfrm>
            <a:off x="0" y="1471099"/>
            <a:ext cx="9311098" cy="2721356"/>
            <a:chOff x="0" y="0"/>
            <a:chExt cx="3209150" cy="454142"/>
          </a:xfrm>
        </p:grpSpPr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1A184C08-CDE2-27A1-A737-0C55B07B1BD4}"/>
                </a:ext>
              </a:extLst>
            </p:cNvPr>
            <p:cNvSpPr/>
            <p:nvPr/>
          </p:nvSpPr>
          <p:spPr>
            <a:xfrm>
              <a:off x="0" y="0"/>
              <a:ext cx="3209150" cy="454142"/>
            </a:xfrm>
            <a:custGeom>
              <a:avLst/>
              <a:gdLst/>
              <a:ahLst/>
              <a:cxnLst/>
              <a:rect l="l" t="t" r="r" b="b"/>
              <a:pathLst>
                <a:path w="3209150" h="454142">
                  <a:moveTo>
                    <a:pt x="32404" y="0"/>
                  </a:moveTo>
                  <a:lnTo>
                    <a:pt x="3176746" y="0"/>
                  </a:lnTo>
                  <a:cubicBezTo>
                    <a:pt x="3194642" y="0"/>
                    <a:pt x="3209150" y="14508"/>
                    <a:pt x="3209150" y="32404"/>
                  </a:cubicBezTo>
                  <a:lnTo>
                    <a:pt x="3209150" y="421738"/>
                  </a:lnTo>
                  <a:cubicBezTo>
                    <a:pt x="3209150" y="439635"/>
                    <a:pt x="3194642" y="454142"/>
                    <a:pt x="3176746" y="454142"/>
                  </a:cubicBezTo>
                  <a:lnTo>
                    <a:pt x="32404" y="454142"/>
                  </a:lnTo>
                  <a:cubicBezTo>
                    <a:pt x="14508" y="454142"/>
                    <a:pt x="0" y="439635"/>
                    <a:pt x="0" y="421738"/>
                  </a:cubicBezTo>
                  <a:lnTo>
                    <a:pt x="0" y="32404"/>
                  </a:lnTo>
                  <a:cubicBezTo>
                    <a:pt x="0" y="14508"/>
                    <a:pt x="14508" y="0"/>
                    <a:pt x="32404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5" name="TextBox 7">
              <a:extLst>
                <a:ext uri="{FF2B5EF4-FFF2-40B4-BE49-F238E27FC236}">
                  <a16:creationId xmlns:a16="http://schemas.microsoft.com/office/drawing/2014/main" id="{A33B81B8-FCA0-DAC0-1386-3CE7523D74C2}"/>
                </a:ext>
              </a:extLst>
            </p:cNvPr>
            <p:cNvSpPr txBox="1"/>
            <p:nvPr/>
          </p:nvSpPr>
          <p:spPr>
            <a:xfrm>
              <a:off x="0" y="-47625"/>
              <a:ext cx="3209150" cy="501767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06" name="Freeform 8">
            <a:extLst>
              <a:ext uri="{FF2B5EF4-FFF2-40B4-BE49-F238E27FC236}">
                <a16:creationId xmlns:a16="http://schemas.microsoft.com/office/drawing/2014/main" id="{4EF5F922-C586-25CA-9956-5EB465FA5B85}"/>
              </a:ext>
            </a:extLst>
          </p:cNvPr>
          <p:cNvSpPr/>
          <p:nvPr/>
        </p:nvSpPr>
        <p:spPr>
          <a:xfrm>
            <a:off x="2" y="9031424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7" name="Group 9">
            <a:extLst>
              <a:ext uri="{FF2B5EF4-FFF2-40B4-BE49-F238E27FC236}">
                <a16:creationId xmlns:a16="http://schemas.microsoft.com/office/drawing/2014/main" id="{3EEAD834-79C8-29E8-AD8D-34B681257B10}"/>
              </a:ext>
            </a:extLst>
          </p:cNvPr>
          <p:cNvGrpSpPr/>
          <p:nvPr/>
        </p:nvGrpSpPr>
        <p:grpSpPr>
          <a:xfrm>
            <a:off x="9560256" y="1486158"/>
            <a:ext cx="8727744" cy="1590063"/>
            <a:chOff x="0" y="0"/>
            <a:chExt cx="4264820" cy="256051"/>
          </a:xfrm>
        </p:grpSpPr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id="{5F8B2536-5F10-BBFE-403C-6A29B084EE0C}"/>
                </a:ext>
              </a:extLst>
            </p:cNvPr>
            <p:cNvSpPr/>
            <p:nvPr/>
          </p:nvSpPr>
          <p:spPr>
            <a:xfrm>
              <a:off x="0" y="0"/>
              <a:ext cx="4264820" cy="256051"/>
            </a:xfrm>
            <a:custGeom>
              <a:avLst/>
              <a:gdLst/>
              <a:ahLst/>
              <a:cxnLst/>
              <a:rect l="l" t="t" r="r" b="b"/>
              <a:pathLst>
                <a:path w="4264820" h="256051">
                  <a:moveTo>
                    <a:pt x="24383" y="0"/>
                  </a:moveTo>
                  <a:lnTo>
                    <a:pt x="4240437" y="0"/>
                  </a:lnTo>
                  <a:cubicBezTo>
                    <a:pt x="4246904" y="0"/>
                    <a:pt x="4253106" y="2569"/>
                    <a:pt x="4257678" y="7142"/>
                  </a:cubicBezTo>
                  <a:cubicBezTo>
                    <a:pt x="4262251" y="11714"/>
                    <a:pt x="4264820" y="17916"/>
                    <a:pt x="4264820" y="24383"/>
                  </a:cubicBezTo>
                  <a:lnTo>
                    <a:pt x="4264820" y="231668"/>
                  </a:lnTo>
                  <a:cubicBezTo>
                    <a:pt x="4264820" y="245135"/>
                    <a:pt x="4253904" y="256051"/>
                    <a:pt x="4240437" y="256051"/>
                  </a:cubicBezTo>
                  <a:lnTo>
                    <a:pt x="24383" y="256051"/>
                  </a:lnTo>
                  <a:cubicBezTo>
                    <a:pt x="17916" y="256051"/>
                    <a:pt x="11714" y="253483"/>
                    <a:pt x="7142" y="248910"/>
                  </a:cubicBezTo>
                  <a:cubicBezTo>
                    <a:pt x="2569" y="244337"/>
                    <a:pt x="0" y="238135"/>
                    <a:pt x="0" y="231668"/>
                  </a:cubicBezTo>
                  <a:lnTo>
                    <a:pt x="0" y="24383"/>
                  </a:lnTo>
                  <a:cubicBezTo>
                    <a:pt x="0" y="17916"/>
                    <a:pt x="2569" y="11714"/>
                    <a:pt x="7142" y="7142"/>
                  </a:cubicBezTo>
                  <a:cubicBezTo>
                    <a:pt x="11714" y="2569"/>
                    <a:pt x="17916" y="0"/>
                    <a:pt x="24383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TextBox 11">
              <a:extLst>
                <a:ext uri="{FF2B5EF4-FFF2-40B4-BE49-F238E27FC236}">
                  <a16:creationId xmlns:a16="http://schemas.microsoft.com/office/drawing/2014/main" id="{8E94641F-7850-EFEB-4500-1D3727C4D4DA}"/>
                </a:ext>
              </a:extLst>
            </p:cNvPr>
            <p:cNvSpPr txBox="1"/>
            <p:nvPr/>
          </p:nvSpPr>
          <p:spPr>
            <a:xfrm>
              <a:off x="0" y="-47625"/>
              <a:ext cx="4264820" cy="303676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10" name="Freeform 12">
            <a:extLst>
              <a:ext uri="{FF2B5EF4-FFF2-40B4-BE49-F238E27FC236}">
                <a16:creationId xmlns:a16="http://schemas.microsoft.com/office/drawing/2014/main" id="{DF6099BB-4523-FFB0-28D8-8818E89EAF11}"/>
              </a:ext>
            </a:extLst>
          </p:cNvPr>
          <p:cNvSpPr/>
          <p:nvPr/>
        </p:nvSpPr>
        <p:spPr>
          <a:xfrm flipH="1">
            <a:off x="17035745" y="1724890"/>
            <a:ext cx="1230134" cy="1142691"/>
          </a:xfrm>
          <a:custGeom>
            <a:avLst/>
            <a:gdLst/>
            <a:ahLst/>
            <a:cxnLst/>
            <a:rect l="l" t="t" r="r" b="b"/>
            <a:pathLst>
              <a:path w="1899767" h="1899767">
                <a:moveTo>
                  <a:pt x="1899767" y="0"/>
                </a:moveTo>
                <a:lnTo>
                  <a:pt x="0" y="0"/>
                </a:lnTo>
                <a:lnTo>
                  <a:pt x="0" y="1899767"/>
                </a:lnTo>
                <a:lnTo>
                  <a:pt x="1899767" y="1899767"/>
                </a:lnTo>
                <a:lnTo>
                  <a:pt x="18997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1" name="Freeform 16">
            <a:extLst>
              <a:ext uri="{FF2B5EF4-FFF2-40B4-BE49-F238E27FC236}">
                <a16:creationId xmlns:a16="http://schemas.microsoft.com/office/drawing/2014/main" id="{DACED3EC-F515-5709-55C9-187982F81CCD}"/>
              </a:ext>
            </a:extLst>
          </p:cNvPr>
          <p:cNvSpPr/>
          <p:nvPr/>
        </p:nvSpPr>
        <p:spPr>
          <a:xfrm>
            <a:off x="32351" y="2139884"/>
            <a:ext cx="1318344" cy="1275390"/>
          </a:xfrm>
          <a:custGeom>
            <a:avLst/>
            <a:gdLst/>
            <a:ahLst/>
            <a:cxnLst/>
            <a:rect l="l" t="t" r="r" b="b"/>
            <a:pathLst>
              <a:path w="1899767" h="1899767">
                <a:moveTo>
                  <a:pt x="0" y="0"/>
                </a:moveTo>
                <a:lnTo>
                  <a:pt x="1899767" y="0"/>
                </a:lnTo>
                <a:lnTo>
                  <a:pt x="1899767" y="1899767"/>
                </a:lnTo>
                <a:lnTo>
                  <a:pt x="0" y="1899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2" name="Group 17">
            <a:extLst>
              <a:ext uri="{FF2B5EF4-FFF2-40B4-BE49-F238E27FC236}">
                <a16:creationId xmlns:a16="http://schemas.microsoft.com/office/drawing/2014/main" id="{B40F3603-D521-78F4-6BA9-3CF080260762}"/>
              </a:ext>
            </a:extLst>
          </p:cNvPr>
          <p:cNvGrpSpPr/>
          <p:nvPr/>
        </p:nvGrpSpPr>
        <p:grpSpPr>
          <a:xfrm>
            <a:off x="2890814" y="8115035"/>
            <a:ext cx="4545557" cy="1476905"/>
            <a:chOff x="0" y="0"/>
            <a:chExt cx="812800" cy="99592"/>
          </a:xfrm>
        </p:grpSpPr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DBFEE21C-8A0B-6644-126E-792DC290B57A}"/>
                </a:ext>
              </a:extLst>
            </p:cNvPr>
            <p:cNvSpPr/>
            <p:nvPr/>
          </p:nvSpPr>
          <p:spPr>
            <a:xfrm>
              <a:off x="0" y="0"/>
              <a:ext cx="812800" cy="99592"/>
            </a:xfrm>
            <a:custGeom>
              <a:avLst/>
              <a:gdLst/>
              <a:ahLst/>
              <a:cxnLst/>
              <a:rect l="l" t="t" r="r" b="b"/>
              <a:pathLst>
                <a:path w="812800" h="99592">
                  <a:moveTo>
                    <a:pt x="0" y="0"/>
                  </a:moveTo>
                  <a:lnTo>
                    <a:pt x="812800" y="0"/>
                  </a:lnTo>
                  <a:lnTo>
                    <a:pt x="812800" y="99592"/>
                  </a:lnTo>
                  <a:lnTo>
                    <a:pt x="0" y="99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4" name="TextBox 19">
              <a:extLst>
                <a:ext uri="{FF2B5EF4-FFF2-40B4-BE49-F238E27FC236}">
                  <a16:creationId xmlns:a16="http://schemas.microsoft.com/office/drawing/2014/main" id="{8A518BCD-C2CF-B467-215B-4AC21B65C5B7}"/>
                </a:ext>
              </a:extLst>
            </p:cNvPr>
            <p:cNvSpPr txBox="1"/>
            <p:nvPr/>
          </p:nvSpPr>
          <p:spPr>
            <a:xfrm>
              <a:off x="0" y="-47625"/>
              <a:ext cx="812800" cy="147217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15" name="TextBox 20">
            <a:extLst>
              <a:ext uri="{FF2B5EF4-FFF2-40B4-BE49-F238E27FC236}">
                <a16:creationId xmlns:a16="http://schemas.microsoft.com/office/drawing/2014/main" id="{80E87ECB-1ACF-64CD-0645-B181B3115079}"/>
              </a:ext>
            </a:extLst>
          </p:cNvPr>
          <p:cNvSpPr txBox="1"/>
          <p:nvPr/>
        </p:nvSpPr>
        <p:spPr>
          <a:xfrm>
            <a:off x="9733541" y="1636475"/>
            <a:ext cx="718939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3"/>
              </a:lnSpc>
              <a:spcBef>
                <a:spcPct val="0"/>
              </a:spcBef>
            </a:pPr>
            <a:r>
              <a:rPr lang="it-IT" sz="3000" b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SFIDA</a:t>
            </a:r>
          </a:p>
          <a:p>
            <a:pPr>
              <a:lnSpc>
                <a:spcPts val="3243"/>
              </a:lnSpc>
              <a:spcBef>
                <a:spcPct val="0"/>
              </a:spcBef>
            </a:pPr>
            <a:r>
              <a:rPr lang="it-IT" sz="280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Ridurre i rendimenti degli investitori non professionali </a:t>
            </a:r>
            <a:endParaRPr lang="en-US" sz="2800">
              <a:solidFill>
                <a:srgbClr val="FFFFFF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  <p:sp>
        <p:nvSpPr>
          <p:cNvPr id="117" name="TextBox 22">
            <a:extLst>
              <a:ext uri="{FF2B5EF4-FFF2-40B4-BE49-F238E27FC236}">
                <a16:creationId xmlns:a16="http://schemas.microsoft.com/office/drawing/2014/main" id="{E4C7C10A-586B-7A55-B49D-10486B340D87}"/>
              </a:ext>
            </a:extLst>
          </p:cNvPr>
          <p:cNvSpPr txBox="1"/>
          <p:nvPr/>
        </p:nvSpPr>
        <p:spPr>
          <a:xfrm>
            <a:off x="1414010" y="1478804"/>
            <a:ext cx="756235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43"/>
              </a:lnSpc>
            </a:pPr>
            <a:r>
              <a:rPr lang="it-IT" sz="3000" b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NECESSARIO UN FINANZIAMENTO MULTILIVELLO</a:t>
            </a:r>
          </a:p>
          <a:p>
            <a:pPr algn="just">
              <a:lnSpc>
                <a:spcPts val="3243"/>
              </a:lnSpc>
            </a:pPr>
            <a:r>
              <a:rPr lang="it-IT" sz="280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Enti pubblici, investitori istituzionali (BEI, CDP), fondi d’investimento “pazienti” (fondazioni bancarie locali, fondi pensione), risparmio di investitori non professionali</a:t>
            </a:r>
          </a:p>
        </p:txBody>
      </p:sp>
      <p:sp>
        <p:nvSpPr>
          <p:cNvPr id="118" name="TextBox 23">
            <a:extLst>
              <a:ext uri="{FF2B5EF4-FFF2-40B4-BE49-F238E27FC236}">
                <a16:creationId xmlns:a16="http://schemas.microsoft.com/office/drawing/2014/main" id="{1337F725-3615-6BDE-68E5-B43FC0980C5D}"/>
              </a:ext>
            </a:extLst>
          </p:cNvPr>
          <p:cNvSpPr txBox="1"/>
          <p:nvPr/>
        </p:nvSpPr>
        <p:spPr>
          <a:xfrm>
            <a:off x="3259590" y="8222726"/>
            <a:ext cx="3808004" cy="1186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80"/>
              </a:lnSpc>
              <a:spcBef>
                <a:spcPct val="0"/>
              </a:spcBef>
            </a:pPr>
            <a:r>
              <a:rPr lang="it-IT" sz="2400" b="1">
                <a:solidFill>
                  <a:srgbClr val="26408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Adatta per operazioni sociali, perché i costi di gestione sono più accessibili</a:t>
            </a:r>
          </a:p>
        </p:txBody>
      </p:sp>
      <p:sp>
        <p:nvSpPr>
          <p:cNvPr id="119" name="AutoShape 24">
            <a:extLst>
              <a:ext uri="{FF2B5EF4-FFF2-40B4-BE49-F238E27FC236}">
                <a16:creationId xmlns:a16="http://schemas.microsoft.com/office/drawing/2014/main" id="{AD8B30D5-FD30-CBD7-347E-78C1FB8C5055}"/>
              </a:ext>
            </a:extLst>
          </p:cNvPr>
          <p:cNvSpPr/>
          <p:nvPr/>
        </p:nvSpPr>
        <p:spPr>
          <a:xfrm>
            <a:off x="16098479" y="5970806"/>
            <a:ext cx="45882" cy="629456"/>
          </a:xfrm>
          <a:prstGeom prst="line">
            <a:avLst/>
          </a:prstGeom>
          <a:ln w="38100" cap="flat">
            <a:solidFill>
              <a:srgbClr val="26408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20" name="AutoShape 25">
            <a:extLst>
              <a:ext uri="{FF2B5EF4-FFF2-40B4-BE49-F238E27FC236}">
                <a16:creationId xmlns:a16="http://schemas.microsoft.com/office/drawing/2014/main" id="{00D6ABDE-4A96-9D13-9C69-0B6C211E5F81}"/>
              </a:ext>
            </a:extLst>
          </p:cNvPr>
          <p:cNvSpPr/>
          <p:nvPr/>
        </p:nvSpPr>
        <p:spPr>
          <a:xfrm>
            <a:off x="5163593" y="7515803"/>
            <a:ext cx="231318" cy="556703"/>
          </a:xfrm>
          <a:prstGeom prst="line">
            <a:avLst/>
          </a:prstGeom>
          <a:ln w="38100" cap="flat">
            <a:solidFill>
              <a:srgbClr val="26408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21" name="Group 5">
            <a:extLst>
              <a:ext uri="{FF2B5EF4-FFF2-40B4-BE49-F238E27FC236}">
                <a16:creationId xmlns:a16="http://schemas.microsoft.com/office/drawing/2014/main" id="{17962940-3EC9-7D84-2B79-D44BF7FD2F24}"/>
              </a:ext>
            </a:extLst>
          </p:cNvPr>
          <p:cNvGrpSpPr/>
          <p:nvPr/>
        </p:nvGrpSpPr>
        <p:grpSpPr>
          <a:xfrm>
            <a:off x="-1" y="4363952"/>
            <a:ext cx="9311097" cy="3065067"/>
            <a:chOff x="0" y="0"/>
            <a:chExt cx="3209150" cy="454142"/>
          </a:xfrm>
        </p:grpSpPr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BDE442AB-F78F-5387-6886-2660091DF0FB}"/>
                </a:ext>
              </a:extLst>
            </p:cNvPr>
            <p:cNvSpPr/>
            <p:nvPr/>
          </p:nvSpPr>
          <p:spPr>
            <a:xfrm>
              <a:off x="0" y="0"/>
              <a:ext cx="3209150" cy="454142"/>
            </a:xfrm>
            <a:custGeom>
              <a:avLst/>
              <a:gdLst/>
              <a:ahLst/>
              <a:cxnLst/>
              <a:rect l="l" t="t" r="r" b="b"/>
              <a:pathLst>
                <a:path w="3209150" h="454142">
                  <a:moveTo>
                    <a:pt x="32404" y="0"/>
                  </a:moveTo>
                  <a:lnTo>
                    <a:pt x="3176746" y="0"/>
                  </a:lnTo>
                  <a:cubicBezTo>
                    <a:pt x="3194642" y="0"/>
                    <a:pt x="3209150" y="14508"/>
                    <a:pt x="3209150" y="32404"/>
                  </a:cubicBezTo>
                  <a:lnTo>
                    <a:pt x="3209150" y="421738"/>
                  </a:lnTo>
                  <a:cubicBezTo>
                    <a:pt x="3209150" y="439635"/>
                    <a:pt x="3194642" y="454142"/>
                    <a:pt x="3176746" y="454142"/>
                  </a:cubicBezTo>
                  <a:lnTo>
                    <a:pt x="32404" y="454142"/>
                  </a:lnTo>
                  <a:cubicBezTo>
                    <a:pt x="14508" y="454142"/>
                    <a:pt x="0" y="439635"/>
                    <a:pt x="0" y="421738"/>
                  </a:cubicBezTo>
                  <a:lnTo>
                    <a:pt x="0" y="32404"/>
                  </a:lnTo>
                  <a:cubicBezTo>
                    <a:pt x="0" y="14508"/>
                    <a:pt x="14508" y="0"/>
                    <a:pt x="32404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3" name="TextBox 7">
              <a:extLst>
                <a:ext uri="{FF2B5EF4-FFF2-40B4-BE49-F238E27FC236}">
                  <a16:creationId xmlns:a16="http://schemas.microsoft.com/office/drawing/2014/main" id="{82528729-8F34-13ED-2008-ED3483831416}"/>
                </a:ext>
              </a:extLst>
            </p:cNvPr>
            <p:cNvSpPr txBox="1"/>
            <p:nvPr/>
          </p:nvSpPr>
          <p:spPr>
            <a:xfrm>
              <a:off x="0" y="-47625"/>
              <a:ext cx="3209150" cy="501767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24" name="Freeform 16">
            <a:extLst>
              <a:ext uri="{FF2B5EF4-FFF2-40B4-BE49-F238E27FC236}">
                <a16:creationId xmlns:a16="http://schemas.microsoft.com/office/drawing/2014/main" id="{D5A1E9C7-9B02-9F9D-7FBD-4680D4996963}"/>
              </a:ext>
            </a:extLst>
          </p:cNvPr>
          <p:cNvSpPr/>
          <p:nvPr/>
        </p:nvSpPr>
        <p:spPr>
          <a:xfrm>
            <a:off x="39214" y="5186257"/>
            <a:ext cx="1320441" cy="1330994"/>
          </a:xfrm>
          <a:custGeom>
            <a:avLst/>
            <a:gdLst/>
            <a:ahLst/>
            <a:cxnLst/>
            <a:rect l="l" t="t" r="r" b="b"/>
            <a:pathLst>
              <a:path w="1899767" h="1899767">
                <a:moveTo>
                  <a:pt x="0" y="0"/>
                </a:moveTo>
                <a:lnTo>
                  <a:pt x="1899767" y="0"/>
                </a:lnTo>
                <a:lnTo>
                  <a:pt x="1899767" y="1899767"/>
                </a:lnTo>
                <a:lnTo>
                  <a:pt x="0" y="1899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5" name="TextBox 22">
            <a:extLst>
              <a:ext uri="{FF2B5EF4-FFF2-40B4-BE49-F238E27FC236}">
                <a16:creationId xmlns:a16="http://schemas.microsoft.com/office/drawing/2014/main" id="{FAB3929A-BE63-5DFA-D6B4-D3B0EC63CBB8}"/>
              </a:ext>
            </a:extLst>
          </p:cNvPr>
          <p:cNvSpPr txBox="1"/>
          <p:nvPr/>
        </p:nvSpPr>
        <p:spPr>
          <a:xfrm>
            <a:off x="1414010" y="4383565"/>
            <a:ext cx="7794276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3"/>
              </a:lnSpc>
            </a:pPr>
            <a:r>
              <a:rPr lang="it-IT" sz="3000" b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DIVERSE OPZIONI</a:t>
            </a:r>
          </a:p>
          <a:p>
            <a:pPr marL="514350" indent="-514350">
              <a:lnSpc>
                <a:spcPts val="3243"/>
              </a:lnSpc>
              <a:buFont typeface="Wingdings" panose="05000000000000000000" pitchFamily="2" charset="2"/>
              <a:buChar char="v"/>
            </a:pPr>
            <a:r>
              <a:rPr lang="it-IT" sz="2800">
                <a:solidFill>
                  <a:srgbClr val="FFFFFF"/>
                </a:solidFill>
                <a:latin typeface="Codec Pro"/>
                <a:sym typeface="Codec Pro"/>
              </a:rPr>
              <a:t>Fondo immobiliare locale pubblico-privato (SGR)</a:t>
            </a:r>
          </a:p>
          <a:p>
            <a:pPr marL="514350" indent="-514350" algn="just">
              <a:lnSpc>
                <a:spcPts val="3243"/>
              </a:lnSpc>
              <a:buFont typeface="Wingdings" panose="05000000000000000000" pitchFamily="2" charset="2"/>
              <a:buChar char="v"/>
            </a:pPr>
            <a:r>
              <a:rPr lang="it-IT" sz="2800">
                <a:solidFill>
                  <a:srgbClr val="FFFFFF"/>
                </a:solidFill>
                <a:latin typeface="Codec Pro"/>
                <a:sym typeface="Codec Pro"/>
              </a:rPr>
              <a:t>SPV (Special </a:t>
            </a:r>
            <a:r>
              <a:rPr lang="it-IT" sz="2800" err="1">
                <a:solidFill>
                  <a:srgbClr val="FFFFFF"/>
                </a:solidFill>
                <a:latin typeface="Codec Pro"/>
                <a:sym typeface="Codec Pro"/>
              </a:rPr>
              <a:t>Purpose</a:t>
            </a:r>
            <a:r>
              <a:rPr lang="it-IT" sz="2800">
                <a:solidFill>
                  <a:srgbClr val="FFFFFF"/>
                </a:solidFill>
                <a:latin typeface="Codec Pro"/>
                <a:sym typeface="Codec Pro"/>
              </a:rPr>
              <a:t> </a:t>
            </a:r>
            <a:r>
              <a:rPr lang="it-IT" sz="2800" err="1">
                <a:solidFill>
                  <a:srgbClr val="FFFFFF"/>
                </a:solidFill>
                <a:latin typeface="Codec Pro"/>
                <a:sym typeface="Codec Pro"/>
              </a:rPr>
              <a:t>Vehicle</a:t>
            </a:r>
            <a:r>
              <a:rPr lang="it-IT" sz="2800">
                <a:solidFill>
                  <a:srgbClr val="FFFFFF"/>
                </a:solidFill>
                <a:latin typeface="Codec Pro"/>
                <a:sym typeface="Codec Pro"/>
              </a:rPr>
              <a:t>) con investitori in equity. Una valida opzione potrebbe essere la </a:t>
            </a:r>
            <a:r>
              <a:rPr lang="it-IT" sz="2800" u="sng">
                <a:solidFill>
                  <a:srgbClr val="FFFFFF"/>
                </a:solidFill>
                <a:latin typeface="Codec Pro"/>
                <a:sym typeface="Codec Pro"/>
              </a:rPr>
              <a:t>cartolarizzazione                     immobiliare</a:t>
            </a:r>
            <a:r>
              <a:rPr lang="it-IT" sz="2800">
                <a:solidFill>
                  <a:srgbClr val="FFFFFF"/>
                </a:solidFill>
                <a:latin typeface="Codec Pro"/>
                <a:sym typeface="Codec Pro"/>
              </a:rPr>
              <a:t> (istituita dalla Legge 130/1999) </a:t>
            </a:r>
          </a:p>
        </p:txBody>
      </p:sp>
      <p:grpSp>
        <p:nvGrpSpPr>
          <p:cNvPr id="126" name="Group 9">
            <a:extLst>
              <a:ext uri="{FF2B5EF4-FFF2-40B4-BE49-F238E27FC236}">
                <a16:creationId xmlns:a16="http://schemas.microsoft.com/office/drawing/2014/main" id="{FCBCA677-266C-479B-E2B9-69F1E8BE1E09}"/>
              </a:ext>
            </a:extLst>
          </p:cNvPr>
          <p:cNvGrpSpPr/>
          <p:nvPr/>
        </p:nvGrpSpPr>
        <p:grpSpPr>
          <a:xfrm>
            <a:off x="9509767" y="4358658"/>
            <a:ext cx="8778233" cy="3175502"/>
            <a:chOff x="0" y="0"/>
            <a:chExt cx="4264820" cy="256051"/>
          </a:xfrm>
        </p:grpSpPr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B6604E83-97CA-ACD9-B972-95CA85BBA51A}"/>
                </a:ext>
              </a:extLst>
            </p:cNvPr>
            <p:cNvSpPr/>
            <p:nvPr/>
          </p:nvSpPr>
          <p:spPr>
            <a:xfrm>
              <a:off x="0" y="0"/>
              <a:ext cx="4264820" cy="256051"/>
            </a:xfrm>
            <a:custGeom>
              <a:avLst/>
              <a:gdLst/>
              <a:ahLst/>
              <a:cxnLst/>
              <a:rect l="l" t="t" r="r" b="b"/>
              <a:pathLst>
                <a:path w="4264820" h="256051">
                  <a:moveTo>
                    <a:pt x="24383" y="0"/>
                  </a:moveTo>
                  <a:lnTo>
                    <a:pt x="4240437" y="0"/>
                  </a:lnTo>
                  <a:cubicBezTo>
                    <a:pt x="4246904" y="0"/>
                    <a:pt x="4253106" y="2569"/>
                    <a:pt x="4257678" y="7142"/>
                  </a:cubicBezTo>
                  <a:cubicBezTo>
                    <a:pt x="4262251" y="11714"/>
                    <a:pt x="4264820" y="17916"/>
                    <a:pt x="4264820" y="24383"/>
                  </a:cubicBezTo>
                  <a:lnTo>
                    <a:pt x="4264820" y="231668"/>
                  </a:lnTo>
                  <a:cubicBezTo>
                    <a:pt x="4264820" y="245135"/>
                    <a:pt x="4253904" y="256051"/>
                    <a:pt x="4240437" y="256051"/>
                  </a:cubicBezTo>
                  <a:lnTo>
                    <a:pt x="24383" y="256051"/>
                  </a:lnTo>
                  <a:cubicBezTo>
                    <a:pt x="17916" y="256051"/>
                    <a:pt x="11714" y="253483"/>
                    <a:pt x="7142" y="248910"/>
                  </a:cubicBezTo>
                  <a:cubicBezTo>
                    <a:pt x="2569" y="244337"/>
                    <a:pt x="0" y="238135"/>
                    <a:pt x="0" y="231668"/>
                  </a:cubicBezTo>
                  <a:lnTo>
                    <a:pt x="0" y="24383"/>
                  </a:lnTo>
                  <a:cubicBezTo>
                    <a:pt x="0" y="17916"/>
                    <a:pt x="2569" y="11714"/>
                    <a:pt x="7142" y="7142"/>
                  </a:cubicBezTo>
                  <a:cubicBezTo>
                    <a:pt x="11714" y="2569"/>
                    <a:pt x="17916" y="0"/>
                    <a:pt x="24383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8" name="TextBox 11">
              <a:extLst>
                <a:ext uri="{FF2B5EF4-FFF2-40B4-BE49-F238E27FC236}">
                  <a16:creationId xmlns:a16="http://schemas.microsoft.com/office/drawing/2014/main" id="{3854691B-7C7B-9F2A-3CD6-946A4F4B4ABD}"/>
                </a:ext>
              </a:extLst>
            </p:cNvPr>
            <p:cNvSpPr txBox="1"/>
            <p:nvPr/>
          </p:nvSpPr>
          <p:spPr>
            <a:xfrm>
              <a:off x="0" y="-47625"/>
              <a:ext cx="4264820" cy="303676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29" name="Freeform 12">
            <a:extLst>
              <a:ext uri="{FF2B5EF4-FFF2-40B4-BE49-F238E27FC236}">
                <a16:creationId xmlns:a16="http://schemas.microsoft.com/office/drawing/2014/main" id="{BC6F85AD-102E-D791-B307-B8D38557A688}"/>
              </a:ext>
            </a:extLst>
          </p:cNvPr>
          <p:cNvSpPr/>
          <p:nvPr/>
        </p:nvSpPr>
        <p:spPr>
          <a:xfrm flipH="1">
            <a:off x="16957351" y="5314899"/>
            <a:ext cx="1230132" cy="1202352"/>
          </a:xfrm>
          <a:custGeom>
            <a:avLst/>
            <a:gdLst/>
            <a:ahLst/>
            <a:cxnLst/>
            <a:rect l="l" t="t" r="r" b="b"/>
            <a:pathLst>
              <a:path w="1899767" h="1899767">
                <a:moveTo>
                  <a:pt x="1899767" y="0"/>
                </a:moveTo>
                <a:lnTo>
                  <a:pt x="0" y="0"/>
                </a:lnTo>
                <a:lnTo>
                  <a:pt x="0" y="1899767"/>
                </a:lnTo>
                <a:lnTo>
                  <a:pt x="1899767" y="1899767"/>
                </a:lnTo>
                <a:lnTo>
                  <a:pt x="18997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C43ABD22-D133-4450-86BA-39965212489D}"/>
              </a:ext>
            </a:extLst>
          </p:cNvPr>
          <p:cNvSpPr txBox="1"/>
          <p:nvPr/>
        </p:nvSpPr>
        <p:spPr>
          <a:xfrm>
            <a:off x="9709149" y="4500191"/>
            <a:ext cx="7082595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243"/>
              </a:lnSpc>
              <a:spcBef>
                <a:spcPct val="0"/>
              </a:spcBef>
            </a:pPr>
            <a:r>
              <a:rPr lang="it-IT" sz="3000" b="1">
                <a:solidFill>
                  <a:srgbClr val="FFFFFF"/>
                </a:solidFill>
                <a:latin typeface="Codec Pro"/>
              </a:rPr>
              <a:t>SOLUZIONE</a:t>
            </a:r>
          </a:p>
          <a:p>
            <a:pPr algn="just">
              <a:lnSpc>
                <a:spcPts val="3243"/>
              </a:lnSpc>
              <a:spcBef>
                <a:spcPct val="0"/>
              </a:spcBef>
            </a:pPr>
            <a:r>
              <a:rPr lang="it-IT" sz="2800">
                <a:solidFill>
                  <a:srgbClr val="FFFFFF"/>
                </a:solidFill>
                <a:latin typeface="Codec Pro"/>
              </a:rPr>
              <a:t>Garanzia statale per gli investitori non professionali che sottoscrivono notes, creando una sezione speciale nel Fondo Prima Casa (Consap/MEF) con l’attivazione di una garanzia dedicata per l'operazione</a:t>
            </a:r>
            <a:endParaRPr lang="it-IT" sz="3000">
              <a:solidFill>
                <a:srgbClr val="FFFFFF"/>
              </a:solidFill>
              <a:latin typeface="Codec Pro"/>
            </a:endParaRPr>
          </a:p>
        </p:txBody>
      </p:sp>
      <p:grpSp>
        <p:nvGrpSpPr>
          <p:cNvPr id="131" name="Group 17">
            <a:extLst>
              <a:ext uri="{FF2B5EF4-FFF2-40B4-BE49-F238E27FC236}">
                <a16:creationId xmlns:a16="http://schemas.microsoft.com/office/drawing/2014/main" id="{8A489CCF-2519-F39F-4CB9-115BF9C88D8F}"/>
              </a:ext>
            </a:extLst>
          </p:cNvPr>
          <p:cNvGrpSpPr/>
          <p:nvPr/>
        </p:nvGrpSpPr>
        <p:grpSpPr>
          <a:xfrm>
            <a:off x="11186162" y="8070878"/>
            <a:ext cx="5605582" cy="1696992"/>
            <a:chOff x="0" y="0"/>
            <a:chExt cx="812800" cy="99592"/>
          </a:xfrm>
        </p:grpSpPr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CFC956C2-1B8C-8534-83D4-03AC63D0AFF4}"/>
                </a:ext>
              </a:extLst>
            </p:cNvPr>
            <p:cNvSpPr/>
            <p:nvPr/>
          </p:nvSpPr>
          <p:spPr>
            <a:xfrm>
              <a:off x="0" y="0"/>
              <a:ext cx="812800" cy="99592"/>
            </a:xfrm>
            <a:custGeom>
              <a:avLst/>
              <a:gdLst/>
              <a:ahLst/>
              <a:cxnLst/>
              <a:rect l="l" t="t" r="r" b="b"/>
              <a:pathLst>
                <a:path w="812800" h="99592">
                  <a:moveTo>
                    <a:pt x="0" y="0"/>
                  </a:moveTo>
                  <a:lnTo>
                    <a:pt x="812800" y="0"/>
                  </a:lnTo>
                  <a:lnTo>
                    <a:pt x="812800" y="99592"/>
                  </a:lnTo>
                  <a:lnTo>
                    <a:pt x="0" y="99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3" name="TextBox 19">
              <a:extLst>
                <a:ext uri="{FF2B5EF4-FFF2-40B4-BE49-F238E27FC236}">
                  <a16:creationId xmlns:a16="http://schemas.microsoft.com/office/drawing/2014/main" id="{5144CA29-4793-5D54-EC36-FD03E0A49723}"/>
                </a:ext>
              </a:extLst>
            </p:cNvPr>
            <p:cNvSpPr txBox="1"/>
            <p:nvPr/>
          </p:nvSpPr>
          <p:spPr>
            <a:xfrm>
              <a:off x="0" y="-47625"/>
              <a:ext cx="812800" cy="147217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34" name="TextBox 23">
            <a:extLst>
              <a:ext uri="{FF2B5EF4-FFF2-40B4-BE49-F238E27FC236}">
                <a16:creationId xmlns:a16="http://schemas.microsoft.com/office/drawing/2014/main" id="{1740B461-A270-CDF9-10D4-9712005FAC99}"/>
              </a:ext>
            </a:extLst>
          </p:cNvPr>
          <p:cNvSpPr txBox="1"/>
          <p:nvPr/>
        </p:nvSpPr>
        <p:spPr>
          <a:xfrm>
            <a:off x="11296388" y="8177909"/>
            <a:ext cx="4835186" cy="1481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80"/>
              </a:lnSpc>
              <a:spcBef>
                <a:spcPct val="0"/>
              </a:spcBef>
            </a:pPr>
            <a:r>
              <a:rPr lang="it-IT" sz="2400" b="1">
                <a:solidFill>
                  <a:srgbClr val="26408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In questo modo si avrebbe una riduzione del rischio di perdita in conto capitale che sarebbe equiparabile al rischio dei titoli di Stato (BTP)</a:t>
            </a:r>
          </a:p>
        </p:txBody>
      </p:sp>
      <p:sp>
        <p:nvSpPr>
          <p:cNvPr id="135" name="AutoShape 25">
            <a:extLst>
              <a:ext uri="{FF2B5EF4-FFF2-40B4-BE49-F238E27FC236}">
                <a16:creationId xmlns:a16="http://schemas.microsoft.com/office/drawing/2014/main" id="{8CCF492C-BC95-CB4F-9910-476C6E9449C6}"/>
              </a:ext>
            </a:extLst>
          </p:cNvPr>
          <p:cNvSpPr/>
          <p:nvPr/>
        </p:nvSpPr>
        <p:spPr>
          <a:xfrm>
            <a:off x="13598322" y="7568094"/>
            <a:ext cx="231318" cy="556703"/>
          </a:xfrm>
          <a:prstGeom prst="line">
            <a:avLst/>
          </a:prstGeom>
          <a:ln w="38100" cap="flat">
            <a:solidFill>
              <a:srgbClr val="26408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36" name="Group 13">
            <a:extLst>
              <a:ext uri="{FF2B5EF4-FFF2-40B4-BE49-F238E27FC236}">
                <a16:creationId xmlns:a16="http://schemas.microsoft.com/office/drawing/2014/main" id="{629384C7-FD8D-C073-4237-A51DBA3C9A7D}"/>
              </a:ext>
            </a:extLst>
          </p:cNvPr>
          <p:cNvGrpSpPr/>
          <p:nvPr/>
        </p:nvGrpSpPr>
        <p:grpSpPr>
          <a:xfrm>
            <a:off x="4633258" y="-190500"/>
            <a:ext cx="9628451" cy="2358834"/>
            <a:chOff x="-15555" y="-291599"/>
            <a:chExt cx="2535889" cy="621256"/>
          </a:xfrm>
        </p:grpSpPr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1C8FA62A-55E9-1DED-D9BB-661490ACE98F}"/>
                </a:ext>
              </a:extLst>
            </p:cNvPr>
            <p:cNvSpPr/>
            <p:nvPr/>
          </p:nvSpPr>
          <p:spPr>
            <a:xfrm>
              <a:off x="-15555" y="-291599"/>
              <a:ext cx="2520334" cy="329657"/>
            </a:xfrm>
            <a:custGeom>
              <a:avLst/>
              <a:gdLst/>
              <a:ahLst/>
              <a:cxnLst/>
              <a:rect l="l" t="t" r="r" b="b"/>
              <a:pathLst>
                <a:path w="2520334" h="329657">
                  <a:moveTo>
                    <a:pt x="41261" y="0"/>
                  </a:moveTo>
                  <a:lnTo>
                    <a:pt x="2479073" y="0"/>
                  </a:lnTo>
                  <a:cubicBezTo>
                    <a:pt x="2501861" y="0"/>
                    <a:pt x="2520334" y="18473"/>
                    <a:pt x="2520334" y="41261"/>
                  </a:cubicBezTo>
                  <a:lnTo>
                    <a:pt x="2520334" y="288397"/>
                  </a:lnTo>
                  <a:cubicBezTo>
                    <a:pt x="2520334" y="299340"/>
                    <a:pt x="2515987" y="309834"/>
                    <a:pt x="2508249" y="317572"/>
                  </a:cubicBezTo>
                  <a:cubicBezTo>
                    <a:pt x="2500511" y="325310"/>
                    <a:pt x="2490016" y="329657"/>
                    <a:pt x="2479073" y="329657"/>
                  </a:cubicBezTo>
                  <a:lnTo>
                    <a:pt x="41261" y="329657"/>
                  </a:lnTo>
                  <a:cubicBezTo>
                    <a:pt x="18473" y="329657"/>
                    <a:pt x="0" y="311184"/>
                    <a:pt x="0" y="288397"/>
                  </a:cubicBezTo>
                  <a:lnTo>
                    <a:pt x="0" y="41261"/>
                  </a:lnTo>
                  <a:cubicBezTo>
                    <a:pt x="0" y="18473"/>
                    <a:pt x="18473" y="0"/>
                    <a:pt x="4126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6408F">
                    <a:alpha val="100000"/>
                  </a:srgbClr>
                </a:gs>
                <a:gs pos="50000">
                  <a:srgbClr val="140BA4">
                    <a:alpha val="100000"/>
                  </a:srgbClr>
                </a:gs>
                <a:gs pos="100000">
                  <a:srgbClr val="14A6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138" name="TextBox 15">
              <a:extLst>
                <a:ext uri="{FF2B5EF4-FFF2-40B4-BE49-F238E27FC236}">
                  <a16:creationId xmlns:a16="http://schemas.microsoft.com/office/drawing/2014/main" id="{6E44D1AE-4E1F-B1B0-DBD0-31CCF886B96F}"/>
                </a:ext>
              </a:extLst>
            </p:cNvPr>
            <p:cNvSpPr txBox="1"/>
            <p:nvPr/>
          </p:nvSpPr>
          <p:spPr>
            <a:xfrm>
              <a:off x="0" y="-47625"/>
              <a:ext cx="2520334" cy="377282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16" name="TextBox 21">
            <a:extLst>
              <a:ext uri="{FF2B5EF4-FFF2-40B4-BE49-F238E27FC236}">
                <a16:creationId xmlns:a16="http://schemas.microsoft.com/office/drawing/2014/main" id="{056270B5-1821-7E03-A25D-5301BC2FB08D}"/>
              </a:ext>
            </a:extLst>
          </p:cNvPr>
          <p:cNvSpPr txBox="1"/>
          <p:nvPr/>
        </p:nvSpPr>
        <p:spPr>
          <a:xfrm>
            <a:off x="4718757" y="167862"/>
            <a:ext cx="9268322" cy="70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4"/>
              </a:lnSpc>
              <a:spcBef>
                <a:spcPct val="0"/>
              </a:spcBef>
            </a:pPr>
            <a:r>
              <a:rPr lang="en-US" sz="6572" b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LA LEVA FINANZIARIA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-236600" y="-325769"/>
            <a:ext cx="18977273" cy="10846494"/>
          </a:xfrm>
          <a:custGeom>
            <a:avLst/>
            <a:gdLst/>
            <a:ahLst/>
            <a:cxnLst/>
            <a:rect l="l" t="t" r="r" b="b"/>
            <a:pathLst>
              <a:path w="18977273" h="10846494">
                <a:moveTo>
                  <a:pt x="0" y="0"/>
                </a:moveTo>
                <a:lnTo>
                  <a:pt x="18977273" y="0"/>
                </a:lnTo>
                <a:lnTo>
                  <a:pt x="18977273" y="10846494"/>
                </a:lnTo>
                <a:lnTo>
                  <a:pt x="0" y="10846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481" b="-3748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rot="5400000">
            <a:off x="-116058" y="-446312"/>
            <a:ext cx="18736187" cy="18977274"/>
          </a:xfrm>
          <a:custGeom>
            <a:avLst/>
            <a:gdLst/>
            <a:ahLst/>
            <a:cxnLst/>
            <a:rect l="l" t="t" r="r" b="b"/>
            <a:pathLst>
              <a:path w="18736187" h="18736187">
                <a:moveTo>
                  <a:pt x="0" y="0"/>
                </a:moveTo>
                <a:lnTo>
                  <a:pt x="18736186" y="0"/>
                </a:lnTo>
                <a:lnTo>
                  <a:pt x="18736186" y="18736186"/>
                </a:lnTo>
                <a:lnTo>
                  <a:pt x="0" y="1873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0" y="9031423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" name="Group 6"/>
          <p:cNvGrpSpPr/>
          <p:nvPr/>
        </p:nvGrpSpPr>
        <p:grpSpPr>
          <a:xfrm>
            <a:off x="4603540" y="1573497"/>
            <a:ext cx="9569391" cy="1251667"/>
            <a:chOff x="0" y="0"/>
            <a:chExt cx="2520334" cy="3296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0334" cy="329657"/>
            </a:xfrm>
            <a:custGeom>
              <a:avLst/>
              <a:gdLst/>
              <a:ahLst/>
              <a:cxnLst/>
              <a:rect l="l" t="t" r="r" b="b"/>
              <a:pathLst>
                <a:path w="2520334" h="329657">
                  <a:moveTo>
                    <a:pt x="41261" y="0"/>
                  </a:moveTo>
                  <a:lnTo>
                    <a:pt x="2479073" y="0"/>
                  </a:lnTo>
                  <a:cubicBezTo>
                    <a:pt x="2501861" y="0"/>
                    <a:pt x="2520334" y="18473"/>
                    <a:pt x="2520334" y="41261"/>
                  </a:cubicBezTo>
                  <a:lnTo>
                    <a:pt x="2520334" y="288397"/>
                  </a:lnTo>
                  <a:cubicBezTo>
                    <a:pt x="2520334" y="299340"/>
                    <a:pt x="2515987" y="309834"/>
                    <a:pt x="2508249" y="317572"/>
                  </a:cubicBezTo>
                  <a:cubicBezTo>
                    <a:pt x="2500511" y="325310"/>
                    <a:pt x="2490016" y="329657"/>
                    <a:pt x="2479073" y="329657"/>
                  </a:cubicBezTo>
                  <a:lnTo>
                    <a:pt x="41261" y="329657"/>
                  </a:lnTo>
                  <a:cubicBezTo>
                    <a:pt x="18473" y="329657"/>
                    <a:pt x="0" y="311184"/>
                    <a:pt x="0" y="288397"/>
                  </a:cubicBezTo>
                  <a:lnTo>
                    <a:pt x="0" y="41261"/>
                  </a:lnTo>
                  <a:cubicBezTo>
                    <a:pt x="0" y="18473"/>
                    <a:pt x="18473" y="0"/>
                    <a:pt x="4126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6408F">
                    <a:alpha val="100000"/>
                  </a:srgbClr>
                </a:gs>
                <a:gs pos="50000">
                  <a:srgbClr val="140BA4">
                    <a:alpha val="100000"/>
                  </a:srgbClr>
                </a:gs>
                <a:gs pos="100000">
                  <a:srgbClr val="14A6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520334" cy="377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60157" y="1972175"/>
            <a:ext cx="9268322" cy="814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94"/>
              </a:lnSpc>
              <a:spcBef>
                <a:spcPct val="0"/>
              </a:spcBef>
            </a:pPr>
            <a:r>
              <a:rPr lang="en-US" sz="6571" b="1" u="none" strike="noStrik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LA LEVA FISCALE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33429" y="5394601"/>
            <a:ext cx="12841703" cy="2067236"/>
            <a:chOff x="0" y="0"/>
            <a:chExt cx="3382177" cy="4755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2177" cy="475564"/>
            </a:xfrm>
            <a:custGeom>
              <a:avLst/>
              <a:gdLst/>
              <a:ahLst/>
              <a:cxnLst/>
              <a:rect l="l" t="t" r="r" b="b"/>
              <a:pathLst>
                <a:path w="3382177" h="475564">
                  <a:moveTo>
                    <a:pt x="30747" y="0"/>
                  </a:moveTo>
                  <a:lnTo>
                    <a:pt x="3351430" y="0"/>
                  </a:lnTo>
                  <a:cubicBezTo>
                    <a:pt x="3368411" y="0"/>
                    <a:pt x="3382177" y="13766"/>
                    <a:pt x="3382177" y="30747"/>
                  </a:cubicBezTo>
                  <a:lnTo>
                    <a:pt x="3382177" y="444817"/>
                  </a:lnTo>
                  <a:cubicBezTo>
                    <a:pt x="3382177" y="461798"/>
                    <a:pt x="3368411" y="475564"/>
                    <a:pt x="3351430" y="475564"/>
                  </a:cubicBezTo>
                  <a:lnTo>
                    <a:pt x="30747" y="475564"/>
                  </a:lnTo>
                  <a:cubicBezTo>
                    <a:pt x="13766" y="475564"/>
                    <a:pt x="0" y="461798"/>
                    <a:pt x="0" y="444817"/>
                  </a:cubicBezTo>
                  <a:lnTo>
                    <a:pt x="0" y="30747"/>
                  </a:lnTo>
                  <a:cubicBezTo>
                    <a:pt x="0" y="13766"/>
                    <a:pt x="13766" y="0"/>
                    <a:pt x="30747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2177" cy="523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860441" y="5658792"/>
            <a:ext cx="8387679" cy="166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3"/>
              </a:lnSpc>
              <a:spcBef>
                <a:spcPct val="0"/>
              </a:spcBef>
            </a:pPr>
            <a:r>
              <a:rPr lang="en-US" sz="3771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I</a:t>
            </a:r>
            <a:r>
              <a:rPr lang="en-US" sz="3771" u="none" strike="noStrike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ncentivi</a:t>
            </a:r>
            <a:r>
              <a:rPr lang="en-US" sz="3771" u="none" strike="noStrike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fiscali per </a:t>
            </a:r>
            <a:r>
              <a:rPr lang="en-US" sz="3771" u="none" strike="noStrike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ridurre</a:t>
            </a:r>
            <a:r>
              <a:rPr lang="en-US" sz="3771" u="none" strike="noStrike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771" u="none" strike="noStrike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i</a:t>
            </a:r>
            <a:r>
              <a:rPr lang="en-US" sz="3771" u="none" strike="noStrike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771" u="none" strike="noStrike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costi</a:t>
            </a:r>
            <a:r>
              <a:rPr lang="en-US" sz="3771" u="none" strike="noStrike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di </a:t>
            </a:r>
            <a:r>
              <a:rPr lang="en-US" sz="3771" u="none" strike="noStrike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produzione</a:t>
            </a:r>
            <a:r>
              <a:rPr lang="en-US" sz="3771" u="none" strike="noStrike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e </a:t>
            </a:r>
            <a:r>
              <a:rPr lang="en-US" sz="3771" u="none" strike="noStrike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gestione</a:t>
            </a:r>
            <a:r>
              <a:rPr lang="en-US" sz="3771" u="none" strike="noStrike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771" u="none" strike="noStrike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degli</a:t>
            </a:r>
            <a:r>
              <a:rPr lang="en-US" sz="3771" u="none" strike="noStrike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771" u="none" strike="noStrike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alloggi</a:t>
            </a:r>
            <a:r>
              <a:rPr lang="en-US" sz="3771" u="none" strike="noStrike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(cessione/</a:t>
            </a:r>
            <a:r>
              <a:rPr lang="en-US" sz="3771" u="none" strike="noStrike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locazione</a:t>
            </a:r>
            <a:r>
              <a:rPr lang="en-US" sz="3771" u="none" strike="noStrike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) e </a:t>
            </a:r>
            <a:r>
              <a:rPr lang="en-US" sz="3771" u="none" strike="noStrike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rendere</a:t>
            </a:r>
            <a:r>
              <a:rPr lang="en-US" sz="3771" u="none" strike="noStrike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la casa </a:t>
            </a:r>
            <a:r>
              <a:rPr lang="en-US" sz="3771" u="none" strike="noStrike" err="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accessibile</a:t>
            </a:r>
            <a:endParaRPr lang="en-US" sz="3771" u="none" strike="noStrike">
              <a:solidFill>
                <a:srgbClr val="FFFFFF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200796" y="5347546"/>
            <a:ext cx="1899767" cy="1899767"/>
          </a:xfrm>
          <a:custGeom>
            <a:avLst/>
            <a:gdLst/>
            <a:ahLst/>
            <a:cxnLst/>
            <a:rect l="l" t="t" r="r" b="b"/>
            <a:pathLst>
              <a:path w="1899767" h="1899767">
                <a:moveTo>
                  <a:pt x="0" y="0"/>
                </a:moveTo>
                <a:lnTo>
                  <a:pt x="1899767" y="0"/>
                </a:lnTo>
                <a:lnTo>
                  <a:pt x="1899767" y="1899767"/>
                </a:lnTo>
                <a:lnTo>
                  <a:pt x="0" y="1899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Freeform 15"/>
          <p:cNvSpPr/>
          <p:nvPr/>
        </p:nvSpPr>
        <p:spPr>
          <a:xfrm flipH="1">
            <a:off x="14187437" y="5315481"/>
            <a:ext cx="1899767" cy="1899767"/>
          </a:xfrm>
          <a:custGeom>
            <a:avLst/>
            <a:gdLst/>
            <a:ahLst/>
            <a:cxnLst/>
            <a:rect l="l" t="t" r="r" b="b"/>
            <a:pathLst>
              <a:path w="1899767" h="1899767">
                <a:moveTo>
                  <a:pt x="1899767" y="0"/>
                </a:moveTo>
                <a:lnTo>
                  <a:pt x="0" y="0"/>
                </a:lnTo>
                <a:lnTo>
                  <a:pt x="0" y="1899766"/>
                </a:lnTo>
                <a:lnTo>
                  <a:pt x="1899767" y="1899766"/>
                </a:lnTo>
                <a:lnTo>
                  <a:pt x="18997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C81C4-1EB8-B7CD-60D8-92331883D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B082F4-AB6F-E3E4-31B5-F9D5ADED969D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25E9054-CBD7-96F5-8EA4-42D11429664E}"/>
              </a:ext>
            </a:extLst>
          </p:cNvPr>
          <p:cNvSpPr/>
          <p:nvPr/>
        </p:nvSpPr>
        <p:spPr>
          <a:xfrm>
            <a:off x="-236600" y="-325769"/>
            <a:ext cx="18977273" cy="10846494"/>
          </a:xfrm>
          <a:custGeom>
            <a:avLst/>
            <a:gdLst/>
            <a:ahLst/>
            <a:cxnLst/>
            <a:rect l="l" t="t" r="r" b="b"/>
            <a:pathLst>
              <a:path w="18977273" h="10846494">
                <a:moveTo>
                  <a:pt x="0" y="0"/>
                </a:moveTo>
                <a:lnTo>
                  <a:pt x="18977273" y="0"/>
                </a:lnTo>
                <a:lnTo>
                  <a:pt x="18977273" y="10846494"/>
                </a:lnTo>
                <a:lnTo>
                  <a:pt x="0" y="10846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481" b="-3748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1CA5C87-4F1F-CCE3-32DB-D848782A46AE}"/>
              </a:ext>
            </a:extLst>
          </p:cNvPr>
          <p:cNvSpPr/>
          <p:nvPr/>
        </p:nvSpPr>
        <p:spPr>
          <a:xfrm rot="5400000">
            <a:off x="-346051" y="-281240"/>
            <a:ext cx="19196171" cy="1908530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4D9CEB-6A66-7584-84B3-F09866DDC278}"/>
              </a:ext>
            </a:extLst>
          </p:cNvPr>
          <p:cNvSpPr/>
          <p:nvPr/>
        </p:nvSpPr>
        <p:spPr>
          <a:xfrm>
            <a:off x="0" y="9031423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2DAA834-ED60-3E2D-B3BF-33D68B6F5D87}"/>
              </a:ext>
            </a:extLst>
          </p:cNvPr>
          <p:cNvGrpSpPr/>
          <p:nvPr/>
        </p:nvGrpSpPr>
        <p:grpSpPr>
          <a:xfrm>
            <a:off x="1327234" y="352990"/>
            <a:ext cx="15849600" cy="1432493"/>
            <a:chOff x="0" y="-47625"/>
            <a:chExt cx="2828165" cy="37728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29A5E27-2A85-1B3D-2C73-495B16BD69DD}"/>
                </a:ext>
              </a:extLst>
            </p:cNvPr>
            <p:cNvSpPr/>
            <p:nvPr/>
          </p:nvSpPr>
          <p:spPr>
            <a:xfrm>
              <a:off x="0" y="0"/>
              <a:ext cx="2828165" cy="329657"/>
            </a:xfrm>
            <a:custGeom>
              <a:avLst/>
              <a:gdLst/>
              <a:ahLst/>
              <a:cxnLst/>
              <a:rect l="l" t="t" r="r" b="b"/>
              <a:pathLst>
                <a:path w="2520334" h="329657">
                  <a:moveTo>
                    <a:pt x="41261" y="0"/>
                  </a:moveTo>
                  <a:lnTo>
                    <a:pt x="2479073" y="0"/>
                  </a:lnTo>
                  <a:cubicBezTo>
                    <a:pt x="2501861" y="0"/>
                    <a:pt x="2520334" y="18473"/>
                    <a:pt x="2520334" y="41261"/>
                  </a:cubicBezTo>
                  <a:lnTo>
                    <a:pt x="2520334" y="288397"/>
                  </a:lnTo>
                  <a:cubicBezTo>
                    <a:pt x="2520334" y="299340"/>
                    <a:pt x="2515987" y="309834"/>
                    <a:pt x="2508249" y="317572"/>
                  </a:cubicBezTo>
                  <a:cubicBezTo>
                    <a:pt x="2500511" y="325310"/>
                    <a:pt x="2490016" y="329657"/>
                    <a:pt x="2479073" y="329657"/>
                  </a:cubicBezTo>
                  <a:lnTo>
                    <a:pt x="41261" y="329657"/>
                  </a:lnTo>
                  <a:cubicBezTo>
                    <a:pt x="18473" y="329657"/>
                    <a:pt x="0" y="311184"/>
                    <a:pt x="0" y="288397"/>
                  </a:cubicBezTo>
                  <a:lnTo>
                    <a:pt x="0" y="41261"/>
                  </a:lnTo>
                  <a:cubicBezTo>
                    <a:pt x="0" y="18473"/>
                    <a:pt x="18473" y="0"/>
                    <a:pt x="4126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6408F">
                    <a:alpha val="100000"/>
                  </a:srgbClr>
                </a:gs>
                <a:gs pos="50000">
                  <a:srgbClr val="140BA4">
                    <a:alpha val="100000"/>
                  </a:srgbClr>
                </a:gs>
                <a:gs pos="100000">
                  <a:srgbClr val="14A6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00D48A6-5A06-DA2F-0744-B0A6090DAA6D}"/>
                </a:ext>
              </a:extLst>
            </p:cNvPr>
            <p:cNvSpPr txBox="1"/>
            <p:nvPr/>
          </p:nvSpPr>
          <p:spPr>
            <a:xfrm>
              <a:off x="0" y="-47625"/>
              <a:ext cx="2520334" cy="377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DC73813-3214-3CFE-1F97-9A3B7C7BD406}"/>
              </a:ext>
            </a:extLst>
          </p:cNvPr>
          <p:cNvSpPr txBox="1"/>
          <p:nvPr/>
        </p:nvSpPr>
        <p:spPr>
          <a:xfrm>
            <a:off x="994637" y="977169"/>
            <a:ext cx="16226563" cy="700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994"/>
              </a:lnSpc>
              <a:spcBef>
                <a:spcPct val="0"/>
              </a:spcBef>
            </a:pPr>
            <a:r>
              <a:rPr lang="en-US" sz="6571" b="1" u="none" strike="noStrik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LA LEVA FISCALE</a:t>
            </a:r>
            <a:r>
              <a:rPr lang="en-US" sz="6571" b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 2 MODELLI DI AZIONE</a:t>
            </a:r>
            <a:endParaRPr lang="en-US" sz="6571" b="1" u="none" strike="noStrike">
              <a:solidFill>
                <a:srgbClr val="FFFFFF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47AFBCB5-576B-4E21-1D76-C5908690FBBA}"/>
              </a:ext>
            </a:extLst>
          </p:cNvPr>
          <p:cNvGrpSpPr/>
          <p:nvPr/>
        </p:nvGrpSpPr>
        <p:grpSpPr>
          <a:xfrm>
            <a:off x="496989" y="3304642"/>
            <a:ext cx="17410011" cy="4353458"/>
            <a:chOff x="496989" y="3304642"/>
            <a:chExt cx="17410011" cy="4353458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93C56C68-9273-C2F9-B37D-99933DD6C8E2}"/>
                </a:ext>
              </a:extLst>
            </p:cNvPr>
            <p:cNvGrpSpPr/>
            <p:nvPr/>
          </p:nvGrpSpPr>
          <p:grpSpPr>
            <a:xfrm>
              <a:off x="1711076" y="3404079"/>
              <a:ext cx="16195924" cy="4254021"/>
              <a:chOff x="0" y="0"/>
              <a:chExt cx="3382177" cy="47556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96C26D1-D28E-9658-5FE9-96B1EEF7A374}"/>
                  </a:ext>
                </a:extLst>
              </p:cNvPr>
              <p:cNvSpPr/>
              <p:nvPr/>
            </p:nvSpPr>
            <p:spPr>
              <a:xfrm>
                <a:off x="0" y="0"/>
                <a:ext cx="3382177" cy="475564"/>
              </a:xfrm>
              <a:custGeom>
                <a:avLst/>
                <a:gdLst/>
                <a:ahLst/>
                <a:cxnLst/>
                <a:rect l="l" t="t" r="r" b="b"/>
                <a:pathLst>
                  <a:path w="3382177" h="475564">
                    <a:moveTo>
                      <a:pt x="30747" y="0"/>
                    </a:moveTo>
                    <a:lnTo>
                      <a:pt x="3351430" y="0"/>
                    </a:lnTo>
                    <a:cubicBezTo>
                      <a:pt x="3368411" y="0"/>
                      <a:pt x="3382177" y="13766"/>
                      <a:pt x="3382177" y="30747"/>
                    </a:cubicBezTo>
                    <a:lnTo>
                      <a:pt x="3382177" y="444817"/>
                    </a:lnTo>
                    <a:cubicBezTo>
                      <a:pt x="3382177" y="461798"/>
                      <a:pt x="3368411" y="475564"/>
                      <a:pt x="3351430" y="475564"/>
                    </a:cubicBezTo>
                    <a:lnTo>
                      <a:pt x="30747" y="475564"/>
                    </a:lnTo>
                    <a:cubicBezTo>
                      <a:pt x="13766" y="475564"/>
                      <a:pt x="0" y="461798"/>
                      <a:pt x="0" y="444817"/>
                    </a:cubicBezTo>
                    <a:lnTo>
                      <a:pt x="0" y="30747"/>
                    </a:lnTo>
                    <a:cubicBezTo>
                      <a:pt x="0" y="13766"/>
                      <a:pt x="13766" y="0"/>
                      <a:pt x="30747" y="0"/>
                    </a:cubicBezTo>
                    <a:close/>
                  </a:path>
                </a:pathLst>
              </a:custGeom>
              <a:solidFill>
                <a:srgbClr val="03A60D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A0E0E451-9421-09FC-FC9D-A67DF6C9639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3382177" cy="5231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53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C968E5D-C51E-E56F-DBB9-AC8B6DBD4EEB}"/>
                </a:ext>
              </a:extLst>
            </p:cNvPr>
            <p:cNvSpPr/>
            <p:nvPr/>
          </p:nvSpPr>
          <p:spPr>
            <a:xfrm>
              <a:off x="496989" y="3304642"/>
              <a:ext cx="1899767" cy="1899767"/>
            </a:xfrm>
            <a:custGeom>
              <a:avLst/>
              <a:gdLst/>
              <a:ahLst/>
              <a:cxnLst/>
              <a:rect l="l" t="t" r="r" b="b"/>
              <a:pathLst>
                <a:path w="1899767" h="1899767">
                  <a:moveTo>
                    <a:pt x="0" y="0"/>
                  </a:moveTo>
                  <a:lnTo>
                    <a:pt x="1899767" y="0"/>
                  </a:lnTo>
                  <a:lnTo>
                    <a:pt x="1899767" y="1899767"/>
                  </a:lnTo>
                  <a:lnTo>
                    <a:pt x="0" y="1899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1C69BA0-F201-4C63-9393-117D47CB9AA6}"/>
              </a:ext>
            </a:extLst>
          </p:cNvPr>
          <p:cNvSpPr txBox="1"/>
          <p:nvPr/>
        </p:nvSpPr>
        <p:spPr>
          <a:xfrm>
            <a:off x="2396757" y="3747230"/>
            <a:ext cx="14824444" cy="360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MODELLO A: costituzione di una “società veicolo” </a:t>
            </a:r>
            <a:r>
              <a:rPr lang="it-IT" sz="3000">
                <a:solidFill>
                  <a:schemeClr val="tx2"/>
                </a:solidFill>
                <a:latin typeface="Codec Pro"/>
              </a:rPr>
              <a:t>che finanzia l’acquisto di aree e/o immobili da riqualificare per destinarli alla locazione attraverso l’emissione di titoli (cd. “notes”) sottoscritti da famiglie, imprese, investitori qualificati e soggetti istituzionali, a fronte di un rendimento</a:t>
            </a:r>
          </a:p>
          <a:p>
            <a:pPr algn="just">
              <a:lnSpc>
                <a:spcPts val="3243"/>
              </a:lnSpc>
              <a:spcBef>
                <a:spcPct val="0"/>
              </a:spcBef>
            </a:pPr>
            <a:endParaRPr lang="it-IT" sz="3771">
              <a:solidFill>
                <a:srgbClr val="FFFFFF"/>
              </a:solidFill>
              <a:latin typeface="Codec Pro"/>
            </a:endParaRPr>
          </a:p>
          <a:p>
            <a:pPr algn="just">
              <a:lnSpc>
                <a:spcPts val="3243"/>
              </a:lnSpc>
              <a:spcBef>
                <a:spcPct val="0"/>
              </a:spcBef>
            </a:pP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MODELLO B: sviluppo diretto da parte di imprese </a:t>
            </a:r>
            <a:r>
              <a:rPr lang="it-IT" sz="3000">
                <a:solidFill>
                  <a:schemeClr val="tx2"/>
                </a:solidFill>
                <a:latin typeface="Codec Pro"/>
              </a:rPr>
              <a:t>e investitori qualificati che costruiscono o acquisiscono immobili da riqualificare per destinarli alla locazione accessibile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7B8ACCE-D95C-AAF9-E08F-511E93511E8C}"/>
              </a:ext>
            </a:extLst>
          </p:cNvPr>
          <p:cNvSpPr txBox="1"/>
          <p:nvPr/>
        </p:nvSpPr>
        <p:spPr>
          <a:xfrm>
            <a:off x="18142" y="7958393"/>
            <a:ext cx="1836337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000">
                <a:solidFill>
                  <a:schemeClr val="tx2"/>
                </a:solidFill>
                <a:latin typeface="Codec Pro"/>
              </a:rPr>
              <a:t>In entrambe le ipotesi, occorre intervenire sia sulla </a:t>
            </a:r>
            <a:r>
              <a:rPr lang="it-IT" sz="3000" b="1">
                <a:solidFill>
                  <a:schemeClr val="tx2"/>
                </a:solidFill>
                <a:latin typeface="Codec Pro"/>
              </a:rPr>
              <a:t>fase iniziale </a:t>
            </a:r>
            <a:r>
              <a:rPr lang="it-IT" sz="3000">
                <a:solidFill>
                  <a:schemeClr val="tx2"/>
                </a:solidFill>
                <a:latin typeface="Codec Pro"/>
              </a:rPr>
              <a:t>di sviluppo dei progetti, connessa all’acquisto da parte delle SPV o delle imprese, degli asset da valorizzare per la successiva destinazione alla locazione “accessibile”, sia sulla successiva </a:t>
            </a:r>
            <a:r>
              <a:rPr lang="it-IT" sz="3000" b="1">
                <a:solidFill>
                  <a:schemeClr val="tx2"/>
                </a:solidFill>
                <a:latin typeface="Codec Pro"/>
              </a:rPr>
              <a:t>fase di gestione </a:t>
            </a:r>
            <a:r>
              <a:rPr lang="it-IT" sz="3000">
                <a:solidFill>
                  <a:schemeClr val="tx2"/>
                </a:solidFill>
                <a:latin typeface="Codec Pro"/>
              </a:rPr>
              <a:t>degli immobili</a:t>
            </a:r>
          </a:p>
        </p:txBody>
      </p:sp>
    </p:spTree>
    <p:extLst>
      <p:ext uri="{BB962C8B-B14F-4D97-AF65-F5344CB8AC3E}">
        <p14:creationId xmlns:p14="http://schemas.microsoft.com/office/powerpoint/2010/main" val="368745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28240-D60C-C5FE-1D68-6062D0A9D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0CB17D6-DF61-9974-6C15-F2CA1BBF4561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4953366-62BC-511D-9CB0-9DE3B01B6351}"/>
              </a:ext>
            </a:extLst>
          </p:cNvPr>
          <p:cNvSpPr/>
          <p:nvPr/>
        </p:nvSpPr>
        <p:spPr>
          <a:xfrm>
            <a:off x="-236600" y="-325769"/>
            <a:ext cx="18977273" cy="10846494"/>
          </a:xfrm>
          <a:custGeom>
            <a:avLst/>
            <a:gdLst/>
            <a:ahLst/>
            <a:cxnLst/>
            <a:rect l="l" t="t" r="r" b="b"/>
            <a:pathLst>
              <a:path w="18977273" h="10846494">
                <a:moveTo>
                  <a:pt x="0" y="0"/>
                </a:moveTo>
                <a:lnTo>
                  <a:pt x="18977273" y="0"/>
                </a:lnTo>
                <a:lnTo>
                  <a:pt x="18977273" y="10846494"/>
                </a:lnTo>
                <a:lnTo>
                  <a:pt x="0" y="10846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481" b="-3748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FD814D4-9271-1188-73EA-0FA6FDC063F2}"/>
              </a:ext>
            </a:extLst>
          </p:cNvPr>
          <p:cNvSpPr/>
          <p:nvPr/>
        </p:nvSpPr>
        <p:spPr>
          <a:xfrm rot="5400000">
            <a:off x="-125701" y="-990108"/>
            <a:ext cx="18736187" cy="19085309"/>
          </a:xfrm>
          <a:custGeom>
            <a:avLst/>
            <a:gdLst/>
            <a:ahLst/>
            <a:cxnLst/>
            <a:rect l="l" t="t" r="r" b="b"/>
            <a:pathLst>
              <a:path w="18736187" h="18736187">
                <a:moveTo>
                  <a:pt x="0" y="0"/>
                </a:moveTo>
                <a:lnTo>
                  <a:pt x="18736186" y="0"/>
                </a:lnTo>
                <a:lnTo>
                  <a:pt x="18736186" y="18736186"/>
                </a:lnTo>
                <a:lnTo>
                  <a:pt x="0" y="1873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EC49258-31D9-601B-8EB9-9F73B0B31FC7}"/>
              </a:ext>
            </a:extLst>
          </p:cNvPr>
          <p:cNvSpPr/>
          <p:nvPr/>
        </p:nvSpPr>
        <p:spPr>
          <a:xfrm>
            <a:off x="0" y="9031423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E58818E-5438-6029-0C6B-92392DBF533F}"/>
              </a:ext>
            </a:extLst>
          </p:cNvPr>
          <p:cNvGrpSpPr/>
          <p:nvPr/>
        </p:nvGrpSpPr>
        <p:grpSpPr>
          <a:xfrm>
            <a:off x="1447800" y="1458973"/>
            <a:ext cx="16230599" cy="2199865"/>
            <a:chOff x="0" y="0"/>
            <a:chExt cx="2520334" cy="329657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138167-A2CE-DF7E-FD0A-CDFB137DD8FC}"/>
                </a:ext>
              </a:extLst>
            </p:cNvPr>
            <p:cNvSpPr/>
            <p:nvPr/>
          </p:nvSpPr>
          <p:spPr>
            <a:xfrm>
              <a:off x="0" y="0"/>
              <a:ext cx="2520334" cy="329657"/>
            </a:xfrm>
            <a:custGeom>
              <a:avLst/>
              <a:gdLst/>
              <a:ahLst/>
              <a:cxnLst/>
              <a:rect l="l" t="t" r="r" b="b"/>
              <a:pathLst>
                <a:path w="2520334" h="329657">
                  <a:moveTo>
                    <a:pt x="41261" y="0"/>
                  </a:moveTo>
                  <a:lnTo>
                    <a:pt x="2479073" y="0"/>
                  </a:lnTo>
                  <a:cubicBezTo>
                    <a:pt x="2501861" y="0"/>
                    <a:pt x="2520334" y="18473"/>
                    <a:pt x="2520334" y="41261"/>
                  </a:cubicBezTo>
                  <a:lnTo>
                    <a:pt x="2520334" y="288397"/>
                  </a:lnTo>
                  <a:cubicBezTo>
                    <a:pt x="2520334" y="299340"/>
                    <a:pt x="2515987" y="309834"/>
                    <a:pt x="2508249" y="317572"/>
                  </a:cubicBezTo>
                  <a:cubicBezTo>
                    <a:pt x="2500511" y="325310"/>
                    <a:pt x="2490016" y="329657"/>
                    <a:pt x="2479073" y="329657"/>
                  </a:cubicBezTo>
                  <a:lnTo>
                    <a:pt x="41261" y="329657"/>
                  </a:lnTo>
                  <a:cubicBezTo>
                    <a:pt x="18473" y="329657"/>
                    <a:pt x="0" y="311184"/>
                    <a:pt x="0" y="288397"/>
                  </a:cubicBezTo>
                  <a:lnTo>
                    <a:pt x="0" y="41261"/>
                  </a:lnTo>
                  <a:cubicBezTo>
                    <a:pt x="0" y="18473"/>
                    <a:pt x="18473" y="0"/>
                    <a:pt x="4126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6408F">
                    <a:alpha val="100000"/>
                  </a:srgbClr>
                </a:gs>
                <a:gs pos="50000">
                  <a:srgbClr val="140BA4">
                    <a:alpha val="100000"/>
                  </a:srgbClr>
                </a:gs>
                <a:gs pos="100000">
                  <a:srgbClr val="14A6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83BF8B4-B0F5-C4ED-F3F3-C390E121BA6F}"/>
                </a:ext>
              </a:extLst>
            </p:cNvPr>
            <p:cNvSpPr txBox="1"/>
            <p:nvPr/>
          </p:nvSpPr>
          <p:spPr>
            <a:xfrm>
              <a:off x="0" y="-47625"/>
              <a:ext cx="2520334" cy="377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029733A-0513-7417-B8A2-569EA1C177FC}"/>
              </a:ext>
            </a:extLst>
          </p:cNvPr>
          <p:cNvSpPr txBox="1"/>
          <p:nvPr/>
        </p:nvSpPr>
        <p:spPr>
          <a:xfrm>
            <a:off x="2230234" y="1853583"/>
            <a:ext cx="13738697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994"/>
              </a:lnSpc>
              <a:spcBef>
                <a:spcPct val="0"/>
              </a:spcBef>
            </a:pPr>
            <a:r>
              <a:rPr lang="en-US" sz="6571" b="1" u="none" strike="noStrik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LA LEVA FISCALE</a:t>
            </a:r>
            <a:r>
              <a:rPr lang="en-US" sz="6571" b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 </a:t>
            </a:r>
            <a:r>
              <a:rPr lang="en-US" sz="6571" b="1" err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fase</a:t>
            </a:r>
            <a:r>
              <a:rPr lang="en-US" sz="6571" b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6571" b="1" err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iniziale</a:t>
            </a:r>
            <a:endParaRPr lang="en-US" sz="6571" b="1">
              <a:solidFill>
                <a:srgbClr val="FFFFFF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  <a:p>
            <a:pPr algn="ctr">
              <a:spcBef>
                <a:spcPct val="0"/>
              </a:spcBef>
            </a:pPr>
            <a:r>
              <a:rPr lang="it-IT" sz="2500">
                <a:solidFill>
                  <a:schemeClr val="bg1"/>
                </a:solidFill>
                <a:latin typeface="Codec Pro"/>
              </a:rPr>
              <a:t>In entrambi i modelli occorre agevolare la fase iniziale di acquisto degli asset da valorizzare</a:t>
            </a:r>
            <a:endParaRPr lang="en-US" sz="6571" b="1" u="none" strike="noStrike">
              <a:solidFill>
                <a:srgbClr val="FFFFFF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D065B8B-8C87-88EC-A6D2-118F8ABB431F}"/>
              </a:ext>
            </a:extLst>
          </p:cNvPr>
          <p:cNvGrpSpPr/>
          <p:nvPr/>
        </p:nvGrpSpPr>
        <p:grpSpPr>
          <a:xfrm>
            <a:off x="474538" y="3264226"/>
            <a:ext cx="17338924" cy="5977608"/>
            <a:chOff x="0" y="-47625"/>
            <a:chExt cx="3382177" cy="523189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FCF3D09-7005-A1B1-144F-11A5052C2E16}"/>
                </a:ext>
              </a:extLst>
            </p:cNvPr>
            <p:cNvSpPr/>
            <p:nvPr/>
          </p:nvSpPr>
          <p:spPr>
            <a:xfrm>
              <a:off x="158175" y="0"/>
              <a:ext cx="3224002" cy="475564"/>
            </a:xfrm>
            <a:custGeom>
              <a:avLst/>
              <a:gdLst/>
              <a:ahLst/>
              <a:cxnLst/>
              <a:rect l="l" t="t" r="r" b="b"/>
              <a:pathLst>
                <a:path w="3382177" h="475564">
                  <a:moveTo>
                    <a:pt x="30747" y="0"/>
                  </a:moveTo>
                  <a:lnTo>
                    <a:pt x="3351430" y="0"/>
                  </a:lnTo>
                  <a:cubicBezTo>
                    <a:pt x="3368411" y="0"/>
                    <a:pt x="3382177" y="13766"/>
                    <a:pt x="3382177" y="30747"/>
                  </a:cubicBezTo>
                  <a:lnTo>
                    <a:pt x="3382177" y="444817"/>
                  </a:lnTo>
                  <a:cubicBezTo>
                    <a:pt x="3382177" y="461798"/>
                    <a:pt x="3368411" y="475564"/>
                    <a:pt x="3351430" y="475564"/>
                  </a:cubicBezTo>
                  <a:lnTo>
                    <a:pt x="30747" y="475564"/>
                  </a:lnTo>
                  <a:cubicBezTo>
                    <a:pt x="13766" y="475564"/>
                    <a:pt x="0" y="461798"/>
                    <a:pt x="0" y="444817"/>
                  </a:cubicBezTo>
                  <a:lnTo>
                    <a:pt x="0" y="30747"/>
                  </a:lnTo>
                  <a:cubicBezTo>
                    <a:pt x="0" y="13766"/>
                    <a:pt x="13766" y="0"/>
                    <a:pt x="30747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642DBC4-B675-337C-BCA6-B10EDFE34BDF}"/>
                </a:ext>
              </a:extLst>
            </p:cNvPr>
            <p:cNvSpPr txBox="1"/>
            <p:nvPr/>
          </p:nvSpPr>
          <p:spPr>
            <a:xfrm>
              <a:off x="0" y="-47625"/>
              <a:ext cx="3382177" cy="523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FA8BE1B-6957-575D-5399-B81308F1FE57}"/>
              </a:ext>
            </a:extLst>
          </p:cNvPr>
          <p:cNvSpPr txBox="1"/>
          <p:nvPr/>
        </p:nvSpPr>
        <p:spPr>
          <a:xfrm>
            <a:off x="4419600" y="4171862"/>
            <a:ext cx="12725399" cy="518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it-IT" sz="2500">
                <a:solidFill>
                  <a:schemeClr val="tx2"/>
                </a:solidFill>
                <a:latin typeface="Codec Pro"/>
              </a:rPr>
              <a:t>Se</a:t>
            </a:r>
            <a:r>
              <a:rPr lang="it-IT" sz="2500">
                <a:solidFill>
                  <a:schemeClr val="bg1"/>
                </a:solidFill>
                <a:latin typeface="Codec Pro"/>
              </a:rPr>
              <a:t>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l’acquisto</a:t>
            </a:r>
            <a:r>
              <a:rPr lang="it-IT" sz="2500">
                <a:solidFill>
                  <a:schemeClr val="tx2"/>
                </a:solidFill>
                <a:latin typeface="Codec Pro"/>
              </a:rPr>
              <a:t> riguarda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un asset da valorizzare  </a:t>
            </a:r>
            <a:r>
              <a:rPr lang="it-IT" sz="2500">
                <a:solidFill>
                  <a:schemeClr val="tx2"/>
                </a:solidFill>
                <a:latin typeface="Codec Pro"/>
              </a:rPr>
              <a:t>occorre prevedere un incentivo simile alla cd.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“valorizzazione edilizia</a:t>
            </a:r>
            <a:r>
              <a:rPr lang="it-IT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”</a:t>
            </a:r>
            <a:r>
              <a:rPr lang="it-IT" sz="25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 </a:t>
            </a:r>
            <a:r>
              <a:rPr lang="it-IT" sz="2500">
                <a:solidFill>
                  <a:schemeClr val="tx2"/>
                </a:solidFill>
                <a:latin typeface="Codec Pro"/>
              </a:rPr>
              <a:t>che riconosca l’applicazione delle imposte di registro, ipotecaria e catastale in misura fissa (200 euro) ai trasferimenti di immobili a favore delle SPV o delle imprese.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it-IT" sz="2500">
                <a:solidFill>
                  <a:schemeClr val="tx2"/>
                </a:solidFill>
                <a:latin typeface="Codec Pro"/>
              </a:rPr>
              <a:t>Se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l’acquisto </a:t>
            </a:r>
            <a:r>
              <a:rPr lang="it-IT" sz="2500">
                <a:solidFill>
                  <a:schemeClr val="tx2"/>
                </a:solidFill>
                <a:latin typeface="Codec Pro"/>
              </a:rPr>
              <a:t>riguarda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immobili già ristrutturati </a:t>
            </a:r>
            <a:r>
              <a:rPr lang="it-IT" sz="2500">
                <a:solidFill>
                  <a:schemeClr val="tx2"/>
                </a:solidFill>
                <a:latin typeface="Codec Pro"/>
              </a:rPr>
              <a:t>da destinare alla locazione accessibile occorre prevedere un </a:t>
            </a:r>
            <a:r>
              <a:rPr lang="it-IT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incentivo simile alla cd. “agevolazione Scellier” </a:t>
            </a:r>
            <a:r>
              <a:rPr lang="it-IT" sz="2500">
                <a:solidFill>
                  <a:schemeClr val="tx2"/>
                </a:solidFill>
                <a:latin typeface="Codec Pro"/>
              </a:rPr>
              <a:t>e riconoscere alla SPV o all’impresa la possibilità di detrarre una quota (es. 20%) del corrispettivo di acquisto dell’immobile a condizione che l’abitazione medesima, entro un determinato limite di tempo dall’acquisto (1 anno) sia destinata alla locazione a canoni accessibili.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endParaRPr lang="it-IT" sz="29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B637698-EE4F-2141-E6D5-FC302FDED708}"/>
              </a:ext>
            </a:extLst>
          </p:cNvPr>
          <p:cNvSpPr txBox="1"/>
          <p:nvPr/>
        </p:nvSpPr>
        <p:spPr>
          <a:xfrm>
            <a:off x="1447801" y="5577431"/>
            <a:ext cx="2290527" cy="1394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t-IT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MODELLO 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t-IT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MODELLO B</a:t>
            </a:r>
            <a:endParaRPr lang="it-IT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Parentesi graffa aperta 42">
            <a:extLst>
              <a:ext uri="{FF2B5EF4-FFF2-40B4-BE49-F238E27FC236}">
                <a16:creationId xmlns:a16="http://schemas.microsoft.com/office/drawing/2014/main" id="{2A72921E-A9F9-76B2-0583-AC268E567604}"/>
              </a:ext>
            </a:extLst>
          </p:cNvPr>
          <p:cNvSpPr/>
          <p:nvPr/>
        </p:nvSpPr>
        <p:spPr>
          <a:xfrm>
            <a:off x="3769892" y="4414268"/>
            <a:ext cx="469728" cy="4202509"/>
          </a:xfrm>
          <a:prstGeom prst="leftBrace">
            <a:avLst>
              <a:gd name="adj1" fmla="val 8333"/>
              <a:gd name="adj2" fmla="val 46922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eform 14">
            <a:extLst>
              <a:ext uri="{FF2B5EF4-FFF2-40B4-BE49-F238E27FC236}">
                <a16:creationId xmlns:a16="http://schemas.microsoft.com/office/drawing/2014/main" id="{CF8D5DF1-E711-0DD4-BAF8-BC7E6763F273}"/>
              </a:ext>
            </a:extLst>
          </p:cNvPr>
          <p:cNvSpPr/>
          <p:nvPr/>
        </p:nvSpPr>
        <p:spPr>
          <a:xfrm>
            <a:off x="339136" y="5998824"/>
            <a:ext cx="974053" cy="953081"/>
          </a:xfrm>
          <a:custGeom>
            <a:avLst/>
            <a:gdLst/>
            <a:ahLst/>
            <a:cxnLst/>
            <a:rect l="l" t="t" r="r" b="b"/>
            <a:pathLst>
              <a:path w="1899767" h="1899767">
                <a:moveTo>
                  <a:pt x="0" y="0"/>
                </a:moveTo>
                <a:lnTo>
                  <a:pt x="1899767" y="0"/>
                </a:lnTo>
                <a:lnTo>
                  <a:pt x="1899767" y="1899767"/>
                </a:lnTo>
                <a:lnTo>
                  <a:pt x="0" y="1899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68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206BB-C173-22D8-C143-965B2D9D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23E5A26-EDFF-C94D-E31E-17C327DD2CBE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2895FA6-578E-406E-B396-7A1C96EA1341}"/>
              </a:ext>
            </a:extLst>
          </p:cNvPr>
          <p:cNvSpPr/>
          <p:nvPr/>
        </p:nvSpPr>
        <p:spPr>
          <a:xfrm>
            <a:off x="-236600" y="-325769"/>
            <a:ext cx="18977273" cy="10846494"/>
          </a:xfrm>
          <a:custGeom>
            <a:avLst/>
            <a:gdLst/>
            <a:ahLst/>
            <a:cxnLst/>
            <a:rect l="l" t="t" r="r" b="b"/>
            <a:pathLst>
              <a:path w="18977273" h="10846494">
                <a:moveTo>
                  <a:pt x="0" y="0"/>
                </a:moveTo>
                <a:lnTo>
                  <a:pt x="18977273" y="0"/>
                </a:lnTo>
                <a:lnTo>
                  <a:pt x="18977273" y="10846494"/>
                </a:lnTo>
                <a:lnTo>
                  <a:pt x="0" y="10846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481" b="-3748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187E0C9-4A49-6F6D-AA83-0F7965A769CD}"/>
              </a:ext>
            </a:extLst>
          </p:cNvPr>
          <p:cNvSpPr/>
          <p:nvPr/>
        </p:nvSpPr>
        <p:spPr>
          <a:xfrm rot="5400000">
            <a:off x="-116056" y="-479783"/>
            <a:ext cx="18736187" cy="18977271"/>
          </a:xfrm>
          <a:custGeom>
            <a:avLst/>
            <a:gdLst/>
            <a:ahLst/>
            <a:cxnLst/>
            <a:rect l="l" t="t" r="r" b="b"/>
            <a:pathLst>
              <a:path w="18736187" h="18736187">
                <a:moveTo>
                  <a:pt x="0" y="0"/>
                </a:moveTo>
                <a:lnTo>
                  <a:pt x="18736186" y="0"/>
                </a:lnTo>
                <a:lnTo>
                  <a:pt x="18736186" y="18736186"/>
                </a:lnTo>
                <a:lnTo>
                  <a:pt x="0" y="1873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387E78-DCF6-4472-061C-DBC369524A61}"/>
              </a:ext>
            </a:extLst>
          </p:cNvPr>
          <p:cNvSpPr/>
          <p:nvPr/>
        </p:nvSpPr>
        <p:spPr>
          <a:xfrm>
            <a:off x="0" y="9031423"/>
            <a:ext cx="810893" cy="1255577"/>
          </a:xfrm>
          <a:custGeom>
            <a:avLst/>
            <a:gdLst/>
            <a:ahLst/>
            <a:cxnLst/>
            <a:rect l="l" t="t" r="r" b="b"/>
            <a:pathLst>
              <a:path w="810893" h="1255577">
                <a:moveTo>
                  <a:pt x="0" y="0"/>
                </a:moveTo>
                <a:lnTo>
                  <a:pt x="810893" y="0"/>
                </a:lnTo>
                <a:lnTo>
                  <a:pt x="810893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9F8AF8C-AA03-29AC-1272-0637C3D48360}"/>
              </a:ext>
            </a:extLst>
          </p:cNvPr>
          <p:cNvGrpSpPr/>
          <p:nvPr/>
        </p:nvGrpSpPr>
        <p:grpSpPr>
          <a:xfrm>
            <a:off x="613284" y="1429060"/>
            <a:ext cx="17141316" cy="2594499"/>
            <a:chOff x="0" y="0"/>
            <a:chExt cx="2520334" cy="329657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7AED909-AA2E-0469-F5AF-6E2C39A60A0E}"/>
                </a:ext>
              </a:extLst>
            </p:cNvPr>
            <p:cNvSpPr/>
            <p:nvPr/>
          </p:nvSpPr>
          <p:spPr>
            <a:xfrm>
              <a:off x="0" y="0"/>
              <a:ext cx="2520334" cy="329657"/>
            </a:xfrm>
            <a:custGeom>
              <a:avLst/>
              <a:gdLst/>
              <a:ahLst/>
              <a:cxnLst/>
              <a:rect l="l" t="t" r="r" b="b"/>
              <a:pathLst>
                <a:path w="2520334" h="329657">
                  <a:moveTo>
                    <a:pt x="41261" y="0"/>
                  </a:moveTo>
                  <a:lnTo>
                    <a:pt x="2479073" y="0"/>
                  </a:lnTo>
                  <a:cubicBezTo>
                    <a:pt x="2501861" y="0"/>
                    <a:pt x="2520334" y="18473"/>
                    <a:pt x="2520334" y="41261"/>
                  </a:cubicBezTo>
                  <a:lnTo>
                    <a:pt x="2520334" y="288397"/>
                  </a:lnTo>
                  <a:cubicBezTo>
                    <a:pt x="2520334" y="299340"/>
                    <a:pt x="2515987" y="309834"/>
                    <a:pt x="2508249" y="317572"/>
                  </a:cubicBezTo>
                  <a:cubicBezTo>
                    <a:pt x="2500511" y="325310"/>
                    <a:pt x="2490016" y="329657"/>
                    <a:pt x="2479073" y="329657"/>
                  </a:cubicBezTo>
                  <a:lnTo>
                    <a:pt x="41261" y="329657"/>
                  </a:lnTo>
                  <a:cubicBezTo>
                    <a:pt x="18473" y="329657"/>
                    <a:pt x="0" y="311184"/>
                    <a:pt x="0" y="288397"/>
                  </a:cubicBezTo>
                  <a:lnTo>
                    <a:pt x="0" y="41261"/>
                  </a:lnTo>
                  <a:cubicBezTo>
                    <a:pt x="0" y="18473"/>
                    <a:pt x="18473" y="0"/>
                    <a:pt x="4126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6408F">
                    <a:alpha val="100000"/>
                  </a:srgbClr>
                </a:gs>
                <a:gs pos="50000">
                  <a:srgbClr val="140BA4">
                    <a:alpha val="100000"/>
                  </a:srgbClr>
                </a:gs>
                <a:gs pos="100000">
                  <a:srgbClr val="14A61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2A8F2C1-2F69-AF73-47C1-625564CB6CF3}"/>
                </a:ext>
              </a:extLst>
            </p:cNvPr>
            <p:cNvSpPr txBox="1"/>
            <p:nvPr/>
          </p:nvSpPr>
          <p:spPr>
            <a:xfrm>
              <a:off x="0" y="-47625"/>
              <a:ext cx="2520334" cy="377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0885D1F-297C-AAF6-AC98-8588E294200D}"/>
              </a:ext>
            </a:extLst>
          </p:cNvPr>
          <p:cNvSpPr txBox="1"/>
          <p:nvPr/>
        </p:nvSpPr>
        <p:spPr>
          <a:xfrm>
            <a:off x="1905000" y="1978064"/>
            <a:ext cx="14706600" cy="2111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994"/>
              </a:lnSpc>
              <a:spcBef>
                <a:spcPct val="0"/>
              </a:spcBef>
            </a:pPr>
            <a:r>
              <a:rPr lang="en-US" sz="6571" b="1" u="none" strike="noStrik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LA LEVA FISCALE</a:t>
            </a:r>
            <a:r>
              <a:rPr lang="en-US" sz="6571" b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 </a:t>
            </a:r>
            <a:r>
              <a:rPr lang="en-US" sz="6571" b="1" err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fase</a:t>
            </a:r>
            <a:r>
              <a:rPr lang="en-US" sz="6571" b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di </a:t>
            </a:r>
            <a:r>
              <a:rPr lang="en-US" sz="6571" b="1" err="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gestione</a:t>
            </a:r>
            <a:endParaRPr lang="en-US" sz="6571" b="1">
              <a:solidFill>
                <a:srgbClr val="FFFFFF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  <a:p>
            <a:pPr algn="ctr">
              <a:spcBef>
                <a:spcPct val="0"/>
              </a:spcBef>
            </a:pPr>
            <a:r>
              <a:rPr lang="it-IT" sz="2500">
                <a:solidFill>
                  <a:schemeClr val="bg1"/>
                </a:solidFill>
                <a:latin typeface="Codec Pro"/>
              </a:rPr>
              <a:t>La fase successiva di gestione degli immobili destinati alla locazione accessibile si diversifica a seconda del modello di riferimento</a:t>
            </a:r>
          </a:p>
          <a:p>
            <a:pPr marL="0" lvl="0" indent="0" algn="ctr">
              <a:lnSpc>
                <a:spcPts val="4994"/>
              </a:lnSpc>
              <a:spcBef>
                <a:spcPct val="0"/>
              </a:spcBef>
            </a:pPr>
            <a:endParaRPr lang="en-US" sz="6571" b="1" u="none" strike="noStrike">
              <a:solidFill>
                <a:srgbClr val="FFFFFF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8155E53E-BDDE-CAFA-FE89-9D231BEDCC76}"/>
              </a:ext>
            </a:extLst>
          </p:cNvPr>
          <p:cNvGrpSpPr/>
          <p:nvPr/>
        </p:nvGrpSpPr>
        <p:grpSpPr>
          <a:xfrm>
            <a:off x="613284" y="3191628"/>
            <a:ext cx="17338924" cy="5839795"/>
            <a:chOff x="0" y="-47625"/>
            <a:chExt cx="3382177" cy="570620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929BEF0-8405-DD96-574E-C3156C066B29}"/>
                </a:ext>
              </a:extLst>
            </p:cNvPr>
            <p:cNvSpPr/>
            <p:nvPr/>
          </p:nvSpPr>
          <p:spPr>
            <a:xfrm>
              <a:off x="0" y="47431"/>
              <a:ext cx="3382177" cy="475564"/>
            </a:xfrm>
            <a:custGeom>
              <a:avLst/>
              <a:gdLst/>
              <a:ahLst/>
              <a:cxnLst/>
              <a:rect l="l" t="t" r="r" b="b"/>
              <a:pathLst>
                <a:path w="3382177" h="475564">
                  <a:moveTo>
                    <a:pt x="30747" y="0"/>
                  </a:moveTo>
                  <a:lnTo>
                    <a:pt x="3351430" y="0"/>
                  </a:lnTo>
                  <a:cubicBezTo>
                    <a:pt x="3368411" y="0"/>
                    <a:pt x="3382177" y="13766"/>
                    <a:pt x="3382177" y="30747"/>
                  </a:cubicBezTo>
                  <a:lnTo>
                    <a:pt x="3382177" y="444817"/>
                  </a:lnTo>
                  <a:cubicBezTo>
                    <a:pt x="3382177" y="461798"/>
                    <a:pt x="3368411" y="475564"/>
                    <a:pt x="3351430" y="475564"/>
                  </a:cubicBezTo>
                  <a:lnTo>
                    <a:pt x="30747" y="475564"/>
                  </a:lnTo>
                  <a:cubicBezTo>
                    <a:pt x="13766" y="475564"/>
                    <a:pt x="0" y="461798"/>
                    <a:pt x="0" y="444817"/>
                  </a:cubicBezTo>
                  <a:lnTo>
                    <a:pt x="0" y="30747"/>
                  </a:lnTo>
                  <a:cubicBezTo>
                    <a:pt x="0" y="13766"/>
                    <a:pt x="13766" y="0"/>
                    <a:pt x="30747" y="0"/>
                  </a:cubicBezTo>
                  <a:close/>
                </a:path>
              </a:pathLst>
            </a:custGeom>
            <a:solidFill>
              <a:srgbClr val="03A60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D8DDBEC2-317A-9791-3B22-2BBE50018A87}"/>
                </a:ext>
              </a:extLst>
            </p:cNvPr>
            <p:cNvSpPr txBox="1"/>
            <p:nvPr/>
          </p:nvSpPr>
          <p:spPr>
            <a:xfrm>
              <a:off x="0" y="-47625"/>
              <a:ext cx="3382177" cy="523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3"/>
                </a:lnSpc>
              </a:pPr>
              <a:endParaRPr/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5820E7D-225E-ED4F-A333-D01835D728BF}"/>
              </a:ext>
            </a:extLst>
          </p:cNvPr>
          <p:cNvSpPr txBox="1"/>
          <p:nvPr/>
        </p:nvSpPr>
        <p:spPr>
          <a:xfrm>
            <a:off x="810893" y="4163430"/>
            <a:ext cx="16943707" cy="590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endParaRPr lang="it-IT" sz="3000">
              <a:solidFill>
                <a:schemeClr val="bg1"/>
              </a:solidFill>
              <a:latin typeface="Codec Pro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D80FDD9-52AB-AFA4-5434-FFCC3D887B44}"/>
              </a:ext>
            </a:extLst>
          </p:cNvPr>
          <p:cNvSpPr txBox="1"/>
          <p:nvPr/>
        </p:nvSpPr>
        <p:spPr>
          <a:xfrm>
            <a:off x="810893" y="4715648"/>
            <a:ext cx="16666214" cy="3809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it-IT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MODELLO A - costituzione di una “società veicolo”: occorre prevedere un regime fiscale di favore per i rendimenti </a:t>
            </a:r>
            <a:r>
              <a:rPr lang="it-IT" sz="2500">
                <a:solidFill>
                  <a:schemeClr val="tx2"/>
                </a:solidFill>
                <a:latin typeface="Codec Pro"/>
              </a:rPr>
              <a:t>ossia</a:t>
            </a:r>
            <a:r>
              <a:rPr lang="it-IT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 </a:t>
            </a:r>
            <a:r>
              <a:rPr lang="it-IT" sz="2500">
                <a:solidFill>
                  <a:schemeClr val="tx2"/>
                </a:solidFill>
                <a:latin typeface="Codec Pro"/>
              </a:rPr>
              <a:t>una detassazione integrale per gli investitori/famiglie e l’applicazione di un’imposta sostitutiva delle imposte sul reddito con aliquota «secca» pari ad es. al 12.50% per gli investitori-imprese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it-IT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MODELLO B - sviluppo diretto da parte di imprese: occorre agire sull’aspetto fiscale</a:t>
            </a:r>
            <a:r>
              <a:rPr lang="it-IT" sz="2500">
                <a:solidFill>
                  <a:schemeClr val="bg1"/>
                </a:solidFill>
                <a:latin typeface="Codec Pro"/>
              </a:rPr>
              <a:t>, </a:t>
            </a:r>
            <a:r>
              <a:rPr lang="it-IT" sz="2500">
                <a:solidFill>
                  <a:schemeClr val="tx2"/>
                </a:solidFill>
                <a:latin typeface="Codec Pro"/>
              </a:rPr>
              <a:t>oggi fortemente penalizzante,</a:t>
            </a:r>
            <a:r>
              <a:rPr lang="it-IT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dec Pro"/>
              </a:rPr>
              <a:t> connesso all’imposizione dei redditi da locazione abitativa: </a:t>
            </a:r>
            <a:r>
              <a:rPr lang="it-IT" sz="2500">
                <a:solidFill>
                  <a:schemeClr val="tx2"/>
                </a:solidFill>
                <a:latin typeface="Codec Pro"/>
              </a:rPr>
              <a:t>attribuendo la qualifica di “immobili strumentali” alle unità abitative locate dalle imprese che sviluppano programmi di edilizia residenziale, consentendo, così, il processo di ammortamento, la deducibilità dei costi di manutenzione e gestione, e la piena deducibilità dell’IMU pagata su tali immobili</a:t>
            </a:r>
            <a:endParaRPr lang="it-IT" sz="3000">
              <a:solidFill>
                <a:schemeClr val="tx2"/>
              </a:solidFill>
              <a:latin typeface="Codec Pro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6473FDA0-E129-57E1-1F63-F8326481BF43}"/>
              </a:ext>
            </a:extLst>
          </p:cNvPr>
          <p:cNvSpPr/>
          <p:nvPr/>
        </p:nvSpPr>
        <p:spPr>
          <a:xfrm>
            <a:off x="-128807" y="4488768"/>
            <a:ext cx="974053" cy="953081"/>
          </a:xfrm>
          <a:custGeom>
            <a:avLst/>
            <a:gdLst/>
            <a:ahLst/>
            <a:cxnLst/>
            <a:rect l="l" t="t" r="r" b="b"/>
            <a:pathLst>
              <a:path w="1899767" h="1899767">
                <a:moveTo>
                  <a:pt x="0" y="0"/>
                </a:moveTo>
                <a:lnTo>
                  <a:pt x="1899767" y="0"/>
                </a:lnTo>
                <a:lnTo>
                  <a:pt x="1899767" y="1899767"/>
                </a:lnTo>
                <a:lnTo>
                  <a:pt x="0" y="1899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26E7FFB9-9B15-50F1-7143-3D014D2FE6AF}"/>
              </a:ext>
            </a:extLst>
          </p:cNvPr>
          <p:cNvSpPr/>
          <p:nvPr/>
        </p:nvSpPr>
        <p:spPr>
          <a:xfrm>
            <a:off x="-180385" y="6121392"/>
            <a:ext cx="974053" cy="953081"/>
          </a:xfrm>
          <a:custGeom>
            <a:avLst/>
            <a:gdLst/>
            <a:ahLst/>
            <a:cxnLst/>
            <a:rect l="l" t="t" r="r" b="b"/>
            <a:pathLst>
              <a:path w="1899767" h="1899767">
                <a:moveTo>
                  <a:pt x="0" y="0"/>
                </a:moveTo>
                <a:lnTo>
                  <a:pt x="1899767" y="0"/>
                </a:lnTo>
                <a:lnTo>
                  <a:pt x="1899767" y="1899767"/>
                </a:lnTo>
                <a:lnTo>
                  <a:pt x="0" y="1899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33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9134ac-4315-406b-b3ee-a998f44ce7d8">
      <Terms xmlns="http://schemas.microsoft.com/office/infopath/2007/PartnerControls"/>
    </lcf76f155ced4ddcb4097134ff3c332f>
    <TaxCatchAll xmlns="b4949193-7343-44d4-8c9c-be5cea451ea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03258844406C498BB388E020841A1A" ma:contentTypeVersion="13" ma:contentTypeDescription="Creare un nuovo documento." ma:contentTypeScope="" ma:versionID="1d3561b613bb8adaa1834e35b21dbf6c">
  <xsd:schema xmlns:xsd="http://www.w3.org/2001/XMLSchema" xmlns:xs="http://www.w3.org/2001/XMLSchema" xmlns:p="http://schemas.microsoft.com/office/2006/metadata/properties" xmlns:ns2="5a9134ac-4315-406b-b3ee-a998f44ce7d8" xmlns:ns3="b4949193-7343-44d4-8c9c-be5cea451eaf" targetNamespace="http://schemas.microsoft.com/office/2006/metadata/properties" ma:root="true" ma:fieldsID="4386a8f53aa0d34946e7c58c2f3b1414" ns2:_="" ns3:_="">
    <xsd:import namespace="5a9134ac-4315-406b-b3ee-a998f44ce7d8"/>
    <xsd:import namespace="b4949193-7343-44d4-8c9c-be5cea451e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134ac-4315-406b-b3ee-a998f44ce7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93c2d2b6-4b4b-4836-8a57-7a6e3713b0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49193-7343-44d4-8c9c-be5cea451ea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7d1299d-5a8f-411d-9388-c6e51981ab22}" ma:internalName="TaxCatchAll" ma:showField="CatchAllData" ma:web="b4949193-7343-44d4-8c9c-be5cea451e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65E9EB-5867-427D-AFE1-C3E4E16231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6EAF49-AE0E-4BEE-9471-6AAFD6CA829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EEB65E-77FE-4531-9303-75E2AC0C1895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958</Words>
  <Application>Microsoft Office PowerPoint</Application>
  <PresentationFormat>Personalizzato</PresentationFormat>
  <Paragraphs>84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Codec Pro Bold</vt:lpstr>
      <vt:lpstr>Montserrat Light Bold Italics</vt:lpstr>
      <vt:lpstr>Codec Pro Ultra-Bold</vt:lpstr>
      <vt:lpstr>Calibri</vt:lpstr>
      <vt:lpstr>Wingdings</vt:lpstr>
      <vt:lpstr>Codec Pro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città</dc:title>
  <dc:creator>Francesca Zaccagnini</dc:creator>
  <cp:lastModifiedBy>D'Amico Giulia</cp:lastModifiedBy>
  <cp:revision>3</cp:revision>
  <cp:lastPrinted>2025-03-06T14:23:10Z</cp:lastPrinted>
  <dcterms:created xsi:type="dcterms:W3CDTF">2006-08-16T00:00:00Z</dcterms:created>
  <dcterms:modified xsi:type="dcterms:W3CDTF">2026-03-10T15:53:22Z</dcterms:modified>
  <dc:identifier>DAGYHz5Af7A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0x0101002603258844406C498BB388E020841A1A</vt:lpwstr>
  </property>
  <property fmtid="{D5CDD505-2E9C-101B-9397-08002B2CF9AE}" pid="3" name="Order">
    <vt:r8>6278800</vt:r8>
  </property>
  <property fmtid="{D5CDD505-2E9C-101B-9397-08002B2CF9AE}" pid="4" name="MediaServiceImageTags">
    <vt:lpwstr/>
  </property>
</Properties>
</file>