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89" r:id="rId2"/>
    <p:sldId id="296" r:id="rId3"/>
    <p:sldId id="355" r:id="rId4"/>
    <p:sldId id="356" r:id="rId5"/>
    <p:sldId id="353" r:id="rId6"/>
    <p:sldId id="354" r:id="rId7"/>
    <p:sldId id="466" r:id="rId8"/>
    <p:sldId id="357" r:id="rId9"/>
    <p:sldId id="358" r:id="rId10"/>
    <p:sldId id="364" r:id="rId11"/>
    <p:sldId id="365" r:id="rId12"/>
    <p:sldId id="366" r:id="rId13"/>
    <p:sldId id="367" r:id="rId14"/>
    <p:sldId id="352" r:id="rId15"/>
    <p:sldId id="542" r:id="rId16"/>
    <p:sldId id="302" r:id="rId17"/>
    <p:sldId id="467" r:id="rId18"/>
    <p:sldId id="303" r:id="rId19"/>
    <p:sldId id="485" r:id="rId20"/>
    <p:sldId id="309" r:id="rId21"/>
    <p:sldId id="351" r:id="rId22"/>
    <p:sldId id="369" r:id="rId23"/>
    <p:sldId id="370" r:id="rId24"/>
    <p:sldId id="371" r:id="rId25"/>
    <p:sldId id="372" r:id="rId26"/>
    <p:sldId id="373" r:id="rId27"/>
    <p:sldId id="347" r:id="rId28"/>
    <p:sldId id="423" r:id="rId29"/>
    <p:sldId id="411" r:id="rId30"/>
    <p:sldId id="412" r:id="rId31"/>
    <p:sldId id="477" r:id="rId32"/>
    <p:sldId id="509" r:id="rId33"/>
    <p:sldId id="508" r:id="rId34"/>
    <p:sldId id="469" r:id="rId35"/>
    <p:sldId id="341" r:id="rId36"/>
    <p:sldId id="342" r:id="rId37"/>
    <p:sldId id="402" r:id="rId38"/>
    <p:sldId id="410" r:id="rId39"/>
    <p:sldId id="417" r:id="rId40"/>
    <p:sldId id="345" r:id="rId41"/>
    <p:sldId id="470" r:id="rId42"/>
    <p:sldId id="390" r:id="rId43"/>
    <p:sldId id="482" r:id="rId44"/>
    <p:sldId id="424" r:id="rId45"/>
    <p:sldId id="543" r:id="rId46"/>
    <p:sldId id="544" r:id="rId47"/>
    <p:sldId id="545" r:id="rId48"/>
    <p:sldId id="426" r:id="rId49"/>
    <p:sldId id="486" r:id="rId50"/>
    <p:sldId id="549" r:id="rId51"/>
    <p:sldId id="554" r:id="rId52"/>
    <p:sldId id="555" r:id="rId53"/>
    <p:sldId id="427" r:id="rId54"/>
  </p:sldIdLst>
  <p:sldSz cx="12192000" cy="6858000"/>
  <p:notesSz cx="6808788" cy="99409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5" autoAdjust="0"/>
    <p:restoredTop sz="94660"/>
  </p:normalViewPr>
  <p:slideViewPr>
    <p:cSldViewPr snapToGrid="0">
      <p:cViewPr varScale="1">
        <p:scale>
          <a:sx n="86" d="100"/>
          <a:sy n="86" d="100"/>
        </p:scale>
        <p:origin x="370"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156-4286-9C61-504CB8543E6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156-4286-9C61-504CB8543E6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156-4286-9C61-504CB8543E6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156-4286-9C61-504CB8543E6A}"/>
              </c:ext>
            </c:extLst>
          </c:dPt>
          <c:cat>
            <c:strRef>
              <c:f>Foglio1!$A$1:$A$4</c:f>
              <c:strCache>
                <c:ptCount val="4"/>
                <c:pt idx="0">
                  <c:v>magistrati</c:v>
                </c:pt>
                <c:pt idx="1">
                  <c:v>prof. Giurisprudenza</c:v>
                </c:pt>
                <c:pt idx="2">
                  <c:v>avvocati</c:v>
                </c:pt>
                <c:pt idx="3">
                  <c:v>esperti tecnici</c:v>
                </c:pt>
              </c:strCache>
            </c:strRef>
          </c:cat>
          <c:val>
            <c:numRef>
              <c:f>Foglio1!$B$1:$B$4</c:f>
              <c:numCache>
                <c:formatCode>General</c:formatCode>
                <c:ptCount val="4"/>
                <c:pt idx="0">
                  <c:v>57</c:v>
                </c:pt>
                <c:pt idx="1">
                  <c:v>8</c:v>
                </c:pt>
                <c:pt idx="2">
                  <c:v>6</c:v>
                </c:pt>
                <c:pt idx="3">
                  <c:v>6</c:v>
                </c:pt>
              </c:numCache>
            </c:numRef>
          </c:val>
          <c:extLst>
            <c:ext xmlns:c16="http://schemas.microsoft.com/office/drawing/2014/chart" uri="{C3380CC4-5D6E-409C-BE32-E72D297353CC}">
              <c16:uniqueId val="{00000008-A156-4286-9C61-504CB8543E6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2950475" cy="498395"/>
          </a:xfrm>
          <a:prstGeom prst="rect">
            <a:avLst/>
          </a:prstGeom>
        </p:spPr>
        <p:txBody>
          <a:bodyPr vert="horz" lIns="91422" tIns="45711" rIns="91422" bIns="45711" rtlCol="0"/>
          <a:lstStyle>
            <a:lvl1pPr algn="l">
              <a:defRPr sz="1200"/>
            </a:lvl1pPr>
          </a:lstStyle>
          <a:p>
            <a:endParaRPr lang="it-IT"/>
          </a:p>
        </p:txBody>
      </p:sp>
      <p:sp>
        <p:nvSpPr>
          <p:cNvPr id="3" name="Segnaposto data 2"/>
          <p:cNvSpPr>
            <a:spLocks noGrp="1"/>
          </p:cNvSpPr>
          <p:nvPr>
            <p:ph type="dt" idx="1"/>
          </p:nvPr>
        </p:nvSpPr>
        <p:spPr>
          <a:xfrm>
            <a:off x="3856727" y="1"/>
            <a:ext cx="2950475" cy="498395"/>
          </a:xfrm>
          <a:prstGeom prst="rect">
            <a:avLst/>
          </a:prstGeom>
        </p:spPr>
        <p:txBody>
          <a:bodyPr vert="horz" lIns="91422" tIns="45711" rIns="91422" bIns="45711" rtlCol="0"/>
          <a:lstStyle>
            <a:lvl1pPr algn="r">
              <a:defRPr sz="1200"/>
            </a:lvl1pPr>
          </a:lstStyle>
          <a:p>
            <a:fld id="{58FB4C21-FEC8-4F39-8A3E-2FD2D93EA401}" type="datetimeFigureOut">
              <a:rPr lang="it-IT" smtClean="0"/>
              <a:t>11/02/2024</a:t>
            </a:fld>
            <a:endParaRPr lang="it-IT"/>
          </a:p>
        </p:txBody>
      </p:sp>
      <p:sp>
        <p:nvSpPr>
          <p:cNvPr id="4" name="Segnaposto immagine diapositiva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22" tIns="45711" rIns="91422" bIns="45711" rtlCol="0" anchor="ctr"/>
          <a:lstStyle/>
          <a:p>
            <a:endParaRPr lang="it-IT"/>
          </a:p>
        </p:txBody>
      </p:sp>
      <p:sp>
        <p:nvSpPr>
          <p:cNvPr id="5" name="Segnaposto note 4"/>
          <p:cNvSpPr>
            <a:spLocks noGrp="1"/>
          </p:cNvSpPr>
          <p:nvPr>
            <p:ph type="body" sz="quarter" idx="3"/>
          </p:nvPr>
        </p:nvSpPr>
        <p:spPr>
          <a:xfrm>
            <a:off x="680879" y="4783961"/>
            <a:ext cx="5447030" cy="3914150"/>
          </a:xfrm>
          <a:prstGeom prst="rect">
            <a:avLst/>
          </a:prstGeom>
        </p:spPr>
        <p:txBody>
          <a:bodyPr vert="horz" lIns="91422" tIns="45711" rIns="91422" bIns="4571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42530"/>
            <a:ext cx="2950475" cy="498395"/>
          </a:xfrm>
          <a:prstGeom prst="rect">
            <a:avLst/>
          </a:prstGeom>
        </p:spPr>
        <p:txBody>
          <a:bodyPr vert="horz" lIns="91422" tIns="45711" rIns="91422" bIns="45711" rtlCol="0" anchor="b"/>
          <a:lstStyle>
            <a:lvl1pPr algn="l">
              <a:defRPr sz="1200"/>
            </a:lvl1pPr>
          </a:lstStyle>
          <a:p>
            <a:endParaRPr lang="it-IT"/>
          </a:p>
        </p:txBody>
      </p:sp>
      <p:sp>
        <p:nvSpPr>
          <p:cNvPr id="7" name="Segnaposto numero diapositiva 6"/>
          <p:cNvSpPr>
            <a:spLocks noGrp="1"/>
          </p:cNvSpPr>
          <p:nvPr>
            <p:ph type="sldNum" sz="quarter" idx="5"/>
          </p:nvPr>
        </p:nvSpPr>
        <p:spPr>
          <a:xfrm>
            <a:off x="3856727" y="9442530"/>
            <a:ext cx="2950475" cy="498395"/>
          </a:xfrm>
          <a:prstGeom prst="rect">
            <a:avLst/>
          </a:prstGeom>
        </p:spPr>
        <p:txBody>
          <a:bodyPr vert="horz" lIns="91422" tIns="45711" rIns="91422" bIns="45711" rtlCol="0" anchor="b"/>
          <a:lstStyle>
            <a:lvl1pPr algn="r">
              <a:defRPr sz="1200"/>
            </a:lvl1pPr>
          </a:lstStyle>
          <a:p>
            <a:fld id="{CEAE43C5-9929-4FE4-A92E-AA6BA1015112}" type="slidenum">
              <a:rPr lang="it-IT" smtClean="0"/>
              <a:t>‹N›</a:t>
            </a:fld>
            <a:endParaRPr lang="it-IT"/>
          </a:p>
        </p:txBody>
      </p:sp>
    </p:spTree>
    <p:extLst>
      <p:ext uri="{BB962C8B-B14F-4D97-AF65-F5344CB8AC3E}">
        <p14:creationId xmlns:p14="http://schemas.microsoft.com/office/powerpoint/2010/main" val="411243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BACD3AB-2AFE-4BCF-8E5D-F064CB7AA8F4}" type="datetime1">
              <a:rPr lang="it-IT" smtClean="0"/>
              <a:t>11/02/2024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35959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7722183-336F-461F-99E0-9923A7A96155}" type="datetime1">
              <a:rPr lang="it-IT" smtClean="0"/>
              <a:t>11/02/2024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6181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A3ED4CC-E640-48E2-B1A2-B97CDE7454E8}" type="datetime1">
              <a:rPr lang="it-IT" smtClean="0"/>
              <a:t>11/02/2024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36333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8623BE7-BDE1-4145-810C-EFA5638C6293}" type="datetime1">
              <a:rPr lang="it-IT" smtClean="0"/>
              <a:t>11/02/2024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357578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C0A5BAA-121B-4531-B89E-38A1F9E88B57}" type="datetime1">
              <a:rPr lang="it-IT" smtClean="0"/>
              <a:t>11/02/2024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24972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94E220E-1F4D-4B08-96AE-1FF76E146D38}" type="datetime1">
              <a:rPr lang="it-IT" smtClean="0"/>
              <a:t>11/02/2024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321299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787DF5B-5342-4061-AE69-A8B681C51023}" type="datetime1">
              <a:rPr lang="it-IT" smtClean="0"/>
              <a:t>11/02/2024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126159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7FBF154-21B4-4FE8-8C6F-E12100ABC578}" type="datetime1">
              <a:rPr lang="it-IT" smtClean="0"/>
              <a:t>11/02/2024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384082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E137C8-202E-4410-B869-993302904150}" type="datetime1">
              <a:rPr lang="it-IT" smtClean="0"/>
              <a:t>11/02/2024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263711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C2AD1BA-D105-40B1-A4CF-5A867B28864E}" type="datetime1">
              <a:rPr lang="it-IT" smtClean="0"/>
              <a:t>11/02/2024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76240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09CD8A8-ADE5-403A-ABD9-495928C15912}" type="datetime1">
              <a:rPr lang="it-IT" smtClean="0"/>
              <a:t>11/02/2024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34F0A5A-7458-4E9C-A2D1-0CB1C1FFC816}" type="slidenum">
              <a:rPr lang="it-IT" smtClean="0"/>
              <a:t>‹N›</a:t>
            </a:fld>
            <a:endParaRPr lang="it-IT"/>
          </a:p>
        </p:txBody>
      </p:sp>
    </p:spTree>
    <p:extLst>
      <p:ext uri="{BB962C8B-B14F-4D97-AF65-F5344CB8AC3E}">
        <p14:creationId xmlns:p14="http://schemas.microsoft.com/office/powerpoint/2010/main" val="382901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90BF0-843A-44C9-86C3-B71361B3ACFC}" type="datetime1">
              <a:rPr lang="it-IT" smtClean="0"/>
              <a:t>11/02/2024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F0A5A-7458-4E9C-A2D1-0CB1C1FFC816}" type="slidenum">
              <a:rPr lang="it-IT" smtClean="0"/>
              <a:t>‹N›</a:t>
            </a:fld>
            <a:endParaRPr lang="it-IT"/>
          </a:p>
        </p:txBody>
      </p:sp>
    </p:spTree>
    <p:extLst>
      <p:ext uri="{BB962C8B-B14F-4D97-AF65-F5344CB8AC3E}">
        <p14:creationId xmlns:p14="http://schemas.microsoft.com/office/powerpoint/2010/main" val="131924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mera.it/leg19/682?atto=019&amp;tipoAtto=Atto&amp;idLegislatura=19&amp;tab=1#inizio"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enato.it/leg/19/BGT/Schede/docnonleg/46077.htm"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7D52504-A929-41C4-80FD-2CAE4A2CF7C0}"/>
              </a:ext>
            </a:extLst>
          </p:cNvPr>
          <p:cNvSpPr/>
          <p:nvPr/>
        </p:nvSpPr>
        <p:spPr>
          <a:xfrm>
            <a:off x="115411" y="4223293"/>
            <a:ext cx="11328264" cy="2554545"/>
          </a:xfrm>
          <a:prstGeom prst="rect">
            <a:avLst/>
          </a:prstGeom>
        </p:spPr>
        <p:txBody>
          <a:bodyPr wrap="square">
            <a:spAutoFit/>
          </a:bodyPr>
          <a:lstStyle/>
          <a:p>
            <a:pPr algn="r"/>
            <a:r>
              <a:rPr lang="it-IT" sz="3600" b="1" dirty="0">
                <a:solidFill>
                  <a:schemeClr val="bg1">
                    <a:lumMod val="50000"/>
                  </a:schemeClr>
                </a:solidFill>
                <a:effectLst>
                  <a:outerShdw blurRad="38100" dist="38100" dir="2700000" algn="tl">
                    <a:srgbClr val="000000">
                      <a:alpha val="43137"/>
                    </a:srgbClr>
                  </a:outerShdw>
                </a:effectLst>
                <a:latin typeface="Century Gothic" panose="020B0502020202020204" pitchFamily="34" charset="0"/>
              </a:rPr>
              <a:t>ECOSISTEMA NAZIONALE DI APPROVVIGIONAMENTO DIGITALE</a:t>
            </a:r>
          </a:p>
          <a:p>
            <a:pPr algn="r"/>
            <a:r>
              <a:rPr lang="it-IT" sz="4000" b="1" dirty="0">
                <a:effectLst>
                  <a:outerShdw blurRad="38100" dist="38100" dir="2700000" algn="tl">
                    <a:srgbClr val="000000">
                      <a:alpha val="43137"/>
                    </a:srgbClr>
                  </a:outerShdw>
                </a:effectLst>
                <a:latin typeface="Century Gothic" panose="020B0502020202020204" pitchFamily="34" charset="0"/>
              </a:rPr>
              <a:t>Metodologia BIM nelle opere pubbliche</a:t>
            </a:r>
            <a:endParaRPr lang="it-IT" sz="4000" b="1" i="0" dirty="0">
              <a:solidFill>
                <a:schemeClr val="bg1">
                  <a:lumMod val="50000"/>
                </a:schemeClr>
              </a:solidFill>
              <a:effectLst/>
              <a:latin typeface="Century Gothic" panose="020B0502020202020204" pitchFamily="34" charset="0"/>
            </a:endParaRPr>
          </a:p>
          <a:p>
            <a:pPr algn="r"/>
            <a:endParaRPr lang="it-IT" sz="1600" b="1" i="0" dirty="0">
              <a:solidFill>
                <a:schemeClr val="bg1">
                  <a:lumMod val="50000"/>
                </a:schemeClr>
              </a:solidFill>
              <a:effectLst/>
              <a:latin typeface="Century Gothic" panose="020B0502020202020204" pitchFamily="34" charset="0"/>
            </a:endParaRPr>
          </a:p>
          <a:p>
            <a:pPr algn="r"/>
            <a:r>
              <a:rPr lang="it-IT" sz="1600" b="1" i="0" dirty="0">
                <a:solidFill>
                  <a:schemeClr val="bg1">
                    <a:lumMod val="50000"/>
                  </a:schemeClr>
                </a:solidFill>
                <a:effectLst/>
                <a:latin typeface="Century Gothic" panose="020B0502020202020204" pitchFamily="34" charset="0"/>
              </a:rPr>
              <a:t>Sandro Catta </a:t>
            </a:r>
            <a:r>
              <a:rPr lang="it-IT" sz="1600" b="0" i="0" dirty="0">
                <a:solidFill>
                  <a:schemeClr val="bg1">
                    <a:lumMod val="50000"/>
                  </a:schemeClr>
                </a:solidFill>
                <a:effectLst/>
                <a:latin typeface="Century Gothic" panose="020B0502020202020204" pitchFamily="34" charset="0"/>
              </a:rPr>
              <a:t>- </a:t>
            </a:r>
            <a:r>
              <a:rPr lang="it-IT" sz="1600" dirty="0">
                <a:solidFill>
                  <a:schemeClr val="bg1">
                    <a:lumMod val="50000"/>
                  </a:schemeClr>
                </a:solidFill>
                <a:latin typeface="Century Gothic" panose="020B0502020202020204" pitchFamily="34" charset="0"/>
              </a:rPr>
              <a:t>Consigliere CNI con delega ai LLPP, BIM e CAM edilizia</a:t>
            </a:r>
          </a:p>
          <a:p>
            <a:pPr algn="r"/>
            <a:r>
              <a:rPr lang="it-IT" sz="1600" b="1" dirty="0">
                <a:solidFill>
                  <a:schemeClr val="bg1">
                    <a:lumMod val="50000"/>
                  </a:schemeClr>
                </a:solidFill>
                <a:latin typeface="Century Gothic" panose="020B0502020202020204" pitchFamily="34" charset="0"/>
              </a:rPr>
              <a:t>Cagliari</a:t>
            </a:r>
            <a:r>
              <a:rPr lang="it-IT" sz="1600" dirty="0">
                <a:solidFill>
                  <a:schemeClr val="bg1">
                    <a:lumMod val="50000"/>
                  </a:schemeClr>
                </a:solidFill>
                <a:latin typeface="Century Gothic" panose="020B0502020202020204" pitchFamily="34" charset="0"/>
              </a:rPr>
              <a:t>, 13 febbraio 2024</a:t>
            </a:r>
          </a:p>
        </p:txBody>
      </p:sp>
      <p:pic>
        <p:nvPicPr>
          <p:cNvPr id="4" name="Immagine 3">
            <a:extLst>
              <a:ext uri="{FF2B5EF4-FFF2-40B4-BE49-F238E27FC236}">
                <a16:creationId xmlns:a16="http://schemas.microsoft.com/office/drawing/2014/main" id="{2B4481D1-A9E4-FB89-B6C8-2277B1698884}"/>
              </a:ext>
            </a:extLst>
          </p:cNvPr>
          <p:cNvPicPr>
            <a:picLocks noChangeAspect="1"/>
          </p:cNvPicPr>
          <p:nvPr/>
        </p:nvPicPr>
        <p:blipFill>
          <a:blip r:embed="rId2"/>
          <a:stretch>
            <a:fillRect/>
          </a:stretch>
        </p:blipFill>
        <p:spPr>
          <a:xfrm>
            <a:off x="9585643" y="130161"/>
            <a:ext cx="1858030" cy="1858030"/>
          </a:xfrm>
          <a:prstGeom prst="rect">
            <a:avLst/>
          </a:prstGeom>
        </p:spPr>
      </p:pic>
      <p:pic>
        <p:nvPicPr>
          <p:cNvPr id="1026" name="Picture 2" descr="LA SEZIONE COSTRUTTORI EDILI DI CONFINDUSTRIA SARDEGNA MERIDIONALE – ANCE SARDEGNA MERIDIONALE INCONTRA IL SINDACO DELLA CITTÀ METROPOLITANA DI CAGLIARI   ">
            <a:extLst>
              <a:ext uri="{FF2B5EF4-FFF2-40B4-BE49-F238E27FC236}">
                <a16:creationId xmlns:a16="http://schemas.microsoft.com/office/drawing/2014/main" id="{0EB2EF54-0F79-4851-B33F-42108C82B9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19" b="33681"/>
          <a:stretch/>
        </p:blipFill>
        <p:spPr bwMode="auto">
          <a:xfrm>
            <a:off x="491878" y="488273"/>
            <a:ext cx="6628013" cy="138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47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AUDIZIONE CAMERA 30 gennaio 2023</a:t>
            </a:r>
          </a:p>
        </p:txBody>
      </p:sp>
      <p:pic>
        <p:nvPicPr>
          <p:cNvPr id="3" name="Immagine 2">
            <a:extLst>
              <a:ext uri="{FF2B5EF4-FFF2-40B4-BE49-F238E27FC236}">
                <a16:creationId xmlns:a16="http://schemas.microsoft.com/office/drawing/2014/main" id="{E9951216-2EBE-CA60-1F73-03B72A1D01CC}"/>
              </a:ext>
            </a:extLst>
          </p:cNvPr>
          <p:cNvPicPr>
            <a:picLocks noChangeAspect="1"/>
          </p:cNvPicPr>
          <p:nvPr/>
        </p:nvPicPr>
        <p:blipFill>
          <a:blip r:embed="rId2"/>
          <a:stretch>
            <a:fillRect/>
          </a:stretch>
        </p:blipFill>
        <p:spPr>
          <a:xfrm>
            <a:off x="1743300" y="1298502"/>
            <a:ext cx="8640000" cy="5230780"/>
          </a:xfrm>
          <a:prstGeom prst="rect">
            <a:avLst/>
          </a:prstGeom>
        </p:spPr>
      </p:pic>
      <p:sp>
        <p:nvSpPr>
          <p:cNvPr id="8" name="CasellaDiTesto 7">
            <a:extLst>
              <a:ext uri="{FF2B5EF4-FFF2-40B4-BE49-F238E27FC236}">
                <a16:creationId xmlns:a16="http://schemas.microsoft.com/office/drawing/2014/main" id="{744318C9-8EB1-266C-4689-B6432ACE74FB}"/>
              </a:ext>
            </a:extLst>
          </p:cNvPr>
          <p:cNvSpPr txBox="1"/>
          <p:nvPr/>
        </p:nvSpPr>
        <p:spPr>
          <a:xfrm>
            <a:off x="80252" y="6553503"/>
            <a:ext cx="884001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3"/>
              </a:rPr>
              <a:t>https://www.camera.it/leg19/682?atto=019&amp;tipoAtto=Atto&amp;idLegislatura=19&amp;tab=1#inizio</a:t>
            </a:r>
            <a:r>
              <a:rPr kumimoji="0" lang="it-IT"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pic>
        <p:nvPicPr>
          <p:cNvPr id="2" name="Immagine 1">
            <a:extLst>
              <a:ext uri="{FF2B5EF4-FFF2-40B4-BE49-F238E27FC236}">
                <a16:creationId xmlns:a16="http://schemas.microsoft.com/office/drawing/2014/main" id="{E71F8A4A-9E77-F0EA-4CBB-7A68A0EAF0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15283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AUDIZIONE SENATO 31 gennaio 2023</a:t>
            </a:r>
          </a:p>
        </p:txBody>
      </p:sp>
      <p:pic>
        <p:nvPicPr>
          <p:cNvPr id="6" name="Immagine 5">
            <a:extLst>
              <a:ext uri="{FF2B5EF4-FFF2-40B4-BE49-F238E27FC236}">
                <a16:creationId xmlns:a16="http://schemas.microsoft.com/office/drawing/2014/main" id="{12E47517-FEFA-6917-655F-C88CA1B2B274}"/>
              </a:ext>
            </a:extLst>
          </p:cNvPr>
          <p:cNvPicPr>
            <a:picLocks noChangeAspect="1"/>
          </p:cNvPicPr>
          <p:nvPr/>
        </p:nvPicPr>
        <p:blipFill>
          <a:blip r:embed="rId2"/>
          <a:stretch>
            <a:fillRect/>
          </a:stretch>
        </p:blipFill>
        <p:spPr>
          <a:xfrm>
            <a:off x="1721796" y="1439697"/>
            <a:ext cx="8640000" cy="4811274"/>
          </a:xfrm>
          <a:prstGeom prst="rect">
            <a:avLst/>
          </a:prstGeom>
        </p:spPr>
      </p:pic>
      <p:sp>
        <p:nvSpPr>
          <p:cNvPr id="7" name="CasellaDiTesto 6">
            <a:extLst>
              <a:ext uri="{FF2B5EF4-FFF2-40B4-BE49-F238E27FC236}">
                <a16:creationId xmlns:a16="http://schemas.microsoft.com/office/drawing/2014/main" id="{CAEE035E-99DD-0DA7-DC53-8092FB816BCC}"/>
              </a:ext>
            </a:extLst>
          </p:cNvPr>
          <p:cNvSpPr txBox="1"/>
          <p:nvPr/>
        </p:nvSpPr>
        <p:spPr>
          <a:xfrm>
            <a:off x="80252" y="6553503"/>
            <a:ext cx="884001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3"/>
              </a:rPr>
              <a:t>https://www.senato.it/leg/19/BGT/Schede/docnonleg/46077.htm#</a:t>
            </a:r>
            <a:r>
              <a:rPr kumimoji="0" lang="it-IT"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pic>
        <p:nvPicPr>
          <p:cNvPr id="2" name="Immagine 1">
            <a:extLst>
              <a:ext uri="{FF2B5EF4-FFF2-40B4-BE49-F238E27FC236}">
                <a16:creationId xmlns:a16="http://schemas.microsoft.com/office/drawing/2014/main" id="{D78D3B97-55F5-846B-253D-BB95944D5E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21085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AUDIZIONE SENATO 31 gennaio 2023</a:t>
            </a:r>
          </a:p>
        </p:txBody>
      </p:sp>
      <p:pic>
        <p:nvPicPr>
          <p:cNvPr id="3" name="Immagine 2">
            <a:extLst>
              <a:ext uri="{FF2B5EF4-FFF2-40B4-BE49-F238E27FC236}">
                <a16:creationId xmlns:a16="http://schemas.microsoft.com/office/drawing/2014/main" id="{67AC101A-C3CF-C0CA-D63F-97EC95DE4827}"/>
              </a:ext>
            </a:extLst>
          </p:cNvPr>
          <p:cNvPicPr>
            <a:picLocks noChangeAspect="1"/>
          </p:cNvPicPr>
          <p:nvPr/>
        </p:nvPicPr>
        <p:blipFill>
          <a:blip r:embed="rId2"/>
          <a:stretch>
            <a:fillRect/>
          </a:stretch>
        </p:blipFill>
        <p:spPr>
          <a:xfrm>
            <a:off x="2419350" y="1615027"/>
            <a:ext cx="7353300" cy="4676775"/>
          </a:xfrm>
          <a:prstGeom prst="rect">
            <a:avLst/>
          </a:prstGeom>
        </p:spPr>
      </p:pic>
      <p:pic>
        <p:nvPicPr>
          <p:cNvPr id="2" name="Immagine 1">
            <a:extLst>
              <a:ext uri="{FF2B5EF4-FFF2-40B4-BE49-F238E27FC236}">
                <a16:creationId xmlns:a16="http://schemas.microsoft.com/office/drawing/2014/main" id="{8F0B06BF-E1FA-CA3A-9A96-640182F0F5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129313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AUDIZIONE SENATO 31 gennaio 2023</a:t>
            </a:r>
          </a:p>
        </p:txBody>
      </p:sp>
      <p:sp>
        <p:nvSpPr>
          <p:cNvPr id="2" name="CasellaDiTesto 1">
            <a:extLst>
              <a:ext uri="{FF2B5EF4-FFF2-40B4-BE49-F238E27FC236}">
                <a16:creationId xmlns:a16="http://schemas.microsoft.com/office/drawing/2014/main" id="{F006BD7B-F39C-12C4-5E0D-B248B09AC5DC}"/>
              </a:ext>
            </a:extLst>
          </p:cNvPr>
          <p:cNvSpPr txBox="1"/>
          <p:nvPr/>
        </p:nvSpPr>
        <p:spPr>
          <a:xfrm>
            <a:off x="651809" y="1470871"/>
            <a:ext cx="102119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Documento ANCI</a:t>
            </a:r>
          </a:p>
        </p:txBody>
      </p:sp>
      <p:pic>
        <p:nvPicPr>
          <p:cNvPr id="7" name="Immagine 6">
            <a:extLst>
              <a:ext uri="{FF2B5EF4-FFF2-40B4-BE49-F238E27FC236}">
                <a16:creationId xmlns:a16="http://schemas.microsoft.com/office/drawing/2014/main" id="{2162E3EA-BCDB-1E8D-4628-C4B57BD8E985}"/>
              </a:ext>
            </a:extLst>
          </p:cNvPr>
          <p:cNvPicPr>
            <a:picLocks noChangeAspect="1"/>
          </p:cNvPicPr>
          <p:nvPr/>
        </p:nvPicPr>
        <p:blipFill>
          <a:blip r:embed="rId2"/>
          <a:stretch>
            <a:fillRect/>
          </a:stretch>
        </p:blipFill>
        <p:spPr>
          <a:xfrm>
            <a:off x="725116" y="2146772"/>
            <a:ext cx="986952" cy="1339435"/>
          </a:xfrm>
          <a:prstGeom prst="rect">
            <a:avLst/>
          </a:prstGeom>
        </p:spPr>
      </p:pic>
      <p:pic>
        <p:nvPicPr>
          <p:cNvPr id="9" name="Immagine 8">
            <a:extLst>
              <a:ext uri="{FF2B5EF4-FFF2-40B4-BE49-F238E27FC236}">
                <a16:creationId xmlns:a16="http://schemas.microsoft.com/office/drawing/2014/main" id="{CD4C70A5-101B-5776-6C18-11E207757205}"/>
              </a:ext>
            </a:extLst>
          </p:cNvPr>
          <p:cNvPicPr>
            <a:picLocks noChangeAspect="1"/>
          </p:cNvPicPr>
          <p:nvPr/>
        </p:nvPicPr>
        <p:blipFill>
          <a:blip r:embed="rId3"/>
          <a:stretch>
            <a:fillRect/>
          </a:stretch>
        </p:blipFill>
        <p:spPr>
          <a:xfrm>
            <a:off x="2463732" y="2062187"/>
            <a:ext cx="7867650" cy="4419600"/>
          </a:xfrm>
          <a:prstGeom prst="rect">
            <a:avLst/>
          </a:prstGeom>
        </p:spPr>
      </p:pic>
      <p:pic>
        <p:nvPicPr>
          <p:cNvPr id="3" name="Immagine 2">
            <a:extLst>
              <a:ext uri="{FF2B5EF4-FFF2-40B4-BE49-F238E27FC236}">
                <a16:creationId xmlns:a16="http://schemas.microsoft.com/office/drawing/2014/main" id="{CF647847-1EC7-E6AC-6903-F1B389E8D1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622061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5755422"/>
          </a:xfrm>
          <a:prstGeom prst="rect">
            <a:avLst/>
          </a:prstGeom>
          <a:noFill/>
        </p:spPr>
        <p:txBody>
          <a:bodyPr wrap="square" rtlCol="0">
            <a:spAutoFit/>
          </a:bodyPr>
          <a:lstStyle/>
          <a:p>
            <a:r>
              <a:rPr lang="it-IT" sz="32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ARTICOLATO DEL NUOVO CODICE</a:t>
            </a:r>
          </a:p>
          <a:p>
            <a:endParaRPr lang="it-IT" sz="2800" dirty="0">
              <a:solidFill>
                <a:schemeClr val="bg2">
                  <a:lumMod val="50000"/>
                </a:schemeClr>
              </a:solidFill>
              <a:latin typeface="Century Gothic" panose="020B0502020202020204" pitchFamily="34" charset="0"/>
            </a:endParaRPr>
          </a:p>
          <a:p>
            <a:r>
              <a:rPr lang="it-IT" sz="2800" b="1" dirty="0">
                <a:solidFill>
                  <a:schemeClr val="bg2">
                    <a:lumMod val="50000"/>
                  </a:schemeClr>
                </a:solidFill>
                <a:latin typeface="Century Gothic" panose="020B0502020202020204" pitchFamily="34" charset="0"/>
              </a:rPr>
              <a:t>INDICE</a:t>
            </a:r>
          </a:p>
          <a:p>
            <a:r>
              <a:rPr lang="it-IT" sz="2800" b="1" dirty="0">
                <a:solidFill>
                  <a:srgbClr val="C00000"/>
                </a:solidFill>
                <a:effectLst>
                  <a:outerShdw blurRad="38100" dist="38100" dir="2700000" algn="tl">
                    <a:srgbClr val="000000">
                      <a:alpha val="43137"/>
                    </a:srgbClr>
                  </a:outerShdw>
                </a:effectLst>
                <a:latin typeface="Century Gothic" panose="020B0502020202020204" pitchFamily="34" charset="0"/>
              </a:rPr>
              <a:t>LIBRO I</a:t>
            </a:r>
            <a:r>
              <a:rPr lang="it-IT" sz="2800" dirty="0">
                <a:solidFill>
                  <a:srgbClr val="C00000"/>
                </a:solidFill>
                <a:effectLst>
                  <a:outerShdw blurRad="38100" dist="38100" dir="2700000" algn="tl">
                    <a:srgbClr val="000000">
                      <a:alpha val="43137"/>
                    </a:srgbClr>
                  </a:outerShdw>
                </a:effectLst>
                <a:latin typeface="Century Gothic" panose="020B0502020202020204" pitchFamily="34" charset="0"/>
              </a:rPr>
              <a:t>: Dei principi, della digitalizzazione, della programmazione e della progettazione</a:t>
            </a:r>
            <a:r>
              <a:rPr lang="it-IT" sz="2800" dirty="0">
                <a:solidFill>
                  <a:schemeClr val="bg2">
                    <a:lumMod val="50000"/>
                  </a:schemeClr>
                </a:solidFill>
                <a:latin typeface="Century Gothic" panose="020B0502020202020204" pitchFamily="34" charset="0"/>
              </a:rPr>
              <a:t>.</a:t>
            </a:r>
          </a:p>
          <a:p>
            <a:r>
              <a:rPr lang="it-IT" sz="2800" b="1" dirty="0">
                <a:solidFill>
                  <a:schemeClr val="bg2">
                    <a:lumMod val="50000"/>
                  </a:schemeClr>
                </a:solidFill>
                <a:latin typeface="Century Gothic" panose="020B0502020202020204" pitchFamily="34" charset="0"/>
              </a:rPr>
              <a:t>LIBRO II</a:t>
            </a:r>
            <a:r>
              <a:rPr lang="it-IT" sz="2800" dirty="0">
                <a:solidFill>
                  <a:schemeClr val="bg2">
                    <a:lumMod val="50000"/>
                  </a:schemeClr>
                </a:solidFill>
                <a:latin typeface="Century Gothic" panose="020B0502020202020204" pitchFamily="34" charset="0"/>
              </a:rPr>
              <a:t>: Dell’appalto.</a:t>
            </a:r>
          </a:p>
          <a:p>
            <a:r>
              <a:rPr lang="it-IT" sz="2800" b="1" dirty="0">
                <a:solidFill>
                  <a:schemeClr val="bg2">
                    <a:lumMod val="50000"/>
                  </a:schemeClr>
                </a:solidFill>
                <a:latin typeface="Century Gothic" panose="020B0502020202020204" pitchFamily="34" charset="0"/>
              </a:rPr>
              <a:t>LIBRO III</a:t>
            </a:r>
            <a:r>
              <a:rPr lang="it-IT" sz="2800" dirty="0">
                <a:solidFill>
                  <a:schemeClr val="bg2">
                    <a:lumMod val="50000"/>
                  </a:schemeClr>
                </a:solidFill>
                <a:latin typeface="Century Gothic" panose="020B0502020202020204" pitchFamily="34" charset="0"/>
              </a:rPr>
              <a:t>: Dell’appalto nei settori speciali.</a:t>
            </a:r>
          </a:p>
          <a:p>
            <a:r>
              <a:rPr lang="it-IT" sz="2800" b="1" dirty="0">
                <a:solidFill>
                  <a:schemeClr val="bg2">
                    <a:lumMod val="50000"/>
                  </a:schemeClr>
                </a:solidFill>
                <a:latin typeface="Century Gothic" panose="020B0502020202020204" pitchFamily="34" charset="0"/>
              </a:rPr>
              <a:t>LIBRO IV</a:t>
            </a:r>
            <a:r>
              <a:rPr lang="it-IT" sz="2800" dirty="0">
                <a:solidFill>
                  <a:schemeClr val="bg2">
                    <a:lumMod val="50000"/>
                  </a:schemeClr>
                </a:solidFill>
                <a:latin typeface="Century Gothic" panose="020B0502020202020204" pitchFamily="34" charset="0"/>
              </a:rPr>
              <a:t>: Del partenariato pubblico-privato e delle concessioni.</a:t>
            </a:r>
          </a:p>
          <a:p>
            <a:r>
              <a:rPr lang="it-IT" sz="2800" b="1" dirty="0">
                <a:solidFill>
                  <a:schemeClr val="bg2">
                    <a:lumMod val="50000"/>
                  </a:schemeClr>
                </a:solidFill>
                <a:latin typeface="Century Gothic" panose="020B0502020202020204" pitchFamily="34" charset="0"/>
              </a:rPr>
              <a:t>LIBRO V</a:t>
            </a:r>
            <a:r>
              <a:rPr lang="it-IT" sz="2800" dirty="0">
                <a:solidFill>
                  <a:schemeClr val="bg2">
                    <a:lumMod val="50000"/>
                  </a:schemeClr>
                </a:solidFill>
                <a:latin typeface="Century Gothic" panose="020B0502020202020204" pitchFamily="34" charset="0"/>
              </a:rPr>
              <a:t>: Del contenzioso e dell’Autorità Nazionale Anticorruzione. disposizioni finali e transitorie.</a:t>
            </a:r>
          </a:p>
          <a:p>
            <a:endParaRPr lang="it-IT" sz="2800" dirty="0">
              <a:solidFill>
                <a:schemeClr val="bg2">
                  <a:lumMod val="50000"/>
                </a:schemeClr>
              </a:solidFill>
              <a:latin typeface="Century Gothic" panose="020B0502020202020204" pitchFamily="34" charset="0"/>
            </a:endParaRPr>
          </a:p>
          <a:p>
            <a:r>
              <a:rPr lang="it-IT" sz="2800" b="1" dirty="0">
                <a:solidFill>
                  <a:srgbClr val="C00000"/>
                </a:solidFill>
                <a:effectLst>
                  <a:outerShdw blurRad="38100" dist="38100" dir="2700000" algn="tl">
                    <a:srgbClr val="000000">
                      <a:alpha val="43137"/>
                    </a:srgbClr>
                  </a:outerShdw>
                </a:effectLst>
                <a:latin typeface="Century Gothic" panose="020B0502020202020204" pitchFamily="34" charset="0"/>
              </a:rPr>
              <a:t>38 ALLEGATI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14</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374805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584775"/>
          </a:xfrm>
          <a:prstGeom prst="rect">
            <a:avLst/>
          </a:prstGeom>
          <a:noFill/>
        </p:spPr>
        <p:txBody>
          <a:bodyPr wrap="square" rtlCol="0">
            <a:spAutoFit/>
          </a:bodyPr>
          <a:lstStyle/>
          <a:p>
            <a:r>
              <a:rPr lang="it-IT" sz="32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ARTICOLATO DEL NUOVO CODICE</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15</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pic>
        <p:nvPicPr>
          <p:cNvPr id="4" name="Immagine 3">
            <a:extLst>
              <a:ext uri="{FF2B5EF4-FFF2-40B4-BE49-F238E27FC236}">
                <a16:creationId xmlns:a16="http://schemas.microsoft.com/office/drawing/2014/main" id="{EB324EAE-B3D3-96D2-B1E1-D5F5A3164777}"/>
              </a:ext>
            </a:extLst>
          </p:cNvPr>
          <p:cNvPicPr>
            <a:picLocks noChangeAspect="1"/>
          </p:cNvPicPr>
          <p:nvPr/>
        </p:nvPicPr>
        <p:blipFill>
          <a:blip r:embed="rId3"/>
          <a:stretch>
            <a:fillRect/>
          </a:stretch>
        </p:blipFill>
        <p:spPr>
          <a:xfrm>
            <a:off x="701341" y="1184201"/>
            <a:ext cx="10211933" cy="5569511"/>
          </a:xfrm>
          <a:prstGeom prst="rect">
            <a:avLst/>
          </a:prstGeom>
        </p:spPr>
      </p:pic>
    </p:spTree>
    <p:extLst>
      <p:ext uri="{BB962C8B-B14F-4D97-AF65-F5344CB8AC3E}">
        <p14:creationId xmlns:p14="http://schemas.microsoft.com/office/powerpoint/2010/main" val="169608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LIBRO I.</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PARTE 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22. Ecosistema nazionale di approvvigionamento digitale (e-procurement)</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CA5E7B22-DCFA-97B1-FAA2-D31C17C38ADF}"/>
              </a:ext>
            </a:extLst>
          </p:cNvPr>
          <p:cNvSpPr txBox="1"/>
          <p:nvPr/>
        </p:nvSpPr>
        <p:spPr>
          <a:xfrm>
            <a:off x="651808" y="1993485"/>
            <a:ext cx="1021193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L’ecosistema nazionale di approvvigionamento digitale (e-procurement) è costituito dalle piattaforme e dai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servizi digitali infrastrutturali abilitanti la gestione del ciclo di vita dei contratti pubblici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di cui all’articolo 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 dalle piattaforme di approvvigionamento digitale utilizzate dalle stazioni appaltanti di cui all’articolo 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Le piattaforme e i servizi digitali di cui al comma 1 consentono, in particolare: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la redazione o l’acquisizione degli atti in formato nativo digitale;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 pubblicazione e la trasmissione dei dati e documenti alla Banca dati nazionale dei contratti pubblici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 l’accesso elettronico alla documentazione di gara;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 la presentazione del documento di gara unico europeo in formato digitale e l’interoperabilità con il fascicolo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virtuale dell’operatore economico;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 la presentazione delle offerte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f) l’apertura, la gestione e la conservazione del fascicolo di gara in modalità digitale;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g) il controllo tecnico, contabile e amministrativo dei contratti anche in fase di esecuzione e la gestione delle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Garanzie.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Le basi di dati di interesse nazionale alimentano l’ecosistema nazionale di approvvigionamento digitale, 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sensi dell’articolo 60 del codice dell'amministrazione digitale, di cui al decreto legislativo 7 marzo 2005,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82.</a:t>
            </a:r>
          </a:p>
        </p:txBody>
      </p:sp>
    </p:spTree>
    <p:extLst>
      <p:ext uri="{BB962C8B-B14F-4D97-AF65-F5344CB8AC3E}">
        <p14:creationId xmlns:p14="http://schemas.microsoft.com/office/powerpoint/2010/main" val="2222553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LIBRO I.</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PARTE 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23. Banca dati nazionale dei contratti pubblici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4" name="CasellaDiTesto 3">
            <a:extLst>
              <a:ext uri="{FF2B5EF4-FFF2-40B4-BE49-F238E27FC236}">
                <a16:creationId xmlns:a16="http://schemas.microsoft.com/office/drawing/2014/main" id="{032B9D76-D906-49DB-766E-02A300D77047}"/>
              </a:ext>
            </a:extLst>
          </p:cNvPr>
          <p:cNvSpPr txBox="1"/>
          <p:nvPr/>
        </p:nvSpPr>
        <p:spPr>
          <a:xfrm>
            <a:off x="651809" y="1684789"/>
            <a:ext cx="10211933"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L’ANAC è titolare in via esclusiva della Banca dati nazionale dei contratti pubblici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 Banca dati nazionale dei contratti pubblici è interoperabile con le piattaforme di approvvigionamento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digitale utilizzate dalle stazioni appaltanti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e dagli enti concedenti e con il portale dei soggetti aggregatori 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cui al decreto-legge 24 aprile 2014, n. 66, convertito, con modificazioni, dalla legge 23 giugno 2014, n. 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per la digitalizzazione di tutte le fasi del ciclo di vita dei contratti pubblici, nonché con la piattaforma digitale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nazionale dati di cui all’articolo 50-ter del codice di cui al decreto legislativo n. 82 del 2005, con le basi di dati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 interesse nazionale di cui all’articolo 60 del codice di cui al decreto legislativo n. 82 del 2005 e con tutte 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altre piattaforme e banche dati dei soggetti di cui all’articolo 2, comma 2, del codice di cui al decreto legislativo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n. 82 del 2005, coinvolti nell’attività relativa al ciclo di vita dei contratti pubblici…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8. L’omissione di informazioni richieste, il rifiuto o l’omissione di attività necessarie a garantire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l’interoperabilità delle banche dati coinvolte nel ciclo di vita dei contratti pubblici costituisce violazione 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obblighi di transizione digitale punibili ai sensi dell’articolo 18-bis del codice di cui al decreto legislativo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82 del 2005.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NOTA: art. 37 c. 4 (programma triennale e aggiornamenti annuali), art. 115 c. 5 (giornale dei lavori)</a:t>
            </a: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7174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LIBRO I.</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PARTE 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24. Fascicolo virtuale dell’operatore economico</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A6280370-12B5-98CF-7B22-CBD78359D63D}"/>
              </a:ext>
            </a:extLst>
          </p:cNvPr>
          <p:cNvSpPr txBox="1"/>
          <p:nvPr/>
        </p:nvSpPr>
        <p:spPr>
          <a:xfrm>
            <a:off x="651809" y="1684789"/>
            <a:ext cx="10211933"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Presso la Banca dati nazionale dei contratti pubblici opera il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fascicolo virtuale dell'operatore economico 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consente la verifica dell'assenza delle cause di esclusione di cui agli articoli 94 e 95 e dei requisiti di cui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all'articolo 103 per i soggetti esecutori di lavori pubblici, nonché dei dati e dei documenti relativi ai requisiti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di cui all'articolo 100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che l'operatore economico inserisce.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Il fascicolo virtuale dell'operatore economico è utilizzato per la partecipazione alle procedure di affidamento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disciplinate dal codice. I dati e i documenti contenuti nel fascicolo virtuale dell’operatore economico, nei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termini di efficacia di ciascuno di essi, sono aggiornati automaticamente mediante interoperabilità e sono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utilizzati in tutte le procedure di affidamento cui l’operatore partecipa.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Le amministrazioni competenti al rilascio delle certificazioni o delle informazioni di cui agli articoli 94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95 garantiscono alla Banca dati nazionale dei contratti pubblici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attraverso la piattaforma di cui all’articolo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ter del codice dell'amministrazione digitale, di cui al decreto legislativo 7 marzo 2005, n. 82 e l’accesso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interoperabilità alle proprie banche dati, ai sensi dell’articolo 23, comma 3, del presente codice,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 disponibilità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tempo reale delle informazioni e delle certificazioni digitali necessarie ad assicurare l’intero ciclo di vita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digitale di contratti pubblici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La violazione dell’obbligo di cui al primo periodo è punita ai sensi dell’articolo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23, comma 8. L'ANAC garantisce l'accessibilità al fascicolo virtuale dell’operatore economico alle stazioni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appaltanti e agli enti concedenti, agli operatori economici e agli organismi di attestazione di cui all'articolo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100, comma 4, limitatamente ai dati di rispettiva competenza. L'ANAC può predisporre elenchi aggiornati 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operatori economici già accertati secondo quanto previsto dal comma 1 e le modalità per l'utilizzo degli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accertamenti per procedure di affidamento diverse.</a:t>
            </a:r>
          </a:p>
        </p:txBody>
      </p:sp>
    </p:spTree>
    <p:extLst>
      <p:ext uri="{BB962C8B-B14F-4D97-AF65-F5344CB8AC3E}">
        <p14:creationId xmlns:p14="http://schemas.microsoft.com/office/powerpoint/2010/main" val="2829762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LIBRO I.</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PARTE 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25. Piattaforme di approvvigionamento digitale</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A6280370-12B5-98CF-7B22-CBD78359D63D}"/>
              </a:ext>
            </a:extLst>
          </p:cNvPr>
          <p:cNvSpPr txBox="1"/>
          <p:nvPr/>
        </p:nvSpPr>
        <p:spPr>
          <a:xfrm>
            <a:off x="651809" y="1684789"/>
            <a:ext cx="1021193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Le piattaforme di approvvigionamento digitale sono costituite dall’insieme dei servizi e dei sistemi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informatici, interconnessi e interoperanti, utilizzati dalle stazioni appaltanti e dagli enti concedenti per svolgere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una o più attività di cui all’articolo 21, comma 1, e per assicurare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 piena digitalizzazione dell’intero ciclo 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vita dei contratti pubblici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 tal fine, le piattaforme di approvvigionamento digitale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interagiscono con i servizi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della Banca dati nazionale dei contratti pubblici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 cui all’articolo 23 nonché con i servizi della piattaforma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digitale nazionale dati di cui all’articolo 50-ter del codice dell'amministrazione digitale, di cui al decreto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legislativo 7 marzo 2005, n. 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Le stazioni appaltanti e gli enti concedenti utilizzano le piattaforme di approvvigionamento digitale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svolgere le procedure di affidamento e di esecuzione dei contratti pubblici, secondo le regole tecniche di cui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all’articolo 26. Le piattaforme di approvvigionamento digitale non possono alterare la parità di accesso degli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operatori, né impedire o limitare la partecipazione alla procedura di gara degli stessi ovvero distorcere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concorrenza, né modificare l'oggetto dell'appalto, come definito dai documenti di gara. Le stazioni appaltanti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 gli enti concedenti assicurano la partecipazione alla gara anche in caso di comprovato malfunzionamento,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pur se temporaneo, delle piattaforme, anche eventualmente disponendo la sospensione del termine per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ricezione delle offerte per il periodo di tempo necessario a ripristinare il normale funzionamento e la proroga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dello stesso per una durata proporzionale alla gravità del malfunzionamento.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Le stazioni appaltanti e gli enti concedenti non dotati di una propria piattaforma di approvvigionamento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digitale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si avvalgono delle piattaforme messe a disposizione da altre stazioni appaltanti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o enti concedenti, 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centrali di committenza o da soggetti aggregatori, da regioni o province autonome, che a loro volta possono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ricorrere a un gestore del sistema che garantisce il funzionamento e la sicurezza della piattaforma.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È fatto divieto di porre a carico dei concorrenti o dell'aggiudicatario eventuali costi connessi alla gestione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delle piattaforme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88754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78263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PERCORSO DI APPROVAZIONE DEL CODICE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Legge 21 giugno 2022, n. 78</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Delega al Governo in materia di contratti pubblici.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30 giugno 2022</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Il Presidente </a:t>
            </a:r>
            <a:r>
              <a:rPr kumimoji="0" lang="it-IT" sz="2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CdM</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affida al Consiglio di Stato.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luglio 2022</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Frattini istituisce Commissione Speciale.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20 ottobre 2022</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Prima bozza al Governo.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14 novembre 2022</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Reiterazione incarico.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7 dicembre 2022</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Schema definitivo al Governo.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16 dicembre 2022</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Approvazione in via preliminare del Governo.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5 gennaio 2023</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Trasmissione alle Camere.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31 marzo 2023</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Approvazione definitiva previa acquisizione del parere della Conferenza unificata e dei pareri delle Commissioni parlamentari competenti.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aprile 2023</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Entrata in vigore del Codice.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luglio 2023</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Efficacia del Codice.</a:t>
            </a: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1436795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LIBRO I.</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PARTE 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43. Metodi e strumenti di gestione informativa digitale delle costruzioni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B96F7FD3-24FE-5F3C-7399-B721B9969030}"/>
              </a:ext>
            </a:extLst>
          </p:cNvPr>
          <p:cNvSpPr txBox="1"/>
          <p:nvPr/>
        </p:nvSpPr>
        <p:spPr>
          <a:xfrm>
            <a:off x="651808" y="1993485"/>
            <a:ext cx="1021193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 decorrere dal 1° gennaio 2025,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le stazioni appaltanti e gli enti concedenti adottano metodi e strumenti 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gestione informativa digitale delle costruzioni per la progettazione e la realizzazione di opere di nuova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costruzione e per gli interventi su costruzioni esistenti per importo a base di gara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superiore a 1 milione di euro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La disposizione di cui al primo periodo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non si applica agli interventi di ordinaria e straordinaria manutenzione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meno che essi non riguardino opere precedentemente eseguite con l’uso dei suddetti metodi e strumenti 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gestione informativa digitale.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Anche al di fuori dei casi di cui al comma 1 e in conformità con i principi di cui all’articolo 19, le stazioni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appaltanti e gli enti concedenti possono adottare metodi e strumenti di gestione informativa digitale delle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costruzioni, eventualmente prevedendo nella documentazione di gara un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punteggio premiale relativo alle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modalità d’uso di tali metodi e strumenti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Tale facoltà è subordinata all’adozione delle misure stabilite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nell’allegato I.9</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Gli strumenti indicati ai commi 1 e 2 utilizzano piattaforme interoperabili a mezzo di formati aperti non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proprietari al fine di non limitare la concorrenza tra i fornitori di tecnologie e il coinvolgimento di specifiche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progettualità tra i progettisti, nonché di consentire il trasferimento dei dati tra pubbliche amministrazioni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operatori economici partecipanti alla procedura aggiudicatari o incaricati dell’esecuzione del contratto.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8219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Decreto Ministeriale n. 560 del 01/12/2017</a:t>
            </a: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Decreto B.I.M.</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pic>
        <p:nvPicPr>
          <p:cNvPr id="6" name="Immagine 5">
            <a:extLst>
              <a:ext uri="{FF2B5EF4-FFF2-40B4-BE49-F238E27FC236}">
                <a16:creationId xmlns:a16="http://schemas.microsoft.com/office/drawing/2014/main" id="{6173D9C2-C001-CAD6-D6A4-B5FB7AFF4FF1}"/>
              </a:ext>
            </a:extLst>
          </p:cNvPr>
          <p:cNvPicPr>
            <a:picLocks noChangeAspect="1"/>
          </p:cNvPicPr>
          <p:nvPr/>
        </p:nvPicPr>
        <p:blipFill>
          <a:blip r:embed="rId3"/>
          <a:stretch>
            <a:fillRect/>
          </a:stretch>
        </p:blipFill>
        <p:spPr>
          <a:xfrm>
            <a:off x="533400" y="1361876"/>
            <a:ext cx="9000000" cy="5239726"/>
          </a:xfrm>
          <a:prstGeom prst="rect">
            <a:avLst/>
          </a:prstGeom>
        </p:spPr>
      </p:pic>
    </p:spTree>
    <p:extLst>
      <p:ext uri="{BB962C8B-B14F-4D97-AF65-F5344CB8AC3E}">
        <p14:creationId xmlns:p14="http://schemas.microsoft.com/office/powerpoint/2010/main" val="154470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Decreto Ministeriale n. 560 del 01/12/2017</a:t>
            </a: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Decreto B.I.M.</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pic>
        <p:nvPicPr>
          <p:cNvPr id="9" name="Immagine 8">
            <a:extLst>
              <a:ext uri="{FF2B5EF4-FFF2-40B4-BE49-F238E27FC236}">
                <a16:creationId xmlns:a16="http://schemas.microsoft.com/office/drawing/2014/main" id="{1DEA2EE7-63F8-8389-ECCC-3C422972DF7B}"/>
              </a:ext>
            </a:extLst>
          </p:cNvPr>
          <p:cNvPicPr>
            <a:picLocks noChangeAspect="1"/>
          </p:cNvPicPr>
          <p:nvPr/>
        </p:nvPicPr>
        <p:blipFill>
          <a:blip r:embed="rId3"/>
          <a:stretch>
            <a:fillRect/>
          </a:stretch>
        </p:blipFill>
        <p:spPr>
          <a:xfrm>
            <a:off x="794627" y="1947862"/>
            <a:ext cx="9000000" cy="2425477"/>
          </a:xfrm>
          <a:prstGeom prst="rect">
            <a:avLst/>
          </a:prstGeom>
        </p:spPr>
      </p:pic>
    </p:spTree>
    <p:extLst>
      <p:ext uri="{BB962C8B-B14F-4D97-AF65-F5344CB8AC3E}">
        <p14:creationId xmlns:p14="http://schemas.microsoft.com/office/powerpoint/2010/main" val="161442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Decreto Ministeriale n. 560 del 01/12/2017</a:t>
            </a: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Decreto B.I.M.</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pic>
        <p:nvPicPr>
          <p:cNvPr id="4" name="Immagine 3">
            <a:extLst>
              <a:ext uri="{FF2B5EF4-FFF2-40B4-BE49-F238E27FC236}">
                <a16:creationId xmlns:a16="http://schemas.microsoft.com/office/drawing/2014/main" id="{B4CDA3C9-E062-D537-E3B6-89EC5686D11F}"/>
              </a:ext>
            </a:extLst>
          </p:cNvPr>
          <p:cNvPicPr>
            <a:picLocks noChangeAspect="1"/>
          </p:cNvPicPr>
          <p:nvPr/>
        </p:nvPicPr>
        <p:blipFill>
          <a:blip r:embed="rId3"/>
          <a:stretch>
            <a:fillRect/>
          </a:stretch>
        </p:blipFill>
        <p:spPr>
          <a:xfrm>
            <a:off x="651809" y="1421881"/>
            <a:ext cx="9000000" cy="5117031"/>
          </a:xfrm>
          <a:prstGeom prst="rect">
            <a:avLst/>
          </a:prstGeom>
        </p:spPr>
      </p:pic>
    </p:spTree>
    <p:extLst>
      <p:ext uri="{BB962C8B-B14F-4D97-AF65-F5344CB8AC3E}">
        <p14:creationId xmlns:p14="http://schemas.microsoft.com/office/powerpoint/2010/main" val="1820459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D70D46C-30C1-993F-6A5B-92EB07935B24}"/>
              </a:ext>
            </a:extLst>
          </p:cNvPr>
          <p:cNvPicPr>
            <a:picLocks noChangeAspect="1"/>
          </p:cNvPicPr>
          <p:nvPr/>
        </p:nvPicPr>
        <p:blipFill>
          <a:blip r:embed="rId2"/>
          <a:stretch>
            <a:fillRect/>
          </a:stretch>
        </p:blipFill>
        <p:spPr>
          <a:xfrm>
            <a:off x="719905" y="1390145"/>
            <a:ext cx="8280000" cy="5486545"/>
          </a:xfrm>
          <a:prstGeom prst="rect">
            <a:avLst/>
          </a:prstGeom>
        </p:spPr>
      </p:pic>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Decreto Ministeriale n. 312 del 02/08/2021</a:t>
            </a: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Modifiche al decreto B.I.M.</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2348968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Decreto Ministeriale n. 312 del 02/08/2021</a:t>
            </a: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Modifiche al decreto B.I.M.</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pic>
        <p:nvPicPr>
          <p:cNvPr id="4" name="Immagine 3">
            <a:extLst>
              <a:ext uri="{FF2B5EF4-FFF2-40B4-BE49-F238E27FC236}">
                <a16:creationId xmlns:a16="http://schemas.microsoft.com/office/drawing/2014/main" id="{88F04846-9EC4-5B88-79F1-B0D02113BCEC}"/>
              </a:ext>
            </a:extLst>
          </p:cNvPr>
          <p:cNvPicPr>
            <a:picLocks noChangeAspect="1"/>
          </p:cNvPicPr>
          <p:nvPr/>
        </p:nvPicPr>
        <p:blipFill>
          <a:blip r:embed="rId3"/>
          <a:stretch>
            <a:fillRect/>
          </a:stretch>
        </p:blipFill>
        <p:spPr>
          <a:xfrm>
            <a:off x="778618" y="2094437"/>
            <a:ext cx="9000000" cy="2593373"/>
          </a:xfrm>
          <a:prstGeom prst="rect">
            <a:avLst/>
          </a:prstGeom>
        </p:spPr>
      </p:pic>
    </p:spTree>
    <p:extLst>
      <p:ext uri="{BB962C8B-B14F-4D97-AF65-F5344CB8AC3E}">
        <p14:creationId xmlns:p14="http://schemas.microsoft.com/office/powerpoint/2010/main" val="306658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2515E63-9B30-B772-B1A6-90D0D35D9EF9}"/>
              </a:ext>
            </a:extLst>
          </p:cNvPr>
          <p:cNvPicPr>
            <a:picLocks noChangeAspect="1"/>
          </p:cNvPicPr>
          <p:nvPr/>
        </p:nvPicPr>
        <p:blipFill>
          <a:blip r:embed="rId2"/>
          <a:stretch>
            <a:fillRect/>
          </a:stretch>
        </p:blipFill>
        <p:spPr>
          <a:xfrm>
            <a:off x="768545" y="1325755"/>
            <a:ext cx="7920000" cy="2216296"/>
          </a:xfrm>
          <a:prstGeom prst="rect">
            <a:avLst/>
          </a:prstGeom>
        </p:spPr>
      </p:pic>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Decreto Ministeriale n. 312 del 02/08/2021</a:t>
            </a: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Modifiche al decreto B.I.M.</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pic>
        <p:nvPicPr>
          <p:cNvPr id="9" name="Immagine 8">
            <a:extLst>
              <a:ext uri="{FF2B5EF4-FFF2-40B4-BE49-F238E27FC236}">
                <a16:creationId xmlns:a16="http://schemas.microsoft.com/office/drawing/2014/main" id="{EE0B042F-5E83-A351-28DB-6CEF450FCF0A}"/>
              </a:ext>
            </a:extLst>
          </p:cNvPr>
          <p:cNvPicPr>
            <a:picLocks noChangeAspect="1"/>
          </p:cNvPicPr>
          <p:nvPr/>
        </p:nvPicPr>
        <p:blipFill>
          <a:blip r:embed="rId4"/>
          <a:stretch>
            <a:fillRect/>
          </a:stretch>
        </p:blipFill>
        <p:spPr>
          <a:xfrm>
            <a:off x="719905" y="3516325"/>
            <a:ext cx="7920000" cy="3312147"/>
          </a:xfrm>
          <a:prstGeom prst="rect">
            <a:avLst/>
          </a:prstGeom>
        </p:spPr>
      </p:pic>
    </p:spTree>
    <p:extLst>
      <p:ext uri="{BB962C8B-B14F-4D97-AF65-F5344CB8AC3E}">
        <p14:creationId xmlns:p14="http://schemas.microsoft.com/office/powerpoint/2010/main" val="44801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I.9.</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Metodi e strumenti di gestione informativa digitale delle costruzioni </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CA9333FB-82AA-8674-A4B4-C447094354C6}"/>
              </a:ext>
            </a:extLst>
          </p:cNvPr>
          <p:cNvSpPr txBox="1"/>
          <p:nvPr/>
        </p:nvSpPr>
        <p:spPr>
          <a:xfrm>
            <a:off x="651809" y="1684789"/>
            <a:ext cx="10211933"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Le stazioni appaltanti, prima di adottare i processi relativi alla gestione informativa digitale delle costruzioni per i singoli procedimenti, indipendentemente dalla fase progettuale e dal relativo valore delle opere, provvedono necessariamente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definire e attuare un piano di formazione specifica del personale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secondo i diversi ruoli ricoperti, con particolare riferimento ai metodi e agli strumenti digitali di modellazione, anche per assicurare che quello preposto ad attività amministrative e tecniche consegua adeguata formazione e requisiti di professionalità 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esperienza in riferimento altresì ai profili di responsabili della gestione informativa di cui al comma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 definire e attuare un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piano di acquisizione e di manutenzione degli strumenti hardware e software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 gestione digitale dei processi decisionali e informativi;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 redigere e adottare un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atto di organizzazione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per la formale e analitica esplicazione delle procedure di controllo e gestione volte a digitalizzare il sistema organizzativo dei processi relativi all'affidamento e alla esecuzione dei contratti pubblici, oltre che per la gestione del ciclo di vita dei beni disponibili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indisponibili. Tale atto di organizzazione è integrato con gli eventuali sistemi di gestione e di qualità della stazione appaltante.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Le stazioni appaltanti che adottano i metodi e gli strumenti di cui al comma 1 nominano un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gestore dell'ambiente di condivisione dei dati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 almeno un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gestore dei processi digitali supportati da modelli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informativi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Tali stazioni appaltanti inoltre nominano per ogni intervento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un coordinatore dei flussi informativi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all'interno della struttura di supporto al responsabile unico di cui all'articolo 15 del codice. Tali gestori e coordinatori devono conseguire adeguata competenza anche mediante la frequenza, con profitto, di appositi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corsi di formazione.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Le stazioni appaltanti adottano un proprio ambiente di condivisione dati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definendone caratteristiche e prestazioni, la proprietà dei dati e le modalità per la loro elaborazione, condivisione e gestione nel corso dell'affidamento e della esecuzione dei contratti pubblici …</a:t>
            </a:r>
          </a:p>
        </p:txBody>
      </p:sp>
    </p:spTree>
    <p:extLst>
      <p:ext uri="{BB962C8B-B14F-4D97-AF65-F5344CB8AC3E}">
        <p14:creationId xmlns:p14="http://schemas.microsoft.com/office/powerpoint/2010/main" val="3767219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I.9.</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Metodi e strumenti di gestione informativa digitale delle costruzioni </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6B417898-07EE-F4C4-FB62-42EDB360F75D}"/>
              </a:ext>
            </a:extLst>
          </p:cNvPr>
          <p:cNvSpPr txBox="1"/>
          <p:nvPr/>
        </p:nvSpPr>
        <p:spPr>
          <a:xfrm>
            <a:off x="651809" y="1684789"/>
            <a:ext cx="10211933"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5.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Le stazioni appaltanti utilizzano piattaforme interoperabili mediante formati aperti non proprietari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I dati sono elaborati in modelli informativi disciplinari multidimensionali e orientati a oggetti. Le informazioni prodotte sono gestite tramite flussi informativi digitalizzati all'interno di un ambiente di condivisione dei dati 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sono condivise tra tutti i partecipanti al progetto, alla costruzione e alla gestione dell'intervento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I dati sono fruibili secondo formati aperti non proprietari e standardizzati da organismi indipendenti, in conformità alle specifiche tecniche di cui al comma 6, in modo da non richiedere l'utilizzo esclusivo di specifiche applicazioni tecnologiche.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9. Per l'avvio di procedure di affidamento di lavori con progetto esecutivo o con appalto integrato, le stazioni appaltanti predispongono un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capitolato informativo coerente con il livello di progettazione posto a base di gara</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I documenti contrattuali disciplinano gli obblighi dell'appaltatore in materia di gestione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informativa digitale delle costruzioni.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11. Il coordinamento, la direzione e il controllo tecnico-contabile dell'esecuzione dei contratti pubblici, possono essere svolti mediante l'utilizzo dei metodi e degli strumenti di gestione informativa digitale. A questo fine, se il direttore dei lavori non è in possesso delle competenze necessarie, all'interno del suo ufficio è nominato un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coordinatore dei flussi informativi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Per il collaudo finale o la verifica di conformità,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l'affidatario consegna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il modello informativo dell'opera realizzata per la successiva gestione del ciclo di vita</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del cespite immobiliare o infrastrutturale.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 verifica di questo modello rientra fra le attività di collaudo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 di verifica di conformità. </a:t>
            </a:r>
          </a:p>
        </p:txBody>
      </p:sp>
    </p:spTree>
    <p:extLst>
      <p:ext uri="{BB962C8B-B14F-4D97-AF65-F5344CB8AC3E}">
        <p14:creationId xmlns:p14="http://schemas.microsoft.com/office/powerpoint/2010/main" val="2649457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Metodi e strumenti di gestione informativa digitale delle costruzioni</a:t>
            </a: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pic>
        <p:nvPicPr>
          <p:cNvPr id="6" name="Immagine 5">
            <a:extLst>
              <a:ext uri="{FF2B5EF4-FFF2-40B4-BE49-F238E27FC236}">
                <a16:creationId xmlns:a16="http://schemas.microsoft.com/office/drawing/2014/main" id="{8E43FC2B-55BD-2910-0787-DF37E8DFB6F3}"/>
              </a:ext>
            </a:extLst>
          </p:cNvPr>
          <p:cNvPicPr>
            <a:picLocks noChangeAspect="1"/>
          </p:cNvPicPr>
          <p:nvPr/>
        </p:nvPicPr>
        <p:blipFill>
          <a:blip r:embed="rId3"/>
          <a:stretch>
            <a:fillRect/>
          </a:stretch>
        </p:blipFill>
        <p:spPr>
          <a:xfrm>
            <a:off x="265914" y="1550572"/>
            <a:ext cx="11540191" cy="4805778"/>
          </a:xfrm>
          <a:prstGeom prst="rect">
            <a:avLst/>
          </a:prstGeom>
        </p:spPr>
      </p:pic>
      <p:sp>
        <p:nvSpPr>
          <p:cNvPr id="7" name="CasellaDiTesto 6">
            <a:extLst>
              <a:ext uri="{FF2B5EF4-FFF2-40B4-BE49-F238E27FC236}">
                <a16:creationId xmlns:a16="http://schemas.microsoft.com/office/drawing/2014/main" id="{8F014353-EEFE-843F-C627-F7DB799C35DC}"/>
              </a:ext>
            </a:extLst>
          </p:cNvPr>
          <p:cNvSpPr txBox="1"/>
          <p:nvPr/>
        </p:nvSpPr>
        <p:spPr>
          <a:xfrm>
            <a:off x="0" y="6384112"/>
            <a:ext cx="776820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Fonte </a:t>
            </a:r>
            <a:r>
              <a:rPr kumimoji="0" lang="en-US"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https://www.labtecdesign.com/lab/BIM_Periodic_Table.html</a:t>
            </a:r>
            <a:endPar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4538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782630"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GRUPPO DI LAVORO CONSIGLIO DI STATO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BOARD CDS</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Presidente F. Frattini, Presidente aggiunto CDS e tre 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COMMISSIONE SPECIALE</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componenti: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Board </a:t>
            </a:r>
            <a:r>
              <a:rPr kumimoji="0" lang="it-IT" sz="2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CdS</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4 membri;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Presidenti di Sezione </a:t>
            </a:r>
            <a:r>
              <a:rPr kumimoji="0" lang="it-IT" sz="2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CdS</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8 membri;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Consiglieri di Stato, 32 membri;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Consiglieri TAR, 10 membri;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Avvocati dello Stato, 2 membri;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Consiglieri Corte di Cassazione, 2 membri;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Consiglieri Corte dei Conti, 1 membro;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Professori e Avvocati, 12 membri;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Esperti tecnici, 6 membri.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graphicFrame>
        <p:nvGraphicFramePr>
          <p:cNvPr id="4" name="Grafico 3">
            <a:extLst>
              <a:ext uri="{FF2B5EF4-FFF2-40B4-BE49-F238E27FC236}">
                <a16:creationId xmlns:a16="http://schemas.microsoft.com/office/drawing/2014/main" id="{4041C5A2-44FE-96FB-70E4-DAD1EF27A1BC}"/>
              </a:ext>
            </a:extLst>
          </p:cNvPr>
          <p:cNvGraphicFramePr>
            <a:graphicFrameLocks/>
          </p:cNvGraphicFramePr>
          <p:nvPr/>
        </p:nvGraphicFramePr>
        <p:xfrm>
          <a:off x="7031115" y="2607816"/>
          <a:ext cx="4822054" cy="2834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2103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1BB3D5A-D6FF-B071-2600-4F269AE27099}"/>
              </a:ext>
            </a:extLst>
          </p:cNvPr>
          <p:cNvPicPr>
            <a:picLocks noChangeAspect="1"/>
          </p:cNvPicPr>
          <p:nvPr/>
        </p:nvPicPr>
        <p:blipFill>
          <a:blip r:embed="rId2"/>
          <a:stretch>
            <a:fillRect/>
          </a:stretch>
        </p:blipFill>
        <p:spPr>
          <a:xfrm>
            <a:off x="546755" y="1704914"/>
            <a:ext cx="9737889" cy="4609958"/>
          </a:xfrm>
          <a:prstGeom prst="rect">
            <a:avLst/>
          </a:prstGeom>
        </p:spPr>
      </p:pic>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Metodi e strumenti di gestione informativa digitale delle costruzioni</a:t>
            </a: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11120D92-21B0-88B9-9B73-1BEB4ADE4432}"/>
              </a:ext>
            </a:extLst>
          </p:cNvPr>
          <p:cNvSpPr txBox="1"/>
          <p:nvPr/>
        </p:nvSpPr>
        <p:spPr>
          <a:xfrm>
            <a:off x="1263507" y="5918609"/>
            <a:ext cx="1021193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Fonte Alma Software</a:t>
            </a:r>
            <a:endPar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05010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Metodi e strumenti di gestione informativa digitale delle costruzioni</a:t>
            </a: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pic>
        <p:nvPicPr>
          <p:cNvPr id="2050" name="Picture 2">
            <a:extLst>
              <a:ext uri="{FF2B5EF4-FFF2-40B4-BE49-F238E27FC236}">
                <a16:creationId xmlns:a16="http://schemas.microsoft.com/office/drawing/2014/main" id="{8EAB2C5C-16F7-8A00-FFC5-0331FD660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60" y="1501629"/>
            <a:ext cx="7459706" cy="523053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1120D92-21B0-88B9-9B73-1BEB4ADE4432}"/>
              </a:ext>
            </a:extLst>
          </p:cNvPr>
          <p:cNvSpPr txBox="1"/>
          <p:nvPr/>
        </p:nvSpPr>
        <p:spPr>
          <a:xfrm>
            <a:off x="8241018" y="1426169"/>
            <a:ext cx="3486384" cy="507831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a:t>
            </a:r>
            <a:r>
              <a:rPr kumimoji="0" lang="it-IT" sz="1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Exchange Information </a:t>
            </a:r>
            <a:r>
              <a:rPr kumimoji="0" lang="it-IT" sz="1800" b="1" i="0" u="none" strike="noStrike" kern="1200" cap="none" spc="0" normalizeH="0" baseline="0" noProof="0" dirty="0" err="1">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Requirements</a:t>
            </a:r>
            <a:r>
              <a:rPr kumimoji="0" lang="it-IT" sz="1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è un documento stilato dal committente che definisce i requisiti legati allo scambio informativo.</a:t>
            </a:r>
          </a:p>
          <a:p>
            <a:pPr marL="0" marR="0" lvl="0" indent="0" algn="r" defTabSz="914400" rtl="0" eaLnBrk="1" fontAlgn="auto" latinLnBrk="0" hangingPunct="1">
              <a:lnSpc>
                <a:spcPct val="100000"/>
              </a:lnSpc>
              <a:spcBef>
                <a:spcPts val="0"/>
              </a:spcBef>
              <a:spcAft>
                <a:spcPts val="0"/>
              </a:spcAft>
              <a:buClrTx/>
              <a:buSzTx/>
              <a:buFontTx/>
              <a:buNone/>
              <a:tabLst/>
              <a:defRPr/>
            </a:pPr>
            <a:endParaRPr lang="it-IT" dirty="0">
              <a:solidFill>
                <a:srgbClr val="E7E6E6">
                  <a:lumMod val="50000"/>
                </a:srgbClr>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Lo scopo del </a:t>
            </a:r>
            <a:r>
              <a:rPr kumimoji="0" lang="it-IT" sz="1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BIM </a:t>
            </a:r>
            <a:r>
              <a:rPr kumimoji="0" lang="it-IT" sz="1800" b="1" i="0" u="none" strike="noStrike" kern="1200" cap="none" spc="0" normalizeH="0" baseline="0" noProof="0" dirty="0" err="1">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Execution</a:t>
            </a:r>
            <a:r>
              <a:rPr kumimoji="0" lang="it-IT" sz="1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Plan</a:t>
            </a:r>
            <a:r>
              <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è definire modi e strumenti per raggiungere gli obiettivi e i requisiti informativi definiti dal committente.</a:t>
            </a:r>
          </a:p>
          <a:p>
            <a:pPr marL="0" marR="0" lvl="0" indent="0" algn="r" defTabSz="914400" rtl="0" eaLnBrk="1" fontAlgn="auto" latinLnBrk="0" hangingPunct="1">
              <a:lnSpc>
                <a:spcPct val="100000"/>
              </a:lnSpc>
              <a:spcBef>
                <a:spcPts val="0"/>
              </a:spcBef>
              <a:spcAft>
                <a:spcPts val="0"/>
              </a:spcAft>
              <a:buClrTx/>
              <a:buSzTx/>
              <a:buFontTx/>
              <a:buNone/>
              <a:tabLst/>
              <a:defRPr/>
            </a:pPr>
            <a:endParaRPr lang="it-IT" dirty="0">
              <a:solidFill>
                <a:srgbClr val="E7E6E6">
                  <a:lumMod val="50000"/>
                </a:srgbClr>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Il </a:t>
            </a:r>
            <a:r>
              <a:rPr kumimoji="0" lang="it-IT" sz="18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Master Information Delivery Plan </a:t>
            </a:r>
            <a:r>
              <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è un piano utilizzato per gestire la consegna delle informazioni durante lo sviluppo dei progetti.</a:t>
            </a:r>
            <a:endParaRPr kumimoji="0" lang="fr-FR"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
        <p:nvSpPr>
          <p:cNvPr id="6" name="CasellaDiTesto 5">
            <a:extLst>
              <a:ext uri="{FF2B5EF4-FFF2-40B4-BE49-F238E27FC236}">
                <a16:creationId xmlns:a16="http://schemas.microsoft.com/office/drawing/2014/main" id="{6BA6A779-CCAA-9183-A22B-5D1609FA371D}"/>
              </a:ext>
            </a:extLst>
          </p:cNvPr>
          <p:cNvSpPr txBox="1"/>
          <p:nvPr/>
        </p:nvSpPr>
        <p:spPr>
          <a:xfrm>
            <a:off x="1772896" y="6256230"/>
            <a:ext cx="609452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Information Delivery Cycle - PAS 1192-2:2013</a:t>
            </a:r>
            <a:endParaRPr kumimoji="0" lang="it-IT"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1475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4B05CAA4-A70C-EC34-9E34-506B5F36FE1A}"/>
              </a:ext>
            </a:extLst>
          </p:cNvPr>
          <p:cNvPicPr>
            <a:picLocks noChangeAspect="1"/>
          </p:cNvPicPr>
          <p:nvPr/>
        </p:nvPicPr>
        <p:blipFill>
          <a:blip r:embed="rId2"/>
          <a:stretch>
            <a:fillRect/>
          </a:stretch>
        </p:blipFill>
        <p:spPr>
          <a:xfrm>
            <a:off x="28281" y="1602557"/>
            <a:ext cx="11306504" cy="5292901"/>
          </a:xfrm>
          <a:prstGeom prst="rect">
            <a:avLst/>
          </a:prstGeom>
        </p:spPr>
      </p:pic>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Metodi e strumenti di gestione informativa digitale delle costruzioni</a:t>
            </a: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11120D92-21B0-88B9-9B73-1BEB4ADE4432}"/>
              </a:ext>
            </a:extLst>
          </p:cNvPr>
          <p:cNvSpPr txBox="1"/>
          <p:nvPr/>
        </p:nvSpPr>
        <p:spPr>
          <a:xfrm>
            <a:off x="1263507" y="5230536"/>
            <a:ext cx="1021193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Fonte Alma Software</a:t>
            </a:r>
            <a:endPar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72411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Metodi e strumenti di gestione informativa digitale delle costruzioni</a:t>
            </a: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11120D92-21B0-88B9-9B73-1BEB4ADE4432}"/>
              </a:ext>
            </a:extLst>
          </p:cNvPr>
          <p:cNvSpPr txBox="1"/>
          <p:nvPr/>
        </p:nvSpPr>
        <p:spPr>
          <a:xfrm>
            <a:off x="1263507" y="5230536"/>
            <a:ext cx="1021193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Fonte Alma Software</a:t>
            </a:r>
            <a:endParaRPr kumimoji="0" lang="it-IT" sz="1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pic>
        <p:nvPicPr>
          <p:cNvPr id="6" name="Immagine 5">
            <a:extLst>
              <a:ext uri="{FF2B5EF4-FFF2-40B4-BE49-F238E27FC236}">
                <a16:creationId xmlns:a16="http://schemas.microsoft.com/office/drawing/2014/main" id="{7C27AA3C-CA1D-3241-4419-CF1F725CADCC}"/>
              </a:ext>
            </a:extLst>
          </p:cNvPr>
          <p:cNvPicPr>
            <a:picLocks noChangeAspect="1"/>
          </p:cNvPicPr>
          <p:nvPr/>
        </p:nvPicPr>
        <p:blipFill>
          <a:blip r:embed="rId3"/>
          <a:stretch>
            <a:fillRect/>
          </a:stretch>
        </p:blipFill>
        <p:spPr>
          <a:xfrm>
            <a:off x="0" y="1714081"/>
            <a:ext cx="12192000" cy="3429838"/>
          </a:xfrm>
          <a:prstGeom prst="rect">
            <a:avLst/>
          </a:prstGeom>
        </p:spPr>
      </p:pic>
    </p:spTree>
    <p:extLst>
      <p:ext uri="{BB962C8B-B14F-4D97-AF65-F5344CB8AC3E}">
        <p14:creationId xmlns:p14="http://schemas.microsoft.com/office/powerpoint/2010/main" val="1355223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I.7.</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SEZIONE 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1. Quadro </a:t>
            </a:r>
            <a:r>
              <a:rPr kumimoji="0" lang="it-IT" sz="28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esigenziale</a:t>
            </a: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B671385D-48D7-E90E-B90C-F7D489891C48}"/>
              </a:ext>
            </a:extLst>
          </p:cNvPr>
          <p:cNvSpPr txBox="1"/>
          <p:nvPr/>
        </p:nvSpPr>
        <p:spPr>
          <a:xfrm>
            <a:off x="651809" y="1684789"/>
            <a:ext cx="10211933"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Il quadro </a:t>
            </a:r>
            <a:r>
              <a:rPr kumimoji="0" lang="it-IT"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esigenziale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tiene conto di quanto previsto negli strumenti di programmazione del committente. Esso, per ciascun intervento da realizzare, in relazione alla tipologia dell'intervento stesso, riporta: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gli obiettivi generali da perseguire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attraverso la realizzazione dell'intervento, con gli associati indicatori chiave di prestazione;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fabbisogni, le esigenze qualitative e quantitative del committente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della collettività o della specifica utenza alla quale l'intervento è destinato, che dovranno essere soddisfatti attraverso la realizzazione dell'intervento stesso.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Il quadro </a:t>
            </a:r>
            <a:r>
              <a:rPr kumimoji="0" lang="it-IT"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esigenziale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e il documento di fattibilità delle alternative progettuali, di cui all'articolo 2, possono essere redatti anche con l'ausilio di sistemi informativi geografici (</a:t>
            </a:r>
            <a:r>
              <a:rPr kumimoji="0" lang="it-IT"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Geographical</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Information System) e di modelli informativi relativi allo stato di fatto delle aree interessate e delle attività insediabili. A questo fine,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il quadro </a:t>
            </a:r>
            <a:r>
              <a:rPr kumimoji="0" lang="it-IT"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esigenziale</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 può essere integrato dalla configurazione di modelli informativi bi- e tri-dimensionali</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 carattere urbano o territoriale comprensivi dei piani di cantiere e da modelli informativi che riflettano lo stato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dei luoghi e dei cespiti immobiliari o infrastrutturali esistenti.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La redazione del quadro </a:t>
            </a:r>
            <a:r>
              <a:rPr kumimoji="0" lang="it-IT" sz="1400" b="1" i="0" u="none" strike="noStrike" kern="1200" cap="none" spc="0" normalizeH="0" baseline="0" noProof="0" dirty="0" err="1">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esigenziale</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è di esclusiva competenza del committente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117444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I.7.</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SEZIONE 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2. Documento di fattibilità delle alternative progettuali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923A0F99-84EB-0761-BE94-C9EEADB45B15}"/>
              </a:ext>
            </a:extLst>
          </p:cNvPr>
          <p:cNvSpPr txBox="1"/>
          <p:nvPr/>
        </p:nvSpPr>
        <p:spPr>
          <a:xfrm>
            <a:off x="651808" y="1993485"/>
            <a:ext cx="1021193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Il documento di fattibilità delle alternative progettuali, di seguito «DOCFAP», è redatto nel rispetto dei contenuti del quadro </a:t>
            </a:r>
            <a:r>
              <a:rPr kumimoji="0" lang="it-IT"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esigenziale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ed è prodromico alla redazione del Documento di indirizzo alla progettazione di cui all'articolo 3. Il DOCFAP, analogamente al quadro </a:t>
            </a:r>
            <a:r>
              <a:rPr kumimoji="0" lang="it-IT"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esigenziale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può essere supportato dalla configurazione di modelli informativi bi- e tri-dimensionali</a:t>
            </a:r>
            <a:r>
              <a:rPr kumimoji="0" lang="it-IT" sz="1400" b="0" i="0" u="none" strike="noStrike" kern="1200" cap="none" spc="0" normalizeH="0" baseline="0" noProof="0" dirty="0">
                <a:ln>
                  <a:noFill/>
                </a:ln>
                <a:solidFill>
                  <a:srgbClr val="C00000"/>
                </a:solidFill>
                <a:effectLst/>
                <a:uLnTx/>
                <a:uFillTx/>
                <a:latin typeface="Century Gothic" panose="020B0502020202020204" pitchFamily="34" charset="0"/>
                <a:ea typeface="+mn-ea"/>
                <a:cs typeface="+mn-cs"/>
              </a:rPr>
              <a:t>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 carattere urbano o territoriale e da modelli informativi che riflettano lo stato dei luoghi e dei cespiti immobiliari o infrastrutturali esistenti che permettano di visualizzare analisi di scenario e di identificare alternative progettuali.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Il DOCFAP individua e analizza le possibili soluzioni progettuali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che possono riguardare… Il DOCFAP, ove pertinente e richiesto dal committente, può analizzare anche le soluzioni tecniche, economiche e finanziarie, anche in relazione agli aspetti manutentivi dell'opera da realizzare. Il DOCFAP, ove pertinente e richiesto dal committente,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prende in considerazione e analizza tutte le opzioni possibili, inclusa, ove applicabile, l'ipotesi di non realizzazione dell'intervento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al fine di consentire un effettivo confronto comparato tra le diverse alternative. …. A tal fine è prevista la possibilità di effettuare indagini preliminari.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In applicazione del principio di proporzionalità di cui all'articolo 41, comma 5, del codice, il DOCFAP è sviluppato con un livello di approfondimento e con un contenuto differenziato in relazione al tipo e alla dimensione dell'intervento da realizzare.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Il DOCFAP, in relazione alla specifica tipologia e alla dimensione dell'intervento da realizzare si compone di una relazione tecnico-illustrativa, così articolata: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6. Per interventi di importo dei lavori superiore a 150.000 euro e inferiore alla soglia di cui all'articolo 14 del codice, è facoltà del committente richiedere la redazione del DOCFAP, che sarà redatto sulla base delle indicazioni fornite dal responsabile unico del progetto (RUP), tenendo conto del tipo e della dimensione dell'intervento da realizzare.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16399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I.7.</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SEZIONE 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3. Documento di indirizzo alla progettazione</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2CF9A0E9-8A50-95D9-A863-8054EF87B2EA}"/>
              </a:ext>
            </a:extLst>
          </p:cNvPr>
          <p:cNvSpPr txBox="1"/>
          <p:nvPr/>
        </p:nvSpPr>
        <p:spPr>
          <a:xfrm>
            <a:off x="651809" y="1684789"/>
            <a:ext cx="10211933"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Il documento di indirizzo alla progettazione, di seguito «DIP», da redigere in coerenza con il quadro </a:t>
            </a:r>
            <a:r>
              <a:rPr kumimoji="0" lang="it-IT"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esigenziale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e con la soluzione individuata nel DOCFAP, ove redatto, indica, in rapporto alla dimensione, alla specifica tipologia e alla categoria dell'intervento da realizzare, le caratteristiche, i requisiti e gli elaborati progettuali necessari per la definizione di ogni livello della progettazione.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Il DIP è redatto e approvato prima dell'affidamento del progetto di fattibilità tecnica ed economica, sia in caso di progettazione interna, che di progettazione esterna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alla stazione appaltante; in quest'ultimo caso, il DIP dovrà essere parte della documentazione di gara per l'affidamento del contratto pubblico di servizi, in quanto costituisce parte integrante del "capitolato del servizio di progettazione". … Il DIP riporta almeno le seguenti indicazioni: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lo stato dei luoghi con le relative indicazioni di tipo catastale,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eventualmente documentabile tramite modelli informativi che ne riflettano la condizione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 i livelli della progettazione da sviluppare e i relativi tempi di svolgimento, in rapporto alla specifica tipologia e alla dimensione dell’intervento.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Tali livelli di progettazione, quando supportati dai metodi e strumenti di gestione informativa delle costruzioni di cui all’articolo 43 del codice, possono tenere in considerazione i livelli di fabbisogno informativo disciplinati dalle norme tecniche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Nei casi previsti dalla legge o per scelta del committente, della stazione appaltate o dell’ente concedente il DIP include il capitolato informativo (di seguito anche «CI»), in riferimento a quanto previsto dall’articolo 43 del codice e secondo le specifiche del relativo allegato 1.9</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Il DIP, oltre ai contenuti stabiliti, può contenere, in materia di digitalizzazione dei processi e di modellazione informativa, ulteriori riferimenti alla fase esecutiva, anche con riferimento alla pianificazione e gestione della realizzazione prevista dalla norma UNI ISO 21502:2021 e dalla norma UNI ISO 31000</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Ai fini della redazione del DIP, qualora esso sia supportato da modelli informativi, la stazione appaltante o l’ente concedente può fare utile riferimento alla norma UNI/TR 11337-2: 2021</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2506366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I.7.</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SEZIONE 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6. Progetto di fattibilità tecnico-economica</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C9C74C5C-6B27-5385-46C1-B159AA580AA2}"/>
              </a:ext>
            </a:extLst>
          </p:cNvPr>
          <p:cNvSpPr txBox="1"/>
          <p:nvPr/>
        </p:nvSpPr>
        <p:spPr>
          <a:xfrm>
            <a:off x="651809" y="1684789"/>
            <a:ext cx="1021193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7. Il PFTE, in relazione alle dimensioni, alla tipologia e alla categoria dell'intervento è, in linea generale, fatta salva diversa disposizione motivata dal RUP in sede di DIP, composto dai seguenti elaborati: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relazione generale;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 relazione tecnica, corredata di rilievi, accertamenti, indagini e studi specialistici;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 relazione di verifica preventiva dell'interesse archeologico … ed eventuali indagini dirette sul terreno,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 studio di impatto ambientale, per le opere soggette a valutazione di impatto ambientale, di seguito «VIA»;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relazione di sostenibilità dell'opera</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f) rilievi plano-altimetrici e stato di consistenza delle opere esistenti e di quelle interferenti nell'immediato intorno dell'opera da progettare;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g)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modelli informativi e relativa relazione specialistica</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nei casi previsti dall'articolo 43 del codice;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h) elaborati grafici delle opere, nelle scale adeguate, integrati e coerenti con i contenuti dei modelli informativi, quando presenti;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 computo estimativo dell'opera;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 quadro economico di progetto;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m) piano economico e finanziario di massima, per le opere da realizzarsi mediante partenariato pubblico-privato;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n) cronoprogramma;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o) piano di sicurezza e di coordinamento,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capitolato informativo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nei casi previsti dall'articolo 43 del codice.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q)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piano preliminare di manutenzione dell'opera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 delle sue parti.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r)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piano preliminare di monitoraggio geotecnico e strutturale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s) per le opere soggette a VIA, e comunque ove richiesto, piano preliminare di monitoraggio ambientale;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t) piano particellare delle aree </a:t>
            </a:r>
            <a:r>
              <a:rPr kumimoji="0" lang="it-IT" sz="1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espropriande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o da acquisire, ove pertinente.</a:t>
            </a:r>
          </a:p>
        </p:txBody>
      </p:sp>
    </p:spTree>
    <p:extLst>
      <p:ext uri="{BB962C8B-B14F-4D97-AF65-F5344CB8AC3E}">
        <p14:creationId xmlns:p14="http://schemas.microsoft.com/office/powerpoint/2010/main" val="3916163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I.7.</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SEZIONE 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13. Relazione specialistica sulla modellazione informativa</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8B33B76B-1DB1-DA50-1B73-42BFB42A1DF4}"/>
              </a:ext>
            </a:extLst>
          </p:cNvPr>
          <p:cNvSpPr txBox="1"/>
          <p:nvPr/>
        </p:nvSpPr>
        <p:spPr>
          <a:xfrm>
            <a:off x="651808" y="1993485"/>
            <a:ext cx="10211933"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Nel caso di utilizzo della modellazione informativa digitale può essere incluso il capitolato informativo (CI) così come previsto dall'articolo 43 del codice, in materia di metodi e di strumenti di gestione digitale delle costruzioni. Tale documento integra e approfondisce il capitolato informativo contenuto nel DIP 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regola i processi digitali, la modellazione informativa digitale, le scelte tecnologiche e gestionali anche in materia di Ambiente 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Condivisione dei Dati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per le successive fasi del processo, sia in ambito progettuale che realizzativo, in un'ottica di finale gestione digitale degli aspetti manutentivi.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Il CI potrà disciplinare, inoltre, la configurazione dell'offerta di gestione informativa formulata dai concorrenti in fase di procedura di affidamento.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Nel CI dovranno essere definiti tutti i contenuti richiesti all'appaltatore e alla propria catena di fornitura non solo in funzione della fase di progettazione, ma anche di quella di attuazione dell'investimento e di realizzazione dei lavori.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Il CI introduce la strutturazione dell'ambiente di condivisione dei dati (accompagnati da fonti e metadati di riferimento), così come previsto dall'articolo 43 del codice (tale ambiente, contrattualmente rilevante, può essere funzionale alle attività di monitoraggio e di controllo, nonché' di rendicontazione, previste dalla governance del PNRR e del PNC, in maniera interoperabile con il sistema informativo previsto). </a:t>
            </a:r>
          </a:p>
        </p:txBody>
      </p:sp>
    </p:spTree>
    <p:extLst>
      <p:ext uri="{BB962C8B-B14F-4D97-AF65-F5344CB8AC3E}">
        <p14:creationId xmlns:p14="http://schemas.microsoft.com/office/powerpoint/2010/main" val="444350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I.7.</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SEZIONE 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21. Appalto su progetto di fattibilità tecnica ed economica</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CD03DD0B-E581-75FC-3878-EE461903141E}"/>
              </a:ext>
            </a:extLst>
          </p:cNvPr>
          <p:cNvSpPr txBox="1"/>
          <p:nvPr/>
        </p:nvSpPr>
        <p:spPr>
          <a:xfrm>
            <a:off x="651808" y="1993485"/>
            <a:ext cx="1021193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Nel caso in cui il PFTE sia posto a base di un appalto di progettazione ed esecuzione, il progetto deve essere sviluppato con un livello di approfondimento tale da individuare prestazionalmente le caratteristiche principali, anche geometriche, formali, tecnico-costruttive e materiche, dell'intervento e segnatamente quelle alle quali il committente attribuisce rilevanza ai fini del conseguimento degli obiettivi e dei risultati desiderati.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Il progetto in ogni caso dovrà contenere i seguenti elaborati: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piano di sicurezza e di coordinamento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piano di manutenzione dell'opera</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e delle sue parti;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schema di contratto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capitolato speciale d'appalto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 piano particellare di esproprio ove necessario;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f)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capitolato informativo, se previsto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213566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78263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GRUPPO DI LAVORO CONSIGLIO DI STATO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ESPERTI TECNICI COMMISSIONE SPECIALE</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Professore associato di Storia del diritto medievale e moderno, Università degli Studi di Firenze;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Professore ordinario di Analisi economica dei contratti pubblici, Università Bocconi di Milano;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Consulente Dipartimento per la Trasformazione Digitale, Presidenza del Consiglio dei Ministri</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Capo del Dipartimento Immobili e Appalti Banca d’Italia;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Ingegnere, Dirigente Generale MIT, Presidente del Consiglio Superiore dei LLPP;</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Ingegnere, Titolare di società di ingegneria </a:t>
            </a:r>
            <a:r>
              <a:rPr kumimoji="0" lang="it-IT" sz="2400" b="0" i="0" u="none" strike="noStrike" kern="1200" cap="none" spc="0" normalizeH="0" baseline="0" noProof="0" dirty="0" err="1">
                <a:ln>
                  <a:noFill/>
                </a:ln>
                <a:solidFill>
                  <a:srgbClr val="E7E6E6">
                    <a:lumMod val="50000"/>
                  </a:srgbClr>
                </a:solidFill>
                <a:effectLst/>
                <a:uLnTx/>
                <a:uFillTx/>
                <a:latin typeface="Century Gothic" panose="020B0502020202020204" pitchFamily="34" charset="0"/>
                <a:ea typeface="+mn-ea"/>
                <a:cs typeface="+mn-cs"/>
              </a:rPr>
              <a:t>Srl</a:t>
            </a:r>
            <a:r>
              <a:rPr kumimoji="0" lang="it-IT" sz="2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con sede a Napoli.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1241362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I.7.</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SEZIONE III.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22. Progetto esecutivo</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31F9D4E1-885D-CAB3-311B-5AE7739ED558}"/>
              </a:ext>
            </a:extLst>
          </p:cNvPr>
          <p:cNvSpPr txBox="1"/>
          <p:nvPr/>
        </p:nvSpPr>
        <p:spPr>
          <a:xfrm>
            <a:off x="651809" y="1684789"/>
            <a:ext cx="1021193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Qualora, ai sensi dell’articolo 43 del codice e del relativo allegato I.9, la redazione del progetto esecutivo fosse supportata da metodi e strumenti di gestione informativa digitale delle costruzioni, entro l’ambiente di condivisione dei dati, è necessario, all’interno del capitolato informativo, in funzione degli obiettivi, definire i livelli di fabbisogno informativo e l’equivalenza tra i contenitori informativi inerenti ai documenti e quelli corrispondenti ai modelli informativi, specie laddove da questi ultimi non si potessero trarre i documenti elencati al comma 4</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Il progetto esecutivo contiene la definizione finale di tutte le lavorazioni e, pertanto, descrive compiutamente e in ogni particolare architettonico, strutturale e impiantistico, l'intervento da realizzare. Restano esclusi soltanto i piani operativi di cantiere, i piani di approvvigionamento, nonché' i calcoli e i grafici relativi alle opere provvisionali. Salva diversa motivata determinazione della stazione appaltante, il progetto esecutivo, in relazione alle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dimensioni, alla tipologia e alla categoria dell'intervento, è composto dai seguenti documenti: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relazione generale; b) relazioni specialistiche; c) elaborati grafici, comprensivi anche di quelli relativi alle strutture e agli impianti, nonché, ove previsti, degli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elaborati relativi alla mitigazione ambientale, alla compensazione ambientale, al ripristino e al miglioramento ambientale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 calcoli del progetto esecutivo delle strutture e degli impianti; e) piano di manutenzione dell'opera e delle sue parti; f) aggiornamento del piano di sicurezza e di coordinamento di cui all'articolo 100 del decreto legislativo 9 aprile 2008, n. 81; g) quadro di incidenza della manodopera; h) cronoprogramma; i) elenco dei prezzi unitari ed eventuali analisi; l) computo metrico estimativo e quadro economico; m) schema di contratto e capitolato speciale di appalto; n) piano particellare di esproprio aggiornato; o)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relazione tecnica ed elaborati di applicazione dei criteri minimi ambientali (CAM) di riferimento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 p) fascicolo adattato alle caratteristiche dell'opera, recante i contenuti di cui all'allegato XVI al decreto legislativo 9 aprile 2008, n. 81. </a:t>
            </a:r>
          </a:p>
        </p:txBody>
      </p:sp>
    </p:spTree>
    <p:extLst>
      <p:ext uri="{BB962C8B-B14F-4D97-AF65-F5344CB8AC3E}">
        <p14:creationId xmlns:p14="http://schemas.microsoft.com/office/powerpoint/2010/main" val="3591674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ALLEGATO I.13.</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Determinazione dei parametri per la progettazione</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4FDCEA7A-E411-039B-9942-FF1777904AED}"/>
              </a:ext>
            </a:extLst>
          </p:cNvPr>
          <p:cNvSpPr txBox="1"/>
          <p:nvPr/>
        </p:nvSpPr>
        <p:spPr>
          <a:xfrm>
            <a:off x="651809" y="1684789"/>
            <a:ext cx="10211933"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2. Ripartizione delle aliquote del decreto ministeriale 17 giugno 2016.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Le aliquote relative alla progettazione esecutiva come definite nel decreto ministeriale 17 giugno 2016 sono integralmente attribuite alla nuova progettazione esecutiva, secondo i seguenti criteri: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le aliquote QbIII.03, QbIII.04, QbIII.05, QbIII.07, nel caso di appalto integrato, devono essere riconosciute per metà alla progettazione del PFTE e, per la restante metà, al progetto esecutivo al fine di compensare le prestazioni di revisione in fase esecutiva degli elaborati anticipati al PFTE;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 nei casi ordinari, ovvero di affidamento congiunto delle due fasi progettuali, le aliquote QbIII.03, QbIII.04, QbIII.05, QbIII.07 restano interamente di competenza della progettazione esecutiva.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5. In seguito alla determinazione dell'importo da porre a base di gara,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relativamente agli appalti per cui è obbligatoria l'adozione di metodologia Building Information </a:t>
            </a:r>
            <a:r>
              <a:rPr kumimoji="0" lang="it-IT" sz="14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Modeling</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(BIM), dovrà applicarsi un incremento percentuale pari al 10 per cento sul complessivo di calcolo degli onorari e prima dell'applicazione della percentuale relativa alle spese e oneri accessori, che sono calcolate anche sull'incremento percentuale BIM</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Tale incremento deve essere applicato a tutti i servizi e a tutte le prestazioni oggetto di affidamento. </a:t>
            </a:r>
          </a:p>
        </p:txBody>
      </p:sp>
    </p:spTree>
    <p:extLst>
      <p:ext uri="{BB962C8B-B14F-4D97-AF65-F5344CB8AC3E}">
        <p14:creationId xmlns:p14="http://schemas.microsoft.com/office/powerpoint/2010/main" val="3653055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LIBRO I.</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PARTE 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45. Incentivi alle funzioni tecniche</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7281C71F-CB11-3C78-6E26-943530173A9F}"/>
              </a:ext>
            </a:extLst>
          </p:cNvPr>
          <p:cNvSpPr txBox="1"/>
          <p:nvPr/>
        </p:nvSpPr>
        <p:spPr>
          <a:xfrm>
            <a:off x="651809" y="1684789"/>
            <a:ext cx="1021193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Gli oneri relativi alle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attività tecniche indicate nell’allegato I.10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sono a carico degli stanziamenti previsti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le singole procedure di affidamento di lavori, servizi e forniture negli stati di previsione della spesa o nei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bilanci delle stazioni appaltanti e degli enti concedenti. In sede di prima applicazione del codice, l’allegato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I.10 è abrogato a decorrere dalla data di entrata in vigore di un corrispondente regolamento adottato ai sensi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dell’articolo 17, comma 3, della legge 23 agosto 1988, n. 400, con decreto del Ministero delle infrastrutture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dei trasporti, sentito il Consiglio superiore dei lavori pubblici, che lo sostituisce integralmente anche in qualità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 allegato al codice.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Le stazioni appaltanti e gli enti concedenti destinano risorse finanziarie per le funzioni tecniche svolte dai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dipendenti specificate nell’allegato I.10 e per le finalità indicate al comma 5, a valere sugli stanziamenti di cui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al comma 1,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misura non superiore al 2 per cento dell'importo dei lavori, dei servizi e delle forniture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posto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base delle procedure di affidamento. Il presente comma si applica anche agli appalti relativi a servizi 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forniture nel caso in cui è nominato il direttore dell’esecuzione. È fatta salva, ai fini dell’esclusione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dall’obbligo di destinazione delle risorse di cui al presente comma, la facoltà delle stazioni appaltanti e degli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enti concedenti di prevedere una modalità diversa di retribuzione delle funzioni tecniche svolte dai propri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dipendenti.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L’</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80</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per cento delle risorse di cui al comma 2, è ripartito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per ogni opera, lavoro, servizio e fornitura,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tra 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RUP e i soggetti che svolgono le funzioni tecniche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indicate al comma 2,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nonché tra i loro collaboratori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Gli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importi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sono comprensivi anche degli oneri previdenziali e assistenziali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carico dell'amministrazione. I criteri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del relativo riparto, nonché quelli di corrispondente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riduzione delle risorse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finanziarie connesse alla singola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opera o lavoro,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 fronte di eventuali incrementi ingiustificati dei tempi o dei costi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previsti dal quadro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economico del progetto esecutivo, sono stabiliti dalle stazioni appaltanti e dagli enti concedenti, secondo 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rispettivi ordinamenti, entro trenta giorni dalla data di entrata in vigore del codice.</a:t>
            </a:r>
          </a:p>
        </p:txBody>
      </p:sp>
    </p:spTree>
    <p:extLst>
      <p:ext uri="{BB962C8B-B14F-4D97-AF65-F5344CB8AC3E}">
        <p14:creationId xmlns:p14="http://schemas.microsoft.com/office/powerpoint/2010/main" val="343773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LIBRO I.</a:t>
            </a: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PARTE 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Articolo 45. Incentivi alle funzioni tecniche</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7281C71F-CB11-3C78-6E26-943530173A9F}"/>
              </a:ext>
            </a:extLst>
          </p:cNvPr>
          <p:cNvSpPr txBox="1"/>
          <p:nvPr/>
        </p:nvSpPr>
        <p:spPr>
          <a:xfrm>
            <a:off x="651809" y="1684789"/>
            <a:ext cx="10211933"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L’incentivo di cui al comma 3 è corrisposto dal dirigente, dal responsabile di servizio preposto alla struttura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competente o da altro dirigente incaricato dalla singola amministrazione, sentito il RUP, che accerta e attesta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le specifiche funzioni tecniche svolte dal dipendente.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L’incentivo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complessivamente maturato dal dipendente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nel corso dell’anno di competenza, anche per attività svolte per conto di altre amministrazioni,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non può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superare il trattamento economico complessivo annuo lordo percepito dal dipendente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L’incentivo eccedente,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non corrisposto, incrementa le risorse di cui al comma 5.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Per le amministrazioni che adottano i metodi e gli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strumenti digitali per la gestione informativa dell’appalto il limite di cui al secondo periodo è aumentato 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15 per cento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Incrementa altresì le risorse di cui al comma 5 la parte di incentivo che corrisponde a prestazioni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non svolte dai dipendenti, perché affidate a personale esterno all’amministrazione medesima oppure perché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prive dell’attestazione del dirigente. Le disposizioni del comma 3 e del presente comma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non si applicano 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personale con qualifica dirigenziale</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5. Il 20 per cento delle risorse finanziarie di cui al comma 2, …, è destinato ai fini di cui ai commi 6 e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6. Con le risorse di cui al comma 5 l’ente acquista beni e tecnologie funzionali a progetti di innovazione, anche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per incentivare: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la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modellazione elettronica informativa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per l’edilizia e le infrastrutture;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 l’implementazione delle banche dati per il controllo e il miglioramento della capacità di spesa;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 l’</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efficientamento informatico</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 con particolare riferimento alle metodologie e strumentazioni elettroniche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per i controlli.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7. Una parte delle risorse di cui al comma 5 è in ogni caso utilizzata: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 per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attività di formazione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per l’incremento delle competenze digitali dei dipendenti nella realizzazione degli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interventi;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b) per la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specializzazione del personale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che svolge funzioni tecniche;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c) per la copertura degli </a:t>
            </a:r>
            <a:r>
              <a:rPr kumimoji="0" lang="it-IT" sz="14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oneri di assicurazione obbligatoria </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del personale.</a:t>
            </a:r>
          </a:p>
        </p:txBody>
      </p:sp>
    </p:spTree>
    <p:extLst>
      <p:ext uri="{BB962C8B-B14F-4D97-AF65-F5344CB8AC3E}">
        <p14:creationId xmlns:p14="http://schemas.microsoft.com/office/powerpoint/2010/main" val="135266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LIBRO II.</a:t>
            </a:r>
            <a:r>
              <a:rPr lang="it-IT" sz="2800" dirty="0">
                <a:solidFill>
                  <a:schemeClr val="bg2">
                    <a:lumMod val="50000"/>
                  </a:schemeClr>
                </a:solidFill>
                <a:latin typeface="Century Gothic" panose="020B0502020202020204" pitchFamily="34" charset="0"/>
              </a:rPr>
              <a:t> PARTE VI. </a:t>
            </a:r>
          </a:p>
          <a:p>
            <a:r>
              <a:rPr lang="it-IT" sz="2800" dirty="0">
                <a:solidFill>
                  <a:schemeClr val="bg2">
                    <a:lumMod val="50000"/>
                  </a:schemeClr>
                </a:solidFill>
                <a:latin typeface="Century Gothic" panose="020B0502020202020204" pitchFamily="34" charset="0"/>
              </a:rPr>
              <a:t>Articolo 114. Direzione dei lavori e dell’esecuzione dei contratti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44</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91786C90-694F-35A2-2173-6EB788025B74}"/>
              </a:ext>
            </a:extLst>
          </p:cNvPr>
          <p:cNvSpPr txBox="1"/>
          <p:nvPr/>
        </p:nvSpPr>
        <p:spPr>
          <a:xfrm>
            <a:off x="651808" y="1993485"/>
            <a:ext cx="10211933" cy="4616648"/>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1. L’esecuzione dei contratti aventi ad oggetto lavori, servizi o forniture è diretta dal RUP, che controlla i</a:t>
            </a:r>
          </a:p>
          <a:p>
            <a:r>
              <a:rPr lang="it-IT" sz="1400" dirty="0">
                <a:solidFill>
                  <a:schemeClr val="bg2">
                    <a:lumMod val="50000"/>
                  </a:schemeClr>
                </a:solidFill>
                <a:latin typeface="Century Gothic" panose="020B0502020202020204" pitchFamily="34" charset="0"/>
              </a:rPr>
              <a:t>livelli di qualità delle prestazioni.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Il RUP, nella fase dell'esecuzione, si avvale del direttore dell'esecuzione del</a:t>
            </a:r>
          </a:p>
          <a:p>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contratto o del direttore dei lavori</a:t>
            </a:r>
            <a:r>
              <a:rPr lang="it-IT" sz="1400" dirty="0">
                <a:solidFill>
                  <a:schemeClr val="bg2">
                    <a:lumMod val="50000"/>
                  </a:schemeClr>
                </a:solidFill>
                <a:latin typeface="Century Gothic" panose="020B0502020202020204" pitchFamily="34" charset="0"/>
              </a:rPr>
              <a:t>, del coordinatore in materia di salute e di sicurezza durante l'esecuzione</a:t>
            </a:r>
          </a:p>
          <a:p>
            <a:r>
              <a:rPr lang="it-IT" sz="1400" dirty="0">
                <a:solidFill>
                  <a:schemeClr val="bg2">
                    <a:lumMod val="50000"/>
                  </a:schemeClr>
                </a:solidFill>
                <a:latin typeface="Century Gothic" panose="020B0502020202020204" pitchFamily="34" charset="0"/>
              </a:rPr>
              <a:t>previsto dal decreto legislativo 9 aprile 2008, n. 81, nonché del collaudatore oppure della commissione di</a:t>
            </a:r>
          </a:p>
          <a:p>
            <a:r>
              <a:rPr lang="it-IT" sz="1400" dirty="0">
                <a:solidFill>
                  <a:schemeClr val="bg2">
                    <a:lumMod val="50000"/>
                  </a:schemeClr>
                </a:solidFill>
                <a:latin typeface="Century Gothic" panose="020B0502020202020204" pitchFamily="34" charset="0"/>
              </a:rPr>
              <a:t>collaudo o del verificatore della conformità e accerta il corretto ed effettivo svolgimento delle funzioni ad</a:t>
            </a:r>
          </a:p>
          <a:p>
            <a:r>
              <a:rPr lang="it-IT" sz="1400" dirty="0">
                <a:solidFill>
                  <a:schemeClr val="bg2">
                    <a:lumMod val="50000"/>
                  </a:schemeClr>
                </a:solidFill>
                <a:latin typeface="Century Gothic" panose="020B0502020202020204" pitchFamily="34" charset="0"/>
              </a:rPr>
              <a:t>ognuno affidate.</a:t>
            </a:r>
          </a:p>
          <a:p>
            <a:r>
              <a:rPr lang="it-IT" sz="1400" dirty="0">
                <a:solidFill>
                  <a:schemeClr val="bg2">
                    <a:lumMod val="50000"/>
                  </a:schemeClr>
                </a:solidFill>
                <a:latin typeface="Century Gothic" panose="020B0502020202020204" pitchFamily="34" charset="0"/>
              </a:rPr>
              <a:t>2. Per la direzione e il controllo dell'esecuzione dei contratti relativi a lavori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stazioni appaltanti nominano</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prima dell'avvio della procedura per l'affidamento,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su proposta del RUP, un direttore dei lavori </a:t>
            </a:r>
            <a:r>
              <a:rPr lang="it-IT" sz="1400" dirty="0">
                <a:solidFill>
                  <a:schemeClr val="bg2">
                    <a:lumMod val="50000"/>
                  </a:schemeClr>
                </a:solidFill>
                <a:latin typeface="Century Gothic" panose="020B0502020202020204" pitchFamily="34" charset="0"/>
              </a:rPr>
              <a:t>che può essere</a:t>
            </a:r>
          </a:p>
          <a:p>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coadiuvato</a:t>
            </a:r>
            <a:r>
              <a:rPr lang="it-IT" sz="1400" dirty="0">
                <a:solidFill>
                  <a:schemeClr val="bg2">
                    <a:lumMod val="50000"/>
                  </a:schemeClr>
                </a:solidFill>
                <a:latin typeface="Century Gothic" panose="020B0502020202020204" pitchFamily="34" charset="0"/>
              </a:rPr>
              <a:t>, in relazione alla complessità dell'intervento,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da un ufficio di direzione dei lavori</a:t>
            </a:r>
            <a:r>
              <a:rPr lang="it-IT" sz="1400" dirty="0">
                <a:solidFill>
                  <a:schemeClr val="bg2">
                    <a:lumMod val="50000"/>
                  </a:schemeClr>
                </a:solidFill>
                <a:latin typeface="Century Gothic" panose="020B0502020202020204" pitchFamily="34" charset="0"/>
              </a:rPr>
              <a:t>, costituito da uno</a:t>
            </a:r>
          </a:p>
          <a:p>
            <a:r>
              <a:rPr lang="it-IT" sz="1400" dirty="0">
                <a:solidFill>
                  <a:schemeClr val="bg2">
                    <a:lumMod val="50000"/>
                  </a:schemeClr>
                </a:solidFill>
                <a:latin typeface="Century Gothic" panose="020B0502020202020204" pitchFamily="34" charset="0"/>
              </a:rPr>
              <a:t>o più direttori operativi e da ispettori di cantiere,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ed eventualmente dalle figure previste nell’allegato I.9</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3. Il direttore dei lavori, con l'ufficio di direzione dei lavori, ove costituito, è preposto al controllo tecnico,</a:t>
            </a:r>
          </a:p>
          <a:p>
            <a:r>
              <a:rPr lang="it-IT" sz="1400" dirty="0">
                <a:solidFill>
                  <a:schemeClr val="bg2">
                    <a:lumMod val="50000"/>
                  </a:schemeClr>
                </a:solidFill>
                <a:latin typeface="Century Gothic" panose="020B0502020202020204" pitchFamily="34" charset="0"/>
              </a:rPr>
              <a:t>contabile e amministrativo dell'esecuzione dell'intervento anche mediante metodi e strumenti di gestione</a:t>
            </a:r>
          </a:p>
          <a:p>
            <a:r>
              <a:rPr lang="it-IT" sz="1400" dirty="0">
                <a:solidFill>
                  <a:schemeClr val="bg2">
                    <a:lumMod val="50000"/>
                  </a:schemeClr>
                </a:solidFill>
                <a:latin typeface="Century Gothic" panose="020B0502020202020204" pitchFamily="34" charset="0"/>
              </a:rPr>
              <a:t>informativa digitale di cui all’allegato I.9, se previsti, per eseguire i lavori a regola d'arte e in conformità al</a:t>
            </a:r>
          </a:p>
          <a:p>
            <a:r>
              <a:rPr lang="it-IT" sz="1400" dirty="0">
                <a:solidFill>
                  <a:schemeClr val="bg2">
                    <a:lumMod val="50000"/>
                  </a:schemeClr>
                </a:solidFill>
                <a:latin typeface="Century Gothic" panose="020B0502020202020204" pitchFamily="34" charset="0"/>
              </a:rPr>
              <a:t>progetto e al contratto.</a:t>
            </a:r>
          </a:p>
          <a:p>
            <a:r>
              <a:rPr lang="it-IT" sz="1400" dirty="0">
                <a:solidFill>
                  <a:schemeClr val="bg2">
                    <a:lumMod val="50000"/>
                  </a:schemeClr>
                </a:solidFill>
                <a:latin typeface="Century Gothic" panose="020B0502020202020204" pitchFamily="34" charset="0"/>
              </a:rPr>
              <a:t>4. Nel caso di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contratti di importo non superiore a 1 milione di euro </a:t>
            </a:r>
            <a:r>
              <a:rPr lang="it-IT" sz="1400" dirty="0">
                <a:solidFill>
                  <a:schemeClr val="bg2">
                    <a:lumMod val="50000"/>
                  </a:schemeClr>
                </a:solidFill>
                <a:latin typeface="Century Gothic" panose="020B0502020202020204" pitchFamily="34" charset="0"/>
              </a:rPr>
              <a:t>e comunque in assenza di lavori complessi</a:t>
            </a:r>
          </a:p>
          <a:p>
            <a:r>
              <a:rPr lang="it-IT" sz="1400" dirty="0">
                <a:solidFill>
                  <a:schemeClr val="bg2">
                    <a:lumMod val="50000"/>
                  </a:schemeClr>
                </a:solidFill>
                <a:latin typeface="Century Gothic" panose="020B0502020202020204" pitchFamily="34" charset="0"/>
              </a:rPr>
              <a:t>e di rischi di interferenze,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il direttore dei lavori</a:t>
            </a:r>
            <a:r>
              <a:rPr lang="it-IT" sz="1400" dirty="0">
                <a:solidFill>
                  <a:schemeClr val="bg2">
                    <a:lumMod val="50000"/>
                  </a:schemeClr>
                </a:solidFill>
                <a:latin typeface="Century Gothic" panose="020B0502020202020204" pitchFamily="34" charset="0"/>
              </a:rPr>
              <a:t>, se in possesso dei requisiti richiesti dalla normativa vigente</a:t>
            </a:r>
          </a:p>
          <a:p>
            <a:r>
              <a:rPr lang="it-IT" sz="1400" dirty="0">
                <a:solidFill>
                  <a:schemeClr val="bg2">
                    <a:lumMod val="50000"/>
                  </a:schemeClr>
                </a:solidFill>
                <a:latin typeface="Century Gothic" panose="020B0502020202020204" pitchFamily="34" charset="0"/>
              </a:rPr>
              <a:t>sulla sicurezza,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svolge anche le funzioni di coordinatore per la sicurezza in fase di esecuzione</a:t>
            </a:r>
            <a:r>
              <a:rPr lang="it-IT" sz="1400" dirty="0">
                <a:solidFill>
                  <a:schemeClr val="bg2">
                    <a:lumMod val="50000"/>
                  </a:schemeClr>
                </a:solidFill>
                <a:latin typeface="Century Gothic" panose="020B0502020202020204" pitchFamily="34" charset="0"/>
              </a:rPr>
              <a:t>. Se il direttore</a:t>
            </a:r>
          </a:p>
          <a:p>
            <a:r>
              <a:rPr lang="it-IT" sz="1400" dirty="0">
                <a:solidFill>
                  <a:schemeClr val="bg2">
                    <a:lumMod val="50000"/>
                  </a:schemeClr>
                </a:solidFill>
                <a:latin typeface="Century Gothic" panose="020B0502020202020204" pitchFamily="34" charset="0"/>
              </a:rPr>
              <a:t>dei lavori non può svolgere tali funzioni, la stazione appaltante designa almeno un direttore operativo in</a:t>
            </a:r>
          </a:p>
          <a:p>
            <a:r>
              <a:rPr lang="it-IT" sz="1400" dirty="0">
                <a:solidFill>
                  <a:schemeClr val="bg2">
                    <a:lumMod val="50000"/>
                  </a:schemeClr>
                </a:solidFill>
                <a:latin typeface="Century Gothic" panose="020B0502020202020204" pitchFamily="34" charset="0"/>
              </a:rPr>
              <a:t>possesso dei requisiti, individuato con le modalità previste dal codice. In tal caso il coordinatore per la</a:t>
            </a:r>
          </a:p>
          <a:p>
            <a:r>
              <a:rPr lang="it-IT" sz="1400" dirty="0">
                <a:solidFill>
                  <a:schemeClr val="bg2">
                    <a:lumMod val="50000"/>
                  </a:schemeClr>
                </a:solidFill>
                <a:latin typeface="Century Gothic" panose="020B0502020202020204" pitchFamily="34" charset="0"/>
              </a:rPr>
              <a:t>sicurezza in fase di esecuzione assume la responsabilità per le funzioni ad esso assegnate dalla normativa sulla</a:t>
            </a:r>
          </a:p>
          <a:p>
            <a:r>
              <a:rPr lang="it-IT" sz="1400" dirty="0">
                <a:solidFill>
                  <a:schemeClr val="bg2">
                    <a:lumMod val="50000"/>
                  </a:schemeClr>
                </a:solidFill>
                <a:latin typeface="Century Gothic" panose="020B0502020202020204" pitchFamily="34" charset="0"/>
              </a:rPr>
              <a:t>sicurezza, operando in piena autonomia.</a:t>
            </a:r>
          </a:p>
        </p:txBody>
      </p:sp>
    </p:spTree>
    <p:extLst>
      <p:ext uri="{BB962C8B-B14F-4D97-AF65-F5344CB8AC3E}">
        <p14:creationId xmlns:p14="http://schemas.microsoft.com/office/powerpoint/2010/main" val="3781792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ALLEGATO II.14.</a:t>
            </a:r>
            <a:r>
              <a:rPr lang="it-IT" sz="2800" dirty="0">
                <a:solidFill>
                  <a:schemeClr val="bg2">
                    <a:lumMod val="50000"/>
                  </a:schemeClr>
                </a:solidFill>
                <a:latin typeface="Century Gothic" panose="020B0502020202020204" pitchFamily="34" charset="0"/>
              </a:rPr>
              <a:t> Direzione dei lavori e direzione dell’esecuzione dei contratti…</a:t>
            </a:r>
          </a:p>
          <a:p>
            <a:r>
              <a:rPr lang="it-IT" sz="2800" dirty="0">
                <a:solidFill>
                  <a:schemeClr val="bg2">
                    <a:lumMod val="50000"/>
                  </a:schemeClr>
                </a:solidFill>
                <a:latin typeface="Century Gothic" panose="020B0502020202020204" pitchFamily="34" charset="0"/>
              </a:rPr>
              <a:t>Articolo 1. Attività e compiti del direttore dei lavori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45</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29A09866-4243-9F8B-7EB8-45D44E697191}"/>
              </a:ext>
            </a:extLst>
          </p:cNvPr>
          <p:cNvSpPr txBox="1"/>
          <p:nvPr/>
        </p:nvSpPr>
        <p:spPr>
          <a:xfrm>
            <a:off x="651808" y="1993485"/>
            <a:ext cx="10211933" cy="4401205"/>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h)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verificare</a:t>
            </a:r>
            <a:r>
              <a:rPr lang="it-IT" sz="1400" dirty="0">
                <a:solidFill>
                  <a:schemeClr val="bg2">
                    <a:lumMod val="50000"/>
                  </a:schemeClr>
                </a:solidFill>
                <a:latin typeface="Century Gothic" panose="020B0502020202020204" pitchFamily="34" charset="0"/>
              </a:rPr>
              <a:t> periodicamente il possesso e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la regolarità</a:t>
            </a:r>
            <a:r>
              <a:rPr lang="it-IT" sz="1400" dirty="0">
                <a:solidFill>
                  <a:schemeClr val="bg2">
                    <a:lumMod val="50000"/>
                  </a:schemeClr>
                </a:solidFill>
                <a:latin typeface="Century Gothic" panose="020B0502020202020204" pitchFamily="34" charset="0"/>
              </a:rPr>
              <a:t>, da parte dell'esecutore e del subappaltatore, della documentazione prevista dalle leggi vigenti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in materia di obblighi nei confronti dei dipendenti</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i) controllare e verificare il rispetto dei tempi di esecuzione dei lavori indicati nel cronoprogramma allegato al progetto esecutivo e successivamente dettagliati nel programma di esecuzione dei lavori.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Quando si utilizzano i metodi e gli strumenti di cui all'articolo 43 del codice e all'allegato I.9 al codice, la direzione dei lavori si avvale di modalità di gestione informativa digitale delle costruzioni</a:t>
            </a:r>
            <a:r>
              <a:rPr lang="it-IT" sz="1400" dirty="0">
                <a:solidFill>
                  <a:schemeClr val="bg2">
                    <a:lumMod val="50000"/>
                  </a:schemeClr>
                </a:solidFill>
                <a:latin typeface="Century Gothic" panose="020B0502020202020204" pitchFamily="34" charset="0"/>
              </a:rPr>
              <a:t>; </a:t>
            </a:r>
          </a:p>
          <a:p>
            <a:r>
              <a:rPr lang="it-IT" sz="1400" dirty="0">
                <a:solidFill>
                  <a:schemeClr val="bg2">
                    <a:lumMod val="50000"/>
                  </a:schemeClr>
                </a:solidFill>
                <a:latin typeface="Century Gothic" panose="020B0502020202020204" pitchFamily="34" charset="0"/>
              </a:rPr>
              <a:t>l) disporre tutti i controlli e le prove previsti dalle vigenti norme nazionali ed europee…;</a:t>
            </a:r>
          </a:p>
          <a:p>
            <a:r>
              <a:rPr lang="it-IT" sz="1400" dirty="0">
                <a:solidFill>
                  <a:schemeClr val="bg2">
                    <a:lumMod val="50000"/>
                  </a:schemeClr>
                </a:solidFill>
                <a:latin typeface="Century Gothic" panose="020B0502020202020204" pitchFamily="34" charset="0"/>
              </a:rPr>
              <a:t>m) verificare, anche con l’ausilio dell’ufficio di direzione, la presenza in cantiere delle imprese subappaltatrici autorizzate, nonché dei subcontraenti, accertando l’effettivo svolgimento della parte di prestazioni a essi affidata…;</a:t>
            </a:r>
          </a:p>
          <a:p>
            <a:r>
              <a:rPr lang="it-IT" sz="1400" dirty="0">
                <a:solidFill>
                  <a:schemeClr val="bg2">
                    <a:lumMod val="50000"/>
                  </a:schemeClr>
                </a:solidFill>
                <a:latin typeface="Century Gothic" panose="020B0502020202020204" pitchFamily="34" charset="0"/>
              </a:rPr>
              <a:t>n) coadiuvare il RUP nello svolgimento …di verifica dei requisiti di capacità tecnica in caso di …avvalimento;</a:t>
            </a:r>
          </a:p>
          <a:p>
            <a:r>
              <a:rPr lang="it-IT" sz="1400" dirty="0">
                <a:solidFill>
                  <a:schemeClr val="bg2">
                    <a:lumMod val="50000"/>
                  </a:schemeClr>
                </a:solidFill>
                <a:latin typeface="Century Gothic" panose="020B0502020202020204" pitchFamily="34" charset="0"/>
              </a:rPr>
              <a:t>o) controllare lo sviluppo dei lavori e impartire tempestivamente le debite disposizioni …;</a:t>
            </a:r>
          </a:p>
          <a:p>
            <a:r>
              <a:rPr lang="it-IT" sz="1400" dirty="0">
                <a:solidFill>
                  <a:schemeClr val="bg2">
                    <a:lumMod val="50000"/>
                  </a:schemeClr>
                </a:solidFill>
                <a:latin typeface="Century Gothic" panose="020B0502020202020204" pitchFamily="34" charset="0"/>
              </a:rPr>
              <a:t>p) compilare relazioni, da trasmettere al RUP, nel caso in cui nel corso dell’esecuzione dei lavori si verifichino sinistri alle persone o danni alle proprietà e redigere processo verbale …in caso di danni causati da forza maggiore, …;</a:t>
            </a:r>
          </a:p>
          <a:p>
            <a:r>
              <a:rPr lang="it-IT" sz="1400" dirty="0">
                <a:solidFill>
                  <a:schemeClr val="bg2">
                    <a:lumMod val="50000"/>
                  </a:schemeClr>
                </a:solidFill>
                <a:latin typeface="Century Gothic" panose="020B0502020202020204" pitchFamily="34" charset="0"/>
              </a:rPr>
              <a:t>q)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fornire al RUP l’ausilio istruttorio e consultivo necessario per gli accertamenti finalizzati all’adozione di modifiche, variazioni e varianti contrattuali, ferma restando la possibilità di disporre modifiche di dettaglio non comportanti aumento o diminuzione dell’importo contrattuale, comunicandole preventivamente al RUP</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r) determinare in contraddittorio con l’esecutore 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nuovi prezzi delle lavorazioni e dei materiali </a:t>
            </a:r>
            <a:r>
              <a:rPr lang="it-IT" sz="1400" dirty="0">
                <a:solidFill>
                  <a:schemeClr val="bg2">
                    <a:lumMod val="50000"/>
                  </a:schemeClr>
                </a:solidFill>
                <a:latin typeface="Century Gothic" panose="020B0502020202020204" pitchFamily="34" charset="0"/>
              </a:rPr>
              <a:t>non previsti dal contratto;</a:t>
            </a:r>
          </a:p>
          <a:p>
            <a:r>
              <a:rPr lang="it-IT" sz="1400" dirty="0">
                <a:solidFill>
                  <a:schemeClr val="bg2">
                    <a:lumMod val="50000"/>
                  </a:schemeClr>
                </a:solidFill>
                <a:latin typeface="Century Gothic" panose="020B0502020202020204" pitchFamily="34" charset="0"/>
              </a:rPr>
              <a:t>s)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rilasciare gli stati d’avanzamento dei lavori </a:t>
            </a:r>
            <a:r>
              <a:rPr lang="it-IT" sz="1400" dirty="0">
                <a:solidFill>
                  <a:schemeClr val="bg2">
                    <a:lumMod val="50000"/>
                  </a:schemeClr>
                </a:solidFill>
                <a:latin typeface="Century Gothic" panose="020B0502020202020204" pitchFamily="34" charset="0"/>
              </a:rPr>
              <a:t>entro il termine fissato nella documentazione di gara e nel contratto, ai fini dell’emissione dei certificati per il pagamento degli acconti da parte del RUP;</a:t>
            </a:r>
          </a:p>
        </p:txBody>
      </p:sp>
    </p:spTree>
    <p:extLst>
      <p:ext uri="{BB962C8B-B14F-4D97-AF65-F5344CB8AC3E}">
        <p14:creationId xmlns:p14="http://schemas.microsoft.com/office/powerpoint/2010/main" val="2852896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ALLEGATO II.14.</a:t>
            </a:r>
            <a:r>
              <a:rPr lang="it-IT" sz="2800" dirty="0">
                <a:solidFill>
                  <a:schemeClr val="bg2">
                    <a:lumMod val="50000"/>
                  </a:schemeClr>
                </a:solidFill>
                <a:latin typeface="Century Gothic" panose="020B0502020202020204" pitchFamily="34" charset="0"/>
              </a:rPr>
              <a:t> Direzione dei lavori e direzione dell’esecuzione dei contratti…</a:t>
            </a:r>
          </a:p>
          <a:p>
            <a:r>
              <a:rPr lang="it-IT" sz="2800" dirty="0">
                <a:solidFill>
                  <a:schemeClr val="bg2">
                    <a:lumMod val="50000"/>
                  </a:schemeClr>
                </a:solidFill>
                <a:latin typeface="Century Gothic" panose="020B0502020202020204" pitchFamily="34" charset="0"/>
              </a:rPr>
              <a:t>Articolo 1. Attività e compiti del direttore dei lavori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46</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29A09866-4243-9F8B-7EB8-45D44E697191}"/>
              </a:ext>
            </a:extLst>
          </p:cNvPr>
          <p:cNvSpPr txBox="1"/>
          <p:nvPr/>
        </p:nvSpPr>
        <p:spPr>
          <a:xfrm>
            <a:off x="651808" y="1993485"/>
            <a:ext cx="10211933" cy="4401205"/>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t) procedere, in contraddittorio con l’esecutore, alla constatazione sullo stato di consistenza delle opere ed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emettere il certificato di ultimazione dei lavori </a:t>
            </a:r>
            <a:r>
              <a:rPr lang="it-IT" sz="1400" dirty="0">
                <a:solidFill>
                  <a:schemeClr val="bg2">
                    <a:lumMod val="50000"/>
                  </a:schemeClr>
                </a:solidFill>
                <a:latin typeface="Century Gothic" panose="020B0502020202020204" pitchFamily="34" charset="0"/>
              </a:rPr>
              <a:t>da trasmettere al RUP, che ne rilascia copia conforme all’esecutore. Tale certificato costituisce titolo sia per l’applicazione delle penali previste nel contratto per il caso di ritardata esecuzione sia per l’assegnazione di un termine perentorio per l’esecuzione di lavori di piccola entità non incidenti sull’uso e la funzionalità delle opere;</a:t>
            </a:r>
          </a:p>
          <a:p>
            <a:r>
              <a:rPr lang="it-IT" sz="1400" dirty="0">
                <a:solidFill>
                  <a:schemeClr val="bg2">
                    <a:lumMod val="50000"/>
                  </a:schemeClr>
                </a:solidFill>
                <a:latin typeface="Century Gothic" panose="020B0502020202020204" pitchFamily="34" charset="0"/>
              </a:rPr>
              <a:t>u)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curare la costante verifica di validità del programma di manutenzione, dei manuali d'uso e dei manuali di manutenzione, modificandone e aggiornandone i contenuti a lavori ultimati. </a:t>
            </a:r>
            <a:r>
              <a:rPr lang="it-IT" sz="1400" dirty="0">
                <a:solidFill>
                  <a:schemeClr val="bg2">
                    <a:lumMod val="50000"/>
                  </a:schemeClr>
                </a:solidFill>
                <a:latin typeface="Century Gothic" panose="020B0502020202020204" pitchFamily="34" charset="0"/>
              </a:rPr>
              <a:t>Quando si utilizzano i metodi e gli strumenti di cui all'articolo 43 del codice e all'allegato I.9 al codice,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il direttore dei lavori assicura la correlazione con i modelli informativi prodotti o aggiornati nel corso dell'esecuzione dei lavori sino al collaudo</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v)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gestire le contestazioni su aspetti tecnici e le riserve</a:t>
            </a:r>
            <a:r>
              <a:rPr lang="it-IT" sz="1400" dirty="0">
                <a:solidFill>
                  <a:schemeClr val="bg2">
                    <a:lumMod val="50000"/>
                  </a:schemeClr>
                </a:solidFill>
                <a:latin typeface="Century Gothic" panose="020B0502020202020204" pitchFamily="34" charset="0"/>
              </a:rPr>
              <a:t>, attenendosi alla relativa disciplina prevista dalla stazione appaltante e riportata nel capitolato d’appalto;</a:t>
            </a:r>
          </a:p>
          <a:p>
            <a:r>
              <a:rPr lang="it-IT" sz="1400" dirty="0">
                <a:solidFill>
                  <a:schemeClr val="bg2">
                    <a:lumMod val="50000"/>
                  </a:schemeClr>
                </a:solidFill>
                <a:latin typeface="Century Gothic" panose="020B0502020202020204" pitchFamily="34" charset="0"/>
              </a:rPr>
              <a:t>z) fornire chiarimenti, spiegazioni e documenti all’organo di collaudo, assistendo quest’ultimo nell'espletamento delle operazioni e approvando, previo esame, il programma delle prove di collaudo e messa in servizio degli impianti;</a:t>
            </a:r>
          </a:p>
          <a:p>
            <a:r>
              <a:rPr lang="it-IT" sz="1400" dirty="0">
                <a:solidFill>
                  <a:schemeClr val="bg2">
                    <a:lumMod val="50000"/>
                  </a:schemeClr>
                </a:solidFill>
                <a:latin typeface="Century Gothic" panose="020B0502020202020204" pitchFamily="34" charset="0"/>
              </a:rPr>
              <a:t>aa) quando si utilizzano i metodi e gli strumenti di cui all'articolo 43 del codice e all'allegato I.9 al codice,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il coordinatore dei flussi informativi, di cui al medesimo Allegato, assicura che essi siano utilizzati in modo interoperabile con gli strumenti relativi all'informatizzazione della gestione della contabilità dei lavori</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3. Spetta al direttore dei lavori il controllo della spesa legata all’esecuzione dell’opera o dei lavori, attraverso la compilazione con precisione e tempestività dei documenti contabili, … .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Il direttore dei lavori provvede all’accertamento e alla registrazione di tutti i fatti producenti spesa contemporaneamente al loro accadere</a:t>
            </a:r>
            <a:r>
              <a:rPr lang="it-IT" sz="1400" dirty="0">
                <a:solidFill>
                  <a:schemeClr val="bg2">
                    <a:lumMod val="50000"/>
                  </a:schemeClr>
                </a:solidFill>
                <a:latin typeface="Century Gothic" panose="020B0502020202020204" pitchFamily="34" charset="0"/>
              </a:rPr>
              <a:t>.</a:t>
            </a:r>
          </a:p>
        </p:txBody>
      </p:sp>
    </p:spTree>
    <p:extLst>
      <p:ext uri="{BB962C8B-B14F-4D97-AF65-F5344CB8AC3E}">
        <p14:creationId xmlns:p14="http://schemas.microsoft.com/office/powerpoint/2010/main" val="2767699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ALLEGATO II.14.</a:t>
            </a:r>
            <a:r>
              <a:rPr lang="it-IT" sz="2800" dirty="0">
                <a:solidFill>
                  <a:schemeClr val="bg2">
                    <a:lumMod val="50000"/>
                  </a:schemeClr>
                </a:solidFill>
                <a:latin typeface="Century Gothic" panose="020B0502020202020204" pitchFamily="34" charset="0"/>
              </a:rPr>
              <a:t> Direzione dei lavori e direzione dell’esecuzione dei contratti…</a:t>
            </a:r>
          </a:p>
          <a:p>
            <a:r>
              <a:rPr lang="it-IT" sz="2800" dirty="0">
                <a:solidFill>
                  <a:schemeClr val="bg2">
                    <a:lumMod val="50000"/>
                  </a:schemeClr>
                </a:solidFill>
                <a:latin typeface="Century Gothic" panose="020B0502020202020204" pitchFamily="34" charset="0"/>
              </a:rPr>
              <a:t>Articolo 2. Ufficio di direzione dei lavori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47</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29A09866-4243-9F8B-7EB8-45D44E697191}"/>
              </a:ext>
            </a:extLst>
          </p:cNvPr>
          <p:cNvSpPr txBox="1"/>
          <p:nvPr/>
        </p:nvSpPr>
        <p:spPr>
          <a:xfrm>
            <a:off x="651808" y="1993485"/>
            <a:ext cx="10211933" cy="4832092"/>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1. In relazione alla complessità dell'intervento e in ausilio al direttore dei lavori la stazione appaltante può istituire un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ufficio di direzione dei lavori costituito da uno o più direttori operativi e da ispettori di cantiere</a:t>
            </a:r>
            <a:r>
              <a:rPr lang="it-IT" sz="1400" dirty="0">
                <a:solidFill>
                  <a:schemeClr val="bg2">
                    <a:lumMod val="50000"/>
                  </a:schemeClr>
                </a:solidFill>
                <a:latin typeface="Century Gothic" panose="020B0502020202020204" pitchFamily="34" charset="0"/>
              </a:rPr>
              <a:t>, ed eventualmente da figure professionali competenti in materia informatica.</a:t>
            </a:r>
          </a:p>
          <a:p>
            <a:r>
              <a:rPr lang="it-IT" sz="1400" dirty="0">
                <a:solidFill>
                  <a:schemeClr val="bg2">
                    <a:lumMod val="50000"/>
                  </a:schemeClr>
                </a:solidFill>
                <a:latin typeface="Century Gothic" panose="020B0502020202020204" pitchFamily="34" charset="0"/>
              </a:rPr>
              <a:t>2. Gli assistenti con funzioni di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direttori operativi collaborano con il direttore dei lavori nel verificare che le lavorazioni di singole parti dei lavori da realizzare siano eseguite regolarmente e nell'osservanza delle clausole contrattuali</a:t>
            </a:r>
            <a:r>
              <a:rPr lang="it-IT" sz="1400" dirty="0">
                <a:solidFill>
                  <a:schemeClr val="bg2">
                    <a:lumMod val="50000"/>
                  </a:schemeClr>
                </a:solidFill>
                <a:latin typeface="Century Gothic" panose="020B0502020202020204" pitchFamily="34" charset="0"/>
              </a:rPr>
              <a:t>. Tali assistenti rispondono della loro attività direttamente al direttore dei lavori. Ai direttori operativi possono essere affidati dal direttore dei lavori, fra gli altri, i seguenti compiti:</a:t>
            </a:r>
          </a:p>
          <a:p>
            <a:r>
              <a:rPr lang="it-IT" sz="1400" dirty="0">
                <a:solidFill>
                  <a:schemeClr val="bg2">
                    <a:lumMod val="50000"/>
                  </a:schemeClr>
                </a:solidFill>
                <a:latin typeface="Century Gothic" panose="020B0502020202020204" pitchFamily="34" charset="0"/>
              </a:rPr>
              <a:t>a) verificare che l'esecutore svolga tutte le pratiche di legge relative alla denuncia dei calcoli delle strutture;</a:t>
            </a:r>
          </a:p>
          <a:p>
            <a:r>
              <a:rPr lang="it-IT" sz="1400" dirty="0">
                <a:solidFill>
                  <a:schemeClr val="bg2">
                    <a:lumMod val="50000"/>
                  </a:schemeClr>
                </a:solidFill>
                <a:latin typeface="Century Gothic" panose="020B0502020202020204" pitchFamily="34" charset="0"/>
              </a:rPr>
              <a:t>b)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programmare e coordinare le attività dell'ispettore dei lavori</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c) curare l'aggiornamento del cronoprogramma generale e particolareggiato dei lavori …;</a:t>
            </a:r>
          </a:p>
          <a:p>
            <a:r>
              <a:rPr lang="it-IT" sz="1400" dirty="0">
                <a:solidFill>
                  <a:schemeClr val="bg2">
                    <a:lumMod val="50000"/>
                  </a:schemeClr>
                </a:solidFill>
                <a:latin typeface="Century Gothic" panose="020B0502020202020204" pitchFamily="34" charset="0"/>
              </a:rPr>
              <a:t>d) assistere il direttore dei lavori nell'identificare gli interventi necessari a eliminare difetti progettuali o esecutivi;</a:t>
            </a:r>
          </a:p>
          <a:p>
            <a:r>
              <a:rPr lang="it-IT" sz="1400" dirty="0">
                <a:solidFill>
                  <a:schemeClr val="bg2">
                    <a:lumMod val="50000"/>
                  </a:schemeClr>
                </a:solidFill>
                <a:latin typeface="Century Gothic" panose="020B0502020202020204" pitchFamily="34" charset="0"/>
              </a:rPr>
              <a:t>e) individuare e analizzare le cause che influiscono negativamente sulla qualità dei lavori, …; …</a:t>
            </a:r>
          </a:p>
          <a:p>
            <a:r>
              <a:rPr lang="it-IT" sz="1400" dirty="0">
                <a:solidFill>
                  <a:schemeClr val="bg2">
                    <a:lumMod val="50000"/>
                  </a:schemeClr>
                </a:solidFill>
                <a:latin typeface="Century Gothic" panose="020B0502020202020204" pitchFamily="34" charset="0"/>
              </a:rPr>
              <a:t>h)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assumere la direzione di lavorazioni specialistiche</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3. Gli assistenti con funzioni di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ispettori di cantiere collaborano con il direttore dei lavori nella sorveglianza dei lavori </a:t>
            </a:r>
            <a:r>
              <a:rPr lang="it-IT" sz="1400" dirty="0">
                <a:solidFill>
                  <a:schemeClr val="bg2">
                    <a:lumMod val="50000"/>
                  </a:schemeClr>
                </a:solidFill>
                <a:latin typeface="Century Gothic" panose="020B0502020202020204" pitchFamily="34" charset="0"/>
              </a:rPr>
              <a:t>in conformità alle prescrizioni stabilite nel capitolato speciale di appalto. La posizione di ispettore è ricoperta da una sola persona che esercita la sua attività in un turno di lavoro.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Tali assistenti sono presenti a tempo pieno durante il periodo di svolgimento di lavori che richiedano un controllo quotidiano</a:t>
            </a:r>
            <a:r>
              <a:rPr lang="it-IT" sz="1400" dirty="0">
                <a:solidFill>
                  <a:schemeClr val="bg2">
                    <a:lumMod val="50000"/>
                  </a:schemeClr>
                </a:solidFill>
                <a:latin typeface="Century Gothic" panose="020B0502020202020204" pitchFamily="34" charset="0"/>
              </a:rPr>
              <a:t>, nonché durante le fasi di collaudo e di eventuali manutenzioni. Tali assistenti rispondono della loro attività direttamente al direttore dei lavori. Agli assistenti con funzioni di ispettori di cantiere possono essere affidati, fra gli altri, i seguenti compiti: …</a:t>
            </a:r>
          </a:p>
          <a:p>
            <a:r>
              <a:rPr lang="it-IT" sz="1400" dirty="0">
                <a:solidFill>
                  <a:schemeClr val="bg2">
                    <a:lumMod val="50000"/>
                  </a:schemeClr>
                </a:solidFill>
                <a:latin typeface="Century Gothic" panose="020B0502020202020204" pitchFamily="34" charset="0"/>
              </a:rPr>
              <a:t>4. Quando si utilizzano i metodi e gli strumenti di cui all'articolo 43 del codice e all’allegato I.9 al codice,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all’interno dell’ufficio di direzione dei lavori è nominato un coordinatore dei flussi informativi</a:t>
            </a:r>
            <a:r>
              <a:rPr lang="it-IT" sz="1400" dirty="0">
                <a:solidFill>
                  <a:schemeClr val="bg2">
                    <a:lumMod val="50000"/>
                  </a:schemeClr>
                </a:solidFill>
                <a:latin typeface="Century Gothic" panose="020B0502020202020204" pitchFamily="34" charset="0"/>
              </a:rPr>
              <a:t>. Tale ruolo può essere svolto dal direttore dei lavori ovvero da un direttore operativo già incaricato, se in possesso di adeguate competenze.</a:t>
            </a:r>
          </a:p>
        </p:txBody>
      </p:sp>
    </p:spTree>
    <p:extLst>
      <p:ext uri="{BB962C8B-B14F-4D97-AF65-F5344CB8AC3E}">
        <p14:creationId xmlns:p14="http://schemas.microsoft.com/office/powerpoint/2010/main" val="2209580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LIBRO II.</a:t>
            </a:r>
            <a:r>
              <a:rPr lang="it-IT" sz="2800" dirty="0">
                <a:solidFill>
                  <a:schemeClr val="bg2">
                    <a:lumMod val="50000"/>
                  </a:schemeClr>
                </a:solidFill>
                <a:latin typeface="Century Gothic" panose="020B0502020202020204" pitchFamily="34" charset="0"/>
              </a:rPr>
              <a:t> PARTE VI. </a:t>
            </a:r>
          </a:p>
          <a:p>
            <a:r>
              <a:rPr lang="it-IT" sz="2800" dirty="0">
                <a:solidFill>
                  <a:schemeClr val="bg2">
                    <a:lumMod val="50000"/>
                  </a:schemeClr>
                </a:solidFill>
                <a:latin typeface="Century Gothic" panose="020B0502020202020204" pitchFamily="34" charset="0"/>
              </a:rPr>
              <a:t>Articolo 115. Controllo tecnico contabile e amministrativo</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48</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FB4B74BA-1A89-2581-74F3-710D92AEC982}"/>
              </a:ext>
            </a:extLst>
          </p:cNvPr>
          <p:cNvSpPr txBox="1"/>
          <p:nvPr/>
        </p:nvSpPr>
        <p:spPr>
          <a:xfrm>
            <a:off x="651809" y="1684789"/>
            <a:ext cx="10211933" cy="4401205"/>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1. Con l’</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allegato II.14</a:t>
            </a:r>
            <a:r>
              <a:rPr lang="it-IT" sz="1400" dirty="0">
                <a:solidFill>
                  <a:schemeClr val="bg2">
                    <a:lumMod val="50000"/>
                  </a:schemeClr>
                </a:solidFill>
                <a:latin typeface="Century Gothic" panose="020B0502020202020204" pitchFamily="34" charset="0"/>
              </a:rPr>
              <a:t> sono individuate le modalità con cui il direttore dei lavori effettua l'attività di direzione,</a:t>
            </a:r>
          </a:p>
          <a:p>
            <a:r>
              <a:rPr lang="it-IT" sz="1400" dirty="0">
                <a:solidFill>
                  <a:schemeClr val="bg2">
                    <a:lumMod val="50000"/>
                  </a:schemeClr>
                </a:solidFill>
                <a:latin typeface="Century Gothic" panose="020B0502020202020204" pitchFamily="34" charset="0"/>
              </a:rPr>
              <a:t>controllo e contabilità dei lavori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mediante le piattaforme digitali di cui all’articolo 25</a:t>
            </a:r>
            <a:r>
              <a:rPr lang="it-IT" sz="1400" dirty="0">
                <a:solidFill>
                  <a:schemeClr val="bg2">
                    <a:lumMod val="50000"/>
                  </a:schemeClr>
                </a:solidFill>
                <a:latin typeface="Century Gothic" panose="020B0502020202020204" pitchFamily="34" charset="0"/>
              </a:rPr>
              <a:t>, in modo da garantirne</a:t>
            </a:r>
          </a:p>
          <a:p>
            <a:r>
              <a:rPr lang="it-IT" sz="1400" dirty="0">
                <a:solidFill>
                  <a:schemeClr val="bg2">
                    <a:lumMod val="50000"/>
                  </a:schemeClr>
                </a:solidFill>
                <a:latin typeface="Century Gothic" panose="020B0502020202020204" pitchFamily="34" charset="0"/>
              </a:rPr>
              <a:t>trasparenza e semplificazione.</a:t>
            </a:r>
          </a:p>
          <a:p>
            <a:endParaRPr lang="it-IT" sz="1400" dirty="0">
              <a:solidFill>
                <a:schemeClr val="bg2">
                  <a:lumMod val="50000"/>
                </a:schemeClr>
              </a:solidFill>
              <a:latin typeface="Century Gothic" panose="020B0502020202020204" pitchFamily="34" charset="0"/>
            </a:endParaRPr>
          </a:p>
          <a:p>
            <a:r>
              <a:rPr lang="it-IT" sz="1400" dirty="0">
                <a:solidFill>
                  <a:schemeClr val="bg2">
                    <a:lumMod val="50000"/>
                  </a:schemeClr>
                </a:solidFill>
                <a:latin typeface="Century Gothic" panose="020B0502020202020204" pitchFamily="34" charset="0"/>
              </a:rPr>
              <a:t>2. L’esecutore dei lavori si uniforma alle disposizioni e agli ordini di servizio del direttore dei lavori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senza</a:t>
            </a:r>
          </a:p>
          <a:p>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poterne sospendere o ritardare il regolare sviluppo</a:t>
            </a:r>
            <a:r>
              <a:rPr lang="it-IT" sz="1400" dirty="0">
                <a:solidFill>
                  <a:schemeClr val="bg2">
                    <a:lumMod val="50000"/>
                  </a:schemeClr>
                </a:solidFill>
                <a:latin typeface="Century Gothic" panose="020B0502020202020204" pitchFamily="34" charset="0"/>
              </a:rPr>
              <a:t>.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riserve sono iscritte con le modalità e nei termini previsti</a:t>
            </a:r>
          </a:p>
          <a:p>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dall’allegato II.14, a pena di decadenza</a:t>
            </a:r>
            <a:r>
              <a:rPr lang="it-IT" sz="1400" dirty="0">
                <a:solidFill>
                  <a:schemeClr val="bg2">
                    <a:lumMod val="50000"/>
                  </a:schemeClr>
                </a:solidFill>
                <a:latin typeface="Century Gothic" panose="020B0502020202020204" pitchFamily="34" charset="0"/>
              </a:rPr>
              <a:t> dal diritto di fare valere, in qualunque tempo e modo, pretese relative</a:t>
            </a:r>
          </a:p>
          <a:p>
            <a:r>
              <a:rPr lang="it-IT" sz="1400" dirty="0">
                <a:solidFill>
                  <a:schemeClr val="bg2">
                    <a:lumMod val="50000"/>
                  </a:schemeClr>
                </a:solidFill>
                <a:latin typeface="Century Gothic" panose="020B0502020202020204" pitchFamily="34" charset="0"/>
              </a:rPr>
              <a:t>ai fatti e alle contabilizzazioni risultanti dall’atto contabile.</a:t>
            </a:r>
          </a:p>
          <a:p>
            <a:endParaRPr lang="it-IT" sz="1400" dirty="0">
              <a:solidFill>
                <a:schemeClr val="bg2">
                  <a:lumMod val="50000"/>
                </a:schemeClr>
              </a:solidFill>
              <a:latin typeface="Century Gothic" panose="020B0502020202020204" pitchFamily="34" charset="0"/>
            </a:endParaRPr>
          </a:p>
          <a:p>
            <a:r>
              <a:rPr lang="it-IT" sz="1400" dirty="0">
                <a:solidFill>
                  <a:schemeClr val="bg2">
                    <a:lumMod val="50000"/>
                  </a:schemeClr>
                </a:solidFill>
                <a:latin typeface="Century Gothic" panose="020B0502020202020204" pitchFamily="34" charset="0"/>
              </a:rPr>
              <a:t>3. Nei contratti di servizi e forniture le modalità dell’attività di direzione, controllo e contabilità demandata al</a:t>
            </a:r>
          </a:p>
          <a:p>
            <a:r>
              <a:rPr lang="it-IT" sz="1400" dirty="0">
                <a:solidFill>
                  <a:schemeClr val="bg2">
                    <a:lumMod val="50000"/>
                  </a:schemeClr>
                </a:solidFill>
                <a:latin typeface="Century Gothic" panose="020B0502020202020204" pitchFamily="34" charset="0"/>
              </a:rPr>
              <a:t>RUP o al direttore dell’esecuzione, se nominato, sono individuate con il capitolato speciale o, in mancanza,</a:t>
            </a:r>
          </a:p>
          <a:p>
            <a:r>
              <a:rPr lang="it-IT" sz="1400" dirty="0">
                <a:solidFill>
                  <a:schemeClr val="bg2">
                    <a:lumMod val="50000"/>
                  </a:schemeClr>
                </a:solidFill>
                <a:latin typeface="Century Gothic" panose="020B0502020202020204" pitchFamily="34" charset="0"/>
              </a:rPr>
              <a:t>con l’allegato II.14, secondo criteri di trasparenza e semplificazione e prevedono l’uso delle piattaforme</a:t>
            </a:r>
          </a:p>
          <a:p>
            <a:r>
              <a:rPr lang="it-IT" sz="1400" dirty="0">
                <a:solidFill>
                  <a:schemeClr val="bg2">
                    <a:lumMod val="50000"/>
                  </a:schemeClr>
                </a:solidFill>
                <a:latin typeface="Century Gothic" panose="020B0502020202020204" pitchFamily="34" charset="0"/>
              </a:rPr>
              <a:t>digitali di cui all’articolo 25.</a:t>
            </a:r>
          </a:p>
          <a:p>
            <a:endParaRPr lang="it-IT" sz="1400" dirty="0">
              <a:solidFill>
                <a:schemeClr val="bg2">
                  <a:lumMod val="50000"/>
                </a:schemeClr>
              </a:solidFill>
              <a:latin typeface="Century Gothic" panose="020B0502020202020204" pitchFamily="34" charset="0"/>
            </a:endParaRPr>
          </a:p>
          <a:p>
            <a:r>
              <a:rPr lang="it-IT" sz="1400" dirty="0">
                <a:solidFill>
                  <a:schemeClr val="bg2">
                    <a:lumMod val="50000"/>
                  </a:schemeClr>
                </a:solidFill>
                <a:latin typeface="Century Gothic" panose="020B0502020202020204" pitchFamily="34" charset="0"/>
              </a:rPr>
              <a:t>4. Nei contratti di cui al comma 3 il capitolato speciale contiene anche la disciplina delle contestazioni in corso</a:t>
            </a:r>
          </a:p>
          <a:p>
            <a:r>
              <a:rPr lang="it-IT" sz="1400" dirty="0">
                <a:solidFill>
                  <a:schemeClr val="bg2">
                    <a:lumMod val="50000"/>
                  </a:schemeClr>
                </a:solidFill>
                <a:latin typeface="Century Gothic" panose="020B0502020202020204" pitchFamily="34" charset="0"/>
              </a:rPr>
              <a:t>di esecuzione, fatta salva l’iscrizione delle riserve secondo quanto previsto al comma 2, secondo periodo.</a:t>
            </a:r>
          </a:p>
          <a:p>
            <a:endParaRPr lang="it-IT" sz="1400" dirty="0">
              <a:solidFill>
                <a:schemeClr val="bg2">
                  <a:lumMod val="50000"/>
                </a:schemeClr>
              </a:solidFill>
              <a:latin typeface="Century Gothic" panose="020B0502020202020204" pitchFamily="34" charset="0"/>
            </a:endParaRPr>
          </a:p>
          <a:p>
            <a:r>
              <a:rPr lang="it-IT" sz="1400" dirty="0">
                <a:solidFill>
                  <a:schemeClr val="bg2">
                    <a:lumMod val="50000"/>
                  </a:schemeClr>
                </a:solidFill>
                <a:latin typeface="Century Gothic" panose="020B0502020202020204" pitchFamily="34" charset="0"/>
              </a:rPr>
              <a:t>5.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Le piattaforme digitali di cui ai commi 1 e 3 garantiscono il collegamento con la Banca dati nazionale dei</a:t>
            </a:r>
          </a:p>
          <a:p>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contratti pubblici di cui all’articolo 23</a:t>
            </a:r>
            <a:r>
              <a:rPr lang="it-IT" sz="1400" dirty="0">
                <a:solidFill>
                  <a:schemeClr val="bg2">
                    <a:lumMod val="50000"/>
                  </a:schemeClr>
                </a:solidFill>
                <a:latin typeface="Century Gothic" panose="020B0502020202020204" pitchFamily="34" charset="0"/>
              </a:rPr>
              <a:t>, per l’invio delle informazioni richieste dall’ANAC ai sensi dell’articolo</a:t>
            </a:r>
          </a:p>
          <a:p>
            <a:r>
              <a:rPr lang="it-IT" sz="1400" dirty="0">
                <a:solidFill>
                  <a:schemeClr val="bg2">
                    <a:lumMod val="50000"/>
                  </a:schemeClr>
                </a:solidFill>
                <a:latin typeface="Century Gothic" panose="020B0502020202020204" pitchFamily="34" charset="0"/>
              </a:rPr>
              <a:t>222, comma 9.</a:t>
            </a:r>
          </a:p>
        </p:txBody>
      </p:sp>
    </p:spTree>
    <p:extLst>
      <p:ext uri="{BB962C8B-B14F-4D97-AF65-F5344CB8AC3E}">
        <p14:creationId xmlns:p14="http://schemas.microsoft.com/office/powerpoint/2010/main" val="4211077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ALLEGATO II.14.</a:t>
            </a:r>
            <a:r>
              <a:rPr lang="it-IT" sz="2800" dirty="0">
                <a:solidFill>
                  <a:schemeClr val="bg2">
                    <a:lumMod val="50000"/>
                  </a:schemeClr>
                </a:solidFill>
                <a:latin typeface="Century Gothic" panose="020B0502020202020204" pitchFamily="34" charset="0"/>
              </a:rPr>
              <a:t> Direzione dei lavori e direzione dell’esecuzione dei contratti…</a:t>
            </a:r>
          </a:p>
          <a:p>
            <a:r>
              <a:rPr lang="it-IT" sz="2800" dirty="0">
                <a:solidFill>
                  <a:schemeClr val="bg2">
                    <a:lumMod val="50000"/>
                  </a:schemeClr>
                </a:solidFill>
                <a:latin typeface="Century Gothic" panose="020B0502020202020204" pitchFamily="34" charset="0"/>
              </a:rPr>
              <a:t>Articolo 12. Documenti contabili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49</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B68C239A-53F9-EC43-579A-7BA5D4C113F0}"/>
              </a:ext>
            </a:extLst>
          </p:cNvPr>
          <p:cNvSpPr txBox="1"/>
          <p:nvPr/>
        </p:nvSpPr>
        <p:spPr>
          <a:xfrm>
            <a:off x="651808" y="1993485"/>
            <a:ext cx="10211933" cy="4832092"/>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1. I diversi documenti contabili, predisposti e tenuti dal direttore dei lavori o dai direttori operativi o dagli ispettori di cantiere, se dal medesimo delegati, che devono essere firmati contestualmente alla compilazione rispettando la cronologia di inserimento dei dati, sono: </a:t>
            </a:r>
          </a:p>
          <a:p>
            <a:r>
              <a:rPr lang="it-IT" sz="1400" dirty="0">
                <a:solidFill>
                  <a:schemeClr val="bg2">
                    <a:lumMod val="50000"/>
                  </a:schemeClr>
                </a:solidFill>
                <a:latin typeface="Century Gothic" panose="020B0502020202020204" pitchFamily="34" charset="0"/>
              </a:rPr>
              <a:t>a) il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giornale dei lavori </a:t>
            </a:r>
            <a:r>
              <a:rPr lang="it-IT" sz="1400" dirty="0">
                <a:solidFill>
                  <a:schemeClr val="bg2">
                    <a:lumMod val="50000"/>
                  </a:schemeClr>
                </a:solidFill>
                <a:latin typeface="Century Gothic" panose="020B0502020202020204" pitchFamily="34" charset="0"/>
              </a:rPr>
              <a:t>in cui sono annotati per ciascun giorno almeno: </a:t>
            </a:r>
          </a:p>
          <a:p>
            <a:r>
              <a:rPr lang="it-IT" sz="1400" dirty="0">
                <a:solidFill>
                  <a:schemeClr val="bg2">
                    <a:lumMod val="50000"/>
                  </a:schemeClr>
                </a:solidFill>
                <a:latin typeface="Century Gothic" panose="020B0502020202020204" pitchFamily="34" charset="0"/>
              </a:rPr>
              <a:t>1) l'ordine, il modo e l'attività con cui progrediscono le lavorazioni; </a:t>
            </a:r>
          </a:p>
          <a:p>
            <a:r>
              <a:rPr lang="it-IT" sz="1400" dirty="0">
                <a:solidFill>
                  <a:schemeClr val="bg2">
                    <a:lumMod val="50000"/>
                  </a:schemeClr>
                </a:solidFill>
                <a:latin typeface="Century Gothic" panose="020B0502020202020204" pitchFamily="34" charset="0"/>
              </a:rPr>
              <a:t>2) la qualifica e il numero degli operai impiegati; </a:t>
            </a:r>
          </a:p>
          <a:p>
            <a:r>
              <a:rPr lang="it-IT" sz="1400" dirty="0">
                <a:solidFill>
                  <a:schemeClr val="bg2">
                    <a:lumMod val="50000"/>
                  </a:schemeClr>
                </a:solidFill>
                <a:latin typeface="Century Gothic" panose="020B0502020202020204" pitchFamily="34" charset="0"/>
              </a:rPr>
              <a:t>3) l'attrezzatura tecnica impiegata per l'esecuzione dei lavori; </a:t>
            </a:r>
          </a:p>
          <a:p>
            <a:r>
              <a:rPr lang="it-IT" sz="1400" dirty="0">
                <a:solidFill>
                  <a:schemeClr val="bg2">
                    <a:lumMod val="50000"/>
                  </a:schemeClr>
                </a:solidFill>
                <a:latin typeface="Century Gothic" panose="020B0502020202020204" pitchFamily="34" charset="0"/>
              </a:rPr>
              <a:t>4) l'elenco delle provviste fornite dall'esecutore, documentate dalle rispettive fatture quietanzate, nonché quant'altro interessi l'andamento tecnico ed economico dei lavori, ivi compresi gli eventuali eventi infortunistici; </a:t>
            </a:r>
          </a:p>
          <a:p>
            <a:r>
              <a:rPr lang="it-IT" sz="1400" dirty="0">
                <a:solidFill>
                  <a:schemeClr val="bg2">
                    <a:lumMod val="50000"/>
                  </a:schemeClr>
                </a:solidFill>
                <a:latin typeface="Century Gothic" panose="020B0502020202020204" pitchFamily="34" charset="0"/>
              </a:rPr>
              <a:t>5) l'indicazione delle circostanze e degli avvenimenti relativi ai lavori …, inserendovi le osservazioni meteorologiche e idrometriche, le indicazioni sulla natura dei terreni e quelle particolarità che possono essere utili; </a:t>
            </a:r>
          </a:p>
          <a:p>
            <a:r>
              <a:rPr lang="it-IT" sz="1400" dirty="0">
                <a:solidFill>
                  <a:schemeClr val="bg2">
                    <a:lumMod val="50000"/>
                  </a:schemeClr>
                </a:solidFill>
                <a:latin typeface="Century Gothic" panose="020B0502020202020204" pitchFamily="34" charset="0"/>
              </a:rPr>
              <a:t>6) le disposizioni di servizio e gli ordini di servizio del RUP e del direttore dei lavori; </a:t>
            </a:r>
          </a:p>
          <a:p>
            <a:r>
              <a:rPr lang="it-IT" sz="1400" dirty="0">
                <a:solidFill>
                  <a:schemeClr val="bg2">
                    <a:lumMod val="50000"/>
                  </a:schemeClr>
                </a:solidFill>
                <a:latin typeface="Century Gothic" panose="020B0502020202020204" pitchFamily="34" charset="0"/>
              </a:rPr>
              <a:t>7) le relazioni indirizzate al RUP; </a:t>
            </a:r>
          </a:p>
          <a:p>
            <a:r>
              <a:rPr lang="it-IT" sz="1400" dirty="0">
                <a:solidFill>
                  <a:schemeClr val="bg2">
                    <a:lumMod val="50000"/>
                  </a:schemeClr>
                </a:solidFill>
                <a:latin typeface="Century Gothic" panose="020B0502020202020204" pitchFamily="34" charset="0"/>
              </a:rPr>
              <a:t>8) i processi verbali di accertamento di fatti o di esperimento di prove; </a:t>
            </a:r>
          </a:p>
          <a:p>
            <a:r>
              <a:rPr lang="it-IT" sz="1400" dirty="0">
                <a:solidFill>
                  <a:schemeClr val="bg2">
                    <a:lumMod val="50000"/>
                  </a:schemeClr>
                </a:solidFill>
                <a:latin typeface="Century Gothic" panose="020B0502020202020204" pitchFamily="34" charset="0"/>
              </a:rPr>
              <a:t>9) le contestazioni, le sospensioni e le riprese dei lavori; </a:t>
            </a:r>
          </a:p>
          <a:p>
            <a:r>
              <a:rPr lang="it-IT" sz="1400" dirty="0">
                <a:solidFill>
                  <a:schemeClr val="bg2">
                    <a:lumMod val="50000"/>
                  </a:schemeClr>
                </a:solidFill>
                <a:latin typeface="Century Gothic" panose="020B0502020202020204" pitchFamily="34" charset="0"/>
              </a:rPr>
              <a:t>10) le varianti ritualmente disposte, le modifiche o aggiunte ai prezzi; </a:t>
            </a:r>
          </a:p>
          <a:p>
            <a:r>
              <a:rPr lang="it-IT" sz="1400" dirty="0">
                <a:solidFill>
                  <a:schemeClr val="bg2">
                    <a:lumMod val="50000"/>
                  </a:schemeClr>
                </a:solidFill>
                <a:latin typeface="Century Gothic" panose="020B0502020202020204" pitchFamily="34" charset="0"/>
              </a:rPr>
              <a:t>b) 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libretti di misura delle lavorazioni e delle provviste </a:t>
            </a:r>
            <a:r>
              <a:rPr lang="it-IT" sz="1400" dirty="0">
                <a:solidFill>
                  <a:schemeClr val="bg2">
                    <a:lumMod val="50000"/>
                  </a:schemeClr>
                </a:solidFill>
                <a:latin typeface="Century Gothic" panose="020B0502020202020204" pitchFamily="34" charset="0"/>
              </a:rPr>
              <a:t>… effettuate dal direttore dei lavori. … </a:t>
            </a:r>
          </a:p>
          <a:p>
            <a:r>
              <a:rPr lang="it-IT" sz="1400" dirty="0">
                <a:solidFill>
                  <a:schemeClr val="bg2">
                    <a:lumMod val="50000"/>
                  </a:schemeClr>
                </a:solidFill>
                <a:latin typeface="Century Gothic" panose="020B0502020202020204" pitchFamily="34" charset="0"/>
              </a:rPr>
              <a:t>c) il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registro di contabilità </a:t>
            </a:r>
            <a:r>
              <a:rPr lang="it-IT" sz="1400" dirty="0">
                <a:solidFill>
                  <a:schemeClr val="bg2">
                    <a:lumMod val="50000"/>
                  </a:schemeClr>
                </a:solidFill>
                <a:latin typeface="Century Gothic" panose="020B0502020202020204" pitchFamily="34" charset="0"/>
              </a:rPr>
              <a:t>…; </a:t>
            </a:r>
          </a:p>
          <a:p>
            <a:r>
              <a:rPr lang="it-IT" sz="1400" dirty="0">
                <a:solidFill>
                  <a:schemeClr val="bg2">
                    <a:lumMod val="50000"/>
                  </a:schemeClr>
                </a:solidFill>
                <a:latin typeface="Century Gothic" panose="020B0502020202020204" pitchFamily="34" charset="0"/>
              </a:rPr>
              <a:t>d) lo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stato di avanzamento lavori </a:t>
            </a:r>
            <a:r>
              <a:rPr lang="it-IT" sz="1400" dirty="0">
                <a:solidFill>
                  <a:schemeClr val="bg2">
                    <a:lumMod val="50000"/>
                  </a:schemeClr>
                </a:solidFill>
                <a:latin typeface="Century Gothic" panose="020B0502020202020204" pitchFamily="34" charset="0"/>
              </a:rPr>
              <a:t>(SAL) … ; </a:t>
            </a:r>
          </a:p>
          <a:p>
            <a:r>
              <a:rPr lang="it-IT" sz="1400" dirty="0">
                <a:solidFill>
                  <a:schemeClr val="bg2">
                    <a:lumMod val="50000"/>
                  </a:schemeClr>
                </a:solidFill>
                <a:latin typeface="Century Gothic" panose="020B0502020202020204" pitchFamily="34" charset="0"/>
              </a:rPr>
              <a:t>e) il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conto finale dei lavori</a:t>
            </a:r>
            <a:r>
              <a:rPr lang="it-IT" sz="1400" dirty="0">
                <a:solidFill>
                  <a:schemeClr val="bg2">
                    <a:lumMod val="50000"/>
                  </a:schemeClr>
                </a:solidFill>
                <a:latin typeface="Century Gothic" panose="020B0502020202020204" pitchFamily="34" charset="0"/>
              </a:rPr>
              <a:t>, compilato dal direttore dei lavori a seguito della certificazione dell'ultimazione degli stessi e trasmesso al RUP unitamente a una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relazione</a:t>
            </a:r>
            <a:r>
              <a:rPr lang="it-IT" sz="1400" dirty="0">
                <a:solidFill>
                  <a:schemeClr val="bg2">
                    <a:lumMod val="50000"/>
                  </a:schemeClr>
                </a:solidFill>
                <a:latin typeface="Century Gothic" panose="020B0502020202020204" pitchFamily="34" charset="0"/>
              </a:rPr>
              <a:t>, in cui sono indicate le vicende alle quali l'esecuzione del lavoro è stata soggetta. </a:t>
            </a:r>
          </a:p>
        </p:txBody>
      </p:sp>
    </p:spTree>
    <p:extLst>
      <p:ext uri="{BB962C8B-B14F-4D97-AF65-F5344CB8AC3E}">
        <p14:creationId xmlns:p14="http://schemas.microsoft.com/office/powerpoint/2010/main" val="34256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TESTO DEL 7 DICEMBRE 2022</a:t>
            </a:r>
          </a:p>
        </p:txBody>
      </p:sp>
      <p:pic>
        <p:nvPicPr>
          <p:cNvPr id="7" name="Immagine 6">
            <a:extLst>
              <a:ext uri="{FF2B5EF4-FFF2-40B4-BE49-F238E27FC236}">
                <a16:creationId xmlns:a16="http://schemas.microsoft.com/office/drawing/2014/main" id="{DCC4D127-71EE-6B8A-F678-1D51831388BF}"/>
              </a:ext>
            </a:extLst>
          </p:cNvPr>
          <p:cNvPicPr>
            <a:picLocks noChangeAspect="1"/>
          </p:cNvPicPr>
          <p:nvPr/>
        </p:nvPicPr>
        <p:blipFill>
          <a:blip r:embed="rId2"/>
          <a:stretch>
            <a:fillRect/>
          </a:stretch>
        </p:blipFill>
        <p:spPr>
          <a:xfrm>
            <a:off x="651810" y="1286845"/>
            <a:ext cx="8616478" cy="5434630"/>
          </a:xfrm>
          <a:prstGeom prst="rect">
            <a:avLst/>
          </a:prstGeom>
        </p:spPr>
      </p:pic>
      <p:sp>
        <p:nvSpPr>
          <p:cNvPr id="8" name="Rettangolo 7">
            <a:extLst>
              <a:ext uri="{FF2B5EF4-FFF2-40B4-BE49-F238E27FC236}">
                <a16:creationId xmlns:a16="http://schemas.microsoft.com/office/drawing/2014/main" id="{98F6E484-DF11-6B24-A617-C3B13927FBAF}"/>
              </a:ext>
            </a:extLst>
          </p:cNvPr>
          <p:cNvSpPr/>
          <p:nvPr/>
        </p:nvSpPr>
        <p:spPr>
          <a:xfrm>
            <a:off x="2681056" y="2032986"/>
            <a:ext cx="834501" cy="2840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w="28575">
                <a:solidFill>
                  <a:srgbClr val="FF0000"/>
                </a:solidFill>
              </a:ln>
              <a:noFill/>
              <a:effectLst/>
              <a:uLnTx/>
              <a:uFillTx/>
              <a:latin typeface="Calibri" panose="020F0502020204030204"/>
              <a:ea typeface="+mn-ea"/>
              <a:cs typeface="+mn-cs"/>
            </a:endParaRPr>
          </a:p>
        </p:txBody>
      </p:sp>
      <p:sp>
        <p:nvSpPr>
          <p:cNvPr id="9" name="Rettangolo 8">
            <a:extLst>
              <a:ext uri="{FF2B5EF4-FFF2-40B4-BE49-F238E27FC236}">
                <a16:creationId xmlns:a16="http://schemas.microsoft.com/office/drawing/2014/main" id="{5A832BF4-3E01-4BC8-2EFD-0ED331FEE099}"/>
              </a:ext>
            </a:extLst>
          </p:cNvPr>
          <p:cNvSpPr/>
          <p:nvPr/>
        </p:nvSpPr>
        <p:spPr>
          <a:xfrm>
            <a:off x="2345184" y="2779127"/>
            <a:ext cx="2581923" cy="2840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w="28575">
                <a:solidFill>
                  <a:srgbClr val="FF0000"/>
                </a:solidFill>
              </a:ln>
              <a:no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8F68EED7-D8A0-E715-AAC3-6969CD35B1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Rettangolo 2">
            <a:extLst>
              <a:ext uri="{FF2B5EF4-FFF2-40B4-BE49-F238E27FC236}">
                <a16:creationId xmlns:a16="http://schemas.microsoft.com/office/drawing/2014/main" id="{2F60A738-A1D6-0E6F-81A8-2E1C97226193}"/>
              </a:ext>
            </a:extLst>
          </p:cNvPr>
          <p:cNvSpPr/>
          <p:nvPr/>
        </p:nvSpPr>
        <p:spPr>
          <a:xfrm>
            <a:off x="2576003" y="3057042"/>
            <a:ext cx="1205884" cy="2840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w="28575">
                <a:solidFill>
                  <a:srgbClr val="FF0000"/>
                </a:solidFill>
              </a:ln>
              <a:no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E63BF2D5-DCA0-5328-9649-EB9EBE4E45BB}"/>
              </a:ext>
            </a:extLst>
          </p:cNvPr>
          <p:cNvSpPr/>
          <p:nvPr/>
        </p:nvSpPr>
        <p:spPr>
          <a:xfrm>
            <a:off x="5231909" y="5500136"/>
            <a:ext cx="1967882" cy="2840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w="28575">
                <a:solidFill>
                  <a:srgbClr val="FF0000"/>
                </a:solid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1986445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ALLEGATO II.14.</a:t>
            </a:r>
            <a:r>
              <a:rPr lang="it-IT" sz="2800" dirty="0">
                <a:solidFill>
                  <a:schemeClr val="bg2">
                    <a:lumMod val="50000"/>
                  </a:schemeClr>
                </a:solidFill>
                <a:latin typeface="Century Gothic" panose="020B0502020202020204" pitchFamily="34" charset="0"/>
              </a:rPr>
              <a:t> Direzione dei lavori e direzione dell’esecuzione dei contratti…</a:t>
            </a:r>
          </a:p>
          <a:p>
            <a:r>
              <a:rPr lang="it-IT" sz="2800" dirty="0">
                <a:solidFill>
                  <a:schemeClr val="bg2">
                    <a:lumMod val="50000"/>
                  </a:schemeClr>
                </a:solidFill>
                <a:latin typeface="Century Gothic" panose="020B0502020202020204" pitchFamily="34" charset="0"/>
              </a:rPr>
              <a:t>Articolo 12. Documenti contabili</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50</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B68C239A-53F9-EC43-579A-7BA5D4C113F0}"/>
              </a:ext>
            </a:extLst>
          </p:cNvPr>
          <p:cNvSpPr txBox="1"/>
          <p:nvPr/>
        </p:nvSpPr>
        <p:spPr>
          <a:xfrm>
            <a:off x="651808" y="1993485"/>
            <a:ext cx="10211933" cy="4616648"/>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2. Può essere anche previsto un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sommario del registro di contabilità </a:t>
            </a:r>
            <a:r>
              <a:rPr lang="it-IT" sz="1400" dirty="0">
                <a:solidFill>
                  <a:schemeClr val="bg2">
                    <a:lumMod val="50000"/>
                  </a:schemeClr>
                </a:solidFill>
                <a:latin typeface="Century Gothic" panose="020B0502020202020204" pitchFamily="34" charset="0"/>
              </a:rPr>
              <a:t>che, … indica, in occasione di ogni stato d'avanzamento, la quantità di ogni lavorazione eseguita e i relativi importi, al fine di consentire una verifica della rispondenza con l'ammontare dell'avanzamento risultante dal registro di contabilità.</a:t>
            </a:r>
          </a:p>
          <a:p>
            <a:r>
              <a:rPr lang="it-IT" sz="1400" dirty="0">
                <a:solidFill>
                  <a:schemeClr val="bg2">
                    <a:lumMod val="50000"/>
                  </a:schemeClr>
                </a:solidFill>
                <a:latin typeface="Century Gothic" panose="020B0502020202020204" pitchFamily="34" charset="0"/>
              </a:rPr>
              <a:t>3. Le giornate di operai, di noli e di mezzi d'opera, nonché le provviste somministrate dall'esecutore possono essere annotate dall'assistente incaricato anche su un brogliaccio, per essere poi scritte in apposita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lista settimanale</a:t>
            </a:r>
            <a:r>
              <a:rPr lang="it-IT" sz="1400" dirty="0">
                <a:solidFill>
                  <a:schemeClr val="bg2">
                    <a:lumMod val="50000"/>
                  </a:schemeClr>
                </a:solidFill>
                <a:latin typeface="Century Gothic" panose="020B0502020202020204" pitchFamily="34" charset="0"/>
              </a:rPr>
              <a:t>. L'esecutore firma le liste settimanali, nelle quali sono specificati …elenco delle provviste eventualmente fornite, documentate dalle rispettive fatture quietanzate. …</a:t>
            </a:r>
          </a:p>
          <a:p>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5. Al conto finale di cui al comma 1, lettera e), il direttore dei lavori allega la seguente documentazione:</a:t>
            </a:r>
          </a:p>
          <a:p>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f)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la sintesi dell'andamento e dello sviluppo dei lavori </a:t>
            </a:r>
            <a:r>
              <a:rPr lang="it-IT" sz="1400" dirty="0">
                <a:solidFill>
                  <a:schemeClr val="bg2">
                    <a:lumMod val="50000"/>
                  </a:schemeClr>
                </a:solidFill>
                <a:latin typeface="Century Gothic" panose="020B0502020202020204" pitchFamily="34" charset="0"/>
              </a:rPr>
              <a:t>con l'indicazione delle eventuali riserve e la menzione delle eventuali transazioni e accordi bonari intervenuti, nonché una relazione riservata relativa alle riserve dell'esecutore non ancora definite; …</a:t>
            </a:r>
          </a:p>
          <a:p>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7. Nel caso di appalto comprendente lavori da tenere distinti, come nel caso in cui i lavori facciano capo a fonti diverse di finanziamento, la contabilità comprende tutti i lavori ed è effettuata attraverso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distinti documenti contabili</a:t>
            </a:r>
            <a:r>
              <a:rPr lang="it-IT" sz="1400" dirty="0">
                <a:solidFill>
                  <a:schemeClr val="bg2">
                    <a:lumMod val="50000"/>
                  </a:schemeClr>
                </a:solidFill>
                <a:latin typeface="Century Gothic" panose="020B0502020202020204" pitchFamily="34" charset="0"/>
              </a:rPr>
              <a:t>, in modo da consentire una gestione separata dei relativi quadri economici. …</a:t>
            </a:r>
          </a:p>
          <a:p>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10.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La contabilità dei lavori è effettuata mediante l’utilizzo di strumenti elettronici specifici, che usano piattaforme, anche telematiche, interoperabili a mezzo di formati aperti non proprietari</a:t>
            </a:r>
            <a:r>
              <a:rPr lang="it-IT" sz="1400" dirty="0">
                <a:solidFill>
                  <a:schemeClr val="bg2">
                    <a:lumMod val="50000"/>
                  </a:schemeClr>
                </a:solidFill>
                <a:latin typeface="Century Gothic" panose="020B0502020202020204" pitchFamily="34" charset="0"/>
              </a:rPr>
              <a:t>, al fine di non limitare la concorrenza tra i fornitori di tecnologie. …</a:t>
            </a:r>
          </a:p>
        </p:txBody>
      </p:sp>
    </p:spTree>
    <p:extLst>
      <p:ext uri="{BB962C8B-B14F-4D97-AF65-F5344CB8AC3E}">
        <p14:creationId xmlns:p14="http://schemas.microsoft.com/office/powerpoint/2010/main" val="235135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ALLEGATO II.14.</a:t>
            </a:r>
            <a:r>
              <a:rPr lang="it-IT" sz="2800" dirty="0">
                <a:solidFill>
                  <a:schemeClr val="bg2">
                    <a:lumMod val="50000"/>
                  </a:schemeClr>
                </a:solidFill>
                <a:latin typeface="Century Gothic" panose="020B0502020202020204" pitchFamily="34" charset="0"/>
              </a:rPr>
              <a:t> Direzione dei lavori e direzione dell’esecuzione dei contratti…</a:t>
            </a:r>
          </a:p>
          <a:p>
            <a:r>
              <a:rPr lang="it-IT" sz="2800" dirty="0">
                <a:solidFill>
                  <a:schemeClr val="bg2">
                    <a:lumMod val="50000"/>
                  </a:schemeClr>
                </a:solidFill>
                <a:latin typeface="Century Gothic" panose="020B0502020202020204" pitchFamily="34" charset="0"/>
              </a:rPr>
              <a:t>Articolo 7. Riserve</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51</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B68C239A-53F9-EC43-579A-7BA5D4C113F0}"/>
              </a:ext>
            </a:extLst>
          </p:cNvPr>
          <p:cNvSpPr txBox="1"/>
          <p:nvPr/>
        </p:nvSpPr>
        <p:spPr>
          <a:xfrm>
            <a:off x="651808" y="1993485"/>
            <a:ext cx="10211933" cy="4832092"/>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1. In linea di principio, l’iscrizione delle riserve è finalizzata ad assicurare alla stazione appaltante, durante l’intera fase di esecuzione del contratto, il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continuo ed efficace controllo della spesa pubblica</a:t>
            </a:r>
            <a:r>
              <a:rPr lang="it-IT" sz="1400" dirty="0">
                <a:solidFill>
                  <a:schemeClr val="bg2">
                    <a:lumMod val="50000"/>
                  </a:schemeClr>
                </a:solidFill>
                <a:latin typeface="Century Gothic" panose="020B0502020202020204" pitchFamily="34" charset="0"/>
              </a:rPr>
              <a:t>, la tempestiva conoscenza e valutazione, …, delle eventuali pretese economiche avanzate dall’appaltatore e l’adozione di ogni misura e iniziativa volte a evitare che i fondi impegnati si rivelino insufficienti.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Non costituiscono riserve</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a) le contestazioni e le pretese economiche che siano estranee all’oggetto dell’appalto …;</a:t>
            </a:r>
          </a:p>
          <a:p>
            <a:r>
              <a:rPr lang="it-IT" sz="1400" dirty="0">
                <a:solidFill>
                  <a:schemeClr val="bg2">
                    <a:lumMod val="50000"/>
                  </a:schemeClr>
                </a:solidFill>
                <a:latin typeface="Century Gothic" panose="020B0502020202020204" pitchFamily="34" charset="0"/>
              </a:rPr>
              <a:t>b) le richieste di rimborso delle imposte corrisposte in esecuzione del contratto di appalto;</a:t>
            </a:r>
          </a:p>
          <a:p>
            <a:r>
              <a:rPr lang="it-IT" sz="1400" dirty="0">
                <a:solidFill>
                  <a:schemeClr val="bg2">
                    <a:lumMod val="50000"/>
                  </a:schemeClr>
                </a:solidFill>
                <a:latin typeface="Century Gothic" panose="020B0502020202020204" pitchFamily="34" charset="0"/>
              </a:rPr>
              <a:t>c) il pagamento degli interessi moratori per ritardo nei pagamenti;</a:t>
            </a:r>
          </a:p>
          <a:p>
            <a:r>
              <a:rPr lang="it-IT" sz="1400" dirty="0">
                <a:solidFill>
                  <a:schemeClr val="bg2">
                    <a:lumMod val="50000"/>
                  </a:schemeClr>
                </a:solidFill>
                <a:latin typeface="Century Gothic" panose="020B0502020202020204" pitchFamily="34" charset="0"/>
              </a:rPr>
              <a:t>d) le contestazioni circa la validità del contratto;</a:t>
            </a:r>
          </a:p>
          <a:p>
            <a:r>
              <a:rPr lang="it-IT" sz="1400" dirty="0">
                <a:solidFill>
                  <a:schemeClr val="bg2">
                    <a:lumMod val="50000"/>
                  </a:schemeClr>
                </a:solidFill>
                <a:latin typeface="Century Gothic" panose="020B0502020202020204" pitchFamily="34" charset="0"/>
              </a:rPr>
              <a:t>e)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domande di risarcimento motivate da comportamenti della stazione appaltante o da circostanza a quest’ultima riferibili</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f)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il ritardo nell’esecuzione del collaudo motivato da comportamento colposo della stazione appaltante</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2.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riserve sono iscritte a pena di decadenza sul primo atto dell’appalto idoneo a riceverle, successivo all’insorgenza o alla cessazione del fatto che ha determinato il pregiudizio dell’esecutore</a:t>
            </a:r>
            <a:r>
              <a:rPr lang="it-IT" sz="1400" dirty="0">
                <a:solidFill>
                  <a:schemeClr val="bg2">
                    <a:lumMod val="50000"/>
                  </a:schemeClr>
                </a:solidFill>
                <a:latin typeface="Century Gothic" panose="020B0502020202020204" pitchFamily="34" charset="0"/>
              </a:rPr>
              <a:t>. In ogni caso, sempre a pena di decadenza,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riserve sono iscritte anche nel registro di contabilità all’atto della firma immediatamente successiva al verificarsi o al cessare del fatto pregiudizievole, nonché all’atto della sottoscrizione del certificato di collaudo mediante precisa esplicitazione delle contestazioni circa le relative operazioni</a:t>
            </a:r>
            <a:r>
              <a:rPr lang="it-IT" sz="1400" dirty="0">
                <a:solidFill>
                  <a:schemeClr val="bg2">
                    <a:lumMod val="50000"/>
                  </a:schemeClr>
                </a:solidFill>
                <a:latin typeface="Century Gothic" panose="020B0502020202020204" pitchFamily="34" charset="0"/>
              </a:rPr>
              <a:t>.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riserve non espressamente confermate sul conto finale si intendono rinunciate</a:t>
            </a:r>
            <a:r>
              <a:rPr lang="it-IT" sz="1400" dirty="0">
                <a:solidFill>
                  <a:schemeClr val="bg2">
                    <a:lumMod val="50000"/>
                  </a:schemeClr>
                </a:solidFill>
                <a:latin typeface="Century Gothic" panose="020B0502020202020204" pitchFamily="34" charset="0"/>
              </a:rPr>
              <a:t>.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riserve devono essere formulate in modo specifico e indicare con precisione le ragioni sulle quali si fondano</a:t>
            </a:r>
            <a:r>
              <a:rPr lang="it-IT" sz="1400" dirty="0">
                <a:solidFill>
                  <a:schemeClr val="bg2">
                    <a:lumMod val="50000"/>
                  </a:schemeClr>
                </a:solidFill>
                <a:latin typeface="Century Gothic" panose="020B0502020202020204" pitchFamily="34" charset="0"/>
              </a:rPr>
              <a:t>. In particolare, le riserve devono contenere a pena di inammissibilità:</a:t>
            </a:r>
          </a:p>
          <a:p>
            <a:r>
              <a:rPr lang="it-IT" sz="1400" dirty="0">
                <a:solidFill>
                  <a:schemeClr val="bg2">
                    <a:lumMod val="50000"/>
                  </a:schemeClr>
                </a:solidFill>
                <a:latin typeface="Century Gothic" panose="020B0502020202020204" pitchFamily="34" charset="0"/>
              </a:rPr>
              <a:t>a)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la precisa quantificazione delle somme </a:t>
            </a:r>
            <a:r>
              <a:rPr lang="it-IT" sz="1400" dirty="0">
                <a:solidFill>
                  <a:schemeClr val="bg2">
                    <a:lumMod val="50000"/>
                  </a:schemeClr>
                </a:solidFill>
                <a:latin typeface="Century Gothic" panose="020B0502020202020204" pitchFamily="34" charset="0"/>
              </a:rPr>
              <a:t>che l'esecutore ritiene gli siano dovute.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La quantificazione della riserva è effettuata in via definitiva, senza possibilità di successive integrazioni o incrementi rispetto all'importo iscritto</a:t>
            </a:r>
            <a:r>
              <a:rPr lang="it-IT" sz="1400" dirty="0">
                <a:solidFill>
                  <a:schemeClr val="bg2">
                    <a:lumMod val="50000"/>
                  </a:schemeClr>
                </a:solidFill>
                <a:latin typeface="Century Gothic" panose="020B0502020202020204" pitchFamily="34" charset="0"/>
              </a:rPr>
              <a:t>, salvo che la riserva stessa sia motivata con riferimento a fatti continuativi;</a:t>
            </a:r>
          </a:p>
        </p:txBody>
      </p:sp>
    </p:spTree>
    <p:extLst>
      <p:ext uri="{BB962C8B-B14F-4D97-AF65-F5344CB8AC3E}">
        <p14:creationId xmlns:p14="http://schemas.microsoft.com/office/powerpoint/2010/main" val="2373587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1384995"/>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ALLEGATO II.14.</a:t>
            </a:r>
            <a:r>
              <a:rPr lang="it-IT" sz="2800" dirty="0">
                <a:solidFill>
                  <a:schemeClr val="bg2">
                    <a:lumMod val="50000"/>
                  </a:schemeClr>
                </a:solidFill>
                <a:latin typeface="Century Gothic" panose="020B0502020202020204" pitchFamily="34" charset="0"/>
              </a:rPr>
              <a:t> Direzione dei lavori e direzione dell’esecuzione dei contratti…</a:t>
            </a:r>
          </a:p>
          <a:p>
            <a:r>
              <a:rPr lang="it-IT" sz="2800" dirty="0">
                <a:solidFill>
                  <a:schemeClr val="bg2">
                    <a:lumMod val="50000"/>
                  </a:schemeClr>
                </a:solidFill>
                <a:latin typeface="Century Gothic" panose="020B0502020202020204" pitchFamily="34" charset="0"/>
              </a:rPr>
              <a:t>Articolo 7. Riserve</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52</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B68C239A-53F9-EC43-579A-7BA5D4C113F0}"/>
              </a:ext>
            </a:extLst>
          </p:cNvPr>
          <p:cNvSpPr txBox="1"/>
          <p:nvPr/>
        </p:nvSpPr>
        <p:spPr>
          <a:xfrm>
            <a:off x="651808" y="1993485"/>
            <a:ext cx="10211933" cy="3539430"/>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b) l’indicazione degli ordini di servizi, emanati dal direttore dei lavori o dal direttore dell’esecuzione, che abbiano inciso sulle modalità di esecuzione dell’appalto;</a:t>
            </a:r>
          </a:p>
          <a:p>
            <a:r>
              <a:rPr lang="it-IT" sz="1400" dirty="0">
                <a:solidFill>
                  <a:schemeClr val="bg2">
                    <a:lumMod val="50000"/>
                  </a:schemeClr>
                </a:solidFill>
                <a:latin typeface="Century Gothic" panose="020B0502020202020204" pitchFamily="34" charset="0"/>
              </a:rPr>
              <a:t>c)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contestazioni relative all’esattezza tecnica delle modalità costruttive </a:t>
            </a:r>
            <a:r>
              <a:rPr lang="it-IT" sz="1400" dirty="0">
                <a:solidFill>
                  <a:schemeClr val="bg2">
                    <a:lumMod val="50000"/>
                  </a:schemeClr>
                </a:solidFill>
                <a:latin typeface="Century Gothic" panose="020B0502020202020204" pitchFamily="34" charset="0"/>
              </a:rPr>
              <a:t>previste dal capitolato speciale d’appalto o dal progetto esecutivo;</a:t>
            </a:r>
          </a:p>
          <a:p>
            <a:r>
              <a:rPr lang="it-IT" sz="1400" dirty="0">
                <a:solidFill>
                  <a:schemeClr val="bg2">
                    <a:lumMod val="50000"/>
                  </a:schemeClr>
                </a:solidFill>
                <a:latin typeface="Century Gothic" panose="020B0502020202020204" pitchFamily="34" charset="0"/>
              </a:rPr>
              <a:t>d)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contestazioni relative alla difformità rispetto al contratto </a:t>
            </a:r>
            <a:r>
              <a:rPr lang="it-IT" sz="1400" dirty="0">
                <a:solidFill>
                  <a:schemeClr val="bg2">
                    <a:lumMod val="50000"/>
                  </a:schemeClr>
                </a:solidFill>
                <a:latin typeface="Century Gothic" panose="020B0502020202020204" pitchFamily="34" charset="0"/>
              </a:rPr>
              <a:t>delle disposizioni e delle istruzioni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relative agli aspetti tecnici ed economici</a:t>
            </a:r>
            <a:r>
              <a:rPr lang="it-IT" sz="1400" dirty="0">
                <a:solidFill>
                  <a:schemeClr val="bg2">
                    <a:lumMod val="50000"/>
                  </a:schemeClr>
                </a:solidFill>
                <a:latin typeface="Century Gothic" panose="020B0502020202020204" pitchFamily="34" charset="0"/>
              </a:rPr>
              <a:t> della gestione dell’appalto;</a:t>
            </a:r>
          </a:p>
          <a:p>
            <a:r>
              <a:rPr lang="it-IT" sz="1400" dirty="0">
                <a:solidFill>
                  <a:schemeClr val="bg2">
                    <a:lumMod val="50000"/>
                  </a:schemeClr>
                </a:solidFill>
                <a:latin typeface="Century Gothic" panose="020B0502020202020204" pitchFamily="34" charset="0"/>
              </a:rPr>
              <a:t>e)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 contestazioni relative alle disposizioni e istruzioni del direttore dei lavori </a:t>
            </a:r>
            <a:r>
              <a:rPr lang="it-IT" sz="1400" dirty="0">
                <a:solidFill>
                  <a:schemeClr val="bg2">
                    <a:lumMod val="50000"/>
                  </a:schemeClr>
                </a:solidFill>
                <a:latin typeface="Century Gothic" panose="020B0502020202020204" pitchFamily="34" charset="0"/>
              </a:rPr>
              <a:t>o del direttore dell’esecuzione che potrebbero comportare la responsabilità dell’appaltatore o che potrebbero determinare vizi o difformità esecutive dell’appalto.</a:t>
            </a:r>
          </a:p>
          <a:p>
            <a:r>
              <a:rPr lang="it-IT" sz="1400" dirty="0">
                <a:solidFill>
                  <a:schemeClr val="bg2">
                    <a:lumMod val="50000"/>
                  </a:schemeClr>
                </a:solidFill>
                <a:latin typeface="Century Gothic" panose="020B0502020202020204" pitchFamily="34" charset="0"/>
              </a:rPr>
              <a:t>3.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L’esecutore, all’atto della firma del conto finale</a:t>
            </a:r>
            <a:r>
              <a:rPr lang="it-IT" sz="1400" dirty="0">
                <a:solidFill>
                  <a:schemeClr val="bg2">
                    <a:lumMod val="50000"/>
                  </a:schemeClr>
                </a:solidFill>
                <a:latin typeface="Century Gothic" panose="020B0502020202020204" pitchFamily="34" charset="0"/>
              </a:rPr>
              <a:t>, da apporre entro il termine di trenta giorni dall’invito del RUP a prenderne cognizione,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non può iscrivere domande diverse per oggetto o per importo da quelle formulate nel registro di contabilità durante lo svolgimento dei lavori</a:t>
            </a:r>
            <a:r>
              <a:rPr lang="it-IT" sz="1400" dirty="0">
                <a:solidFill>
                  <a:schemeClr val="bg2">
                    <a:lumMod val="50000"/>
                  </a:schemeClr>
                </a:solidFill>
                <a:latin typeface="Century Gothic" panose="020B0502020202020204" pitchFamily="34" charset="0"/>
              </a:rPr>
              <a:t>, e ha l’onere, a pena di decadenza, di confermare le riserve già iscritte sino a quel momento negli atti contabili per le quali non siano intervenute procedure di carattere conciliativo.</a:t>
            </a:r>
          </a:p>
          <a:p>
            <a:r>
              <a:rPr lang="it-IT" sz="1400" dirty="0">
                <a:solidFill>
                  <a:schemeClr val="bg2">
                    <a:lumMod val="50000"/>
                  </a:schemeClr>
                </a:solidFill>
                <a:latin typeface="Century Gothic" panose="020B0502020202020204" pitchFamily="34" charset="0"/>
              </a:rPr>
              <a:t>4. Se l’esecutore non firma il conto finale nel termine di cui al comma 3, o se lo sottoscrive senza confermare le domande già formulate nel registro di contabilità, il conto finale si intende come definitivamente accettato.</a:t>
            </a:r>
          </a:p>
        </p:txBody>
      </p:sp>
    </p:spTree>
    <p:extLst>
      <p:ext uri="{BB962C8B-B14F-4D97-AF65-F5344CB8AC3E}">
        <p14:creationId xmlns:p14="http://schemas.microsoft.com/office/powerpoint/2010/main" val="366066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9AE3D0DB-AEB4-44D7-8910-CE57F922BE50}"/>
              </a:ext>
            </a:extLst>
          </p:cNvPr>
          <p:cNvSpPr txBox="1"/>
          <p:nvPr/>
        </p:nvSpPr>
        <p:spPr>
          <a:xfrm>
            <a:off x="651809" y="566198"/>
            <a:ext cx="10211933" cy="954107"/>
          </a:xfrm>
          <a:prstGeom prst="rect">
            <a:avLst/>
          </a:prstGeom>
          <a:noFill/>
        </p:spPr>
        <p:txBody>
          <a:bodyPr wrap="square" rtlCol="0">
            <a:spAutoFit/>
          </a:bodyPr>
          <a:lstStyle/>
          <a:p>
            <a:r>
              <a:rPr lang="it-IT" sz="2800" b="1" dirty="0">
                <a:solidFill>
                  <a:schemeClr val="bg2">
                    <a:lumMod val="50000"/>
                  </a:schemeClr>
                </a:solidFill>
                <a:latin typeface="Century Gothic" panose="020B0502020202020204" pitchFamily="34" charset="0"/>
              </a:rPr>
              <a:t>LIBRO II.</a:t>
            </a:r>
            <a:r>
              <a:rPr lang="it-IT" sz="2800" dirty="0">
                <a:solidFill>
                  <a:schemeClr val="bg2">
                    <a:lumMod val="50000"/>
                  </a:schemeClr>
                </a:solidFill>
                <a:latin typeface="Century Gothic" panose="020B0502020202020204" pitchFamily="34" charset="0"/>
              </a:rPr>
              <a:t> PARTE VI. </a:t>
            </a:r>
          </a:p>
          <a:p>
            <a:r>
              <a:rPr lang="it-IT" sz="2800" dirty="0">
                <a:solidFill>
                  <a:schemeClr val="bg2">
                    <a:lumMod val="50000"/>
                  </a:schemeClr>
                </a:solidFill>
                <a:latin typeface="Century Gothic" panose="020B0502020202020204" pitchFamily="34" charset="0"/>
              </a:rPr>
              <a:t>Articolo 116. Collaudo e verifica di conformità</a:t>
            </a:r>
          </a:p>
        </p:txBody>
      </p:sp>
      <p:sp>
        <p:nvSpPr>
          <p:cNvPr id="2" name="Segnaposto numero diapositiva 1">
            <a:extLst>
              <a:ext uri="{FF2B5EF4-FFF2-40B4-BE49-F238E27FC236}">
                <a16:creationId xmlns:a16="http://schemas.microsoft.com/office/drawing/2014/main" id="{B409F1D0-3377-4E3A-A31C-27AB6559250C}"/>
              </a:ext>
            </a:extLst>
          </p:cNvPr>
          <p:cNvSpPr>
            <a:spLocks noGrp="1"/>
          </p:cNvSpPr>
          <p:nvPr>
            <p:ph type="sldNum" sz="quarter" idx="12"/>
          </p:nvPr>
        </p:nvSpPr>
        <p:spPr/>
        <p:txBody>
          <a:bodyPr/>
          <a:lstStyle/>
          <a:p>
            <a:fld id="{334F0A5A-7458-4E9C-A2D1-0CB1C1FFC816}" type="slidenum">
              <a:rPr lang="it-IT" smtClean="0"/>
              <a:t>53</a:t>
            </a:fld>
            <a:endParaRPr lang="it-IT"/>
          </a:p>
        </p:txBody>
      </p:sp>
      <p:pic>
        <p:nvPicPr>
          <p:cNvPr id="5" name="Immagine 4">
            <a:extLst>
              <a:ext uri="{FF2B5EF4-FFF2-40B4-BE49-F238E27FC236}">
                <a16:creationId xmlns:a16="http://schemas.microsoft.com/office/drawing/2014/main" id="{9FE73A6F-D1EE-47C3-B934-FDEBD03C8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169F448F-6189-99CA-BC38-D4ADDA2EFE06}"/>
              </a:ext>
            </a:extLst>
          </p:cNvPr>
          <p:cNvSpPr txBox="1"/>
          <p:nvPr/>
        </p:nvSpPr>
        <p:spPr>
          <a:xfrm>
            <a:off x="651809" y="1684789"/>
            <a:ext cx="10211933" cy="5047536"/>
          </a:xfrm>
          <a:prstGeom prst="rect">
            <a:avLst/>
          </a:prstGeom>
          <a:noFill/>
        </p:spPr>
        <p:txBody>
          <a:bodyPr wrap="square" rtlCol="0">
            <a:spAutoFit/>
          </a:bodyPr>
          <a:lstStyle/>
          <a:p>
            <a:r>
              <a:rPr lang="it-IT" sz="1400" dirty="0">
                <a:solidFill>
                  <a:schemeClr val="bg2">
                    <a:lumMod val="50000"/>
                  </a:schemeClr>
                </a:solidFill>
                <a:latin typeface="Century Gothic" panose="020B0502020202020204" pitchFamily="34" charset="0"/>
              </a:rPr>
              <a:t>5.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Per i contratti di servizi e forniture la verifica di conformità è effettuata dal RUP o</a:t>
            </a:r>
            <a:r>
              <a:rPr lang="it-IT" sz="1400" dirty="0">
                <a:solidFill>
                  <a:schemeClr val="bg2">
                    <a:lumMod val="50000"/>
                  </a:schemeClr>
                </a:solidFill>
                <a:latin typeface="Century Gothic" panose="020B0502020202020204" pitchFamily="34" charset="0"/>
              </a:rPr>
              <a:t>, se nominato,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dal direttore</a:t>
            </a:r>
          </a:p>
          <a:p>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dell’esecuzione</a:t>
            </a:r>
            <a:r>
              <a:rPr lang="it-IT" sz="1400" dirty="0">
                <a:solidFill>
                  <a:schemeClr val="bg2">
                    <a:lumMod val="50000"/>
                  </a:schemeClr>
                </a:solidFill>
                <a:latin typeface="Century Gothic" panose="020B0502020202020204" pitchFamily="34" charset="0"/>
              </a:rPr>
              <a:t>. Per servizi e forniture caratterizzati da elevato contenuto tecnologico oppure da elevata</a:t>
            </a:r>
          </a:p>
          <a:p>
            <a:r>
              <a:rPr lang="it-IT" sz="1400" dirty="0">
                <a:solidFill>
                  <a:schemeClr val="bg2">
                    <a:lumMod val="50000"/>
                  </a:schemeClr>
                </a:solidFill>
                <a:latin typeface="Century Gothic" panose="020B0502020202020204" pitchFamily="34" charset="0"/>
              </a:rPr>
              <a:t>complessità o innovazione, le stazioni appaltanti possono prevedere la nomina di uno o più verificatori della</a:t>
            </a:r>
          </a:p>
          <a:p>
            <a:r>
              <a:rPr lang="it-IT" sz="1400" dirty="0">
                <a:solidFill>
                  <a:schemeClr val="bg2">
                    <a:lumMod val="50000"/>
                  </a:schemeClr>
                </a:solidFill>
                <a:latin typeface="Century Gothic" panose="020B0502020202020204" pitchFamily="34" charset="0"/>
              </a:rPr>
              <a:t>conformità diversi dal RUP o dal direttore dell’esecuzione del contratto. Per la nomina e il compenso dei</a:t>
            </a:r>
          </a:p>
          <a:p>
            <a:r>
              <a:rPr lang="it-IT" sz="1400" dirty="0">
                <a:solidFill>
                  <a:schemeClr val="bg2">
                    <a:lumMod val="50000"/>
                  </a:schemeClr>
                </a:solidFill>
                <a:latin typeface="Century Gothic" panose="020B0502020202020204" pitchFamily="34" charset="0"/>
              </a:rPr>
              <a:t>verificatori si applica il comma 4.</a:t>
            </a:r>
          </a:p>
          <a:p>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7. Le modalità tecniche e i tempi di svolgimento del collaudo, nonché i casi in cui il certificato di collaudo dei</a:t>
            </a:r>
          </a:p>
          <a:p>
            <a:r>
              <a:rPr lang="it-IT" sz="1400" dirty="0">
                <a:solidFill>
                  <a:schemeClr val="bg2">
                    <a:lumMod val="50000"/>
                  </a:schemeClr>
                </a:solidFill>
                <a:latin typeface="Century Gothic" panose="020B0502020202020204" pitchFamily="34" charset="0"/>
              </a:rPr>
              <a:t>lavori e il certificato di verifica di conformità possono essere sostituiti dal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certificato di regolare esecuzione</a:t>
            </a:r>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sono disciplinati dall’allegato II.14.</a:t>
            </a:r>
          </a:p>
          <a:p>
            <a:r>
              <a:rPr lang="it-IT" sz="1400" dirty="0">
                <a:solidFill>
                  <a:schemeClr val="bg2">
                    <a:lumMod val="50000"/>
                  </a:schemeClr>
                </a:solidFill>
                <a:latin typeface="Century Gothic" panose="020B0502020202020204" pitchFamily="34" charset="0"/>
              </a:rPr>
              <a:t>…</a:t>
            </a:r>
          </a:p>
          <a:p>
            <a:r>
              <a:rPr lang="it-IT" sz="1400" dirty="0">
                <a:solidFill>
                  <a:schemeClr val="bg2">
                    <a:lumMod val="50000"/>
                  </a:schemeClr>
                </a:solidFill>
                <a:latin typeface="Century Gothic" panose="020B0502020202020204" pitchFamily="34" charset="0"/>
              </a:rPr>
              <a:t>10. Al termine del lavoro sono redatti:</a:t>
            </a:r>
          </a:p>
          <a:p>
            <a:r>
              <a:rPr lang="it-IT" sz="1400" dirty="0">
                <a:solidFill>
                  <a:schemeClr val="bg2">
                    <a:lumMod val="50000"/>
                  </a:schemeClr>
                </a:solidFill>
                <a:latin typeface="Century Gothic" panose="020B0502020202020204" pitchFamily="34" charset="0"/>
              </a:rPr>
              <a:t>a)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per i beni del patrimonio culturale, un consuntivo scientifico predisposto dal direttore dei lavori o</a:t>
            </a:r>
            <a:r>
              <a:rPr lang="it-IT" sz="1400" dirty="0">
                <a:solidFill>
                  <a:schemeClr val="bg2">
                    <a:lumMod val="50000"/>
                  </a:schemeClr>
                </a:solidFill>
                <a:latin typeface="Century Gothic" panose="020B0502020202020204" pitchFamily="34" charset="0"/>
              </a:rPr>
              <a:t>, nel caso</a:t>
            </a:r>
          </a:p>
          <a:p>
            <a:r>
              <a:rPr lang="it-IT" sz="1400" dirty="0">
                <a:solidFill>
                  <a:schemeClr val="bg2">
                    <a:lumMod val="50000"/>
                  </a:schemeClr>
                </a:solidFill>
                <a:latin typeface="Century Gothic" panose="020B0502020202020204" pitchFamily="34" charset="0"/>
              </a:rPr>
              <a:t>di interventi su beni culturali mobili, superfici decorate di beni architettonici e materiali storicizzati di beni</a:t>
            </a:r>
          </a:p>
          <a:p>
            <a:r>
              <a:rPr lang="it-IT" sz="1400" dirty="0">
                <a:solidFill>
                  <a:schemeClr val="bg2">
                    <a:lumMod val="50000"/>
                  </a:schemeClr>
                </a:solidFill>
                <a:latin typeface="Century Gothic" panose="020B0502020202020204" pitchFamily="34" charset="0"/>
              </a:rPr>
              <a:t>immobili di interesse storico artistico,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da restauratori di beni culturali ovvero</a:t>
            </a:r>
            <a:r>
              <a:rPr lang="it-IT" sz="1400" dirty="0">
                <a:solidFill>
                  <a:schemeClr val="bg2">
                    <a:lumMod val="50000"/>
                  </a:schemeClr>
                </a:solidFill>
                <a:latin typeface="Century Gothic" panose="020B0502020202020204" pitchFamily="34" charset="0"/>
              </a:rPr>
              <a:t>, nel caso di interventi</a:t>
            </a:r>
          </a:p>
          <a:p>
            <a:r>
              <a:rPr lang="it-IT" sz="1400" dirty="0">
                <a:solidFill>
                  <a:schemeClr val="bg2">
                    <a:lumMod val="50000"/>
                  </a:schemeClr>
                </a:solidFill>
                <a:latin typeface="Century Gothic" panose="020B0502020202020204" pitchFamily="34" charset="0"/>
              </a:rPr>
              <a:t>archeologici,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da archeologi qualificati</a:t>
            </a:r>
            <a:r>
              <a:rPr lang="it-IT" sz="1400" dirty="0">
                <a:solidFill>
                  <a:schemeClr val="bg2">
                    <a:lumMod val="50000"/>
                  </a:schemeClr>
                </a:solidFill>
                <a:latin typeface="Century Gothic" panose="020B0502020202020204" pitchFamily="34" charset="0"/>
              </a:rPr>
              <a:t>, …; i costi per la elaborazione del consuntivo scientifico sono previsti nel quadro economico dell'intervento;</a:t>
            </a:r>
          </a:p>
          <a:p>
            <a:r>
              <a:rPr lang="it-IT" sz="1400" dirty="0">
                <a:solidFill>
                  <a:schemeClr val="bg2">
                    <a:lumMod val="50000"/>
                  </a:schemeClr>
                </a:solidFill>
                <a:latin typeface="Century Gothic" panose="020B0502020202020204" pitchFamily="34" charset="0"/>
              </a:rPr>
              <a:t>b)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l'aggiornamento</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 del piano di manutenzione e </a:t>
            </a:r>
            <a:r>
              <a:rPr lang="it-IT" sz="1400" b="1" dirty="0">
                <a:solidFill>
                  <a:srgbClr val="C00000"/>
                </a:solidFill>
                <a:effectLst>
                  <a:outerShdw blurRad="38100" dist="38100" dir="2700000" algn="tl">
                    <a:srgbClr val="000000">
                      <a:alpha val="43137"/>
                    </a:srgbClr>
                  </a:outerShdw>
                </a:effectLst>
                <a:latin typeface="Century Gothic" panose="020B0502020202020204" pitchFamily="34" charset="0"/>
              </a:rPr>
              <a:t>della eventuale modellazione informativa</a:t>
            </a:r>
            <a:r>
              <a:rPr lang="it-IT" sz="1400" dirty="0">
                <a:solidFill>
                  <a:srgbClr val="C00000"/>
                </a:solidFill>
                <a:latin typeface="Century Gothic" panose="020B0502020202020204" pitchFamily="34" charset="0"/>
              </a:rPr>
              <a:t> </a:t>
            </a:r>
            <a:r>
              <a:rPr lang="it-IT" sz="1400" dirty="0">
                <a:solidFill>
                  <a:schemeClr val="bg2">
                    <a:lumMod val="50000"/>
                  </a:schemeClr>
                </a:solidFill>
                <a:latin typeface="Century Gothic" panose="020B0502020202020204" pitchFamily="34" charset="0"/>
              </a:rPr>
              <a:t>dell’opera realizzata</a:t>
            </a:r>
          </a:p>
          <a:p>
            <a:r>
              <a:rPr lang="it-IT" sz="1400" dirty="0">
                <a:solidFill>
                  <a:schemeClr val="bg2">
                    <a:lumMod val="50000"/>
                  </a:schemeClr>
                </a:solidFill>
                <a:latin typeface="Century Gothic" panose="020B0502020202020204" pitchFamily="34" charset="0"/>
              </a:rPr>
              <a:t>di cui all’articolo 43 per la successiva gestione del ciclo di vita;</a:t>
            </a:r>
          </a:p>
          <a:p>
            <a:r>
              <a:rPr lang="it-IT" sz="1400" dirty="0">
                <a:solidFill>
                  <a:schemeClr val="bg2">
                    <a:lumMod val="50000"/>
                  </a:schemeClr>
                </a:solidFill>
                <a:latin typeface="Century Gothic" panose="020B0502020202020204" pitchFamily="34" charset="0"/>
              </a:rPr>
              <a:t>c) dai professionisti afferenti alle rispettive competenze, una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relazione tecnico-scientifica</a:t>
            </a:r>
            <a:r>
              <a:rPr lang="it-IT" sz="1400" dirty="0">
                <a:solidFill>
                  <a:schemeClr val="bg2">
                    <a:lumMod val="50000"/>
                  </a:schemeClr>
                </a:solidFill>
                <a:latin typeface="Century Gothic" panose="020B0502020202020204" pitchFamily="34" charset="0"/>
              </a:rPr>
              <a:t>, con l'esplicitazione</a:t>
            </a:r>
          </a:p>
          <a:p>
            <a:r>
              <a:rPr lang="it-IT" sz="1400" dirty="0">
                <a:solidFill>
                  <a:schemeClr val="bg2">
                    <a:lumMod val="50000"/>
                  </a:schemeClr>
                </a:solidFill>
                <a:latin typeface="Century Gothic" panose="020B0502020202020204" pitchFamily="34" charset="0"/>
              </a:rPr>
              <a:t>dei risultati culturali e scientifici raggiunti.</a:t>
            </a:r>
          </a:p>
          <a:p>
            <a:r>
              <a:rPr lang="it-IT" sz="1400" dirty="0">
                <a:solidFill>
                  <a:schemeClr val="bg2">
                    <a:lumMod val="50000"/>
                  </a:schemeClr>
                </a:solidFill>
                <a:latin typeface="Century Gothic" panose="020B0502020202020204" pitchFamily="34" charset="0"/>
              </a:rPr>
              <a:t>11. Gli accertamenti di laboratorio e le verifiche tecniche obbligatorie … , sono disposti dalla direzione dei lavori o dall'organo di collaudo o di verifica di conformità, </a:t>
            </a:r>
            <a:r>
              <a:rPr lang="it-IT" sz="1400" b="1" dirty="0">
                <a:solidFill>
                  <a:schemeClr val="bg2">
                    <a:lumMod val="50000"/>
                  </a:schemeClr>
                </a:solidFill>
                <a:effectLst>
                  <a:outerShdw blurRad="38100" dist="38100" dir="2700000" algn="tl">
                    <a:srgbClr val="000000">
                      <a:alpha val="43137"/>
                    </a:srgbClr>
                  </a:outerShdw>
                </a:effectLst>
                <a:latin typeface="Century Gothic" panose="020B0502020202020204" pitchFamily="34" charset="0"/>
              </a:rPr>
              <a:t>imputando la spesa a carico delle somme a disposizione accantonate a tale titolo nel quadro economico</a:t>
            </a:r>
            <a:r>
              <a:rPr lang="it-IT" sz="1400" dirty="0">
                <a:solidFill>
                  <a:schemeClr val="bg2">
                    <a:lumMod val="50000"/>
                  </a:schemeClr>
                </a:solidFill>
                <a:latin typeface="Century Gothic" panose="020B0502020202020204" pitchFamily="34" charset="0"/>
              </a:rPr>
              <a:t>. …</a:t>
            </a:r>
          </a:p>
        </p:txBody>
      </p:sp>
    </p:spTree>
    <p:extLst>
      <p:ext uri="{BB962C8B-B14F-4D97-AF65-F5344CB8AC3E}">
        <p14:creationId xmlns:p14="http://schemas.microsoft.com/office/powerpoint/2010/main" val="333484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27F44595-3D0C-542B-F9F4-0501D899C404}"/>
              </a:ext>
            </a:extLst>
          </p:cNvPr>
          <p:cNvPicPr>
            <a:picLocks noChangeAspect="1"/>
          </p:cNvPicPr>
          <p:nvPr/>
        </p:nvPicPr>
        <p:blipFill>
          <a:blip r:embed="rId2"/>
          <a:stretch>
            <a:fillRect/>
          </a:stretch>
        </p:blipFill>
        <p:spPr>
          <a:xfrm>
            <a:off x="751107" y="1375804"/>
            <a:ext cx="7388072" cy="5381183"/>
          </a:xfrm>
          <a:prstGeom prst="rect">
            <a:avLst/>
          </a:prstGeom>
        </p:spPr>
      </p:pic>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TESTO DEL 5 GENNAIO 2023</a:t>
            </a:r>
          </a:p>
        </p:txBody>
      </p:sp>
      <p:sp>
        <p:nvSpPr>
          <p:cNvPr id="9" name="Rettangolo 8">
            <a:extLst>
              <a:ext uri="{FF2B5EF4-FFF2-40B4-BE49-F238E27FC236}">
                <a16:creationId xmlns:a16="http://schemas.microsoft.com/office/drawing/2014/main" id="{5A832BF4-3E01-4BC8-2EFD-0ED331FEE099}"/>
              </a:ext>
            </a:extLst>
          </p:cNvPr>
          <p:cNvSpPr/>
          <p:nvPr/>
        </p:nvSpPr>
        <p:spPr>
          <a:xfrm>
            <a:off x="651809" y="5815290"/>
            <a:ext cx="7586669" cy="10225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w="28575">
                <a:solidFill>
                  <a:srgbClr val="FF0000"/>
                </a:solidFill>
              </a:ln>
              <a:no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2A073A20-BC71-F3B9-124A-21FD5F1B76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363837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TESTO DEL DLGS 36/2023</a:t>
            </a:r>
          </a:p>
        </p:txBody>
      </p:sp>
      <p:pic>
        <p:nvPicPr>
          <p:cNvPr id="2" name="Immagine 1">
            <a:extLst>
              <a:ext uri="{FF2B5EF4-FFF2-40B4-BE49-F238E27FC236}">
                <a16:creationId xmlns:a16="http://schemas.microsoft.com/office/drawing/2014/main" id="{2A073A20-BC71-F3B9-124A-21FD5F1B76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
        <p:nvSpPr>
          <p:cNvPr id="3" name="CasellaDiTesto 2">
            <a:extLst>
              <a:ext uri="{FF2B5EF4-FFF2-40B4-BE49-F238E27FC236}">
                <a16:creationId xmlns:a16="http://schemas.microsoft.com/office/drawing/2014/main" id="{DA18F6A0-BFDC-E4C1-783D-259623E36407}"/>
              </a:ext>
            </a:extLst>
          </p:cNvPr>
          <p:cNvSpPr txBox="1"/>
          <p:nvPr/>
        </p:nvSpPr>
        <p:spPr>
          <a:xfrm>
            <a:off x="651809" y="1409578"/>
            <a:ext cx="10211933"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Art. 44. (Appalto integrato)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1. Negli appalti di lavori, con la decisione di contrarre, la stazione appaltante o l’ente concedente, se qualificati,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può stabilire che il contratto abbia per oggetto la progettazione esecutiva e l’esecuzione dei lavori sulla 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 un progetto di fattibilità tecnico-economica approvato. Tale facoltà non può essere esercitata per gli appalti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di opere di manutenzione ordinaria.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2. La stazione appaltante o l’ente concedente motiva la scelta di cui al comma 1 con riferimento alle esigenze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tecniche, tenendo sempre conto del rischio di eventuali scostamenti di costo nella fase esecutiva rispetto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quanto contrattualmente previsto.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3. Quando il contratto è affidato ai sensi del comma 1, gli operatori economici devono possedere i requisiti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prescritti per i progettisti, oppure avvalersi di progettisti qualificati, da indicare nell’offerta, o partecipare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raggruppamento con soggetti qualificati per la progettazione. La qualificazione per la progettazione comprende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anche l’uso di metodi e strumenti digitali per la gestione informativa mediante modellazione.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4. L'offerta è valutata con il criterio dell’offerta economicamente più vantaggiosa, individuata sulla base 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miglior rapporto qualità/prezzo. </a:t>
            </a: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L’offerta indica distintamente il corrispettivo richiesto per la progettazione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per l'esecuzione dei lavori</a:t>
            </a: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5. L'esecuzione dei lavori può iniziare solo dopo l'approvazione, da parte della stazione appaltante, del progetto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esecutivo, il cui esame è condotto ai sensi dell’articolo 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6. Nei casi in cui l’operatore economico si avvalga di uno o più soggetti qualificati alla redazione del progetto,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la stazione appaltante indica nei documenti di gara le modalità per la corresponsione diretta al progettista degli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oneri relativi alla progettazione esecutiva indicati in sede di offerta, al netto del ribasso d’asta, previa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rPr>
              <a:t>approvazione del progetto e previa presentazione dei documenti fiscali del progettista.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0923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6EBCCD0-67EA-507A-9CBD-D0065ECD46E4}"/>
              </a:ext>
            </a:extLst>
          </p:cNvPr>
          <p:cNvPicPr>
            <a:picLocks noChangeAspect="1"/>
          </p:cNvPicPr>
          <p:nvPr/>
        </p:nvPicPr>
        <p:blipFill>
          <a:blip r:embed="rId2"/>
          <a:stretch>
            <a:fillRect/>
          </a:stretch>
        </p:blipFill>
        <p:spPr>
          <a:xfrm>
            <a:off x="651809" y="1150973"/>
            <a:ext cx="6095220" cy="5494183"/>
          </a:xfrm>
          <a:prstGeom prst="rect">
            <a:avLst/>
          </a:prstGeom>
        </p:spPr>
      </p:pic>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PARERE CONFERENZA UNIFICATA</a:t>
            </a:r>
          </a:p>
        </p:txBody>
      </p:sp>
      <p:sp>
        <p:nvSpPr>
          <p:cNvPr id="9" name="Rettangolo 8">
            <a:extLst>
              <a:ext uri="{FF2B5EF4-FFF2-40B4-BE49-F238E27FC236}">
                <a16:creationId xmlns:a16="http://schemas.microsoft.com/office/drawing/2014/main" id="{5A832BF4-3E01-4BC8-2EFD-0ED331FEE099}"/>
              </a:ext>
            </a:extLst>
          </p:cNvPr>
          <p:cNvSpPr/>
          <p:nvPr/>
        </p:nvSpPr>
        <p:spPr>
          <a:xfrm>
            <a:off x="651808" y="2716891"/>
            <a:ext cx="6095221" cy="10225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w="28575">
                <a:solidFill>
                  <a:srgbClr val="FF0000"/>
                </a:solidFill>
              </a:ln>
              <a:no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D9448BD8-E65A-7ECA-3ED4-DB6AE39DB3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2227577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BCC32E1-E984-421E-99B7-1D4615F7086D}"/>
              </a:ext>
            </a:extLst>
          </p:cNvPr>
          <p:cNvPicPr>
            <a:picLocks noChangeAspect="1"/>
          </p:cNvPicPr>
          <p:nvPr/>
        </p:nvPicPr>
        <p:blipFill>
          <a:blip r:embed="rId2"/>
          <a:stretch>
            <a:fillRect/>
          </a:stretch>
        </p:blipFill>
        <p:spPr>
          <a:xfrm>
            <a:off x="716460" y="1150973"/>
            <a:ext cx="6382460" cy="5707027"/>
          </a:xfrm>
          <a:prstGeom prst="rect">
            <a:avLst/>
          </a:prstGeom>
        </p:spPr>
      </p:pic>
      <p:sp>
        <p:nvSpPr>
          <p:cNvPr id="4" name="Segnaposto numero diapositiva 3">
            <a:extLst>
              <a:ext uri="{FF2B5EF4-FFF2-40B4-BE49-F238E27FC236}">
                <a16:creationId xmlns:a16="http://schemas.microsoft.com/office/drawing/2014/main" id="{F7738ECC-A624-DC97-36D2-51E6CEACB6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F0A5A-7458-4E9C-A2D1-0CB1C1FFC816}"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FF62A639-6FB2-5896-83EE-A0FBF678E791}"/>
              </a:ext>
            </a:extLst>
          </p:cNvPr>
          <p:cNvSpPr txBox="1"/>
          <p:nvPr/>
        </p:nvSpPr>
        <p:spPr>
          <a:xfrm>
            <a:off x="651809" y="566198"/>
            <a:ext cx="102119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E7E6E6">
                    <a:lumMod val="50000"/>
                  </a:srgb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PARERE CONFERENZA UNIFICATA</a:t>
            </a:r>
          </a:p>
        </p:txBody>
      </p:sp>
      <p:sp>
        <p:nvSpPr>
          <p:cNvPr id="9" name="Rettangolo 8">
            <a:extLst>
              <a:ext uri="{FF2B5EF4-FFF2-40B4-BE49-F238E27FC236}">
                <a16:creationId xmlns:a16="http://schemas.microsoft.com/office/drawing/2014/main" id="{5A832BF4-3E01-4BC8-2EFD-0ED331FEE099}"/>
              </a:ext>
            </a:extLst>
          </p:cNvPr>
          <p:cNvSpPr/>
          <p:nvPr/>
        </p:nvSpPr>
        <p:spPr>
          <a:xfrm>
            <a:off x="716460" y="4581202"/>
            <a:ext cx="6110468" cy="14378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w="28575">
                <a:solidFill>
                  <a:srgbClr val="FF0000"/>
                </a:solidFill>
              </a:ln>
              <a:noFill/>
              <a:effectLst/>
              <a:uLnTx/>
              <a:uFillTx/>
              <a:latin typeface="Calibri" panose="020F0502020204030204"/>
              <a:ea typeface="+mn-ea"/>
              <a:cs typeface="+mn-cs"/>
            </a:endParaRPr>
          </a:p>
        </p:txBody>
      </p:sp>
      <p:pic>
        <p:nvPicPr>
          <p:cNvPr id="2" name="Immagine 1">
            <a:extLst>
              <a:ext uri="{FF2B5EF4-FFF2-40B4-BE49-F238E27FC236}">
                <a16:creationId xmlns:a16="http://schemas.microsoft.com/office/drawing/2014/main" id="{0FFA8DC7-4955-CB66-43F1-8C71CA3494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194" t="40251" r="30224" b="40252"/>
          <a:stretch/>
        </p:blipFill>
        <p:spPr>
          <a:xfrm>
            <a:off x="10737011" y="136525"/>
            <a:ext cx="1233577" cy="429673"/>
          </a:xfrm>
          <a:prstGeom prst="rect">
            <a:avLst/>
          </a:prstGeom>
        </p:spPr>
      </p:pic>
    </p:spTree>
    <p:extLst>
      <p:ext uri="{BB962C8B-B14F-4D97-AF65-F5344CB8AC3E}">
        <p14:creationId xmlns:p14="http://schemas.microsoft.com/office/powerpoint/2010/main" val="8997726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3848</TotalTime>
  <Words>9478</Words>
  <Application>Microsoft Office PowerPoint</Application>
  <PresentationFormat>Widescreen</PresentationFormat>
  <Paragraphs>574</Paragraphs>
  <Slides>53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53</vt:i4>
      </vt:variant>
    </vt:vector>
  </HeadingPairs>
  <TitlesOfParts>
    <vt:vector size="58" baseType="lpstr">
      <vt:lpstr>Arial</vt:lpstr>
      <vt:lpstr>Calibri</vt:lpstr>
      <vt:lpstr>Calibri Light</vt:lpstr>
      <vt:lpstr>Century Gothic</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Emanuele</dc:creator>
  <cp:lastModifiedBy>utente</cp:lastModifiedBy>
  <cp:revision>315</cp:revision>
  <cp:lastPrinted>2022-04-08T13:47:55Z</cp:lastPrinted>
  <dcterms:created xsi:type="dcterms:W3CDTF">2019-09-25T07:37:07Z</dcterms:created>
  <dcterms:modified xsi:type="dcterms:W3CDTF">2024-02-11T21:00:31Z</dcterms:modified>
</cp:coreProperties>
</file>