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firstSlideNum="2" strictFirstAndLastChars="0" saveSubsetFonts="1" showSpecialPlsOnTitleSld="0">
  <p:sldMasterIdLst>
    <p:sldMasterId id="2147483648" r:id="rId4"/>
    <p:sldMasterId id="2147483650"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Lst>
  <p:sldSz cy="6858000" cx="12192000"/>
  <p:notesSz cx="6858000" cy="9144000"/>
  <p:embeddedFontLst>
    <p:embeddedFont>
      <p:font typeface="Montserrat Medium"/>
      <p:regular r:id="rId35"/>
      <p:bold r:id="rId36"/>
      <p:italic r:id="rId37"/>
      <p:boldItalic r:id="rId38"/>
    </p:embeddedFont>
    <p:embeddedFont>
      <p:font typeface="Titillium Web"/>
      <p:regular r:id="rId39"/>
      <p:bold r:id="rId40"/>
      <p:italic r:id="rId41"/>
      <p:boldItalic r:id="rId42"/>
    </p:embeddedFont>
    <p:embeddedFont>
      <p:font typeface="Titillium Web Light"/>
      <p:regular r:id="rId43"/>
      <p:bold r:id="rId44"/>
      <p:italic r:id="rId45"/>
      <p:boldItalic r:id="rId4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GoogleSlidesCustomDataVersion2">
      <go:slidesCustomData xmlns:go="http://customooxmlschemas.google.com/" r:id="rId47" roundtripDataSignature="AMtx7mi0/CQyJJseTClobjv49lx9eYZ+F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TitilliumWeb-bold.fntdata"/><Relationship Id="rId20" Type="http://schemas.openxmlformats.org/officeDocument/2006/relationships/slide" Target="slides/slide14.xml"/><Relationship Id="rId42" Type="http://schemas.openxmlformats.org/officeDocument/2006/relationships/font" Target="fonts/TitilliumWeb-boldItalic.fntdata"/><Relationship Id="rId41" Type="http://schemas.openxmlformats.org/officeDocument/2006/relationships/font" Target="fonts/TitilliumWeb-italic.fntdata"/><Relationship Id="rId22" Type="http://schemas.openxmlformats.org/officeDocument/2006/relationships/slide" Target="slides/slide16.xml"/><Relationship Id="rId44" Type="http://schemas.openxmlformats.org/officeDocument/2006/relationships/font" Target="fonts/TitilliumWebLight-bold.fntdata"/><Relationship Id="rId21" Type="http://schemas.openxmlformats.org/officeDocument/2006/relationships/slide" Target="slides/slide15.xml"/><Relationship Id="rId43" Type="http://schemas.openxmlformats.org/officeDocument/2006/relationships/font" Target="fonts/TitilliumWebLight-regular.fntdata"/><Relationship Id="rId24" Type="http://schemas.openxmlformats.org/officeDocument/2006/relationships/slide" Target="slides/slide18.xml"/><Relationship Id="rId46" Type="http://schemas.openxmlformats.org/officeDocument/2006/relationships/font" Target="fonts/TitilliumWebLight-boldItalic.fntdata"/><Relationship Id="rId23" Type="http://schemas.openxmlformats.org/officeDocument/2006/relationships/slide" Target="slides/slide17.xml"/><Relationship Id="rId45" Type="http://schemas.openxmlformats.org/officeDocument/2006/relationships/font" Target="fonts/TitilliumWebLight-italic.fntdata"/><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47" Type="http://customschemas.google.com/relationships/presentationmetadata" Target="metadata"/><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font" Target="fonts/MontserratMedium-regular.fntdata"/><Relationship Id="rId12" Type="http://schemas.openxmlformats.org/officeDocument/2006/relationships/slide" Target="slides/slide6.xml"/><Relationship Id="rId34" Type="http://schemas.openxmlformats.org/officeDocument/2006/relationships/slide" Target="slides/slide28.xml"/><Relationship Id="rId15" Type="http://schemas.openxmlformats.org/officeDocument/2006/relationships/slide" Target="slides/slide9.xml"/><Relationship Id="rId37" Type="http://schemas.openxmlformats.org/officeDocument/2006/relationships/font" Target="fonts/MontserratMedium-italic.fntdata"/><Relationship Id="rId14" Type="http://schemas.openxmlformats.org/officeDocument/2006/relationships/slide" Target="slides/slide8.xml"/><Relationship Id="rId36" Type="http://schemas.openxmlformats.org/officeDocument/2006/relationships/font" Target="fonts/MontserratMedium-bold.fntdata"/><Relationship Id="rId17" Type="http://schemas.openxmlformats.org/officeDocument/2006/relationships/slide" Target="slides/slide11.xml"/><Relationship Id="rId39" Type="http://schemas.openxmlformats.org/officeDocument/2006/relationships/font" Target="fonts/TitilliumWeb-regular.fntdata"/><Relationship Id="rId16" Type="http://schemas.openxmlformats.org/officeDocument/2006/relationships/slide" Target="slides/slide10.xml"/><Relationship Id="rId38" Type="http://schemas.openxmlformats.org/officeDocument/2006/relationships/font" Target="fonts/MontserratMedium-boldItalic.fnt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it-IT"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it-IT"/>
              <a:t> </a:t>
            </a:r>
            <a:endParaRPr/>
          </a:p>
        </p:txBody>
      </p:sp>
      <p:sp>
        <p:nvSpPr>
          <p:cNvPr id="106" name="Google Shape;106;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24db0e86756_0_4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457200" rtl="0" algn="l">
              <a:lnSpc>
                <a:spcPct val="100000"/>
              </a:lnSpc>
              <a:spcBef>
                <a:spcPts val="0"/>
              </a:spcBef>
              <a:spcAft>
                <a:spcPts val="0"/>
              </a:spcAft>
              <a:buSzPts val="1400"/>
              <a:buNone/>
            </a:pPr>
            <a:r>
              <a:t/>
            </a:r>
            <a:endParaRPr/>
          </a:p>
        </p:txBody>
      </p:sp>
      <p:sp>
        <p:nvSpPr>
          <p:cNvPr id="166" name="Google Shape;166;g24db0e86756_0_4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1e405664e1f_1_2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457200" rtl="0" algn="l">
              <a:lnSpc>
                <a:spcPct val="100000"/>
              </a:lnSpc>
              <a:spcBef>
                <a:spcPts val="0"/>
              </a:spcBef>
              <a:spcAft>
                <a:spcPts val="0"/>
              </a:spcAft>
              <a:buSzPts val="1400"/>
              <a:buNone/>
            </a:pPr>
            <a:r>
              <a:t/>
            </a:r>
            <a:endParaRPr/>
          </a:p>
        </p:txBody>
      </p:sp>
      <p:sp>
        <p:nvSpPr>
          <p:cNvPr id="173" name="Google Shape;173;g1e405664e1f_1_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1e405664e1f_1_3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457200" rtl="0" algn="l">
              <a:lnSpc>
                <a:spcPct val="100000"/>
              </a:lnSpc>
              <a:spcBef>
                <a:spcPts val="0"/>
              </a:spcBef>
              <a:spcAft>
                <a:spcPts val="0"/>
              </a:spcAft>
              <a:buSzPts val="1400"/>
              <a:buNone/>
            </a:pPr>
            <a:r>
              <a:t/>
            </a:r>
            <a:endParaRPr/>
          </a:p>
        </p:txBody>
      </p:sp>
      <p:sp>
        <p:nvSpPr>
          <p:cNvPr id="180" name="Google Shape;180;g1e405664e1f_1_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2b2f1850b23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457200" rtl="0" algn="l">
              <a:lnSpc>
                <a:spcPct val="100000"/>
              </a:lnSpc>
              <a:spcBef>
                <a:spcPts val="0"/>
              </a:spcBef>
              <a:spcAft>
                <a:spcPts val="0"/>
              </a:spcAft>
              <a:buSzPts val="1400"/>
              <a:buNone/>
            </a:pPr>
            <a:r>
              <a:t/>
            </a:r>
            <a:endParaRPr/>
          </a:p>
        </p:txBody>
      </p:sp>
      <p:sp>
        <p:nvSpPr>
          <p:cNvPr id="187" name="Google Shape;187;g2b2f1850b23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g28bc529ed87_0_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457200" rtl="0" algn="l">
              <a:lnSpc>
                <a:spcPct val="100000"/>
              </a:lnSpc>
              <a:spcBef>
                <a:spcPts val="0"/>
              </a:spcBef>
              <a:spcAft>
                <a:spcPts val="0"/>
              </a:spcAft>
              <a:buSzPts val="1400"/>
              <a:buNone/>
            </a:pPr>
            <a:r>
              <a:t/>
            </a:r>
            <a:endParaRPr/>
          </a:p>
        </p:txBody>
      </p:sp>
      <p:sp>
        <p:nvSpPr>
          <p:cNvPr id="194" name="Google Shape;194;g28bc529ed87_0_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g24db0e86756_0_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1" name="Google Shape;201;g24db0e86756_0_3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2" name="Google Shape;202;g24db0e86756_0_3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it-IT"/>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g1e405664e1f_1_3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7" name="Google Shape;207;g1e405664e1f_1_3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g1e405664e1f_1_14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457200" rtl="0" algn="l">
              <a:lnSpc>
                <a:spcPct val="100000"/>
              </a:lnSpc>
              <a:spcBef>
                <a:spcPts val="0"/>
              </a:spcBef>
              <a:spcAft>
                <a:spcPts val="0"/>
              </a:spcAft>
              <a:buSzPts val="1400"/>
              <a:buNone/>
            </a:pPr>
            <a:r>
              <a:t/>
            </a:r>
            <a:endParaRPr/>
          </a:p>
        </p:txBody>
      </p:sp>
      <p:sp>
        <p:nvSpPr>
          <p:cNvPr id="315" name="Google Shape;315;g1e405664e1f_1_14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g28bcfcd500d_0_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457200" rtl="0" algn="l">
              <a:lnSpc>
                <a:spcPct val="100000"/>
              </a:lnSpc>
              <a:spcBef>
                <a:spcPts val="0"/>
              </a:spcBef>
              <a:spcAft>
                <a:spcPts val="0"/>
              </a:spcAft>
              <a:buSzPts val="1400"/>
              <a:buNone/>
            </a:pPr>
            <a:r>
              <a:t/>
            </a:r>
            <a:endParaRPr/>
          </a:p>
        </p:txBody>
      </p:sp>
      <p:sp>
        <p:nvSpPr>
          <p:cNvPr id="323" name="Google Shape;323;g28bcfcd500d_0_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g2b5c80c359f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457200" rtl="0" algn="l">
              <a:lnSpc>
                <a:spcPct val="100000"/>
              </a:lnSpc>
              <a:spcBef>
                <a:spcPts val="0"/>
              </a:spcBef>
              <a:spcAft>
                <a:spcPts val="0"/>
              </a:spcAft>
              <a:buSzPts val="1400"/>
              <a:buNone/>
            </a:pPr>
            <a:r>
              <a:t/>
            </a:r>
            <a:endParaRPr/>
          </a:p>
        </p:txBody>
      </p:sp>
      <p:sp>
        <p:nvSpPr>
          <p:cNvPr id="330" name="Google Shape;330;g2b5c80c359f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1bc4e2d62f8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3" name="Google Shape;113;g1bc4e2d62f8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4" name="Google Shape;114;g1bc4e2d62f8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it-IT"/>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5" name="Shape 335"/>
        <p:cNvGrpSpPr/>
        <p:nvPr/>
      </p:nvGrpSpPr>
      <p:grpSpPr>
        <a:xfrm>
          <a:off x="0" y="0"/>
          <a:ext cx="0" cy="0"/>
          <a:chOff x="0" y="0"/>
          <a:chExt cx="0" cy="0"/>
        </a:xfrm>
      </p:grpSpPr>
      <p:sp>
        <p:nvSpPr>
          <p:cNvPr id="336" name="Google Shape;336;g28bcfcd500d_0_1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457200" rtl="0" algn="l">
              <a:lnSpc>
                <a:spcPct val="100000"/>
              </a:lnSpc>
              <a:spcBef>
                <a:spcPts val="0"/>
              </a:spcBef>
              <a:spcAft>
                <a:spcPts val="0"/>
              </a:spcAft>
              <a:buSzPts val="1400"/>
              <a:buNone/>
            </a:pPr>
            <a:r>
              <a:t/>
            </a:r>
            <a:endParaRPr/>
          </a:p>
        </p:txBody>
      </p:sp>
      <p:sp>
        <p:nvSpPr>
          <p:cNvPr id="337" name="Google Shape;337;g28bcfcd500d_0_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2" name="Shape 342"/>
        <p:cNvGrpSpPr/>
        <p:nvPr/>
      </p:nvGrpSpPr>
      <p:grpSpPr>
        <a:xfrm>
          <a:off x="0" y="0"/>
          <a:ext cx="0" cy="0"/>
          <a:chOff x="0" y="0"/>
          <a:chExt cx="0" cy="0"/>
        </a:xfrm>
      </p:grpSpPr>
      <p:sp>
        <p:nvSpPr>
          <p:cNvPr id="343" name="Google Shape;343;g28bcfcd500d_0_1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457200" rtl="0" algn="l">
              <a:lnSpc>
                <a:spcPct val="100000"/>
              </a:lnSpc>
              <a:spcBef>
                <a:spcPts val="0"/>
              </a:spcBef>
              <a:spcAft>
                <a:spcPts val="0"/>
              </a:spcAft>
              <a:buSzPts val="1400"/>
              <a:buNone/>
            </a:pPr>
            <a:r>
              <a:t/>
            </a:r>
            <a:endParaRPr/>
          </a:p>
        </p:txBody>
      </p:sp>
      <p:sp>
        <p:nvSpPr>
          <p:cNvPr id="344" name="Google Shape;344;g28bcfcd500d_0_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9" name="Shape 349"/>
        <p:cNvGrpSpPr/>
        <p:nvPr/>
      </p:nvGrpSpPr>
      <p:grpSpPr>
        <a:xfrm>
          <a:off x="0" y="0"/>
          <a:ext cx="0" cy="0"/>
          <a:chOff x="0" y="0"/>
          <a:chExt cx="0" cy="0"/>
        </a:xfrm>
      </p:grpSpPr>
      <p:sp>
        <p:nvSpPr>
          <p:cNvPr id="350" name="Google Shape;350;g24db0e86756_0_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1" name="Google Shape;351;g24db0e86756_0_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52" name="Google Shape;352;g24db0e86756_0_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it-IT"/>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5" name="Shape 355"/>
        <p:cNvGrpSpPr/>
        <p:nvPr/>
      </p:nvGrpSpPr>
      <p:grpSpPr>
        <a:xfrm>
          <a:off x="0" y="0"/>
          <a:ext cx="0" cy="0"/>
          <a:chOff x="0" y="0"/>
          <a:chExt cx="0" cy="0"/>
        </a:xfrm>
      </p:grpSpPr>
      <p:sp>
        <p:nvSpPr>
          <p:cNvPr id="356" name="Google Shape;356;g28bcfcd500d_0_5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457200" rtl="0" algn="l">
              <a:lnSpc>
                <a:spcPct val="100000"/>
              </a:lnSpc>
              <a:spcBef>
                <a:spcPts val="0"/>
              </a:spcBef>
              <a:spcAft>
                <a:spcPts val="0"/>
              </a:spcAft>
              <a:buSzPts val="1400"/>
              <a:buNone/>
            </a:pPr>
            <a:r>
              <a:t/>
            </a:r>
            <a:endParaRPr/>
          </a:p>
        </p:txBody>
      </p:sp>
      <p:sp>
        <p:nvSpPr>
          <p:cNvPr id="357" name="Google Shape;357;g28bcfcd500d_0_5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2" name="Shape 362"/>
        <p:cNvGrpSpPr/>
        <p:nvPr/>
      </p:nvGrpSpPr>
      <p:grpSpPr>
        <a:xfrm>
          <a:off x="0" y="0"/>
          <a:ext cx="0" cy="0"/>
          <a:chOff x="0" y="0"/>
          <a:chExt cx="0" cy="0"/>
        </a:xfrm>
      </p:grpSpPr>
      <p:sp>
        <p:nvSpPr>
          <p:cNvPr id="363" name="Google Shape;363;g28bcfcd500d_0_6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457200" rtl="0" algn="l">
              <a:lnSpc>
                <a:spcPct val="100000"/>
              </a:lnSpc>
              <a:spcBef>
                <a:spcPts val="0"/>
              </a:spcBef>
              <a:spcAft>
                <a:spcPts val="0"/>
              </a:spcAft>
              <a:buSzPts val="1400"/>
              <a:buNone/>
            </a:pPr>
            <a:r>
              <a:t/>
            </a:r>
            <a:endParaRPr/>
          </a:p>
        </p:txBody>
      </p:sp>
      <p:sp>
        <p:nvSpPr>
          <p:cNvPr id="364" name="Google Shape;364;g28bcfcd500d_0_6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9" name="Shape 369"/>
        <p:cNvGrpSpPr/>
        <p:nvPr/>
      </p:nvGrpSpPr>
      <p:grpSpPr>
        <a:xfrm>
          <a:off x="0" y="0"/>
          <a:ext cx="0" cy="0"/>
          <a:chOff x="0" y="0"/>
          <a:chExt cx="0" cy="0"/>
        </a:xfrm>
      </p:grpSpPr>
      <p:sp>
        <p:nvSpPr>
          <p:cNvPr id="370" name="Google Shape;370;g28bcfcd500d_0_8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457200" rtl="0" algn="l">
              <a:lnSpc>
                <a:spcPct val="100000"/>
              </a:lnSpc>
              <a:spcBef>
                <a:spcPts val="0"/>
              </a:spcBef>
              <a:spcAft>
                <a:spcPts val="0"/>
              </a:spcAft>
              <a:buSzPts val="1400"/>
              <a:buNone/>
            </a:pPr>
            <a:r>
              <a:t/>
            </a:r>
            <a:endParaRPr/>
          </a:p>
        </p:txBody>
      </p:sp>
      <p:sp>
        <p:nvSpPr>
          <p:cNvPr id="371" name="Google Shape;371;g28bcfcd500d_0_8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6" name="Shape 376"/>
        <p:cNvGrpSpPr/>
        <p:nvPr/>
      </p:nvGrpSpPr>
      <p:grpSpPr>
        <a:xfrm>
          <a:off x="0" y="0"/>
          <a:ext cx="0" cy="0"/>
          <a:chOff x="0" y="0"/>
          <a:chExt cx="0" cy="0"/>
        </a:xfrm>
      </p:grpSpPr>
      <p:sp>
        <p:nvSpPr>
          <p:cNvPr id="377" name="Google Shape;377;g28bcfcd500d_0_4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457200" rtl="0" algn="l">
              <a:lnSpc>
                <a:spcPct val="100000"/>
              </a:lnSpc>
              <a:spcBef>
                <a:spcPts val="0"/>
              </a:spcBef>
              <a:spcAft>
                <a:spcPts val="0"/>
              </a:spcAft>
              <a:buSzPts val="1400"/>
              <a:buNone/>
            </a:pPr>
            <a:r>
              <a:t/>
            </a:r>
            <a:endParaRPr/>
          </a:p>
        </p:txBody>
      </p:sp>
      <p:sp>
        <p:nvSpPr>
          <p:cNvPr id="378" name="Google Shape;378;g28bcfcd500d_0_4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3" name="Shape 383"/>
        <p:cNvGrpSpPr/>
        <p:nvPr/>
      </p:nvGrpSpPr>
      <p:grpSpPr>
        <a:xfrm>
          <a:off x="0" y="0"/>
          <a:ext cx="0" cy="0"/>
          <a:chOff x="0" y="0"/>
          <a:chExt cx="0" cy="0"/>
        </a:xfrm>
      </p:grpSpPr>
      <p:sp>
        <p:nvSpPr>
          <p:cNvPr id="384" name="Google Shape;384;g21198b97098_0_8:notes"/>
          <p:cNvSpPr/>
          <p:nvPr>
            <p:ph idx="2" type="sldImg"/>
          </p:nvPr>
        </p:nvSpPr>
        <p:spPr>
          <a:xfrm>
            <a:off x="381304"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85" name="Google Shape;385;g21198b97098_0_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2" name="Shape 432"/>
        <p:cNvGrpSpPr/>
        <p:nvPr/>
      </p:nvGrpSpPr>
      <p:grpSpPr>
        <a:xfrm>
          <a:off x="0" y="0"/>
          <a:ext cx="0" cy="0"/>
          <a:chOff x="0" y="0"/>
          <a:chExt cx="0" cy="0"/>
        </a:xfrm>
      </p:grpSpPr>
      <p:sp>
        <p:nvSpPr>
          <p:cNvPr id="433" name="Google Shape;433;g2b2f1850b23_0_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4" name="Google Shape;434;g2b2f1850b23_0_1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35" name="Google Shape;435;g2b2f1850b23_0_1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it-IT"/>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457200" rtl="0" algn="l">
              <a:lnSpc>
                <a:spcPct val="100000"/>
              </a:lnSpc>
              <a:spcBef>
                <a:spcPts val="0"/>
              </a:spcBef>
              <a:spcAft>
                <a:spcPts val="0"/>
              </a:spcAft>
              <a:buSzPts val="1400"/>
              <a:buNone/>
            </a:pPr>
            <a:r>
              <a:t/>
            </a:r>
            <a:endParaRPr/>
          </a:p>
        </p:txBody>
      </p:sp>
      <p:sp>
        <p:nvSpPr>
          <p:cNvPr id="119" name="Google Shape;119;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1e405664e1f_1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457200" rtl="0" algn="l">
              <a:lnSpc>
                <a:spcPct val="100000"/>
              </a:lnSpc>
              <a:spcBef>
                <a:spcPts val="0"/>
              </a:spcBef>
              <a:spcAft>
                <a:spcPts val="0"/>
              </a:spcAft>
              <a:buSzPts val="1400"/>
              <a:buNone/>
            </a:pPr>
            <a:r>
              <a:t/>
            </a:r>
            <a:endParaRPr/>
          </a:p>
        </p:txBody>
      </p:sp>
      <p:sp>
        <p:nvSpPr>
          <p:cNvPr id="125" name="Google Shape;125;g1e405664e1f_1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1e405664e1f_1_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457200" rtl="0" algn="l">
              <a:lnSpc>
                <a:spcPct val="100000"/>
              </a:lnSpc>
              <a:spcBef>
                <a:spcPts val="0"/>
              </a:spcBef>
              <a:spcAft>
                <a:spcPts val="0"/>
              </a:spcAft>
              <a:buSzPts val="1400"/>
              <a:buNone/>
            </a:pPr>
            <a:r>
              <a:t/>
            </a:r>
            <a:endParaRPr/>
          </a:p>
        </p:txBody>
      </p:sp>
      <p:sp>
        <p:nvSpPr>
          <p:cNvPr id="131" name="Google Shape;131;g1e405664e1f_1_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24db0e86756_0_1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457200" rtl="0" algn="l">
              <a:lnSpc>
                <a:spcPct val="100000"/>
              </a:lnSpc>
              <a:spcBef>
                <a:spcPts val="0"/>
              </a:spcBef>
              <a:spcAft>
                <a:spcPts val="0"/>
              </a:spcAft>
              <a:buSzPts val="1400"/>
              <a:buNone/>
            </a:pPr>
            <a:r>
              <a:t/>
            </a:r>
            <a:endParaRPr/>
          </a:p>
        </p:txBody>
      </p:sp>
      <p:sp>
        <p:nvSpPr>
          <p:cNvPr id="138" name="Google Shape;138;g24db0e86756_0_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24db0e86756_0_2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457200" rtl="0" algn="l">
              <a:lnSpc>
                <a:spcPct val="100000"/>
              </a:lnSpc>
              <a:spcBef>
                <a:spcPts val="0"/>
              </a:spcBef>
              <a:spcAft>
                <a:spcPts val="0"/>
              </a:spcAft>
              <a:buSzPts val="1400"/>
              <a:buNone/>
            </a:pPr>
            <a:r>
              <a:t/>
            </a:r>
            <a:endParaRPr/>
          </a:p>
        </p:txBody>
      </p:sp>
      <p:sp>
        <p:nvSpPr>
          <p:cNvPr id="145" name="Google Shape;145;g24db0e86756_0_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24db0e86756_0_2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457200" rtl="0" algn="l">
              <a:lnSpc>
                <a:spcPct val="100000"/>
              </a:lnSpc>
              <a:spcBef>
                <a:spcPts val="0"/>
              </a:spcBef>
              <a:spcAft>
                <a:spcPts val="0"/>
              </a:spcAft>
              <a:buSzPts val="1400"/>
              <a:buNone/>
            </a:pPr>
            <a:r>
              <a:t/>
            </a:r>
            <a:endParaRPr/>
          </a:p>
        </p:txBody>
      </p:sp>
      <p:sp>
        <p:nvSpPr>
          <p:cNvPr id="152" name="Google Shape;152;g24db0e86756_0_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24db0e86756_0_4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457200" rtl="0" algn="l">
              <a:lnSpc>
                <a:spcPct val="100000"/>
              </a:lnSpc>
              <a:spcBef>
                <a:spcPts val="0"/>
              </a:spcBef>
              <a:spcAft>
                <a:spcPts val="0"/>
              </a:spcAft>
              <a:buSzPts val="1400"/>
              <a:buNone/>
            </a:pPr>
            <a:r>
              <a:t/>
            </a:r>
            <a:endParaRPr/>
          </a:p>
        </p:txBody>
      </p:sp>
      <p:sp>
        <p:nvSpPr>
          <p:cNvPr id="159" name="Google Shape;159;g24db0e86756_0_4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NO IMAGE BLU">
  <p:cSld name="TITLE - NO IMAGE BLU">
    <p:spTree>
      <p:nvGrpSpPr>
        <p:cNvPr id="14" name="Shape 14"/>
        <p:cNvGrpSpPr/>
        <p:nvPr/>
      </p:nvGrpSpPr>
      <p:grpSpPr>
        <a:xfrm>
          <a:off x="0" y="0"/>
          <a:ext cx="0" cy="0"/>
          <a:chOff x="0" y="0"/>
          <a:chExt cx="0" cy="0"/>
        </a:xfrm>
      </p:grpSpPr>
      <p:sp>
        <p:nvSpPr>
          <p:cNvPr id="15" name="Google Shape;15;p11"/>
          <p:cNvSpPr txBox="1"/>
          <p:nvPr>
            <p:ph idx="10" type="dt"/>
          </p:nvPr>
        </p:nvSpPr>
        <p:spPr>
          <a:xfrm>
            <a:off x="957570" y="5913438"/>
            <a:ext cx="1071900" cy="9447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b="0" i="0" sz="800">
                <a:solidFill>
                  <a:srgbClr val="D8E2F3"/>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 name="Google Shape;16;p11"/>
          <p:cNvSpPr txBox="1"/>
          <p:nvPr>
            <p:ph idx="11" type="ftr"/>
          </p:nvPr>
        </p:nvSpPr>
        <p:spPr>
          <a:xfrm>
            <a:off x="4062729" y="5913438"/>
            <a:ext cx="4066500" cy="9366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b="0" i="0" sz="800">
                <a:solidFill>
                  <a:srgbClr val="D8E2F3"/>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11"/>
          <p:cNvSpPr txBox="1"/>
          <p:nvPr>
            <p:ph idx="12" type="sldNum"/>
          </p:nvPr>
        </p:nvSpPr>
        <p:spPr>
          <a:xfrm>
            <a:off x="9090652" y="5902939"/>
            <a:ext cx="1071900" cy="947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800"/>
              <a:buFont typeface="Arial"/>
              <a:buNone/>
              <a:defRPr b="0" i="0" sz="800" u="none" cap="none" strike="noStrike">
                <a:solidFill>
                  <a:srgbClr val="D8E2F3"/>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800"/>
              <a:buFont typeface="Arial"/>
              <a:buNone/>
              <a:defRPr b="0" i="0" sz="800" u="none" cap="none" strike="noStrike">
                <a:solidFill>
                  <a:srgbClr val="D8E2F3"/>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800"/>
              <a:buFont typeface="Arial"/>
              <a:buNone/>
              <a:defRPr b="0" i="0" sz="800" u="none" cap="none" strike="noStrike">
                <a:solidFill>
                  <a:srgbClr val="D8E2F3"/>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800"/>
              <a:buFont typeface="Arial"/>
              <a:buNone/>
              <a:defRPr b="0" i="0" sz="800" u="none" cap="none" strike="noStrike">
                <a:solidFill>
                  <a:srgbClr val="D8E2F3"/>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800"/>
              <a:buFont typeface="Arial"/>
              <a:buNone/>
              <a:defRPr b="0" i="0" sz="800" u="none" cap="none" strike="noStrike">
                <a:solidFill>
                  <a:srgbClr val="D8E2F3"/>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800"/>
              <a:buFont typeface="Arial"/>
              <a:buNone/>
              <a:defRPr b="0" i="0" sz="800" u="none" cap="none" strike="noStrike">
                <a:solidFill>
                  <a:srgbClr val="D8E2F3"/>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800"/>
              <a:buFont typeface="Arial"/>
              <a:buNone/>
              <a:defRPr b="0" i="0" sz="800" u="none" cap="none" strike="noStrike">
                <a:solidFill>
                  <a:srgbClr val="D8E2F3"/>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800"/>
              <a:buFont typeface="Arial"/>
              <a:buNone/>
              <a:defRPr b="0" i="0" sz="800" u="none" cap="none" strike="noStrike">
                <a:solidFill>
                  <a:srgbClr val="D8E2F3"/>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800"/>
              <a:buFont typeface="Arial"/>
              <a:buNone/>
              <a:defRPr b="0" i="0" sz="800" u="none" cap="none" strike="noStrike">
                <a:solidFill>
                  <a:srgbClr val="D8E2F3"/>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it-IT"/>
              <a:t>‹#›</a:t>
            </a:fld>
            <a:endParaRPr/>
          </a:p>
        </p:txBody>
      </p:sp>
      <p:sp>
        <p:nvSpPr>
          <p:cNvPr id="18" name="Google Shape;18;p11"/>
          <p:cNvSpPr txBox="1"/>
          <p:nvPr>
            <p:ph type="title"/>
          </p:nvPr>
        </p:nvSpPr>
        <p:spPr>
          <a:xfrm>
            <a:off x="947738" y="2529727"/>
            <a:ext cx="7772400" cy="1854300"/>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lt1"/>
              </a:buClr>
              <a:buSzPts val="4000"/>
              <a:buFont typeface="Arial"/>
              <a:buNone/>
              <a:defRPr b="0" i="0" sz="40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9" name="Google Shape;19;p11"/>
          <p:cNvSpPr txBox="1"/>
          <p:nvPr>
            <p:ph idx="1" type="body"/>
          </p:nvPr>
        </p:nvSpPr>
        <p:spPr>
          <a:xfrm>
            <a:off x="957264" y="2154109"/>
            <a:ext cx="7772400" cy="3756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1000"/>
              <a:buFont typeface="Arial"/>
              <a:buNone/>
              <a:defRPr b="0" i="0" sz="1000" u="none" cap="none" strike="noStrike">
                <a:solidFill>
                  <a:schemeClr val="lt1"/>
                </a:solidFill>
                <a:latin typeface="Montserrat Medium"/>
                <a:ea typeface="Montserrat Medium"/>
                <a:cs typeface="Montserrat Medium"/>
                <a:sym typeface="Montserrat Medium"/>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0" name="Google Shape;20;p11"/>
          <p:cNvSpPr txBox="1"/>
          <p:nvPr>
            <p:ph idx="2" type="body"/>
          </p:nvPr>
        </p:nvSpPr>
        <p:spPr>
          <a:xfrm>
            <a:off x="957264" y="4427409"/>
            <a:ext cx="7772400" cy="3756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2000"/>
              <a:buFont typeface="Arial"/>
              <a:buNone/>
              <a:defRPr b="0" i="0" sz="2000" u="none" cap="none" strike="noStrike">
                <a:solidFill>
                  <a:schemeClr val="lt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21" name="Google Shape;21;p11"/>
          <p:cNvPicPr preferRelativeResize="0"/>
          <p:nvPr/>
        </p:nvPicPr>
        <p:blipFill rotWithShape="1">
          <a:blip r:embed="rId2">
            <a:alphaModFix/>
          </a:blip>
          <a:srcRect b="0" l="0" r="0" t="0"/>
          <a:stretch/>
        </p:blipFill>
        <p:spPr>
          <a:xfrm>
            <a:off x="228800" y="236075"/>
            <a:ext cx="3382800" cy="221075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uto con didascalia" type="objTx">
  <p:cSld name="OBJECT_WITH_CAPTION_TEXT">
    <p:spTree>
      <p:nvGrpSpPr>
        <p:cNvPr id="78" name="Shape 78"/>
        <p:cNvGrpSpPr/>
        <p:nvPr/>
      </p:nvGrpSpPr>
      <p:grpSpPr>
        <a:xfrm>
          <a:off x="0" y="0"/>
          <a:ext cx="0" cy="0"/>
          <a:chOff x="0" y="0"/>
          <a:chExt cx="0" cy="0"/>
        </a:xfrm>
      </p:grpSpPr>
      <p:sp>
        <p:nvSpPr>
          <p:cNvPr id="79" name="Google Shape;79;p23"/>
          <p:cNvSpPr txBox="1"/>
          <p:nvPr>
            <p:ph type="title"/>
          </p:nvPr>
        </p:nvSpPr>
        <p:spPr>
          <a:xfrm>
            <a:off x="839788" y="457200"/>
            <a:ext cx="3932100"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23"/>
          <p:cNvSpPr txBox="1"/>
          <p:nvPr>
            <p:ph idx="1" type="body"/>
          </p:nvPr>
        </p:nvSpPr>
        <p:spPr>
          <a:xfrm>
            <a:off x="5183188" y="987425"/>
            <a:ext cx="6172200" cy="4873500"/>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81" name="Google Shape;81;p23"/>
          <p:cNvSpPr txBox="1"/>
          <p:nvPr>
            <p:ph idx="2" type="body"/>
          </p:nvPr>
        </p:nvSpPr>
        <p:spPr>
          <a:xfrm>
            <a:off x="839788" y="2057400"/>
            <a:ext cx="3932100" cy="38115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82" name="Google Shape;82;p23"/>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23"/>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4" name="Google Shape;84;p23"/>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magine con didascalia" type="picTx">
  <p:cSld name="PICTURE_WITH_CAPTION_TEXT">
    <p:spTree>
      <p:nvGrpSpPr>
        <p:cNvPr id="85" name="Shape 85"/>
        <p:cNvGrpSpPr/>
        <p:nvPr/>
      </p:nvGrpSpPr>
      <p:grpSpPr>
        <a:xfrm>
          <a:off x="0" y="0"/>
          <a:ext cx="0" cy="0"/>
          <a:chOff x="0" y="0"/>
          <a:chExt cx="0" cy="0"/>
        </a:xfrm>
      </p:grpSpPr>
      <p:sp>
        <p:nvSpPr>
          <p:cNvPr id="86" name="Google Shape;86;p24"/>
          <p:cNvSpPr txBox="1"/>
          <p:nvPr>
            <p:ph type="title"/>
          </p:nvPr>
        </p:nvSpPr>
        <p:spPr>
          <a:xfrm>
            <a:off x="839788" y="457200"/>
            <a:ext cx="3932100"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7" name="Google Shape;87;p24"/>
          <p:cNvSpPr/>
          <p:nvPr>
            <p:ph idx="2" type="pic"/>
          </p:nvPr>
        </p:nvSpPr>
        <p:spPr>
          <a:xfrm>
            <a:off x="5183188" y="987425"/>
            <a:ext cx="6172200" cy="4873500"/>
          </a:xfrm>
          <a:prstGeom prst="rect">
            <a:avLst/>
          </a:prstGeom>
          <a:noFill/>
          <a:ln>
            <a:noFill/>
          </a:ln>
        </p:spPr>
      </p:sp>
      <p:sp>
        <p:nvSpPr>
          <p:cNvPr id="88" name="Google Shape;88;p24"/>
          <p:cNvSpPr txBox="1"/>
          <p:nvPr>
            <p:ph idx="1" type="body"/>
          </p:nvPr>
        </p:nvSpPr>
        <p:spPr>
          <a:xfrm>
            <a:off x="839788" y="2057400"/>
            <a:ext cx="3932100" cy="38115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89" name="Google Shape;89;p24"/>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0" name="Google Shape;90;p24"/>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1" name="Google Shape;91;p24"/>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olo e testo verticale" type="vertTx">
  <p:cSld name="VERTICAL_TEXT">
    <p:spTree>
      <p:nvGrpSpPr>
        <p:cNvPr id="92" name="Shape 92"/>
        <p:cNvGrpSpPr/>
        <p:nvPr/>
      </p:nvGrpSpPr>
      <p:grpSpPr>
        <a:xfrm>
          <a:off x="0" y="0"/>
          <a:ext cx="0" cy="0"/>
          <a:chOff x="0" y="0"/>
          <a:chExt cx="0" cy="0"/>
        </a:xfrm>
      </p:grpSpPr>
      <p:sp>
        <p:nvSpPr>
          <p:cNvPr id="93" name="Google Shape;93;p25"/>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4" name="Google Shape;94;p25"/>
          <p:cNvSpPr txBox="1"/>
          <p:nvPr>
            <p:ph idx="1" type="body"/>
          </p:nvPr>
        </p:nvSpPr>
        <p:spPr>
          <a:xfrm rot="5400000">
            <a:off x="3920400" y="-1256575"/>
            <a:ext cx="4351200"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5" name="Google Shape;95;p25"/>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6" name="Google Shape;96;p25"/>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7" name="Google Shape;97;p25"/>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olo e testo verticale" type="vertTitleAndTx">
  <p:cSld name="VERTICAL_TITLE_AND_VERTICAL_TEXT">
    <p:spTree>
      <p:nvGrpSpPr>
        <p:cNvPr id="98" name="Shape 98"/>
        <p:cNvGrpSpPr/>
        <p:nvPr/>
      </p:nvGrpSpPr>
      <p:grpSpPr>
        <a:xfrm>
          <a:off x="0" y="0"/>
          <a:ext cx="0" cy="0"/>
          <a:chOff x="0" y="0"/>
          <a:chExt cx="0" cy="0"/>
        </a:xfrm>
      </p:grpSpPr>
      <p:sp>
        <p:nvSpPr>
          <p:cNvPr id="99" name="Google Shape;99;p26"/>
          <p:cNvSpPr txBox="1"/>
          <p:nvPr>
            <p:ph type="title"/>
          </p:nvPr>
        </p:nvSpPr>
        <p:spPr>
          <a:xfrm rot="5400000">
            <a:off x="7133400" y="1956625"/>
            <a:ext cx="5811900"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0" name="Google Shape;100;p26"/>
          <p:cNvSpPr txBox="1"/>
          <p:nvPr>
            <p:ph idx="1" type="body"/>
          </p:nvPr>
        </p:nvSpPr>
        <p:spPr>
          <a:xfrm rot="5400000">
            <a:off x="1799400" y="-596075"/>
            <a:ext cx="5811900"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1" name="Google Shape;101;p26"/>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2" name="Google Shape;102;p26"/>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3" name="Google Shape;103;p26"/>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p">
  <p:cSld name="bph">
    <p:spTree>
      <p:nvGrpSpPr>
        <p:cNvPr id="28" name="Shape 28"/>
        <p:cNvGrpSpPr/>
        <p:nvPr/>
      </p:nvGrpSpPr>
      <p:grpSpPr>
        <a:xfrm>
          <a:off x="0" y="0"/>
          <a:ext cx="0" cy="0"/>
          <a:chOff x="0" y="0"/>
          <a:chExt cx="0" cy="0"/>
        </a:xfrm>
      </p:grpSpPr>
      <p:sp>
        <p:nvSpPr>
          <p:cNvPr id="29" name="Google Shape;29;p13"/>
          <p:cNvSpPr/>
          <p:nvPr>
            <p:ph idx="2" type="pic"/>
          </p:nvPr>
        </p:nvSpPr>
        <p:spPr>
          <a:xfrm>
            <a:off x="6203950" y="0"/>
            <a:ext cx="5988000" cy="6850200"/>
          </a:xfrm>
          <a:prstGeom prst="rect">
            <a:avLst/>
          </a:prstGeom>
          <a:noFill/>
          <a:ln>
            <a:noFill/>
          </a:ln>
        </p:spPr>
      </p:sp>
      <p:sp>
        <p:nvSpPr>
          <p:cNvPr id="30" name="Google Shape;30;p13"/>
          <p:cNvSpPr txBox="1"/>
          <p:nvPr>
            <p:ph idx="11" type="ftr"/>
          </p:nvPr>
        </p:nvSpPr>
        <p:spPr>
          <a:xfrm>
            <a:off x="4062729" y="5913438"/>
            <a:ext cx="4066500" cy="9366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13"/>
          <p:cNvSpPr txBox="1"/>
          <p:nvPr>
            <p:ph idx="12" type="sldNum"/>
          </p:nvPr>
        </p:nvSpPr>
        <p:spPr>
          <a:xfrm>
            <a:off x="9090652" y="5902939"/>
            <a:ext cx="1071900" cy="947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IT"/>
              <a:t>‹#›</a:t>
            </a:fld>
            <a:endParaRPr/>
          </a:p>
        </p:txBody>
      </p:sp>
      <p:sp>
        <p:nvSpPr>
          <p:cNvPr id="32" name="Google Shape;32;p13"/>
          <p:cNvSpPr txBox="1"/>
          <p:nvPr>
            <p:ph type="title"/>
          </p:nvPr>
        </p:nvSpPr>
        <p:spPr>
          <a:xfrm>
            <a:off x="947738" y="2933699"/>
            <a:ext cx="5138700" cy="25479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rgbClr val="3A3838"/>
              </a:buClr>
              <a:buSzPts val="2000"/>
              <a:buFont typeface="Titillium Web"/>
              <a:buNone/>
              <a:defRPr b="0" i="0" sz="2000">
                <a:solidFill>
                  <a:srgbClr val="3A3838"/>
                </a:solidFill>
                <a:latin typeface="Titillium Web"/>
                <a:ea typeface="Titillium Web"/>
                <a:cs typeface="Titillium Web"/>
                <a:sym typeface="Titillium Web"/>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13"/>
          <p:cNvSpPr txBox="1"/>
          <p:nvPr>
            <p:ph idx="1" type="body"/>
          </p:nvPr>
        </p:nvSpPr>
        <p:spPr>
          <a:xfrm>
            <a:off x="957264" y="2154108"/>
            <a:ext cx="5138700" cy="779700"/>
          </a:xfrm>
          <a:prstGeom prst="rect">
            <a:avLst/>
          </a:prstGeom>
          <a:noFill/>
          <a:ln>
            <a:noFill/>
          </a:ln>
        </p:spPr>
        <p:txBody>
          <a:bodyPr anchorCtr="0" anchor="t" bIns="45700" lIns="91425" spcFirstLastPara="1" rIns="91425" wrap="square" tIns="45700">
            <a:normAutofit/>
          </a:bodyPr>
          <a:lstStyle>
            <a:lvl1pPr indent="-355600" lvl="0" marL="457200" algn="l">
              <a:lnSpc>
                <a:spcPct val="90000"/>
              </a:lnSpc>
              <a:spcBef>
                <a:spcPts val="1000"/>
              </a:spcBef>
              <a:spcAft>
                <a:spcPts val="0"/>
              </a:spcAft>
              <a:buClr>
                <a:schemeClr val="dk1"/>
              </a:buClr>
              <a:buSzPts val="2000"/>
              <a:buChar char="•"/>
              <a:defRPr b="0" i="0" sz="2000">
                <a:latin typeface="Montserrat Medium"/>
                <a:ea typeface="Montserrat Medium"/>
                <a:cs typeface="Montserrat Medium"/>
                <a:sym typeface="Montserrat Medium"/>
              </a:defRPr>
            </a:lvl1pPr>
            <a:lvl2pPr indent="-342900" lvl="1" marL="914400" algn="l">
              <a:lnSpc>
                <a:spcPct val="90000"/>
              </a:lnSpc>
              <a:spcBef>
                <a:spcPts val="500"/>
              </a:spcBef>
              <a:spcAft>
                <a:spcPts val="0"/>
              </a:spcAft>
              <a:buClr>
                <a:schemeClr val="dk1"/>
              </a:buClr>
              <a:buSzPts val="1800"/>
              <a:buChar char="•"/>
              <a:defRPr/>
            </a:lvl2pPr>
            <a:lvl3pPr indent="-228600" lvl="2" marL="1371600" algn="l">
              <a:lnSpc>
                <a:spcPct val="90000"/>
              </a:lnSpc>
              <a:spcBef>
                <a:spcPts val="500"/>
              </a:spcBef>
              <a:spcAft>
                <a:spcPts val="0"/>
              </a:spcAft>
              <a:buClr>
                <a:schemeClr val="dk1"/>
              </a:buClr>
              <a:buSzPts val="2000"/>
              <a:buNone/>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34" name="Google Shape;34;p13"/>
          <p:cNvPicPr preferRelativeResize="0"/>
          <p:nvPr/>
        </p:nvPicPr>
        <p:blipFill rotWithShape="1">
          <a:blip r:embed="rId2">
            <a:alphaModFix/>
          </a:blip>
          <a:srcRect b="0" l="0" r="0" t="0"/>
          <a:stretch/>
        </p:blipFill>
        <p:spPr>
          <a:xfrm>
            <a:off x="183050" y="137575"/>
            <a:ext cx="2700350" cy="1473375"/>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titolo" type="title">
  <p:cSld name="TITLE">
    <p:spTree>
      <p:nvGrpSpPr>
        <p:cNvPr id="35" name="Shape 35"/>
        <p:cNvGrpSpPr/>
        <p:nvPr/>
      </p:nvGrpSpPr>
      <p:grpSpPr>
        <a:xfrm>
          <a:off x="0" y="0"/>
          <a:ext cx="0" cy="0"/>
          <a:chOff x="0" y="0"/>
          <a:chExt cx="0" cy="0"/>
        </a:xfrm>
      </p:grpSpPr>
      <p:sp>
        <p:nvSpPr>
          <p:cNvPr id="36" name="Google Shape;36;p16"/>
          <p:cNvSpPr txBox="1"/>
          <p:nvPr>
            <p:ph type="ctrTitle"/>
          </p:nvPr>
        </p:nvSpPr>
        <p:spPr>
          <a:xfrm>
            <a:off x="1524000" y="1122363"/>
            <a:ext cx="9144000" cy="23877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 name="Google Shape;37;p16"/>
          <p:cNvSpPr txBox="1"/>
          <p:nvPr>
            <p:ph idx="1" type="subTitle"/>
          </p:nvPr>
        </p:nvSpPr>
        <p:spPr>
          <a:xfrm>
            <a:off x="1524000" y="3602038"/>
            <a:ext cx="9144000" cy="1655700"/>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38" name="Google Shape;38;p16"/>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16"/>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16"/>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olo e contenuto" type="obj">
  <p:cSld name="OBJECT">
    <p:spTree>
      <p:nvGrpSpPr>
        <p:cNvPr id="41" name="Shape 41"/>
        <p:cNvGrpSpPr/>
        <p:nvPr/>
      </p:nvGrpSpPr>
      <p:grpSpPr>
        <a:xfrm>
          <a:off x="0" y="0"/>
          <a:ext cx="0" cy="0"/>
          <a:chOff x="0" y="0"/>
          <a:chExt cx="0" cy="0"/>
        </a:xfrm>
      </p:grpSpPr>
      <p:sp>
        <p:nvSpPr>
          <p:cNvPr id="42" name="Google Shape;42;p17"/>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17"/>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17"/>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 name="Google Shape;45;p17"/>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17"/>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estazione sezione" type="secHead">
  <p:cSld name="SECTION_HEADER">
    <p:spTree>
      <p:nvGrpSpPr>
        <p:cNvPr id="47" name="Shape 47"/>
        <p:cNvGrpSpPr/>
        <p:nvPr/>
      </p:nvGrpSpPr>
      <p:grpSpPr>
        <a:xfrm>
          <a:off x="0" y="0"/>
          <a:ext cx="0" cy="0"/>
          <a:chOff x="0" y="0"/>
          <a:chExt cx="0" cy="0"/>
        </a:xfrm>
      </p:grpSpPr>
      <p:sp>
        <p:nvSpPr>
          <p:cNvPr id="48" name="Google Shape;48;p18"/>
          <p:cNvSpPr txBox="1"/>
          <p:nvPr>
            <p:ph type="title"/>
          </p:nvPr>
        </p:nvSpPr>
        <p:spPr>
          <a:xfrm>
            <a:off x="831850" y="1709738"/>
            <a:ext cx="10515600" cy="28527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18"/>
          <p:cNvSpPr txBox="1"/>
          <p:nvPr>
            <p:ph idx="1" type="body"/>
          </p:nvPr>
        </p:nvSpPr>
        <p:spPr>
          <a:xfrm>
            <a:off x="831850" y="4589463"/>
            <a:ext cx="10515600" cy="15003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50" name="Google Shape;50;p18"/>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18"/>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18"/>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ue contenuti" type="twoObj">
  <p:cSld name="TWO_OBJECTS">
    <p:spTree>
      <p:nvGrpSpPr>
        <p:cNvPr id="53" name="Shape 53"/>
        <p:cNvGrpSpPr/>
        <p:nvPr/>
      </p:nvGrpSpPr>
      <p:grpSpPr>
        <a:xfrm>
          <a:off x="0" y="0"/>
          <a:ext cx="0" cy="0"/>
          <a:chOff x="0" y="0"/>
          <a:chExt cx="0" cy="0"/>
        </a:xfrm>
      </p:grpSpPr>
      <p:sp>
        <p:nvSpPr>
          <p:cNvPr id="54" name="Google Shape;54;p19"/>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19"/>
          <p:cNvSpPr txBox="1"/>
          <p:nvPr>
            <p:ph idx="1" type="body"/>
          </p:nvPr>
        </p:nvSpPr>
        <p:spPr>
          <a:xfrm>
            <a:off x="838200" y="1825625"/>
            <a:ext cx="5181600" cy="43512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6" name="Google Shape;56;p19"/>
          <p:cNvSpPr txBox="1"/>
          <p:nvPr>
            <p:ph idx="2" type="body"/>
          </p:nvPr>
        </p:nvSpPr>
        <p:spPr>
          <a:xfrm>
            <a:off x="6172200" y="1825625"/>
            <a:ext cx="5181600" cy="43512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7" name="Google Shape;57;p19"/>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8" name="Google Shape;58;p19"/>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19"/>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fronto" type="twoTxTwoObj">
  <p:cSld name="TWO_OBJECTS_WITH_TEXT">
    <p:spTree>
      <p:nvGrpSpPr>
        <p:cNvPr id="60" name="Shape 60"/>
        <p:cNvGrpSpPr/>
        <p:nvPr/>
      </p:nvGrpSpPr>
      <p:grpSpPr>
        <a:xfrm>
          <a:off x="0" y="0"/>
          <a:ext cx="0" cy="0"/>
          <a:chOff x="0" y="0"/>
          <a:chExt cx="0" cy="0"/>
        </a:xfrm>
      </p:grpSpPr>
      <p:sp>
        <p:nvSpPr>
          <p:cNvPr id="61" name="Google Shape;61;p20"/>
          <p:cNvSpPr txBox="1"/>
          <p:nvPr>
            <p:ph type="title"/>
          </p:nvPr>
        </p:nvSpPr>
        <p:spPr>
          <a:xfrm>
            <a:off x="839788" y="365125"/>
            <a:ext cx="10515600" cy="1325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2" name="Google Shape;62;p20"/>
          <p:cNvSpPr txBox="1"/>
          <p:nvPr>
            <p:ph idx="1" type="body"/>
          </p:nvPr>
        </p:nvSpPr>
        <p:spPr>
          <a:xfrm>
            <a:off x="839788" y="1681163"/>
            <a:ext cx="5157900" cy="823800"/>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63" name="Google Shape;63;p20"/>
          <p:cNvSpPr txBox="1"/>
          <p:nvPr>
            <p:ph idx="2" type="body"/>
          </p:nvPr>
        </p:nvSpPr>
        <p:spPr>
          <a:xfrm>
            <a:off x="839788" y="2505075"/>
            <a:ext cx="5157900" cy="3684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4" name="Google Shape;64;p20"/>
          <p:cNvSpPr txBox="1"/>
          <p:nvPr>
            <p:ph idx="3" type="body"/>
          </p:nvPr>
        </p:nvSpPr>
        <p:spPr>
          <a:xfrm>
            <a:off x="6172200" y="1681163"/>
            <a:ext cx="5183100" cy="823800"/>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65" name="Google Shape;65;p20"/>
          <p:cNvSpPr txBox="1"/>
          <p:nvPr>
            <p:ph idx="4" type="body"/>
          </p:nvPr>
        </p:nvSpPr>
        <p:spPr>
          <a:xfrm>
            <a:off x="6172200" y="2505075"/>
            <a:ext cx="5183100" cy="3684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6" name="Google Shape;66;p20"/>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20"/>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8" name="Google Shape;68;p20"/>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lo titolo" type="titleOnly">
  <p:cSld name="TITLE_ONLY">
    <p:spTree>
      <p:nvGrpSpPr>
        <p:cNvPr id="69" name="Shape 69"/>
        <p:cNvGrpSpPr/>
        <p:nvPr/>
      </p:nvGrpSpPr>
      <p:grpSpPr>
        <a:xfrm>
          <a:off x="0" y="0"/>
          <a:ext cx="0" cy="0"/>
          <a:chOff x="0" y="0"/>
          <a:chExt cx="0" cy="0"/>
        </a:xfrm>
      </p:grpSpPr>
      <p:sp>
        <p:nvSpPr>
          <p:cNvPr id="70" name="Google Shape;70;p21"/>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21"/>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21"/>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21"/>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uota" type="blank">
  <p:cSld name="BLANK">
    <p:spTree>
      <p:nvGrpSpPr>
        <p:cNvPr id="74" name="Shape 74"/>
        <p:cNvGrpSpPr/>
        <p:nvPr/>
      </p:nvGrpSpPr>
      <p:grpSpPr>
        <a:xfrm>
          <a:off x="0" y="0"/>
          <a:ext cx="0" cy="0"/>
          <a:chOff x="0" y="0"/>
          <a:chExt cx="0" cy="0"/>
        </a:xfrm>
      </p:grpSpPr>
      <p:sp>
        <p:nvSpPr>
          <p:cNvPr id="75" name="Google Shape;75;p22"/>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22"/>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22"/>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3.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12.xml"/><Relationship Id="rId10" Type="http://schemas.openxmlformats.org/officeDocument/2006/relationships/slideLayout" Target="../slideLayouts/slideLayout11.xml"/><Relationship Id="rId13" Type="http://schemas.openxmlformats.org/officeDocument/2006/relationships/theme" Target="../theme/theme1.xml"/><Relationship Id="rId12" Type="http://schemas.openxmlformats.org/officeDocument/2006/relationships/slideLayout" Target="../slideLayouts/slideLayout13.xml"/><Relationship Id="rId1" Type="http://schemas.openxmlformats.org/officeDocument/2006/relationships/slideLayout" Target="../slideLayouts/slideLayout2.xml"/><Relationship Id="rId2" Type="http://schemas.openxmlformats.org/officeDocument/2006/relationships/slideLayout" Target="../slideLayouts/slideLayout3.xml"/><Relationship Id="rId3" Type="http://schemas.openxmlformats.org/officeDocument/2006/relationships/slideLayout" Target="../slideLayouts/slideLayout4.xml"/><Relationship Id="rId4" Type="http://schemas.openxmlformats.org/officeDocument/2006/relationships/slideLayout" Target="../slideLayouts/slideLayout5.xml"/><Relationship Id="rId9" Type="http://schemas.openxmlformats.org/officeDocument/2006/relationships/slideLayout" Target="../slideLayouts/slideLayout10.xml"/><Relationship Id="rId5" Type="http://schemas.openxmlformats.org/officeDocument/2006/relationships/slideLayout" Target="../slideLayouts/slideLayout6.xml"/><Relationship Id="rId6" Type="http://schemas.openxmlformats.org/officeDocument/2006/relationships/slideLayout" Target="../slideLayouts/slideLayout7.xml"/><Relationship Id="rId7" Type="http://schemas.openxmlformats.org/officeDocument/2006/relationships/slideLayout" Target="../slideLayouts/slideLayout8.xml"/><Relationship Id="rId8"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0"/>
          <p:cNvSpPr txBox="1"/>
          <p:nvPr>
            <p:ph idx="10" type="dt"/>
          </p:nvPr>
        </p:nvSpPr>
        <p:spPr>
          <a:xfrm>
            <a:off x="957570" y="5913438"/>
            <a:ext cx="1071900" cy="9447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1" name="Google Shape;11;p10"/>
          <p:cNvSpPr txBox="1"/>
          <p:nvPr>
            <p:ph idx="11" type="ftr"/>
          </p:nvPr>
        </p:nvSpPr>
        <p:spPr>
          <a:xfrm>
            <a:off x="4062729" y="5913438"/>
            <a:ext cx="4066500" cy="9366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2" name="Google Shape;12;p10"/>
          <p:cNvSpPr txBox="1"/>
          <p:nvPr>
            <p:ph idx="12" type="sldNum"/>
          </p:nvPr>
        </p:nvSpPr>
        <p:spPr>
          <a:xfrm>
            <a:off x="9090652" y="5902939"/>
            <a:ext cx="1071900" cy="947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Montserrat Medium"/>
                <a:ea typeface="Montserrat Medium"/>
                <a:cs typeface="Montserrat Medium"/>
                <a:sym typeface="Montserrat Medium"/>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Montserrat Medium"/>
                <a:ea typeface="Montserrat Medium"/>
                <a:cs typeface="Montserrat Medium"/>
                <a:sym typeface="Montserrat Medium"/>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Montserrat Medium"/>
                <a:ea typeface="Montserrat Medium"/>
                <a:cs typeface="Montserrat Medium"/>
                <a:sym typeface="Montserrat Medium"/>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Montserrat Medium"/>
                <a:ea typeface="Montserrat Medium"/>
                <a:cs typeface="Montserrat Medium"/>
                <a:sym typeface="Montserrat Medium"/>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Montserrat Medium"/>
                <a:ea typeface="Montserrat Medium"/>
                <a:cs typeface="Montserrat Medium"/>
                <a:sym typeface="Montserrat Medium"/>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Montserrat Medium"/>
                <a:ea typeface="Montserrat Medium"/>
                <a:cs typeface="Montserrat Medium"/>
                <a:sym typeface="Montserrat Medium"/>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Montserrat Medium"/>
                <a:ea typeface="Montserrat Medium"/>
                <a:cs typeface="Montserrat Medium"/>
                <a:sym typeface="Montserrat Medium"/>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Montserrat Medium"/>
                <a:ea typeface="Montserrat Medium"/>
                <a:cs typeface="Montserrat Medium"/>
                <a:sym typeface="Montserrat Medium"/>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Montserrat Medium"/>
                <a:ea typeface="Montserrat Medium"/>
                <a:cs typeface="Montserrat Medium"/>
                <a:sym typeface="Montserrat Medium"/>
              </a:defRPr>
            </a:lvl9pPr>
          </a:lstStyle>
          <a:p>
            <a:pPr indent="0" lvl="0" marL="0" rtl="0" algn="r">
              <a:spcBef>
                <a:spcPts val="0"/>
              </a:spcBef>
              <a:spcAft>
                <a:spcPts val="0"/>
              </a:spcAft>
              <a:buNone/>
            </a:pPr>
            <a:fld id="{00000000-1234-1234-1234-123412341234}" type="slidenum">
              <a:rPr lang="it-IT"/>
              <a:t>‹#›</a:t>
            </a:fld>
            <a:endParaRPr/>
          </a:p>
        </p:txBody>
      </p:sp>
      <p:sp>
        <p:nvSpPr>
          <p:cNvPr id="13" name="Google Shape;13;p10"/>
          <p:cNvSpPr/>
          <p:nvPr/>
        </p:nvSpPr>
        <p:spPr>
          <a:xfrm>
            <a:off x="0" y="0"/>
            <a:ext cx="12192000" cy="6858000"/>
          </a:xfrm>
          <a:prstGeom prst="rect">
            <a:avLst/>
          </a:prstGeom>
          <a:solidFill>
            <a:srgbClr val="007CC3"/>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sldLayoutIdLst>
    <p:sldLayoutId id="2147483649" r:id="rId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3840">
          <p15:clr>
            <a:srgbClr val="F26B43"/>
          </p15:clr>
        </p15:guide>
        <p15:guide id="2" pos="597">
          <p15:clr>
            <a:srgbClr val="F26B43"/>
          </p15:clr>
        </p15:guide>
        <p15:guide id="3" orient="horz" pos="2160">
          <p15:clr>
            <a:srgbClr val="F26B43"/>
          </p15:clr>
        </p15:guide>
        <p15:guide id="4" orient="horz" pos="595">
          <p15:clr>
            <a:srgbClr val="F26B43"/>
          </p15:clr>
        </p15:guide>
        <p15:guide id="5" orient="horz">
          <p15:clr>
            <a:srgbClr val="F26B43"/>
          </p15:clr>
        </p15:guide>
        <p15:guide id="6">
          <p15:clr>
            <a:srgbClr val="F26B43"/>
          </p15:clr>
        </p15:guide>
        <p15:guide id="7" orient="horz" pos="3725">
          <p15:clr>
            <a:srgbClr val="F26B43"/>
          </p15:clr>
        </p15:guide>
        <p15:guide id="8" orient="horz" pos="4315">
          <p15:clr>
            <a:srgbClr val="F26B43"/>
          </p15:clr>
        </p15:guide>
        <p15:guide id="9" pos="7083">
          <p15:clr>
            <a:srgbClr val="F26B43"/>
          </p15:clr>
        </p15:guide>
        <p15:guide id="10" orient="horz" pos="845">
          <p15:clr>
            <a:srgbClr val="F26B43"/>
          </p15:clr>
        </p15:guide>
        <p15:guide id="11" orient="horz" pos="3453">
          <p15:clr>
            <a:srgbClr val="F26B43"/>
          </p15:clr>
        </p15:guide>
        <p15:guide id="12" orient="horz" pos="2818">
          <p15:clr>
            <a:srgbClr val="F26B43"/>
          </p15:clr>
        </p15:guide>
        <p15:guide id="13" pos="2797">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FE2F3"/>
        </a:solidFill>
      </p:bgPr>
    </p:bg>
    <p:spTree>
      <p:nvGrpSpPr>
        <p:cNvPr id="22" name="Shape 22"/>
        <p:cNvGrpSpPr/>
        <p:nvPr/>
      </p:nvGrpSpPr>
      <p:grpSpPr>
        <a:xfrm>
          <a:off x="0" y="0"/>
          <a:ext cx="0" cy="0"/>
          <a:chOff x="0" y="0"/>
          <a:chExt cx="0" cy="0"/>
        </a:xfrm>
      </p:grpSpPr>
      <p:sp>
        <p:nvSpPr>
          <p:cNvPr id="23" name="Google Shape;23;p12"/>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4" name="Google Shape;24;p12"/>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5" name="Google Shape;25;p12"/>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6" name="Google Shape;26;p12"/>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7" name="Google Shape;27;p12"/>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IT"/>
              <a:t>‹#›</a:t>
            </a:fld>
            <a:endParaRPr/>
          </a:p>
        </p:txBody>
      </p:sp>
    </p:spTree>
  </p:cSld>
  <p:clrMap accent1="accent1" accent2="accent2" accent3="accent3" accent4="accent4" accent5="accent5" accent6="accent6" bg1="lt1" bg2="dk2" tx1="dk1" tx2="lt2" folHlink="folHlink" hlink="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hyperlink" Target="https://www.bosettiegatti.eu/info/norme/statali/2023_0036.htm#094" TargetMode="External"/><Relationship Id="rId4" Type="http://schemas.openxmlformats.org/officeDocument/2006/relationships/hyperlink" Target="https://www.bosettiegatti.eu/info/norme/statali/2023_0036.htm#103" TargetMode="External"/><Relationship Id="rId9" Type="http://schemas.openxmlformats.org/officeDocument/2006/relationships/hyperlink" Target="https://www.bosettiegatti.eu/info/norme/statali/2023_0036.htm#100" TargetMode="External"/><Relationship Id="rId5" Type="http://schemas.openxmlformats.org/officeDocument/2006/relationships/hyperlink" Target="https://www.bosettiegatti.eu/info/norme/statali/2023_0036.htm#100" TargetMode="External"/><Relationship Id="rId6" Type="http://schemas.openxmlformats.org/officeDocument/2006/relationships/hyperlink" Target="https://www.bosettiegatti.eu/info/norme/statali/2023_0036.htm#094" TargetMode="External"/><Relationship Id="rId7" Type="http://schemas.openxmlformats.org/officeDocument/2006/relationships/hyperlink" Target="https://www.bosettiegatti.eu/info/norme/statali/2005_0082.htm#50-ter" TargetMode="External"/><Relationship Id="rId8" Type="http://schemas.openxmlformats.org/officeDocument/2006/relationships/hyperlink" Target="https://www.bosettiegatti.eu/info/norme/statali/2023_0036.htm#023"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hyperlink" Target="https://www.bosettiegatti.eu/info/norme/statali/2023_0036.htm#022"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hyperlink" Target="https://www.bosettiegatti.eu/info/norme/statali/2023_0036.htm#084" TargetMode="External"/><Relationship Id="rId4" Type="http://schemas.openxmlformats.org/officeDocument/2006/relationships/hyperlink" Target="https://www.bosettiegatti.eu/info/norme/statali/2023_0036.htm#025" TargetMode="External"/><Relationship Id="rId5" Type="http://schemas.openxmlformats.org/officeDocument/2006/relationships/hyperlink" Target="https://www.bosettiegatti.eu/info/norme/statali/2023_0036.htm#225"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hyperlink" Target="https://www.anticorruzione.it/-/delibera-n.-261-del-20-giugno-2023-provvedimento-art-23-bdncp" TargetMode="External"/><Relationship Id="rId4" Type="http://schemas.openxmlformats.org/officeDocument/2006/relationships/hyperlink" Target="https://www.anticorruzione.it/-/delibera-n.-263-del-20-giugno-2023-provvedimento-art.-27-pubblicit%C3%A0-legale" TargetMode="External"/><Relationship Id="rId5" Type="http://schemas.openxmlformats.org/officeDocument/2006/relationships/hyperlink" Target="https://www.anticorruzione.it/-/delibera-n.-264-del-20-giugno-2023-provvedimento-art.-28-trasparenza"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hyperlink" Target="https://www.anticorruzione.it/-/delibera-n.-261-del-20-giugno-2023-provvedimento-art-23-bdncp" TargetMode="External"/><Relationship Id="rId4" Type="http://schemas.openxmlformats.org/officeDocument/2006/relationships/hyperlink" Target="https://www.anticorruzione.it/-/delibera-n.-261-del-20-giugno-2023-provvedimento-art-23-bdncp" TargetMode="External"/><Relationship Id="rId5" Type="http://schemas.openxmlformats.org/officeDocument/2006/relationships/hyperlink" Target="https://www.anticorruzione.it/-/delibera-n.-263-del-20-giugno-2023-provvedimento-art.-27-pubblicit%C3%A0-legale" TargetMode="External"/><Relationship Id="rId6" Type="http://schemas.openxmlformats.org/officeDocument/2006/relationships/hyperlink" Target="https://www.anticorruzione.it/-/delibera-n.-263-del-20-giugno-2023-provvedimento-art.-27-pubblicit%C3%A0-legale"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hyperlink" Target="https://www.agid.gov.it/it/piattaforme/procurement/certificazione-componenti-piattaforme" TargetMode="External"/><Relationship Id="rId4" Type="http://schemas.openxmlformats.org/officeDocument/2006/relationships/hyperlink" Target="https://www.interop.pagopa.it/"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hyperlink" Target="https://www.bosettiegatti.eu/info/norme/statali/2005_0082.htm" TargetMode="External"/><Relationship Id="rId4" Type="http://schemas.openxmlformats.org/officeDocument/2006/relationships/hyperlink" Target="https://www.bosettiegatti.eu/info/norme/statali/2023_0036.htm#022" TargetMode="External"/><Relationship Id="rId5" Type="http://schemas.openxmlformats.org/officeDocument/2006/relationships/hyperlink" Target="https://www.bosettiegatti.eu/info/norme/statali/2005_0082.htm" TargetMode="External"/><Relationship Id="rId6" Type="http://schemas.openxmlformats.org/officeDocument/2006/relationships/hyperlink" Target="https://www.bosettiegatti.eu/info/norme/statali/2010_0136.htm#03"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hyperlink" Target="https://www.bosettiegatti.eu/info/norme/statali/2023_0036.htm#023" TargetMode="External"/><Relationship Id="rId4" Type="http://schemas.openxmlformats.org/officeDocument/2006/relationships/hyperlink" Target="https://www.bosettiegatti.eu/info/norme/statali/2023_0036.htm#025" TargetMode="External"/><Relationship Id="rId5" Type="http://schemas.openxmlformats.org/officeDocument/2006/relationships/hyperlink" Target="https://www.bosettiegatti.eu/info/norme/statali/2005_0082.htm#60" TargetMode="External"/></Relationships>
</file>

<file path=ppt/slides/_rels/slide8.xml.rels><?xml version="1.0" encoding="UTF-8" standalone="yes"?><Relationships xmlns="http://schemas.openxmlformats.org/package/2006/relationships"><Relationship Id="rId10" Type="http://schemas.openxmlformats.org/officeDocument/2006/relationships/hyperlink" Target="https://www.bosettiegatti.eu/info/norme/statali/2013_0033.htm" TargetMode="External"/><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hyperlink" Target="https://www.bosettiegatti.eu/info/norme/statali/2005_0082.htm#62-bis" TargetMode="External"/><Relationship Id="rId4" Type="http://schemas.openxmlformats.org/officeDocument/2006/relationships/hyperlink" Target="https://www.bosettiegatti.eu/info/norme/statali/2005_0082.htm#50-ter" TargetMode="External"/><Relationship Id="rId9" Type="http://schemas.openxmlformats.org/officeDocument/2006/relationships/hyperlink" Target="https://www.bosettiegatti.eu/info/norme/statali/2005_0082.htm#50-ter" TargetMode="External"/><Relationship Id="rId5" Type="http://schemas.openxmlformats.org/officeDocument/2006/relationships/hyperlink" Target="https://www.bosettiegatti.eu/info/norme/statali/2005_0082.htm#60" TargetMode="External"/><Relationship Id="rId6" Type="http://schemas.openxmlformats.org/officeDocument/2006/relationships/hyperlink" Target="https://www.bosettiegatti.eu/info/norme/statali/2005_0082.htm#02" TargetMode="External"/><Relationship Id="rId7" Type="http://schemas.openxmlformats.org/officeDocument/2006/relationships/hyperlink" Target="https://www.bosettiegatti.eu/info/norme/statali/2005_0082.htm#02" TargetMode="External"/><Relationship Id="rId8" Type="http://schemas.openxmlformats.org/officeDocument/2006/relationships/hyperlink" Target="https://www.bosettiegatti.eu/info/norme/statali/2005_0082.htm#50-ter" TargetMode="External"/></Relationships>
</file>

<file path=ppt/slides/_rels/slide9.xml.rels><?xml version="1.0" encoding="UTF-8" standalone="yes"?><Relationships xmlns="http://schemas.openxmlformats.org/package/2006/relationships"><Relationship Id="rId10" Type="http://schemas.openxmlformats.org/officeDocument/2006/relationships/hyperlink" Target="https://www.bosettiegatti.eu/info/norme/statali/2005_0082.htm#18-bis" TargetMode="External"/><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hyperlink" Target="https://www.bosettiegatti.eu/info/norme/statali/2023_0036.htm#025" TargetMode="External"/><Relationship Id="rId4" Type="http://schemas.openxmlformats.org/officeDocument/2006/relationships/hyperlink" Target="https://www.bosettiegatti.eu/info/norme/statali/2023_0036.htm#007" TargetMode="External"/><Relationship Id="rId9" Type="http://schemas.openxmlformats.org/officeDocument/2006/relationships/hyperlink" Target="https://www.bosettiegatti.eu/info/norme/statali/2005_0082.htm#18-bis" TargetMode="External"/><Relationship Id="rId5" Type="http://schemas.openxmlformats.org/officeDocument/2006/relationships/hyperlink" Target="https://www.bosettiegatti.eu/info/norme/statali/2023_0036.htm#022" TargetMode="External"/><Relationship Id="rId6" Type="http://schemas.openxmlformats.org/officeDocument/2006/relationships/hyperlink" Target="https://www.bosettiegatti.eu/info/norme/statali/2005_0082.htm#60" TargetMode="External"/><Relationship Id="rId7" Type="http://schemas.openxmlformats.org/officeDocument/2006/relationships/hyperlink" Target="https://www.bosettiegatti.eu/info/norme/statali/2005_0082.htm#50" TargetMode="External"/><Relationship Id="rId8" Type="http://schemas.openxmlformats.org/officeDocument/2006/relationships/hyperlink" Target="https://www.bosettiegatti.eu/info/norme/statali/2005_0082.htm#50-ter"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1"/>
          <p:cNvSpPr txBox="1"/>
          <p:nvPr>
            <p:ph type="title"/>
          </p:nvPr>
        </p:nvSpPr>
        <p:spPr>
          <a:xfrm>
            <a:off x="1128050" y="2880927"/>
            <a:ext cx="10257900" cy="23271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dk1"/>
              </a:buClr>
              <a:buSzPts val="1100"/>
              <a:buFont typeface="Arial"/>
              <a:buNone/>
            </a:pPr>
            <a:r>
              <a:rPr b="1" i="1" lang="it-IT"/>
              <a:t>Piattaforma Contratti Pubblici (PCP),</a:t>
            </a:r>
            <a:endParaRPr b="1" i="1"/>
          </a:p>
          <a:p>
            <a:pPr indent="0" lvl="0" marL="0" marR="0" rtl="0" algn="l">
              <a:lnSpc>
                <a:spcPct val="90000"/>
              </a:lnSpc>
              <a:spcBef>
                <a:spcPts val="0"/>
              </a:spcBef>
              <a:spcAft>
                <a:spcPts val="0"/>
              </a:spcAft>
              <a:buClr>
                <a:schemeClr val="dk1"/>
              </a:buClr>
              <a:buSzPts val="1100"/>
              <a:buFont typeface="Arial"/>
              <a:buNone/>
            </a:pPr>
            <a:r>
              <a:rPr b="1" i="1" lang="it-IT"/>
              <a:t>Evoluzione FVOE</a:t>
            </a:r>
            <a:br>
              <a:rPr b="1" lang="it-IT">
                <a:latin typeface="Arial"/>
                <a:ea typeface="Arial"/>
                <a:cs typeface="Arial"/>
                <a:sym typeface="Arial"/>
              </a:rPr>
            </a:br>
            <a:endParaRPr b="1">
              <a:latin typeface="Arial"/>
              <a:ea typeface="Arial"/>
              <a:cs typeface="Arial"/>
              <a:sym typeface="Arial"/>
            </a:endParaRPr>
          </a:p>
        </p:txBody>
      </p:sp>
      <p:sp>
        <p:nvSpPr>
          <p:cNvPr id="109" name="Google Shape;109;p1"/>
          <p:cNvSpPr txBox="1"/>
          <p:nvPr>
            <p:ph idx="1" type="body"/>
          </p:nvPr>
        </p:nvSpPr>
        <p:spPr>
          <a:xfrm>
            <a:off x="484583" y="5814684"/>
            <a:ext cx="7772400" cy="375600"/>
          </a:xfrm>
          <a:prstGeom prst="rect">
            <a:avLst/>
          </a:prstGeom>
          <a:noFill/>
          <a:ln>
            <a:noFill/>
          </a:ln>
        </p:spPr>
        <p:txBody>
          <a:bodyPr anchorCtr="0" anchor="t" bIns="45700" lIns="91425" spcFirstLastPara="1" rIns="91425" wrap="square" tIns="45700">
            <a:noAutofit/>
          </a:bodyPr>
          <a:lstStyle/>
          <a:p>
            <a:pPr indent="-228600" lvl="0" marL="457200" rtl="0" algn="l">
              <a:lnSpc>
                <a:spcPct val="90000"/>
              </a:lnSpc>
              <a:spcBef>
                <a:spcPts val="1000"/>
              </a:spcBef>
              <a:spcAft>
                <a:spcPts val="0"/>
              </a:spcAft>
              <a:buSzPts val="1000"/>
              <a:buNone/>
            </a:pPr>
            <a:r>
              <a:rPr lang="it-IT">
                <a:latin typeface="Arial"/>
                <a:ea typeface="Arial"/>
                <a:cs typeface="Arial"/>
                <a:sym typeface="Arial"/>
              </a:rPr>
              <a:t>Cagliari</a:t>
            </a:r>
            <a:r>
              <a:rPr lang="it-IT">
                <a:latin typeface="Arial"/>
                <a:ea typeface="Arial"/>
                <a:cs typeface="Arial"/>
                <a:sym typeface="Arial"/>
              </a:rPr>
              <a:t>,  13 febbraio  2024</a:t>
            </a:r>
            <a:endParaRPr/>
          </a:p>
        </p:txBody>
      </p:sp>
      <p:sp>
        <p:nvSpPr>
          <p:cNvPr id="110" name="Google Shape;110;p1"/>
          <p:cNvSpPr txBox="1"/>
          <p:nvPr/>
        </p:nvSpPr>
        <p:spPr>
          <a:xfrm>
            <a:off x="6622175" y="5086281"/>
            <a:ext cx="4583400" cy="1170000"/>
          </a:xfrm>
          <a:prstGeom prst="rect">
            <a:avLst/>
          </a:prstGeom>
          <a:noFill/>
          <a:ln>
            <a:noFill/>
          </a:ln>
        </p:spPr>
        <p:txBody>
          <a:bodyPr anchorCtr="0" anchor="t" bIns="45700" lIns="91425" spcFirstLastPara="1" rIns="91425" wrap="square" tIns="45700">
            <a:noAutofit/>
          </a:bodyPr>
          <a:lstStyle/>
          <a:p>
            <a:pPr indent="-228600" lvl="0" marL="457200" marR="0" rtl="0" algn="r">
              <a:lnSpc>
                <a:spcPct val="90000"/>
              </a:lnSpc>
              <a:spcBef>
                <a:spcPts val="1000"/>
              </a:spcBef>
              <a:spcAft>
                <a:spcPts val="0"/>
              </a:spcAft>
              <a:buClr>
                <a:schemeClr val="lt1"/>
              </a:buClr>
              <a:buSzPts val="1000"/>
              <a:buFont typeface="Arial"/>
              <a:buNone/>
            </a:pPr>
            <a:r>
              <a:rPr b="0" i="0" lang="it-IT" sz="1600" u="none" cap="none" strike="noStrike">
                <a:solidFill>
                  <a:schemeClr val="lt1"/>
                </a:solidFill>
                <a:latin typeface="Arial"/>
                <a:ea typeface="Arial"/>
                <a:cs typeface="Arial"/>
                <a:sym typeface="Arial"/>
              </a:rPr>
              <a:t>Michele Pizziconi</a:t>
            </a:r>
            <a:endParaRPr b="0" i="0" sz="1600" u="none" cap="none" strike="noStrike">
              <a:solidFill>
                <a:schemeClr val="lt1"/>
              </a:solidFill>
              <a:latin typeface="Arial"/>
              <a:ea typeface="Arial"/>
              <a:cs typeface="Arial"/>
              <a:sym typeface="Arial"/>
            </a:endParaRPr>
          </a:p>
          <a:p>
            <a:pPr indent="-228600" lvl="0" marL="457200" marR="0" rtl="0" algn="r">
              <a:lnSpc>
                <a:spcPct val="90000"/>
              </a:lnSpc>
              <a:spcBef>
                <a:spcPts val="1000"/>
              </a:spcBef>
              <a:spcAft>
                <a:spcPts val="0"/>
              </a:spcAft>
              <a:buClr>
                <a:schemeClr val="lt1"/>
              </a:buClr>
              <a:buSzPts val="1000"/>
              <a:buFont typeface="Arial"/>
              <a:buNone/>
            </a:pPr>
            <a:r>
              <a:t/>
            </a:r>
            <a:endParaRPr b="0" i="0" sz="1100" u="none" cap="none" strike="noStrike">
              <a:solidFill>
                <a:schemeClr val="lt1"/>
              </a:solidFill>
              <a:latin typeface="Arial"/>
              <a:ea typeface="Arial"/>
              <a:cs typeface="Arial"/>
              <a:sym typeface="Arial"/>
            </a:endParaRPr>
          </a:p>
          <a:p>
            <a:pPr indent="0" lvl="0" marL="228600" marR="0" rtl="0" algn="l">
              <a:lnSpc>
                <a:spcPct val="90000"/>
              </a:lnSpc>
              <a:spcBef>
                <a:spcPts val="1000"/>
              </a:spcBef>
              <a:spcAft>
                <a:spcPts val="0"/>
              </a:spcAft>
              <a:buClr>
                <a:schemeClr val="lt1"/>
              </a:buClr>
              <a:buSzPts val="1000"/>
              <a:buFont typeface="Arial"/>
              <a:buNone/>
            </a:pPr>
            <a:r>
              <a:t/>
            </a:r>
            <a:endParaRPr b="0" i="0" sz="1100" u="none" cap="none" strike="noStrike">
              <a:solidFill>
                <a:schemeClr val="lt1"/>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g24db0e86756_0_49"/>
          <p:cNvSpPr txBox="1"/>
          <p:nvPr/>
        </p:nvSpPr>
        <p:spPr>
          <a:xfrm>
            <a:off x="3005700" y="160950"/>
            <a:ext cx="8315700" cy="523200"/>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Clr>
                <a:schemeClr val="dk1"/>
              </a:buClr>
              <a:buSzPts val="1100"/>
              <a:buFont typeface="Arial"/>
              <a:buNone/>
            </a:pPr>
            <a:r>
              <a:rPr b="1" i="0" lang="it-IT" sz="2800" u="none" cap="none" strike="noStrike">
                <a:solidFill>
                  <a:srgbClr val="4F81BC"/>
                </a:solidFill>
                <a:latin typeface="Arial"/>
                <a:ea typeface="Arial"/>
                <a:cs typeface="Arial"/>
                <a:sym typeface="Arial"/>
              </a:rPr>
              <a:t>La digitalizzazione del ciclo di vita dei contratti</a:t>
            </a:r>
            <a:endParaRPr b="1" i="0" sz="2800" u="none" cap="none" strike="noStrike">
              <a:solidFill>
                <a:srgbClr val="0070C0"/>
              </a:solidFill>
              <a:latin typeface="Arial"/>
              <a:ea typeface="Arial"/>
              <a:cs typeface="Arial"/>
              <a:sym typeface="Arial"/>
            </a:endParaRPr>
          </a:p>
        </p:txBody>
      </p:sp>
      <p:sp>
        <p:nvSpPr>
          <p:cNvPr id="169" name="Google Shape;169;g24db0e86756_0_49"/>
          <p:cNvSpPr txBox="1"/>
          <p:nvPr/>
        </p:nvSpPr>
        <p:spPr>
          <a:xfrm>
            <a:off x="708353" y="2210975"/>
            <a:ext cx="10298400" cy="4716300"/>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Clr>
                <a:srgbClr val="000000"/>
              </a:buClr>
              <a:buSzPts val="1200"/>
              <a:buFont typeface="Arial"/>
              <a:buNone/>
            </a:pPr>
            <a:r>
              <a:rPr b="0" i="0" lang="it-IT" sz="1200" u="none" cap="none" strike="noStrike">
                <a:solidFill>
                  <a:srgbClr val="0070C0"/>
                </a:solidFill>
                <a:latin typeface="Arial"/>
                <a:ea typeface="Arial"/>
                <a:cs typeface="Arial"/>
                <a:sym typeface="Arial"/>
              </a:rPr>
              <a:t>Art. 24</a:t>
            </a:r>
            <a:endParaRPr b="0" i="0" sz="1200" u="none" cap="none" strike="noStrike">
              <a:solidFill>
                <a:srgbClr val="0070C0"/>
              </a:solidFill>
              <a:latin typeface="Arial"/>
              <a:ea typeface="Arial"/>
              <a:cs typeface="Arial"/>
              <a:sym typeface="Arial"/>
            </a:endParaRPr>
          </a:p>
          <a:p>
            <a:pPr indent="0" lvl="0" marL="0" marR="0" rtl="0" algn="l">
              <a:lnSpc>
                <a:spcPct val="115000"/>
              </a:lnSpc>
              <a:spcBef>
                <a:spcPts val="1200"/>
              </a:spcBef>
              <a:spcAft>
                <a:spcPts val="0"/>
              </a:spcAft>
              <a:buClr>
                <a:schemeClr val="dk1"/>
              </a:buClr>
              <a:buSzPts val="1100"/>
              <a:buFont typeface="Arial"/>
              <a:buNone/>
            </a:pPr>
            <a:r>
              <a:rPr b="0" i="0" lang="it-IT" sz="1200" u="none" cap="none" strike="noStrike">
                <a:solidFill>
                  <a:srgbClr val="0070C0"/>
                </a:solidFill>
                <a:highlight>
                  <a:srgbClr val="00FFFF"/>
                </a:highlight>
                <a:latin typeface="Arial"/>
                <a:ea typeface="Arial"/>
                <a:cs typeface="Arial"/>
                <a:sym typeface="Arial"/>
              </a:rPr>
              <a:t>Presso la Banca dati nazionale dei contratti pubblici opera il fascicolo virtuale dell'operatore economico che consente la verifica dell'assenza delle cause di esclusione di cui agli </a:t>
            </a:r>
            <a:r>
              <a:rPr b="0" i="0" lang="it-IT" sz="1200" u="none" cap="none" strike="noStrike">
                <a:solidFill>
                  <a:srgbClr val="0070C0"/>
                </a:solidFill>
                <a:highlight>
                  <a:srgbClr val="00FFFF"/>
                </a:highlight>
                <a:uFill>
                  <a:noFill/>
                </a:uFill>
                <a:latin typeface="Arial"/>
                <a:ea typeface="Arial"/>
                <a:cs typeface="Arial"/>
                <a:sym typeface="Arial"/>
                <a:hlinkClick r:id="rId3">
                  <a:extLst>
                    <a:ext uri="{A12FA001-AC4F-418D-AE19-62706E023703}">
                      <ahyp:hlinkClr val="tx"/>
                    </a:ext>
                  </a:extLst>
                </a:hlinkClick>
              </a:rPr>
              <a:t>articoli 94 e 95</a:t>
            </a:r>
            <a:r>
              <a:rPr b="0" i="0" lang="it-IT" sz="1200" u="none" cap="none" strike="noStrike">
                <a:solidFill>
                  <a:srgbClr val="0070C0"/>
                </a:solidFill>
                <a:highlight>
                  <a:srgbClr val="00FFFF"/>
                </a:highlight>
                <a:latin typeface="Arial"/>
                <a:ea typeface="Arial"/>
                <a:cs typeface="Arial"/>
                <a:sym typeface="Arial"/>
              </a:rPr>
              <a:t> e per l'attestazione dei requisiti di cui all'</a:t>
            </a:r>
            <a:r>
              <a:rPr b="0" i="0" lang="it-IT" sz="1200" u="none" cap="none" strike="noStrike">
                <a:solidFill>
                  <a:srgbClr val="0070C0"/>
                </a:solidFill>
                <a:highlight>
                  <a:srgbClr val="00FFFF"/>
                </a:highlight>
                <a:uFill>
                  <a:noFill/>
                </a:uFill>
                <a:latin typeface="Arial"/>
                <a:ea typeface="Arial"/>
                <a:cs typeface="Arial"/>
                <a:sym typeface="Arial"/>
                <a:hlinkClick r:id="rId4">
                  <a:extLst>
                    <a:ext uri="{A12FA001-AC4F-418D-AE19-62706E023703}">
                      <ahyp:hlinkClr val="tx"/>
                    </a:ext>
                  </a:extLst>
                </a:hlinkClick>
              </a:rPr>
              <a:t>articolo 103</a:t>
            </a:r>
            <a:r>
              <a:rPr b="0" i="0" lang="it-IT" sz="1200" u="none" cap="none" strike="noStrike">
                <a:solidFill>
                  <a:srgbClr val="0070C0"/>
                </a:solidFill>
                <a:highlight>
                  <a:srgbClr val="00FFFF"/>
                </a:highlight>
                <a:latin typeface="Arial"/>
                <a:ea typeface="Arial"/>
                <a:cs typeface="Arial"/>
                <a:sym typeface="Arial"/>
              </a:rPr>
              <a:t> per i soggetti esecutori di lavori pubblici, nonché dei dati e dei documenti relativi ai criteri di selezione requisiti di cui all'</a:t>
            </a:r>
            <a:r>
              <a:rPr b="0" i="0" lang="it-IT" sz="1200" u="none" cap="none" strike="noStrike">
                <a:solidFill>
                  <a:srgbClr val="0070C0"/>
                </a:solidFill>
                <a:highlight>
                  <a:srgbClr val="00FFFF"/>
                </a:highlight>
                <a:uFill>
                  <a:noFill/>
                </a:uFill>
                <a:latin typeface="Arial"/>
                <a:ea typeface="Arial"/>
                <a:cs typeface="Arial"/>
                <a:sym typeface="Arial"/>
                <a:hlinkClick r:id="rId5">
                  <a:extLst>
                    <a:ext uri="{A12FA001-AC4F-418D-AE19-62706E023703}">
                      <ahyp:hlinkClr val="tx"/>
                    </a:ext>
                  </a:extLst>
                </a:hlinkClick>
              </a:rPr>
              <a:t>articolo 100</a:t>
            </a:r>
            <a:r>
              <a:rPr b="0" i="0" lang="it-IT" sz="1200" u="none" cap="none" strike="noStrike">
                <a:solidFill>
                  <a:srgbClr val="0070C0"/>
                </a:solidFill>
                <a:highlight>
                  <a:srgbClr val="00FFFF"/>
                </a:highlight>
                <a:latin typeface="Arial"/>
                <a:ea typeface="Arial"/>
                <a:cs typeface="Arial"/>
                <a:sym typeface="Arial"/>
              </a:rPr>
              <a:t> che l'operatore economico inserisce.</a:t>
            </a:r>
            <a:endParaRPr b="0" i="0" sz="1200" u="none" cap="none" strike="noStrike">
              <a:solidFill>
                <a:srgbClr val="0070C0"/>
              </a:solidFill>
              <a:highlight>
                <a:srgbClr val="00FFFF"/>
              </a:highlight>
              <a:latin typeface="Arial"/>
              <a:ea typeface="Arial"/>
              <a:cs typeface="Arial"/>
              <a:sym typeface="Arial"/>
            </a:endParaRPr>
          </a:p>
          <a:p>
            <a:pPr indent="0" lvl="0" marL="0" marR="0" rtl="0" algn="l">
              <a:lnSpc>
                <a:spcPct val="115000"/>
              </a:lnSpc>
              <a:spcBef>
                <a:spcPts val="1200"/>
              </a:spcBef>
              <a:spcAft>
                <a:spcPts val="0"/>
              </a:spcAft>
              <a:buClr>
                <a:schemeClr val="dk1"/>
              </a:buClr>
              <a:buSzPts val="1100"/>
              <a:buFont typeface="Arial"/>
              <a:buNone/>
            </a:pPr>
            <a:r>
              <a:rPr b="0" i="0" lang="it-IT" sz="1200" u="none" cap="none" strike="noStrike">
                <a:solidFill>
                  <a:srgbClr val="0070C0"/>
                </a:solidFill>
                <a:latin typeface="Arial"/>
                <a:ea typeface="Arial"/>
                <a:cs typeface="Arial"/>
                <a:sym typeface="Arial"/>
              </a:rPr>
              <a:t>Il fascicolo virtuale dell'operatore economico è utilizzato per la partecipazione alle procedure di gara affidamento disciplinate dal codice. I dati e i documenti contenuti nel fascicolo virtuale dell’operatore economico, nei termini di efficacia di ciascuno di essi, sono aggiornati automaticamente mediante interoperabilità e sono utilizzati in tutte le gare procedure di affidamento cui l’operatore partecipa.</a:t>
            </a:r>
            <a:endParaRPr b="0" i="0" sz="1200" u="none" cap="none" strike="noStrike">
              <a:solidFill>
                <a:srgbClr val="0070C0"/>
              </a:solidFill>
              <a:latin typeface="Arial"/>
              <a:ea typeface="Arial"/>
              <a:cs typeface="Arial"/>
              <a:sym typeface="Arial"/>
            </a:endParaRPr>
          </a:p>
          <a:p>
            <a:pPr indent="0" lvl="0" marL="0" marR="0" rtl="0" algn="l">
              <a:lnSpc>
                <a:spcPct val="115000"/>
              </a:lnSpc>
              <a:spcBef>
                <a:spcPts val="1200"/>
              </a:spcBef>
              <a:spcAft>
                <a:spcPts val="0"/>
              </a:spcAft>
              <a:buClr>
                <a:schemeClr val="dk1"/>
              </a:buClr>
              <a:buSzPts val="1100"/>
              <a:buFont typeface="Arial"/>
              <a:buNone/>
            </a:pPr>
            <a:r>
              <a:rPr b="0" i="0" lang="it-IT" sz="1200" u="none" cap="none" strike="noStrike">
                <a:solidFill>
                  <a:srgbClr val="0070C0"/>
                </a:solidFill>
                <a:latin typeface="Arial"/>
                <a:ea typeface="Arial"/>
                <a:cs typeface="Arial"/>
                <a:sym typeface="Arial"/>
              </a:rPr>
              <a:t>Le amministrazioni competenti al rilascio delle certificazioni o delle informazioni di cui all'articolo agli </a:t>
            </a:r>
            <a:r>
              <a:rPr b="0" i="0" lang="it-IT" sz="1200" u="none" cap="none" strike="noStrike">
                <a:solidFill>
                  <a:srgbClr val="0070C0"/>
                </a:solidFill>
                <a:uFill>
                  <a:noFill/>
                </a:uFill>
                <a:latin typeface="Arial"/>
                <a:ea typeface="Arial"/>
                <a:cs typeface="Arial"/>
                <a:sym typeface="Arial"/>
                <a:hlinkClick r:id="rId6">
                  <a:extLst>
                    <a:ext uri="{A12FA001-AC4F-418D-AE19-62706E023703}">
                      <ahyp:hlinkClr val="tx"/>
                    </a:ext>
                  </a:extLst>
                </a:hlinkClick>
              </a:rPr>
              <a:t>articoli 94 e 95</a:t>
            </a:r>
            <a:r>
              <a:rPr b="0" i="0" lang="it-IT" sz="1200" u="none" cap="none" strike="noStrike">
                <a:solidFill>
                  <a:srgbClr val="0070C0"/>
                </a:solidFill>
                <a:latin typeface="Arial"/>
                <a:ea typeface="Arial"/>
                <a:cs typeface="Arial"/>
                <a:sym typeface="Arial"/>
              </a:rPr>
              <a:t> garantiscono alla Banca dati nazionale dei contratti pubblici, attraverso la piattaforma di cui all’</a:t>
            </a:r>
            <a:r>
              <a:rPr b="0" i="0" lang="it-IT" sz="1200" u="none" cap="none" strike="noStrike">
                <a:solidFill>
                  <a:srgbClr val="0070C0"/>
                </a:solidFill>
                <a:uFill>
                  <a:noFill/>
                </a:uFill>
                <a:latin typeface="Arial"/>
                <a:ea typeface="Arial"/>
                <a:cs typeface="Arial"/>
                <a:sym typeface="Arial"/>
                <a:hlinkClick r:id="rId7">
                  <a:extLst>
                    <a:ext uri="{A12FA001-AC4F-418D-AE19-62706E023703}">
                      <ahyp:hlinkClr val="tx"/>
                    </a:ext>
                  </a:extLst>
                </a:hlinkClick>
              </a:rPr>
              <a:t>articolo 50-ter del codice dell'amministrazione digitale di cui al decreto legislativo n. 82 del 2005</a:t>
            </a:r>
            <a:r>
              <a:rPr b="0" i="0" lang="it-IT" sz="1200" u="none" cap="none" strike="noStrike">
                <a:solidFill>
                  <a:srgbClr val="0070C0"/>
                </a:solidFill>
                <a:latin typeface="Arial"/>
                <a:ea typeface="Arial"/>
                <a:cs typeface="Arial"/>
                <a:sym typeface="Arial"/>
              </a:rPr>
              <a:t> e l’accesso per interoperabilità alle proprie banche dati, ai sensi dell’articolo 23, comma 3, del presente codice, la disponibilità in tempo reale delle informazioni e delle certificazioni digitali necessarie ad assicurare l’intero ciclo di vita digitale di contratti pubblici. La violazione del predetto dell’obbligo di cui al primo periodo è punita ai sensi dell’</a:t>
            </a:r>
            <a:r>
              <a:rPr b="0" i="0" lang="it-IT" sz="1200" u="none" cap="none" strike="noStrike">
                <a:solidFill>
                  <a:srgbClr val="0070C0"/>
                </a:solidFill>
                <a:uFill>
                  <a:noFill/>
                </a:uFill>
                <a:latin typeface="Arial"/>
                <a:ea typeface="Arial"/>
                <a:cs typeface="Arial"/>
                <a:sym typeface="Arial"/>
                <a:hlinkClick r:id="rId8">
                  <a:extLst>
                    <a:ext uri="{A12FA001-AC4F-418D-AE19-62706E023703}">
                      <ahyp:hlinkClr val="tx"/>
                    </a:ext>
                  </a:extLst>
                </a:hlinkClick>
              </a:rPr>
              <a:t>articolo 23, comma 8</a:t>
            </a:r>
            <a:r>
              <a:rPr b="0" i="0" lang="it-IT" sz="1200" u="none" cap="none" strike="noStrike">
                <a:solidFill>
                  <a:srgbClr val="0070C0"/>
                </a:solidFill>
                <a:latin typeface="Arial"/>
                <a:ea typeface="Arial"/>
                <a:cs typeface="Arial"/>
                <a:sym typeface="Arial"/>
              </a:rPr>
              <a:t>. L'ANAC garantisce l'accessibilità al fascicolo virtuale dell’operatore economico alle stazioni appaltanti e agli enti concedenti, agli operatori economici e agli organismi di attestazione di cui all'</a:t>
            </a:r>
            <a:r>
              <a:rPr b="0" i="0" lang="it-IT" sz="1200" u="none" cap="none" strike="noStrike">
                <a:solidFill>
                  <a:srgbClr val="0070C0"/>
                </a:solidFill>
                <a:uFill>
                  <a:noFill/>
                </a:uFill>
                <a:latin typeface="Arial"/>
                <a:ea typeface="Arial"/>
                <a:cs typeface="Arial"/>
                <a:sym typeface="Arial"/>
                <a:hlinkClick r:id="rId9">
                  <a:extLst>
                    <a:ext uri="{A12FA001-AC4F-418D-AE19-62706E023703}">
                      <ahyp:hlinkClr val="tx"/>
                    </a:ext>
                  </a:extLst>
                </a:hlinkClick>
              </a:rPr>
              <a:t>articolo 100, comma 4</a:t>
            </a:r>
            <a:r>
              <a:rPr b="0" i="0" lang="it-IT" sz="1200" u="none" cap="none" strike="noStrike">
                <a:solidFill>
                  <a:srgbClr val="0070C0"/>
                </a:solidFill>
                <a:latin typeface="Arial"/>
                <a:ea typeface="Arial"/>
                <a:cs typeface="Arial"/>
                <a:sym typeface="Arial"/>
              </a:rPr>
              <a:t>, limitatamente ai dati di rispettiva competenza. L'ANAC può predisporre elenchi aggiornati di operatori economici già accertati secondo quanto previsto dal comma 1 e le modalità per l'utilizzo degli accertamenti per procedure di affidamento diverse.</a:t>
            </a:r>
            <a:endParaRPr b="0" i="0" sz="1200" u="none" cap="none" strike="noStrike">
              <a:solidFill>
                <a:srgbClr val="0070C0"/>
              </a:solidFill>
              <a:latin typeface="Arial"/>
              <a:ea typeface="Arial"/>
              <a:cs typeface="Arial"/>
              <a:sym typeface="Arial"/>
            </a:endParaRPr>
          </a:p>
          <a:p>
            <a:pPr indent="0" lvl="0" marL="0" marR="0" rtl="0" algn="l">
              <a:lnSpc>
                <a:spcPct val="115000"/>
              </a:lnSpc>
              <a:spcBef>
                <a:spcPts val="1200"/>
              </a:spcBef>
              <a:spcAft>
                <a:spcPts val="1200"/>
              </a:spcAft>
              <a:buClr>
                <a:schemeClr val="dk1"/>
              </a:buClr>
              <a:buSzPts val="1100"/>
              <a:buFont typeface="Arial"/>
              <a:buNone/>
            </a:pPr>
            <a:r>
              <a:rPr b="0" i="0" lang="it-IT" sz="1200" u="none" cap="none" strike="noStrike">
                <a:solidFill>
                  <a:srgbClr val="0070C0"/>
                </a:solidFill>
                <a:latin typeface="Arial"/>
                <a:ea typeface="Arial"/>
                <a:cs typeface="Arial"/>
                <a:sym typeface="Arial"/>
              </a:rPr>
              <a:t>Per le finalità di cui al comma 1, l'ANAC individua, con proprio provvedimento, adottato d'intesa con il Ministero delle infrastrutture e dei trasporti e con l'AGID entro sessanta giorni dalla data di entrata in vigore del codice le tipologie di dati da inserire nel fascicolo virtuale dell’operatore economico, concernenti la partecipazione alle procedure di affidamento e il loro esito, in relazione ai quali è obbligatoria la verifica attraverso la Banca dati nazionale dei contratti pubblici.</a:t>
            </a:r>
            <a:endParaRPr b="1" i="0" sz="2000" u="none" cap="none" strike="noStrike">
              <a:solidFill>
                <a:srgbClr val="0070C0"/>
              </a:solidFill>
              <a:latin typeface="Arial"/>
              <a:ea typeface="Arial"/>
              <a:cs typeface="Arial"/>
              <a:sym typeface="Arial"/>
            </a:endParaRPr>
          </a:p>
        </p:txBody>
      </p:sp>
      <p:sp>
        <p:nvSpPr>
          <p:cNvPr id="170" name="Google Shape;170;g24db0e86756_0_49"/>
          <p:cNvSpPr txBox="1"/>
          <p:nvPr/>
        </p:nvSpPr>
        <p:spPr>
          <a:xfrm>
            <a:off x="3119425" y="957900"/>
            <a:ext cx="88176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Clr>
                <a:schemeClr val="dk1"/>
              </a:buClr>
              <a:buSzPts val="1100"/>
              <a:buFont typeface="Arial"/>
              <a:buNone/>
            </a:pPr>
            <a:r>
              <a:rPr b="1" i="0" lang="it-IT" sz="1800" u="none" cap="none" strike="noStrike">
                <a:solidFill>
                  <a:srgbClr val="4F81BC"/>
                </a:solidFill>
                <a:latin typeface="Arial"/>
                <a:ea typeface="Arial"/>
                <a:cs typeface="Arial"/>
                <a:sym typeface="Arial"/>
              </a:rPr>
              <a:t>Fascicolo virtuale dell’operatore economico</a:t>
            </a:r>
            <a:endParaRPr b="1" i="0" sz="1800" u="none" cap="none" strike="noStrike">
              <a:solidFill>
                <a:srgbClr val="0070C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g1e405664e1f_1_21"/>
          <p:cNvSpPr txBox="1"/>
          <p:nvPr/>
        </p:nvSpPr>
        <p:spPr>
          <a:xfrm>
            <a:off x="3005700" y="160950"/>
            <a:ext cx="8315700" cy="523200"/>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Clr>
                <a:schemeClr val="dk1"/>
              </a:buClr>
              <a:buSzPts val="1100"/>
              <a:buFont typeface="Arial"/>
              <a:buNone/>
            </a:pPr>
            <a:r>
              <a:rPr b="1" i="0" lang="it-IT" sz="2800" u="none" cap="none" strike="noStrike">
                <a:solidFill>
                  <a:srgbClr val="4F81BC"/>
                </a:solidFill>
                <a:latin typeface="Arial"/>
                <a:ea typeface="Arial"/>
                <a:cs typeface="Arial"/>
                <a:sym typeface="Arial"/>
              </a:rPr>
              <a:t>La digitalizzazione del ciclo di vita dei contratti</a:t>
            </a:r>
            <a:endParaRPr b="1" i="0" sz="2800" u="none" cap="none" strike="noStrike">
              <a:solidFill>
                <a:srgbClr val="0070C0"/>
              </a:solidFill>
              <a:latin typeface="Arial"/>
              <a:ea typeface="Arial"/>
              <a:cs typeface="Arial"/>
              <a:sym typeface="Arial"/>
            </a:endParaRPr>
          </a:p>
        </p:txBody>
      </p:sp>
      <p:sp>
        <p:nvSpPr>
          <p:cNvPr id="176" name="Google Shape;176;g1e405664e1f_1_21"/>
          <p:cNvSpPr txBox="1"/>
          <p:nvPr/>
        </p:nvSpPr>
        <p:spPr>
          <a:xfrm>
            <a:off x="708353" y="2210975"/>
            <a:ext cx="10298400" cy="3983400"/>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Clr>
                <a:schemeClr val="dk1"/>
              </a:buClr>
              <a:buSzPts val="1200"/>
              <a:buFont typeface="Arial"/>
              <a:buNone/>
            </a:pPr>
            <a:r>
              <a:rPr b="0" i="0" lang="it-IT" sz="1200" u="none" cap="none" strike="noStrike">
                <a:solidFill>
                  <a:srgbClr val="0070C0"/>
                </a:solidFill>
                <a:latin typeface="Arial"/>
                <a:ea typeface="Arial"/>
                <a:cs typeface="Arial"/>
                <a:sym typeface="Arial"/>
              </a:rPr>
              <a:t>Art. 25</a:t>
            </a:r>
            <a:endParaRPr b="0" i="0" sz="1200" u="none" cap="none" strike="noStrike">
              <a:solidFill>
                <a:srgbClr val="0070C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200"/>
              <a:buFont typeface="Arial"/>
              <a:buNone/>
            </a:pPr>
            <a:r>
              <a:rPr b="0" i="0" lang="it-IT" sz="1200" u="none" cap="none" strike="noStrike">
                <a:solidFill>
                  <a:srgbClr val="0070C0"/>
                </a:solidFill>
                <a:latin typeface="Arial"/>
                <a:ea typeface="Arial"/>
                <a:cs typeface="Arial"/>
                <a:sym typeface="Arial"/>
              </a:rPr>
              <a:t>Le piattaforme di approvvigionamento digitale </a:t>
            </a:r>
            <a:r>
              <a:rPr b="0" i="0" lang="it-IT" sz="1200" u="none" cap="none" strike="noStrike">
                <a:solidFill>
                  <a:srgbClr val="0070C0"/>
                </a:solidFill>
                <a:highlight>
                  <a:srgbClr val="00FFFF"/>
                </a:highlight>
                <a:latin typeface="Arial"/>
                <a:ea typeface="Arial"/>
                <a:cs typeface="Arial"/>
                <a:sym typeface="Arial"/>
              </a:rPr>
              <a:t>sono costituite dall’insieme dei servizi e dei sistemi informatici, interconnessi e interoperanti, utilizzati dalle stazioni appaltanti e dagli enti concedenti per svolgere una o più attività di cui all’articolo 21, comma 1, e per assicurare la piena digitalizzazione dell’intero ciclo di vita dei contratti pubblici.</a:t>
            </a:r>
            <a:r>
              <a:rPr b="0" i="0" lang="it-IT" sz="1200" u="none" cap="none" strike="noStrike">
                <a:solidFill>
                  <a:srgbClr val="0070C0"/>
                </a:solidFill>
                <a:latin typeface="Arial"/>
                <a:ea typeface="Arial"/>
                <a:cs typeface="Arial"/>
                <a:sym typeface="Arial"/>
              </a:rPr>
              <a:t> A tal fine, le piattaforme di approvvigionamento digitale </a:t>
            </a:r>
            <a:r>
              <a:rPr b="0" i="0" lang="it-IT" sz="1200" u="none" cap="none" strike="noStrike">
                <a:solidFill>
                  <a:srgbClr val="0070C0"/>
                </a:solidFill>
                <a:highlight>
                  <a:srgbClr val="00FFFF"/>
                </a:highlight>
                <a:latin typeface="Arial"/>
                <a:ea typeface="Arial"/>
                <a:cs typeface="Arial"/>
                <a:sym typeface="Arial"/>
              </a:rPr>
              <a:t>interagiscono con i servizi della Banca dati nazionale dei contratti pubblici </a:t>
            </a:r>
            <a:r>
              <a:rPr b="0" i="0" lang="it-IT" sz="1200" u="none" cap="none" strike="noStrike">
                <a:solidFill>
                  <a:srgbClr val="0070C0"/>
                </a:solidFill>
                <a:latin typeface="Arial"/>
                <a:ea typeface="Arial"/>
                <a:cs typeface="Arial"/>
                <a:sym typeface="Arial"/>
              </a:rPr>
              <a:t>di cui all’articolo 23 nonché </a:t>
            </a:r>
            <a:r>
              <a:rPr b="0" i="0" lang="it-IT" sz="1200" u="none" cap="none" strike="noStrike">
                <a:solidFill>
                  <a:srgbClr val="0070C0"/>
                </a:solidFill>
                <a:highlight>
                  <a:srgbClr val="00FFFF"/>
                </a:highlight>
                <a:latin typeface="Arial"/>
                <a:ea typeface="Arial"/>
                <a:cs typeface="Arial"/>
                <a:sym typeface="Arial"/>
              </a:rPr>
              <a:t>con i servizi della piattaforma digitale nazionale dati</a:t>
            </a:r>
            <a:r>
              <a:rPr b="0" i="0" lang="it-IT" sz="1200" u="none" cap="none" strike="noStrike">
                <a:solidFill>
                  <a:srgbClr val="0070C0"/>
                </a:solidFill>
                <a:latin typeface="Arial"/>
                <a:ea typeface="Arial"/>
                <a:cs typeface="Arial"/>
                <a:sym typeface="Arial"/>
              </a:rPr>
              <a:t> di cui all’articolo 50-ter del codice dell'amministrazione digitale, di cui al decreto legislativo 7 marzo 2005, n. 82.</a:t>
            </a:r>
            <a:endParaRPr b="0" i="0" sz="1200" u="none" cap="none" strike="noStrike">
              <a:solidFill>
                <a:srgbClr val="0070C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200"/>
              <a:buFont typeface="Arial"/>
              <a:buNone/>
            </a:pPr>
            <a:r>
              <a:t/>
            </a:r>
            <a:endParaRPr b="0" i="0" sz="1200" u="none" cap="none" strike="noStrike">
              <a:solidFill>
                <a:srgbClr val="0070C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200"/>
              <a:buFont typeface="Arial"/>
              <a:buNone/>
            </a:pPr>
            <a:r>
              <a:rPr b="0" i="0" lang="it-IT" sz="1200" u="none" cap="none" strike="noStrike">
                <a:solidFill>
                  <a:srgbClr val="0070C0"/>
                </a:solidFill>
                <a:latin typeface="Arial"/>
                <a:ea typeface="Arial"/>
                <a:cs typeface="Arial"/>
                <a:sym typeface="Arial"/>
              </a:rPr>
              <a:t>Le stazioni appaltanti e gli enti concedenti non dotati di una propria piattaforma di approvvigionamento digitale si avvalgono delle piattaforme messe a disposizione da altre stazioni appaltanti o enti concedenti, da centrali di committenza o da soggetti aggregatori, da regioni o province autonome,</a:t>
            </a:r>
            <a:endParaRPr b="0" i="0" sz="1200" u="none" cap="none" strike="noStrike">
              <a:solidFill>
                <a:srgbClr val="0070C0"/>
              </a:solidFill>
              <a:latin typeface="Arial"/>
              <a:ea typeface="Arial"/>
              <a:cs typeface="Arial"/>
              <a:sym typeface="Arial"/>
            </a:endParaRPr>
          </a:p>
          <a:p>
            <a:pPr indent="0" lvl="0" marL="0" marR="0" rtl="0" algn="l">
              <a:lnSpc>
                <a:spcPct val="115000"/>
              </a:lnSpc>
              <a:spcBef>
                <a:spcPts val="0"/>
              </a:spcBef>
              <a:spcAft>
                <a:spcPts val="0"/>
              </a:spcAft>
              <a:buClr>
                <a:schemeClr val="dk1"/>
              </a:buClr>
              <a:buSzPts val="1200"/>
              <a:buFont typeface="Arial"/>
              <a:buNone/>
            </a:pPr>
            <a:r>
              <a:t/>
            </a:r>
            <a:endParaRPr b="0" i="0" sz="1200" u="none" cap="none" strike="noStrike">
              <a:solidFill>
                <a:srgbClr val="0070C0"/>
              </a:solidFill>
              <a:latin typeface="Arial"/>
              <a:ea typeface="Arial"/>
              <a:cs typeface="Arial"/>
              <a:sym typeface="Arial"/>
            </a:endParaRPr>
          </a:p>
          <a:p>
            <a:pPr indent="0" lvl="0" marL="0" marR="0" rtl="0" algn="l">
              <a:lnSpc>
                <a:spcPct val="115000"/>
              </a:lnSpc>
              <a:spcBef>
                <a:spcPts val="0"/>
              </a:spcBef>
              <a:spcAft>
                <a:spcPts val="0"/>
              </a:spcAft>
              <a:buClr>
                <a:schemeClr val="dk1"/>
              </a:buClr>
              <a:buSzPts val="1200"/>
              <a:buFont typeface="Arial"/>
              <a:buNone/>
            </a:pPr>
            <a:r>
              <a:rPr b="0" i="0" lang="it-IT" sz="1200" u="none" cap="none" strike="noStrike">
                <a:solidFill>
                  <a:srgbClr val="0070C0"/>
                </a:solidFill>
                <a:latin typeface="Arial"/>
                <a:ea typeface="Arial"/>
                <a:cs typeface="Arial"/>
                <a:sym typeface="Arial"/>
              </a:rPr>
              <a:t>Art. 26</a:t>
            </a:r>
            <a:endParaRPr b="0" i="0" sz="1200" u="none" cap="none" strike="noStrike">
              <a:solidFill>
                <a:srgbClr val="0070C0"/>
              </a:solidFill>
              <a:latin typeface="Arial"/>
              <a:ea typeface="Arial"/>
              <a:cs typeface="Arial"/>
              <a:sym typeface="Arial"/>
            </a:endParaRPr>
          </a:p>
          <a:p>
            <a:pPr indent="0" lvl="0" marL="0" marR="0" rtl="0" algn="l">
              <a:lnSpc>
                <a:spcPct val="115000"/>
              </a:lnSpc>
              <a:spcBef>
                <a:spcPts val="0"/>
              </a:spcBef>
              <a:spcAft>
                <a:spcPts val="0"/>
              </a:spcAft>
              <a:buClr>
                <a:schemeClr val="dk1"/>
              </a:buClr>
              <a:buSzPts val="1200"/>
              <a:buFont typeface="Arial"/>
              <a:buNone/>
            </a:pPr>
            <a:r>
              <a:rPr b="0" i="0" lang="it-IT" sz="1200" u="none" cap="none" strike="noStrike">
                <a:solidFill>
                  <a:srgbClr val="0070C0"/>
                </a:solidFill>
                <a:highlight>
                  <a:srgbClr val="00FFFF"/>
                </a:highlight>
                <a:latin typeface="Arial"/>
                <a:ea typeface="Arial"/>
                <a:cs typeface="Arial"/>
                <a:sym typeface="Arial"/>
              </a:rPr>
              <a:t>I requisiti tecnici delle piattaforme</a:t>
            </a:r>
            <a:r>
              <a:rPr b="0" i="0" lang="it-IT" sz="1200" u="none" cap="none" strike="noStrike">
                <a:solidFill>
                  <a:srgbClr val="0070C0"/>
                </a:solidFill>
                <a:latin typeface="Arial"/>
                <a:ea typeface="Arial"/>
                <a:cs typeface="Arial"/>
                <a:sym typeface="Arial"/>
              </a:rPr>
              <a:t> di approvvigionamento digitale, nonché la conformità di dette piattaforme a quanto disposto dall’</a:t>
            </a:r>
            <a:r>
              <a:rPr b="0" i="0" lang="it-IT" sz="1200" u="none" cap="none" strike="noStrike">
                <a:solidFill>
                  <a:srgbClr val="0070C0"/>
                </a:solidFill>
                <a:uFill>
                  <a:noFill/>
                </a:uFill>
                <a:latin typeface="Arial"/>
                <a:ea typeface="Arial"/>
                <a:cs typeface="Arial"/>
                <a:sym typeface="Arial"/>
                <a:hlinkClick r:id="rId3">
                  <a:extLst>
                    <a:ext uri="{A12FA001-AC4F-418D-AE19-62706E023703}">
                      <ahyp:hlinkClr val="tx"/>
                    </a:ext>
                  </a:extLst>
                </a:hlinkClick>
              </a:rPr>
              <a:t>articolo 22, comma 2</a:t>
            </a:r>
            <a:r>
              <a:rPr b="0" i="0" lang="it-IT" sz="1200" u="none" cap="none" strike="noStrike">
                <a:solidFill>
                  <a:srgbClr val="0070C0"/>
                </a:solidFill>
                <a:latin typeface="Arial"/>
                <a:ea typeface="Arial"/>
                <a:cs typeface="Arial"/>
                <a:sym typeface="Arial"/>
              </a:rPr>
              <a:t>, </a:t>
            </a:r>
            <a:r>
              <a:rPr b="0" i="0" lang="it-IT" sz="1200" u="none" cap="none" strike="noStrike">
                <a:solidFill>
                  <a:srgbClr val="0070C0"/>
                </a:solidFill>
                <a:highlight>
                  <a:srgbClr val="00FFFF"/>
                </a:highlight>
                <a:latin typeface="Arial"/>
                <a:ea typeface="Arial"/>
                <a:cs typeface="Arial"/>
                <a:sym typeface="Arial"/>
              </a:rPr>
              <a:t>sono stabilite dall’AGID di intesa con l’ANAC e la Presidenza del Consiglio dei ministri, Dipartimento per la trasformazione digitale</a:t>
            </a:r>
            <a:r>
              <a:rPr b="0" i="0" lang="it-IT" sz="1200" u="none" cap="none" strike="noStrike">
                <a:solidFill>
                  <a:srgbClr val="0070C0"/>
                </a:solidFill>
                <a:latin typeface="Arial"/>
                <a:ea typeface="Arial"/>
                <a:cs typeface="Arial"/>
                <a:sym typeface="Arial"/>
              </a:rPr>
              <a:t>, entro sessanta giorni dalla data di entrata in vigore del codice.</a:t>
            </a:r>
            <a:endParaRPr b="0" i="0" sz="1200" u="none" cap="none" strike="noStrike">
              <a:solidFill>
                <a:srgbClr val="0070C0"/>
              </a:solidFill>
              <a:latin typeface="Arial"/>
              <a:ea typeface="Arial"/>
              <a:cs typeface="Arial"/>
              <a:sym typeface="Arial"/>
            </a:endParaRPr>
          </a:p>
          <a:p>
            <a:pPr indent="0" lvl="0" marL="0" marR="0" rtl="0" algn="l">
              <a:lnSpc>
                <a:spcPct val="115000"/>
              </a:lnSpc>
              <a:spcBef>
                <a:spcPts val="1200"/>
              </a:spcBef>
              <a:spcAft>
                <a:spcPts val="0"/>
              </a:spcAft>
              <a:buClr>
                <a:schemeClr val="dk1"/>
              </a:buClr>
              <a:buSzPts val="1100"/>
              <a:buFont typeface="Arial"/>
              <a:buNone/>
            </a:pPr>
            <a:r>
              <a:rPr b="0" i="0" lang="it-IT" sz="1200" u="none" cap="none" strike="noStrike">
                <a:solidFill>
                  <a:srgbClr val="0070C0"/>
                </a:solidFill>
                <a:highlight>
                  <a:srgbClr val="00FFFF"/>
                </a:highlight>
                <a:latin typeface="Arial"/>
                <a:ea typeface="Arial"/>
                <a:cs typeface="Arial"/>
                <a:sym typeface="Arial"/>
              </a:rPr>
              <a:t>Con il medesimo provvedimento</a:t>
            </a:r>
            <a:r>
              <a:rPr b="0" i="0" lang="it-IT" sz="1200" u="none" cap="none" strike="noStrike">
                <a:solidFill>
                  <a:srgbClr val="0070C0"/>
                </a:solidFill>
                <a:latin typeface="Arial"/>
                <a:ea typeface="Arial"/>
                <a:cs typeface="Arial"/>
                <a:sym typeface="Arial"/>
              </a:rPr>
              <a:t> di cui al comma 1, </a:t>
            </a:r>
            <a:r>
              <a:rPr b="0" i="0" lang="it-IT" sz="1200" u="none" cap="none" strike="noStrike">
                <a:solidFill>
                  <a:srgbClr val="0070C0"/>
                </a:solidFill>
                <a:highlight>
                  <a:srgbClr val="00FFFF"/>
                </a:highlight>
                <a:latin typeface="Arial"/>
                <a:ea typeface="Arial"/>
                <a:cs typeface="Arial"/>
                <a:sym typeface="Arial"/>
              </a:rPr>
              <a:t>sono stabilite le modalità per la certificazione delle piattaforme di approvvigionamento digitale.</a:t>
            </a:r>
            <a:endParaRPr b="0" i="0" sz="1200" u="none" cap="none" strike="noStrike">
              <a:solidFill>
                <a:srgbClr val="0070C0"/>
              </a:solidFill>
              <a:highlight>
                <a:srgbClr val="00FFFF"/>
              </a:highlight>
              <a:latin typeface="Arial"/>
              <a:ea typeface="Arial"/>
              <a:cs typeface="Arial"/>
              <a:sym typeface="Arial"/>
            </a:endParaRPr>
          </a:p>
          <a:p>
            <a:pPr indent="0" lvl="0" marL="0" marR="0" rtl="0" algn="l">
              <a:lnSpc>
                <a:spcPct val="115000"/>
              </a:lnSpc>
              <a:spcBef>
                <a:spcPts val="1200"/>
              </a:spcBef>
              <a:spcAft>
                <a:spcPts val="1200"/>
              </a:spcAft>
              <a:buClr>
                <a:schemeClr val="dk1"/>
              </a:buClr>
              <a:buSzPts val="1100"/>
              <a:buFont typeface="Arial"/>
              <a:buNone/>
            </a:pPr>
            <a:r>
              <a:rPr b="0" i="0" lang="it-IT" sz="1200" u="none" cap="none" strike="noStrike">
                <a:solidFill>
                  <a:srgbClr val="0070C0"/>
                </a:solidFill>
                <a:highlight>
                  <a:srgbClr val="00FFFF"/>
                </a:highlight>
                <a:latin typeface="Arial"/>
                <a:ea typeface="Arial"/>
                <a:cs typeface="Arial"/>
                <a:sym typeface="Arial"/>
              </a:rPr>
              <a:t>La certificazione delle piattaforme</a:t>
            </a:r>
            <a:r>
              <a:rPr b="0" i="0" lang="it-IT" sz="1200" u="none" cap="none" strike="noStrike">
                <a:solidFill>
                  <a:srgbClr val="0070C0"/>
                </a:solidFill>
                <a:latin typeface="Arial"/>
                <a:ea typeface="Arial"/>
                <a:cs typeface="Arial"/>
                <a:sym typeface="Arial"/>
              </a:rPr>
              <a:t> di approvvigionamento digitale, rilasciata dall’AGID, </a:t>
            </a:r>
            <a:r>
              <a:rPr b="0" i="0" lang="it-IT" sz="1200" u="none" cap="none" strike="noStrike">
                <a:solidFill>
                  <a:srgbClr val="0070C0"/>
                </a:solidFill>
                <a:highlight>
                  <a:srgbClr val="00FFFF"/>
                </a:highlight>
                <a:latin typeface="Arial"/>
                <a:ea typeface="Arial"/>
                <a:cs typeface="Arial"/>
                <a:sym typeface="Arial"/>
              </a:rPr>
              <a:t>consente l’integrazione con i servizi della Banca dati nazionale dei contratti pubblici</a:t>
            </a:r>
            <a:r>
              <a:rPr b="0" i="0" lang="it-IT" sz="1200" u="none" cap="none" strike="noStrike">
                <a:solidFill>
                  <a:srgbClr val="0070C0"/>
                </a:solidFill>
                <a:latin typeface="Arial"/>
                <a:ea typeface="Arial"/>
                <a:cs typeface="Arial"/>
                <a:sym typeface="Arial"/>
              </a:rPr>
              <a:t>. L’ANAC cura e gestisce il registro delle piattaforme certificate.</a:t>
            </a:r>
            <a:endParaRPr b="1" i="0" sz="2000" u="none" cap="none" strike="noStrike">
              <a:solidFill>
                <a:srgbClr val="0070C0"/>
              </a:solidFill>
              <a:latin typeface="Arial"/>
              <a:ea typeface="Arial"/>
              <a:cs typeface="Arial"/>
              <a:sym typeface="Arial"/>
            </a:endParaRPr>
          </a:p>
        </p:txBody>
      </p:sp>
      <p:sp>
        <p:nvSpPr>
          <p:cNvPr id="177" name="Google Shape;177;g1e405664e1f_1_21"/>
          <p:cNvSpPr txBox="1"/>
          <p:nvPr/>
        </p:nvSpPr>
        <p:spPr>
          <a:xfrm>
            <a:off x="3119425" y="957900"/>
            <a:ext cx="65874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Clr>
                <a:schemeClr val="dk1"/>
              </a:buClr>
              <a:buSzPts val="1100"/>
              <a:buFont typeface="Arial"/>
              <a:buNone/>
            </a:pPr>
            <a:r>
              <a:rPr b="1" i="0" lang="it-IT" sz="1800" u="none" cap="none" strike="noStrike">
                <a:solidFill>
                  <a:srgbClr val="4F81BC"/>
                </a:solidFill>
                <a:latin typeface="Arial"/>
                <a:ea typeface="Arial"/>
                <a:cs typeface="Arial"/>
                <a:sym typeface="Arial"/>
              </a:rPr>
              <a:t>Piattaforme di Approvvigionamento digitale</a:t>
            </a:r>
            <a:endParaRPr b="1" i="0" sz="1800" u="none" cap="none" strike="noStrike">
              <a:solidFill>
                <a:srgbClr val="0070C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g1e405664e1f_1_30"/>
          <p:cNvSpPr txBox="1"/>
          <p:nvPr/>
        </p:nvSpPr>
        <p:spPr>
          <a:xfrm>
            <a:off x="3005700" y="160950"/>
            <a:ext cx="8315700" cy="523200"/>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Clr>
                <a:schemeClr val="dk1"/>
              </a:buClr>
              <a:buSzPts val="1100"/>
              <a:buFont typeface="Arial"/>
              <a:buNone/>
            </a:pPr>
            <a:r>
              <a:rPr b="1" i="0" lang="it-IT" sz="2800" u="none" cap="none" strike="noStrike">
                <a:solidFill>
                  <a:srgbClr val="4F81BC"/>
                </a:solidFill>
                <a:latin typeface="Arial"/>
                <a:ea typeface="Arial"/>
                <a:cs typeface="Arial"/>
                <a:sym typeface="Arial"/>
              </a:rPr>
              <a:t>La digitalizzazione del ciclo di vita dei contratti</a:t>
            </a:r>
            <a:endParaRPr b="1" i="0" sz="2800" u="none" cap="none" strike="noStrike">
              <a:solidFill>
                <a:srgbClr val="0070C0"/>
              </a:solidFill>
              <a:latin typeface="Arial"/>
              <a:ea typeface="Arial"/>
              <a:cs typeface="Arial"/>
              <a:sym typeface="Arial"/>
            </a:endParaRPr>
          </a:p>
        </p:txBody>
      </p:sp>
      <p:sp>
        <p:nvSpPr>
          <p:cNvPr id="183" name="Google Shape;183;g1e405664e1f_1_30"/>
          <p:cNvSpPr txBox="1"/>
          <p:nvPr/>
        </p:nvSpPr>
        <p:spPr>
          <a:xfrm>
            <a:off x="708353" y="2210975"/>
            <a:ext cx="10298400" cy="3807900"/>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Clr>
                <a:srgbClr val="000000"/>
              </a:buClr>
              <a:buSzPts val="1200"/>
              <a:buFont typeface="Arial"/>
              <a:buNone/>
            </a:pPr>
            <a:r>
              <a:t/>
            </a:r>
            <a:endParaRPr b="0" i="0" sz="1200" u="none" cap="none" strike="noStrike">
              <a:solidFill>
                <a:srgbClr val="0070C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200"/>
              <a:buFont typeface="Arial"/>
              <a:buNone/>
            </a:pPr>
            <a:r>
              <a:rPr b="0" i="0" lang="it-IT" sz="1200" u="none" cap="none" strike="noStrike">
                <a:solidFill>
                  <a:srgbClr val="0070C0"/>
                </a:solidFill>
                <a:latin typeface="Arial"/>
                <a:ea typeface="Arial"/>
                <a:cs typeface="Arial"/>
                <a:sym typeface="Arial"/>
              </a:rPr>
              <a:t>Art 27</a:t>
            </a:r>
            <a:endParaRPr b="0" i="0" sz="1200" u="none" cap="none" strike="noStrike">
              <a:solidFill>
                <a:srgbClr val="0070C0"/>
              </a:solidFill>
              <a:latin typeface="Arial"/>
              <a:ea typeface="Arial"/>
              <a:cs typeface="Arial"/>
              <a:sym typeface="Arial"/>
            </a:endParaRPr>
          </a:p>
          <a:p>
            <a:pPr indent="0" lvl="0" marL="0" marR="0" rtl="0" algn="l">
              <a:lnSpc>
                <a:spcPct val="115000"/>
              </a:lnSpc>
              <a:spcBef>
                <a:spcPts val="1200"/>
              </a:spcBef>
              <a:spcAft>
                <a:spcPts val="0"/>
              </a:spcAft>
              <a:buClr>
                <a:schemeClr val="dk1"/>
              </a:buClr>
              <a:buSzPts val="1100"/>
              <a:buFont typeface="Arial"/>
              <a:buNone/>
            </a:pPr>
            <a:r>
              <a:rPr b="0" i="0" lang="it-IT" sz="1200" u="none" cap="none" strike="noStrike">
                <a:solidFill>
                  <a:srgbClr val="0070C0"/>
                </a:solidFill>
                <a:highlight>
                  <a:srgbClr val="00FFFF"/>
                </a:highlight>
                <a:latin typeface="Arial"/>
                <a:ea typeface="Arial"/>
                <a:cs typeface="Arial"/>
                <a:sym typeface="Arial"/>
              </a:rPr>
              <a:t>La pubblicità degli atti è garantita dalla Banca dati nazionale dei contratti pubblici, mediante la trasmissione dei dati all’Ufficio delle pubblicazioni dell’Unione europea e la loro pubblicazione ai sensi degli </a:t>
            </a:r>
            <a:r>
              <a:rPr b="0" i="0" lang="it-IT" sz="1200" u="none" cap="none" strike="noStrike">
                <a:solidFill>
                  <a:srgbClr val="0070C0"/>
                </a:solidFill>
                <a:highlight>
                  <a:srgbClr val="00FFFF"/>
                </a:highlight>
                <a:uFill>
                  <a:noFill/>
                </a:uFill>
                <a:latin typeface="Arial"/>
                <a:ea typeface="Arial"/>
                <a:cs typeface="Arial"/>
                <a:sym typeface="Arial"/>
                <a:hlinkClick r:id="rId3">
                  <a:extLst>
                    <a:ext uri="{A12FA001-AC4F-418D-AE19-62706E023703}">
                      <ahyp:hlinkClr val="tx"/>
                    </a:ext>
                  </a:extLst>
                </a:hlinkClick>
              </a:rPr>
              <a:t>articoli 84 e 85</a:t>
            </a:r>
            <a:r>
              <a:rPr b="0" i="0" lang="it-IT" sz="1200" u="none" cap="none" strike="noStrike">
                <a:solidFill>
                  <a:srgbClr val="0070C0"/>
                </a:solidFill>
                <a:latin typeface="Arial"/>
                <a:ea typeface="Arial"/>
                <a:cs typeface="Arial"/>
                <a:sym typeface="Arial"/>
              </a:rPr>
              <a:t>, secondo quanto definito dal provvedimento di cui al comma 4 del presente articolo.</a:t>
            </a:r>
            <a:endParaRPr b="0" i="0" sz="1200" u="none" cap="none" strike="noStrike">
              <a:solidFill>
                <a:srgbClr val="0070C0"/>
              </a:solidFill>
              <a:latin typeface="Arial"/>
              <a:ea typeface="Arial"/>
              <a:cs typeface="Arial"/>
              <a:sym typeface="Arial"/>
            </a:endParaRPr>
          </a:p>
          <a:p>
            <a:pPr indent="0" lvl="0" marL="0" marR="0" rtl="0" algn="l">
              <a:lnSpc>
                <a:spcPct val="115000"/>
              </a:lnSpc>
              <a:spcBef>
                <a:spcPts val="1200"/>
              </a:spcBef>
              <a:spcAft>
                <a:spcPts val="0"/>
              </a:spcAft>
              <a:buClr>
                <a:schemeClr val="dk1"/>
              </a:buClr>
              <a:buSzPts val="1100"/>
              <a:buFont typeface="Arial"/>
              <a:buNone/>
            </a:pPr>
            <a:r>
              <a:rPr b="0" i="0" lang="it-IT" sz="1200" u="none" cap="none" strike="noStrike">
                <a:solidFill>
                  <a:srgbClr val="0070C0"/>
                </a:solidFill>
                <a:highlight>
                  <a:srgbClr val="00FFFF"/>
                </a:highlight>
                <a:latin typeface="Arial"/>
                <a:ea typeface="Arial"/>
                <a:cs typeface="Arial"/>
                <a:sym typeface="Arial"/>
              </a:rPr>
              <a:t>Gli effetti giuridici degli atti oggetto di pubblicazione ai sensi del comma 1 decorrono dalla data di pubblicazione nella Banca dati nazionale dei contratti pubblici.</a:t>
            </a:r>
            <a:endParaRPr b="0" i="0" sz="1200" u="none" cap="none" strike="noStrike">
              <a:solidFill>
                <a:srgbClr val="0070C0"/>
              </a:solidFill>
              <a:highlight>
                <a:srgbClr val="00FFFF"/>
              </a:highlight>
              <a:latin typeface="Arial"/>
              <a:ea typeface="Arial"/>
              <a:cs typeface="Arial"/>
              <a:sym typeface="Arial"/>
            </a:endParaRPr>
          </a:p>
          <a:p>
            <a:pPr indent="0" lvl="0" marL="0" marR="0" rtl="0" algn="l">
              <a:lnSpc>
                <a:spcPct val="115000"/>
              </a:lnSpc>
              <a:spcBef>
                <a:spcPts val="1200"/>
              </a:spcBef>
              <a:spcAft>
                <a:spcPts val="0"/>
              </a:spcAft>
              <a:buClr>
                <a:schemeClr val="dk1"/>
              </a:buClr>
              <a:buSzPts val="1100"/>
              <a:buFont typeface="Arial"/>
              <a:buNone/>
            </a:pPr>
            <a:r>
              <a:rPr b="0" i="0" lang="it-IT" sz="1200" u="none" cap="none" strike="noStrike">
                <a:solidFill>
                  <a:srgbClr val="0070C0"/>
                </a:solidFill>
                <a:highlight>
                  <a:srgbClr val="00FFFF"/>
                </a:highlight>
                <a:latin typeface="Arial"/>
                <a:ea typeface="Arial"/>
                <a:cs typeface="Arial"/>
                <a:sym typeface="Arial"/>
              </a:rPr>
              <a:t>La documentazione di gara è resa costantemente disponibile attraverso le piattaforme digitali di cui all’</a:t>
            </a:r>
            <a:r>
              <a:rPr b="0" i="0" lang="it-IT" sz="1200" u="none" cap="none" strike="noStrike">
                <a:solidFill>
                  <a:srgbClr val="0070C0"/>
                </a:solidFill>
                <a:highlight>
                  <a:srgbClr val="00FFFF"/>
                </a:highlight>
                <a:uFill>
                  <a:noFill/>
                </a:uFill>
                <a:latin typeface="Arial"/>
                <a:ea typeface="Arial"/>
                <a:cs typeface="Arial"/>
                <a:sym typeface="Arial"/>
                <a:hlinkClick r:id="rId4">
                  <a:extLst>
                    <a:ext uri="{A12FA001-AC4F-418D-AE19-62706E023703}">
                      <ahyp:hlinkClr val="tx"/>
                    </a:ext>
                  </a:extLst>
                </a:hlinkClick>
              </a:rPr>
              <a:t>articolo 25</a:t>
            </a:r>
            <a:r>
              <a:rPr b="0" i="0" lang="it-IT" sz="1200" u="none" cap="none" strike="noStrike">
                <a:solidFill>
                  <a:srgbClr val="0070C0"/>
                </a:solidFill>
                <a:highlight>
                  <a:srgbClr val="00FFFF"/>
                </a:highlight>
                <a:latin typeface="Arial"/>
                <a:ea typeface="Arial"/>
                <a:cs typeface="Arial"/>
                <a:sym typeface="Arial"/>
              </a:rPr>
              <a:t> e attraverso i siti istituzionali delle stazioni appaltanti e degli enti concedenti.</a:t>
            </a:r>
            <a:r>
              <a:rPr b="0" i="0" lang="it-IT" sz="1200" u="none" cap="none" strike="noStrike">
                <a:solidFill>
                  <a:srgbClr val="0070C0"/>
                </a:solidFill>
                <a:latin typeface="Arial"/>
                <a:ea typeface="Arial"/>
                <a:cs typeface="Arial"/>
                <a:sym typeface="Arial"/>
              </a:rPr>
              <a:t> Essa è costantemente accessibile attraverso il collegamento con la Banca dati nazionale dei contratti pubblici.</a:t>
            </a:r>
            <a:endParaRPr b="0" i="0" sz="1200" u="none" cap="none" strike="noStrike">
              <a:solidFill>
                <a:srgbClr val="0070C0"/>
              </a:solidFill>
              <a:latin typeface="Arial"/>
              <a:ea typeface="Arial"/>
              <a:cs typeface="Arial"/>
              <a:sym typeface="Arial"/>
            </a:endParaRPr>
          </a:p>
          <a:p>
            <a:pPr indent="0" lvl="0" marL="0" marR="0" rtl="0" algn="l">
              <a:lnSpc>
                <a:spcPct val="115000"/>
              </a:lnSpc>
              <a:spcBef>
                <a:spcPts val="1200"/>
              </a:spcBef>
              <a:spcAft>
                <a:spcPts val="0"/>
              </a:spcAft>
              <a:buClr>
                <a:schemeClr val="dk1"/>
              </a:buClr>
              <a:buSzPts val="1100"/>
              <a:buFont typeface="Arial"/>
              <a:buNone/>
            </a:pPr>
            <a:r>
              <a:rPr b="0" i="0" lang="it-IT" sz="1200" u="none" cap="none" strike="noStrike">
                <a:solidFill>
                  <a:srgbClr val="0070C0"/>
                </a:solidFill>
                <a:latin typeface="Arial"/>
                <a:ea typeface="Arial"/>
                <a:cs typeface="Arial"/>
                <a:sym typeface="Arial"/>
              </a:rPr>
              <a:t>L’ANAC, con proprio provvedimento da adottare entro sessanta giorni dalla data di entrata in vigore del codice, d’intesa con il Ministero delle infrastrutture e dei trasporti, stabilisce i tempi e le modalità di attuazione del presente articolo. Fino alla data di entrata in vigore del provvedimento di cui al primo periodo la pubblicità legale in ambito nazionale è garantita con le modalità di cui all’</a:t>
            </a:r>
            <a:r>
              <a:rPr b="0" i="0" lang="it-IT" sz="1200" u="none" cap="none" strike="noStrike">
                <a:solidFill>
                  <a:srgbClr val="0070C0"/>
                </a:solidFill>
                <a:uFill>
                  <a:noFill/>
                </a:uFill>
                <a:latin typeface="Arial"/>
                <a:ea typeface="Arial"/>
                <a:cs typeface="Arial"/>
                <a:sym typeface="Arial"/>
                <a:hlinkClick r:id="rId5">
                  <a:extLst>
                    <a:ext uri="{A12FA001-AC4F-418D-AE19-62706E023703}">
                      <ahyp:hlinkClr val="tx"/>
                    </a:ext>
                  </a:extLst>
                </a:hlinkClick>
              </a:rPr>
              <a:t>articolo 225, comma 2</a:t>
            </a:r>
            <a:r>
              <a:rPr b="0" i="0" lang="it-IT" sz="1200" u="none" cap="none" strike="noStrike">
                <a:solidFill>
                  <a:srgbClr val="0070C0"/>
                </a:solidFill>
                <a:latin typeface="Arial"/>
                <a:ea typeface="Arial"/>
                <a:cs typeface="Arial"/>
                <a:sym typeface="Arial"/>
              </a:rPr>
              <a:t>.</a:t>
            </a:r>
            <a:endParaRPr b="0" i="0" sz="1200" u="none" cap="none" strike="noStrike">
              <a:solidFill>
                <a:srgbClr val="0070C0"/>
              </a:solidFill>
              <a:latin typeface="Arial"/>
              <a:ea typeface="Arial"/>
              <a:cs typeface="Arial"/>
              <a:sym typeface="Arial"/>
            </a:endParaRPr>
          </a:p>
          <a:p>
            <a:pPr indent="0" lvl="0" marL="0" marR="0" rtl="0" algn="l">
              <a:lnSpc>
                <a:spcPct val="115000"/>
              </a:lnSpc>
              <a:spcBef>
                <a:spcPts val="1200"/>
              </a:spcBef>
              <a:spcAft>
                <a:spcPts val="1200"/>
              </a:spcAft>
              <a:buClr>
                <a:schemeClr val="dk1"/>
              </a:buClr>
              <a:buSzPts val="1100"/>
              <a:buFont typeface="Arial"/>
              <a:buNone/>
            </a:pPr>
            <a:r>
              <a:rPr b="0" i="0" lang="it-IT" sz="1200" u="none" cap="none" strike="noStrike">
                <a:solidFill>
                  <a:srgbClr val="0070C0"/>
                </a:solidFill>
                <a:highlight>
                  <a:srgbClr val="00FFFF"/>
                </a:highlight>
                <a:latin typeface="Arial"/>
                <a:ea typeface="Arial"/>
                <a:cs typeface="Arial"/>
                <a:sym typeface="Arial"/>
              </a:rPr>
              <a:t>L’ANAC svolge l’attività di cui al comma 1 con le risorse finanziarie previste a legislazione vigente.</a:t>
            </a:r>
            <a:endParaRPr b="1" i="0" sz="2000" u="none" cap="none" strike="noStrike">
              <a:solidFill>
                <a:srgbClr val="0070C0"/>
              </a:solidFill>
              <a:highlight>
                <a:srgbClr val="00FFFF"/>
              </a:highlight>
              <a:latin typeface="Arial"/>
              <a:ea typeface="Arial"/>
              <a:cs typeface="Arial"/>
              <a:sym typeface="Arial"/>
            </a:endParaRPr>
          </a:p>
        </p:txBody>
      </p:sp>
      <p:sp>
        <p:nvSpPr>
          <p:cNvPr id="184" name="Google Shape;184;g1e405664e1f_1_30"/>
          <p:cNvSpPr txBox="1"/>
          <p:nvPr/>
        </p:nvSpPr>
        <p:spPr>
          <a:xfrm>
            <a:off x="3119425" y="957900"/>
            <a:ext cx="65874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Clr>
                <a:schemeClr val="dk1"/>
              </a:buClr>
              <a:buSzPts val="1100"/>
              <a:buFont typeface="Arial"/>
              <a:buNone/>
            </a:pPr>
            <a:r>
              <a:rPr b="1" i="0" lang="it-IT" sz="1800" u="none" cap="none" strike="noStrike">
                <a:solidFill>
                  <a:srgbClr val="4F81BC"/>
                </a:solidFill>
                <a:latin typeface="Arial"/>
                <a:ea typeface="Arial"/>
                <a:cs typeface="Arial"/>
                <a:sym typeface="Arial"/>
              </a:rPr>
              <a:t>Pubblicità legale degli atti</a:t>
            </a:r>
            <a:endParaRPr b="1" i="0" sz="1800" u="none" cap="none" strike="noStrike">
              <a:solidFill>
                <a:srgbClr val="0070C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g2b2f1850b23_0_0"/>
          <p:cNvSpPr txBox="1"/>
          <p:nvPr/>
        </p:nvSpPr>
        <p:spPr>
          <a:xfrm>
            <a:off x="3005700" y="160950"/>
            <a:ext cx="8315700" cy="523200"/>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Clr>
                <a:schemeClr val="dk1"/>
              </a:buClr>
              <a:buSzPts val="1100"/>
              <a:buFont typeface="Arial"/>
              <a:buNone/>
            </a:pPr>
            <a:r>
              <a:rPr b="1" i="0" lang="it-IT" sz="2800" u="none" cap="none" strike="noStrike">
                <a:solidFill>
                  <a:srgbClr val="4F81BC"/>
                </a:solidFill>
                <a:latin typeface="Arial"/>
                <a:ea typeface="Arial"/>
                <a:cs typeface="Arial"/>
                <a:sym typeface="Arial"/>
              </a:rPr>
              <a:t>La digitalizzazione del ciclo di vita dei contratti</a:t>
            </a:r>
            <a:endParaRPr b="1" i="0" sz="2800" u="none" cap="none" strike="noStrike">
              <a:solidFill>
                <a:srgbClr val="0070C0"/>
              </a:solidFill>
              <a:latin typeface="Arial"/>
              <a:ea typeface="Arial"/>
              <a:cs typeface="Arial"/>
              <a:sym typeface="Arial"/>
            </a:endParaRPr>
          </a:p>
        </p:txBody>
      </p:sp>
      <p:sp>
        <p:nvSpPr>
          <p:cNvPr id="190" name="Google Shape;190;g2b2f1850b23_0_0"/>
          <p:cNvSpPr txBox="1"/>
          <p:nvPr/>
        </p:nvSpPr>
        <p:spPr>
          <a:xfrm>
            <a:off x="708353" y="2210975"/>
            <a:ext cx="10298400" cy="4203600"/>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Clr>
                <a:srgbClr val="000000"/>
              </a:buClr>
              <a:buSzPts val="1200"/>
              <a:buFont typeface="Arial"/>
              <a:buNone/>
            </a:pPr>
            <a:r>
              <a:t/>
            </a:r>
            <a:endParaRPr b="0" i="0" sz="1200" u="none" cap="none" strike="noStrike">
              <a:solidFill>
                <a:srgbClr val="0070C0"/>
              </a:solidFill>
              <a:latin typeface="Arial"/>
              <a:ea typeface="Arial"/>
              <a:cs typeface="Arial"/>
              <a:sym typeface="Arial"/>
            </a:endParaRPr>
          </a:p>
          <a:p>
            <a:pPr indent="-304800" lvl="0" marL="457200" marR="0" rtl="0" algn="l">
              <a:lnSpc>
                <a:spcPct val="115000"/>
              </a:lnSpc>
              <a:spcBef>
                <a:spcPts val="0"/>
              </a:spcBef>
              <a:spcAft>
                <a:spcPts val="0"/>
              </a:spcAft>
              <a:buClr>
                <a:srgbClr val="0070C0"/>
              </a:buClr>
              <a:buSzPts val="1200"/>
              <a:buFont typeface="Arial"/>
              <a:buChar char="➔"/>
            </a:pPr>
            <a:r>
              <a:rPr b="1" i="0" lang="it-IT" sz="1200" u="none" cap="none" strike="noStrike">
                <a:solidFill>
                  <a:srgbClr val="0070C0"/>
                </a:solidFill>
                <a:uFill>
                  <a:noFill/>
                </a:uFill>
                <a:latin typeface="Arial"/>
                <a:ea typeface="Arial"/>
                <a:cs typeface="Arial"/>
                <a:sym typeface="Arial"/>
                <a:hlinkClick r:id="rId3">
                  <a:extLst>
                    <a:ext uri="{A12FA001-AC4F-418D-AE19-62706E023703}">
                      <ahyp:hlinkClr val="tx"/>
                    </a:ext>
                  </a:extLst>
                </a:hlinkClick>
              </a:rPr>
              <a:t>Delibera n. 261 del 20 giugno 2023 - Provvedimento Art 23 - BDNCP</a:t>
            </a:r>
            <a:endParaRPr b="1" i="0" sz="1200" u="none" cap="none" strike="noStrike">
              <a:solidFill>
                <a:srgbClr val="0070C0"/>
              </a:solidFill>
              <a:latin typeface="Arial"/>
              <a:ea typeface="Arial"/>
              <a:cs typeface="Arial"/>
              <a:sym typeface="Arial"/>
            </a:endParaRPr>
          </a:p>
          <a:p>
            <a:pPr indent="-304800" lvl="1" marL="914400" marR="0" rtl="0" algn="l">
              <a:lnSpc>
                <a:spcPct val="115000"/>
              </a:lnSpc>
              <a:spcBef>
                <a:spcPts val="0"/>
              </a:spcBef>
              <a:spcAft>
                <a:spcPts val="0"/>
              </a:spcAft>
              <a:buClr>
                <a:srgbClr val="0070C0"/>
              </a:buClr>
              <a:buSzPts val="1200"/>
              <a:buFont typeface="Arial"/>
              <a:buChar char="◆"/>
            </a:pPr>
            <a:r>
              <a:rPr b="0" i="0" lang="it-IT" sz="1200" u="none" cap="none" strike="noStrike">
                <a:solidFill>
                  <a:srgbClr val="0070C0"/>
                </a:solidFill>
                <a:latin typeface="Arial"/>
                <a:ea typeface="Arial"/>
                <a:cs typeface="Arial"/>
                <a:sym typeface="Arial"/>
              </a:rPr>
              <a:t>Individuazione delle informazioni che le stazioni appaltanti sono tenute a trasmettere alla Banca dati nazionale dei contratti pubblici attraverso le piattaforme telematiche e i tempi entro i quali i titolari delle piattaforme e delle banche dati di cui agli articoli 22 e 23, comma 3, del codice garantiscono l’integrazione con i servizi abilitanti l’ecosistema di approvvigionamento digitale</a:t>
            </a:r>
            <a:endParaRPr b="0" i="0" sz="1200" u="none" cap="none" strike="noStrike">
              <a:solidFill>
                <a:srgbClr val="0070C0"/>
              </a:solidFill>
              <a:latin typeface="Arial"/>
              <a:ea typeface="Arial"/>
              <a:cs typeface="Arial"/>
              <a:sym typeface="Arial"/>
            </a:endParaRPr>
          </a:p>
          <a:p>
            <a:pPr indent="0" lvl="0" marL="457200" marR="0" rtl="0" algn="l">
              <a:lnSpc>
                <a:spcPct val="115000"/>
              </a:lnSpc>
              <a:spcBef>
                <a:spcPts val="0"/>
              </a:spcBef>
              <a:spcAft>
                <a:spcPts val="0"/>
              </a:spcAft>
              <a:buClr>
                <a:srgbClr val="000000"/>
              </a:buClr>
              <a:buSzPts val="1200"/>
              <a:buFont typeface="Arial"/>
              <a:buNone/>
            </a:pPr>
            <a:r>
              <a:t/>
            </a:r>
            <a:endParaRPr b="1" i="0" sz="1200" u="none" cap="none" strike="noStrike">
              <a:solidFill>
                <a:srgbClr val="0070C0"/>
              </a:solidFill>
              <a:latin typeface="Arial"/>
              <a:ea typeface="Arial"/>
              <a:cs typeface="Arial"/>
              <a:sym typeface="Arial"/>
            </a:endParaRPr>
          </a:p>
          <a:p>
            <a:pPr indent="-304800" lvl="0" marL="457200" marR="0" rtl="0" algn="l">
              <a:lnSpc>
                <a:spcPct val="115000"/>
              </a:lnSpc>
              <a:spcBef>
                <a:spcPts val="0"/>
              </a:spcBef>
              <a:spcAft>
                <a:spcPts val="0"/>
              </a:spcAft>
              <a:buClr>
                <a:srgbClr val="0070C0"/>
              </a:buClr>
              <a:buSzPts val="1200"/>
              <a:buFont typeface="Arial"/>
              <a:buChar char="➔"/>
            </a:pPr>
            <a:r>
              <a:rPr b="1" i="0" lang="it-IT" sz="1200" u="none" cap="none" strike="noStrike">
                <a:solidFill>
                  <a:srgbClr val="0070C0"/>
                </a:solidFill>
                <a:latin typeface="Arial"/>
                <a:ea typeface="Arial"/>
                <a:cs typeface="Arial"/>
                <a:sym typeface="Arial"/>
              </a:rPr>
              <a:t>Delibera n. 262 del 20 giugno 2023 - Provvedimento art. 24 - FVOE</a:t>
            </a:r>
            <a:endParaRPr b="1" i="0" sz="1200" u="none" cap="none" strike="noStrike">
              <a:solidFill>
                <a:srgbClr val="0070C0"/>
              </a:solidFill>
              <a:latin typeface="Arial"/>
              <a:ea typeface="Arial"/>
              <a:cs typeface="Arial"/>
              <a:sym typeface="Arial"/>
            </a:endParaRPr>
          </a:p>
          <a:p>
            <a:pPr indent="-304800" lvl="1" marL="914400" marR="0" rtl="0" algn="l">
              <a:lnSpc>
                <a:spcPct val="115000"/>
              </a:lnSpc>
              <a:spcBef>
                <a:spcPts val="0"/>
              </a:spcBef>
              <a:spcAft>
                <a:spcPts val="0"/>
              </a:spcAft>
              <a:buClr>
                <a:srgbClr val="0070C0"/>
              </a:buClr>
              <a:buSzPts val="1200"/>
              <a:buFont typeface="Arial"/>
              <a:buChar char="◆"/>
            </a:pPr>
            <a:r>
              <a:rPr b="0" i="0" lang="it-IT" sz="1200" u="none" cap="none" strike="noStrike">
                <a:solidFill>
                  <a:srgbClr val="0070C0"/>
                </a:solidFill>
                <a:latin typeface="Arial"/>
                <a:ea typeface="Arial"/>
                <a:cs typeface="Arial"/>
                <a:sym typeface="Arial"/>
              </a:rPr>
              <a:t>disciplina del funzionamento del FVOE, delle modalità di integrazione con gli Enti certificanti e di utilizzo da parte dei soggetti abilitatii, dei requisiti e delle cause di esclusione verificabili attraverso lo stesso e infine dei dati e le informazioni disponibili e trattate ai tali fini </a:t>
            </a:r>
            <a:endParaRPr b="0" i="0" sz="1200" u="none" cap="none" strike="noStrike">
              <a:solidFill>
                <a:srgbClr val="0070C0"/>
              </a:solidFill>
              <a:latin typeface="Arial"/>
              <a:ea typeface="Arial"/>
              <a:cs typeface="Arial"/>
              <a:sym typeface="Arial"/>
            </a:endParaRPr>
          </a:p>
          <a:p>
            <a:pPr indent="0" lvl="0" marL="457200" marR="0" rtl="0" algn="l">
              <a:lnSpc>
                <a:spcPct val="115000"/>
              </a:lnSpc>
              <a:spcBef>
                <a:spcPts val="0"/>
              </a:spcBef>
              <a:spcAft>
                <a:spcPts val="0"/>
              </a:spcAft>
              <a:buClr>
                <a:srgbClr val="000000"/>
              </a:buClr>
              <a:buSzPts val="1200"/>
              <a:buFont typeface="Arial"/>
              <a:buNone/>
            </a:pPr>
            <a:r>
              <a:t/>
            </a:r>
            <a:endParaRPr b="0" i="0" sz="1200" u="none" cap="none" strike="noStrike">
              <a:solidFill>
                <a:srgbClr val="0070C0"/>
              </a:solidFill>
              <a:latin typeface="Arial"/>
              <a:ea typeface="Arial"/>
              <a:cs typeface="Arial"/>
              <a:sym typeface="Arial"/>
            </a:endParaRPr>
          </a:p>
          <a:p>
            <a:pPr indent="-304800" lvl="0" marL="457200" marR="0" rtl="0" algn="l">
              <a:lnSpc>
                <a:spcPct val="115000"/>
              </a:lnSpc>
              <a:spcBef>
                <a:spcPts val="0"/>
              </a:spcBef>
              <a:spcAft>
                <a:spcPts val="0"/>
              </a:spcAft>
              <a:buClr>
                <a:srgbClr val="0070C0"/>
              </a:buClr>
              <a:buSzPts val="1200"/>
              <a:buFont typeface="Arial"/>
              <a:buChar char="➔"/>
            </a:pPr>
            <a:r>
              <a:rPr b="1" i="0" lang="it-IT" sz="1200" u="none" cap="none" strike="noStrike">
                <a:solidFill>
                  <a:srgbClr val="0070C0"/>
                </a:solidFill>
                <a:uFill>
                  <a:noFill/>
                </a:uFill>
                <a:latin typeface="Arial"/>
                <a:ea typeface="Arial"/>
                <a:cs typeface="Arial"/>
                <a:sym typeface="Arial"/>
                <a:hlinkClick r:id="rId4">
                  <a:extLst>
                    <a:ext uri="{A12FA001-AC4F-418D-AE19-62706E023703}">
                      <ahyp:hlinkClr val="tx"/>
                    </a:ext>
                  </a:extLst>
                </a:hlinkClick>
              </a:rPr>
              <a:t>Delibera n. 263 del 20 giugno 2023 - Provvedimento art. 27 Pubblicità legale</a:t>
            </a:r>
            <a:endParaRPr b="1" i="0" sz="1200" u="none" cap="none" strike="noStrike">
              <a:solidFill>
                <a:srgbClr val="0070C0"/>
              </a:solidFill>
              <a:latin typeface="Arial"/>
              <a:ea typeface="Arial"/>
              <a:cs typeface="Arial"/>
              <a:sym typeface="Arial"/>
            </a:endParaRPr>
          </a:p>
          <a:p>
            <a:pPr indent="-304800" lvl="1" marL="914400" marR="0" rtl="0" algn="l">
              <a:lnSpc>
                <a:spcPct val="115000"/>
              </a:lnSpc>
              <a:spcBef>
                <a:spcPts val="0"/>
              </a:spcBef>
              <a:spcAft>
                <a:spcPts val="0"/>
              </a:spcAft>
              <a:buClr>
                <a:srgbClr val="0070C0"/>
              </a:buClr>
              <a:buSzPts val="1200"/>
              <a:buFont typeface="Arial"/>
              <a:buChar char="◆"/>
            </a:pPr>
            <a:r>
              <a:rPr b="0" i="0" lang="it-IT" sz="1200" u="none" cap="none" strike="noStrike">
                <a:solidFill>
                  <a:srgbClr val="0070C0"/>
                </a:solidFill>
                <a:latin typeface="Arial"/>
                <a:ea typeface="Arial"/>
                <a:cs typeface="Arial"/>
                <a:sym typeface="Arial"/>
              </a:rPr>
              <a:t>Modalità di attuazione della pubblicità legale degli atti tramite la Banca dati nazionale dei contratti pubblici</a:t>
            </a:r>
            <a:endParaRPr b="0" i="0" sz="1200" u="none" cap="none" strike="noStrike">
              <a:solidFill>
                <a:srgbClr val="0070C0"/>
              </a:solidFill>
              <a:latin typeface="Arial"/>
              <a:ea typeface="Arial"/>
              <a:cs typeface="Arial"/>
              <a:sym typeface="Arial"/>
            </a:endParaRPr>
          </a:p>
          <a:p>
            <a:pPr indent="0" lvl="0" marL="457200" marR="0" rtl="0" algn="l">
              <a:lnSpc>
                <a:spcPct val="115000"/>
              </a:lnSpc>
              <a:spcBef>
                <a:spcPts val="0"/>
              </a:spcBef>
              <a:spcAft>
                <a:spcPts val="0"/>
              </a:spcAft>
              <a:buClr>
                <a:srgbClr val="000000"/>
              </a:buClr>
              <a:buSzPts val="1200"/>
              <a:buFont typeface="Arial"/>
              <a:buNone/>
            </a:pPr>
            <a:r>
              <a:t/>
            </a:r>
            <a:endParaRPr b="0" i="0" sz="1200" u="none" cap="none" strike="noStrike">
              <a:solidFill>
                <a:srgbClr val="0070C0"/>
              </a:solidFill>
              <a:latin typeface="Arial"/>
              <a:ea typeface="Arial"/>
              <a:cs typeface="Arial"/>
              <a:sym typeface="Arial"/>
            </a:endParaRPr>
          </a:p>
          <a:p>
            <a:pPr indent="-304800" lvl="0" marL="457200" marR="0" rtl="0" algn="l">
              <a:lnSpc>
                <a:spcPct val="115000"/>
              </a:lnSpc>
              <a:spcBef>
                <a:spcPts val="300"/>
              </a:spcBef>
              <a:spcAft>
                <a:spcPts val="0"/>
              </a:spcAft>
              <a:buClr>
                <a:srgbClr val="0070C0"/>
              </a:buClr>
              <a:buSzPts val="1200"/>
              <a:buFont typeface="Arial"/>
              <a:buChar char="➔"/>
            </a:pPr>
            <a:r>
              <a:rPr b="1" i="0" lang="it-IT" sz="1200" u="none" cap="none" strike="noStrike">
                <a:solidFill>
                  <a:srgbClr val="0070C0"/>
                </a:solidFill>
                <a:uFill>
                  <a:noFill/>
                </a:uFill>
                <a:latin typeface="Arial"/>
                <a:ea typeface="Arial"/>
                <a:cs typeface="Arial"/>
                <a:sym typeface="Arial"/>
                <a:hlinkClick r:id="rId5">
                  <a:extLst>
                    <a:ext uri="{A12FA001-AC4F-418D-AE19-62706E023703}">
                      <ahyp:hlinkClr val="tx"/>
                    </a:ext>
                  </a:extLst>
                </a:hlinkClick>
              </a:rPr>
              <a:t>Delibera n. 264 del 20 giugno 2023 - Provvedimento art. 28 Trasparenza</a:t>
            </a:r>
            <a:endParaRPr b="1" i="0" sz="1200" u="none" cap="none" strike="noStrike">
              <a:solidFill>
                <a:srgbClr val="0070C0"/>
              </a:solidFill>
              <a:latin typeface="Arial"/>
              <a:ea typeface="Arial"/>
              <a:cs typeface="Arial"/>
              <a:sym typeface="Arial"/>
            </a:endParaRPr>
          </a:p>
          <a:p>
            <a:pPr indent="-304800" lvl="1" marL="914400" marR="0" rtl="0" algn="l">
              <a:lnSpc>
                <a:spcPct val="115000"/>
              </a:lnSpc>
              <a:spcBef>
                <a:spcPts val="0"/>
              </a:spcBef>
              <a:spcAft>
                <a:spcPts val="0"/>
              </a:spcAft>
              <a:buClr>
                <a:srgbClr val="0070C0"/>
              </a:buClr>
              <a:buSzPts val="1200"/>
              <a:buFont typeface="Arial"/>
              <a:buChar char="◆"/>
            </a:pPr>
            <a:r>
              <a:rPr b="0" i="0" lang="it-IT" sz="1200" u="none" cap="none" strike="noStrike">
                <a:solidFill>
                  <a:srgbClr val="0070C0"/>
                </a:solidFill>
                <a:latin typeface="Arial"/>
                <a:ea typeface="Arial"/>
                <a:cs typeface="Arial"/>
                <a:sym typeface="Arial"/>
              </a:rPr>
              <a:t> individuazione delle informazioni e dei dati relativi alla programmazione di lavori, servizi e forniture, nonché alle procedure del ciclo di vita dei contratti pubblici che rilevano ai fini dell’assolvimento degli obblighi di pubblicazione di cui al decreto legislativo 14 marzo 2013, n. 33.</a:t>
            </a:r>
            <a:endParaRPr b="0" i="0" sz="1200" u="none" cap="none" strike="noStrike">
              <a:solidFill>
                <a:srgbClr val="0070C0"/>
              </a:solidFill>
              <a:latin typeface="Arial"/>
              <a:ea typeface="Arial"/>
              <a:cs typeface="Arial"/>
              <a:sym typeface="Arial"/>
            </a:endParaRPr>
          </a:p>
          <a:p>
            <a:pPr indent="0" lvl="0" marL="0" marR="0" rtl="0" algn="l">
              <a:lnSpc>
                <a:spcPct val="115000"/>
              </a:lnSpc>
              <a:spcBef>
                <a:spcPts val="1200"/>
              </a:spcBef>
              <a:spcAft>
                <a:spcPts val="1200"/>
              </a:spcAft>
              <a:buClr>
                <a:schemeClr val="dk1"/>
              </a:buClr>
              <a:buSzPts val="1100"/>
              <a:buFont typeface="Arial"/>
              <a:buNone/>
            </a:pPr>
            <a:r>
              <a:t/>
            </a:r>
            <a:endParaRPr b="1" i="0" sz="2000" u="none" cap="none" strike="noStrike">
              <a:solidFill>
                <a:srgbClr val="0070C0"/>
              </a:solidFill>
              <a:highlight>
                <a:srgbClr val="00FFFF"/>
              </a:highlight>
              <a:latin typeface="Arial"/>
              <a:ea typeface="Arial"/>
              <a:cs typeface="Arial"/>
              <a:sym typeface="Arial"/>
            </a:endParaRPr>
          </a:p>
        </p:txBody>
      </p:sp>
      <p:sp>
        <p:nvSpPr>
          <p:cNvPr id="191" name="Google Shape;191;g2b2f1850b23_0_0"/>
          <p:cNvSpPr txBox="1"/>
          <p:nvPr/>
        </p:nvSpPr>
        <p:spPr>
          <a:xfrm>
            <a:off x="3119425" y="957900"/>
            <a:ext cx="65874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Clr>
                <a:schemeClr val="dk1"/>
              </a:buClr>
              <a:buSzPts val="1100"/>
              <a:buFont typeface="Arial"/>
              <a:buNone/>
            </a:pPr>
            <a:r>
              <a:rPr b="1" i="0" lang="it-IT" sz="1800" u="none" cap="none" strike="noStrike">
                <a:solidFill>
                  <a:srgbClr val="4F81BC"/>
                </a:solidFill>
                <a:latin typeface="Arial"/>
                <a:ea typeface="Arial"/>
                <a:cs typeface="Arial"/>
                <a:sym typeface="Arial"/>
              </a:rPr>
              <a:t>I provvedimenti ANAC 1/2</a:t>
            </a:r>
            <a:endParaRPr b="1" i="0" sz="1800" u="none" cap="none" strike="noStrike">
              <a:solidFill>
                <a:srgbClr val="0070C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g28bc529ed87_0_5"/>
          <p:cNvSpPr txBox="1"/>
          <p:nvPr/>
        </p:nvSpPr>
        <p:spPr>
          <a:xfrm>
            <a:off x="3005700" y="160950"/>
            <a:ext cx="8315700" cy="523200"/>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Clr>
                <a:schemeClr val="dk1"/>
              </a:buClr>
              <a:buSzPts val="1100"/>
              <a:buFont typeface="Arial"/>
              <a:buNone/>
            </a:pPr>
            <a:r>
              <a:rPr b="1" i="0" lang="it-IT" sz="2800" u="none" cap="none" strike="noStrike">
                <a:solidFill>
                  <a:srgbClr val="4F81BC"/>
                </a:solidFill>
                <a:latin typeface="Arial"/>
                <a:ea typeface="Arial"/>
                <a:cs typeface="Arial"/>
                <a:sym typeface="Arial"/>
              </a:rPr>
              <a:t>La digitalizzazione del ciclo di vita dei contratti</a:t>
            </a:r>
            <a:endParaRPr b="1" i="0" sz="2800" u="none" cap="none" strike="noStrike">
              <a:solidFill>
                <a:srgbClr val="0070C0"/>
              </a:solidFill>
              <a:latin typeface="Arial"/>
              <a:ea typeface="Arial"/>
              <a:cs typeface="Arial"/>
              <a:sym typeface="Arial"/>
            </a:endParaRPr>
          </a:p>
        </p:txBody>
      </p:sp>
      <p:sp>
        <p:nvSpPr>
          <p:cNvPr id="197" name="Google Shape;197;g28bc529ed87_0_5"/>
          <p:cNvSpPr txBox="1"/>
          <p:nvPr/>
        </p:nvSpPr>
        <p:spPr>
          <a:xfrm>
            <a:off x="708353" y="2210975"/>
            <a:ext cx="10298400" cy="3991200"/>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Clr>
                <a:srgbClr val="000000"/>
              </a:buClr>
              <a:buSzPts val="1200"/>
              <a:buFont typeface="Arial"/>
              <a:buNone/>
            </a:pPr>
            <a:r>
              <a:t/>
            </a:r>
            <a:endParaRPr b="0" i="0" sz="1200" u="none" cap="none" strike="noStrike">
              <a:solidFill>
                <a:srgbClr val="0070C0"/>
              </a:solidFill>
              <a:latin typeface="Arial"/>
              <a:ea typeface="Arial"/>
              <a:cs typeface="Arial"/>
              <a:sym typeface="Arial"/>
            </a:endParaRPr>
          </a:p>
          <a:p>
            <a:pPr indent="-304800" lvl="0" marL="457200" marR="0" rtl="0" algn="l">
              <a:lnSpc>
                <a:spcPct val="115000"/>
              </a:lnSpc>
              <a:spcBef>
                <a:spcPts val="0"/>
              </a:spcBef>
              <a:spcAft>
                <a:spcPts val="0"/>
              </a:spcAft>
              <a:buClr>
                <a:srgbClr val="0070C0"/>
              </a:buClr>
              <a:buSzPts val="1200"/>
              <a:buFont typeface="Arial"/>
              <a:buChar char="➔"/>
            </a:pPr>
            <a:r>
              <a:rPr b="1" i="0" lang="it-IT" sz="1200" u="none" cap="none" strike="noStrike">
                <a:solidFill>
                  <a:srgbClr val="0070C0"/>
                </a:solidFill>
                <a:uFill>
                  <a:noFill/>
                </a:uFill>
                <a:latin typeface="Arial"/>
                <a:ea typeface="Arial"/>
                <a:cs typeface="Arial"/>
                <a:sym typeface="Arial"/>
                <a:hlinkClick r:id="rId3">
                  <a:extLst>
                    <a:ext uri="{A12FA001-AC4F-418D-AE19-62706E023703}">
                      <ahyp:hlinkClr val="tx"/>
                    </a:ext>
                  </a:extLst>
                </a:hlinkClick>
              </a:rPr>
              <a:t>Delibera n. 582 del </a:t>
            </a:r>
            <a:r>
              <a:rPr b="1" i="0" lang="it-IT" sz="1200" u="none" cap="none" strike="noStrike">
                <a:solidFill>
                  <a:srgbClr val="0070C0"/>
                </a:solidFill>
                <a:latin typeface="Arial"/>
                <a:ea typeface="Arial"/>
                <a:cs typeface="Arial"/>
                <a:sym typeface="Arial"/>
              </a:rPr>
              <a:t>13 dicembre</a:t>
            </a:r>
            <a:r>
              <a:rPr b="1" i="0" lang="it-IT" sz="1200" u="none" cap="none" strike="noStrike">
                <a:solidFill>
                  <a:srgbClr val="0070C0"/>
                </a:solidFill>
                <a:uFill>
                  <a:noFill/>
                </a:uFill>
                <a:latin typeface="Arial"/>
                <a:ea typeface="Arial"/>
                <a:cs typeface="Arial"/>
                <a:sym typeface="Arial"/>
                <a:hlinkClick r:id="rId4">
                  <a:extLst>
                    <a:ext uri="{A12FA001-AC4F-418D-AE19-62706E023703}">
                      <ahyp:hlinkClr val="tx"/>
                    </a:ext>
                  </a:extLst>
                </a:hlinkClick>
              </a:rPr>
              <a:t> 2023 - </a:t>
            </a:r>
            <a:r>
              <a:rPr b="1" lang="it-IT" sz="1200">
                <a:solidFill>
                  <a:srgbClr val="0070C0"/>
                </a:solidFill>
              </a:rPr>
              <a:t>Avvio della digitalizzazione</a:t>
            </a:r>
            <a:endParaRPr b="1" i="0" sz="1200" u="none" cap="none" strike="noStrike">
              <a:solidFill>
                <a:srgbClr val="0070C0"/>
              </a:solidFill>
              <a:latin typeface="Arial"/>
              <a:ea typeface="Arial"/>
              <a:cs typeface="Arial"/>
              <a:sym typeface="Arial"/>
            </a:endParaRPr>
          </a:p>
          <a:p>
            <a:pPr indent="-304800" lvl="1" marL="914400" marR="0" rtl="0" algn="l">
              <a:lnSpc>
                <a:spcPct val="115000"/>
              </a:lnSpc>
              <a:spcBef>
                <a:spcPts val="0"/>
              </a:spcBef>
              <a:spcAft>
                <a:spcPts val="0"/>
              </a:spcAft>
              <a:buClr>
                <a:srgbClr val="0070C0"/>
              </a:buClr>
              <a:buSzPts val="1200"/>
              <a:buFont typeface="Arial"/>
              <a:buChar char="◆"/>
            </a:pPr>
            <a:r>
              <a:rPr b="0" i="0" lang="it-IT" sz="1200" u="none" cap="none" strike="noStrike">
                <a:solidFill>
                  <a:srgbClr val="0070C0"/>
                </a:solidFill>
                <a:latin typeface="Arial"/>
                <a:ea typeface="Arial"/>
                <a:cs typeface="Arial"/>
                <a:sym typeface="Arial"/>
              </a:rPr>
              <a:t>Adozione comunicato relativo all’avvio del processo di digitalizzazione </a:t>
            </a:r>
            <a:endParaRPr b="0" i="0" sz="1200" u="none" cap="none" strike="noStrike">
              <a:solidFill>
                <a:srgbClr val="0070C0"/>
              </a:solidFill>
              <a:latin typeface="Arial"/>
              <a:ea typeface="Arial"/>
              <a:cs typeface="Arial"/>
              <a:sym typeface="Arial"/>
            </a:endParaRPr>
          </a:p>
          <a:p>
            <a:pPr indent="0" lvl="0" marL="457200" marR="0" rtl="0" algn="l">
              <a:lnSpc>
                <a:spcPct val="115000"/>
              </a:lnSpc>
              <a:spcBef>
                <a:spcPts val="0"/>
              </a:spcBef>
              <a:spcAft>
                <a:spcPts val="0"/>
              </a:spcAft>
              <a:buClr>
                <a:srgbClr val="000000"/>
              </a:buClr>
              <a:buSzPts val="1200"/>
              <a:buFont typeface="Arial"/>
              <a:buNone/>
            </a:pPr>
            <a:r>
              <a:t/>
            </a:r>
            <a:endParaRPr b="1" i="0" sz="1200" u="none" cap="none" strike="noStrike">
              <a:solidFill>
                <a:srgbClr val="0070C0"/>
              </a:solidFill>
              <a:latin typeface="Arial"/>
              <a:ea typeface="Arial"/>
              <a:cs typeface="Arial"/>
              <a:sym typeface="Arial"/>
            </a:endParaRPr>
          </a:p>
          <a:p>
            <a:pPr indent="-304800" lvl="0" marL="457200" marR="0" rtl="0" algn="l">
              <a:lnSpc>
                <a:spcPct val="115000"/>
              </a:lnSpc>
              <a:spcBef>
                <a:spcPts val="0"/>
              </a:spcBef>
              <a:spcAft>
                <a:spcPts val="0"/>
              </a:spcAft>
              <a:buClr>
                <a:srgbClr val="0070C0"/>
              </a:buClr>
              <a:buSzPts val="1200"/>
              <a:buFont typeface="Arial"/>
              <a:buChar char="➔"/>
            </a:pPr>
            <a:r>
              <a:rPr b="1" i="0" lang="it-IT" sz="1200" u="none" cap="none" strike="noStrike">
                <a:solidFill>
                  <a:srgbClr val="0070C0"/>
                </a:solidFill>
                <a:latin typeface="Arial"/>
                <a:ea typeface="Arial"/>
                <a:cs typeface="Arial"/>
                <a:sym typeface="Arial"/>
              </a:rPr>
              <a:t>Delibera n. 584  del 19 dicembre 2023 - </a:t>
            </a:r>
            <a:r>
              <a:rPr b="1" lang="it-IT" sz="1200">
                <a:solidFill>
                  <a:srgbClr val="0070C0"/>
                </a:solidFill>
              </a:rPr>
              <a:t>Obblighi di acquisizione del CIG e pagamento del contgributo ANAC</a:t>
            </a:r>
            <a:endParaRPr b="1" i="0" sz="1200" u="none" cap="none" strike="noStrike">
              <a:solidFill>
                <a:srgbClr val="0070C0"/>
              </a:solidFill>
              <a:latin typeface="Arial"/>
              <a:ea typeface="Arial"/>
              <a:cs typeface="Arial"/>
              <a:sym typeface="Arial"/>
            </a:endParaRPr>
          </a:p>
          <a:p>
            <a:pPr indent="-304800" lvl="1" marL="914400" marR="0" rtl="0" algn="l">
              <a:lnSpc>
                <a:spcPct val="115000"/>
              </a:lnSpc>
              <a:spcBef>
                <a:spcPts val="0"/>
              </a:spcBef>
              <a:spcAft>
                <a:spcPts val="0"/>
              </a:spcAft>
              <a:buClr>
                <a:srgbClr val="0070C0"/>
              </a:buClr>
              <a:buSzPts val="1200"/>
              <a:buFont typeface="Arial"/>
              <a:buChar char="◆"/>
            </a:pPr>
            <a:r>
              <a:rPr b="0" i="0" lang="it-IT" sz="1200" u="none" cap="none" strike="noStrike">
                <a:solidFill>
                  <a:srgbClr val="0070C0"/>
                </a:solidFill>
                <a:latin typeface="Arial"/>
                <a:ea typeface="Arial"/>
                <a:cs typeface="Arial"/>
                <a:sym typeface="Arial"/>
              </a:rPr>
              <a:t>Indicazioni relative all’obbligo di acquisizione del CIG e di pagamento del contributo in favore dell’Autorità per le fattispecie escluse dall’ambito di applicazione del codice dei contratti pubblici</a:t>
            </a:r>
            <a:endParaRPr b="0" i="0" sz="1200" u="none" cap="none" strike="noStrike">
              <a:solidFill>
                <a:srgbClr val="0070C0"/>
              </a:solidFill>
              <a:latin typeface="Arial"/>
              <a:ea typeface="Arial"/>
              <a:cs typeface="Arial"/>
              <a:sym typeface="Arial"/>
            </a:endParaRPr>
          </a:p>
          <a:p>
            <a:pPr indent="0" lvl="0" marL="457200" marR="0" rtl="0" algn="l">
              <a:lnSpc>
                <a:spcPct val="115000"/>
              </a:lnSpc>
              <a:spcBef>
                <a:spcPts val="0"/>
              </a:spcBef>
              <a:spcAft>
                <a:spcPts val="0"/>
              </a:spcAft>
              <a:buClr>
                <a:srgbClr val="000000"/>
              </a:buClr>
              <a:buSzPts val="1200"/>
              <a:buFont typeface="Arial"/>
              <a:buNone/>
            </a:pPr>
            <a:r>
              <a:t/>
            </a:r>
            <a:endParaRPr b="0" i="0" sz="1200" u="none" cap="none" strike="noStrike">
              <a:solidFill>
                <a:srgbClr val="0070C0"/>
              </a:solidFill>
              <a:latin typeface="Arial"/>
              <a:ea typeface="Arial"/>
              <a:cs typeface="Arial"/>
              <a:sym typeface="Arial"/>
            </a:endParaRPr>
          </a:p>
          <a:p>
            <a:pPr indent="-304800" lvl="0" marL="457200" marR="0" rtl="0" algn="l">
              <a:lnSpc>
                <a:spcPct val="115000"/>
              </a:lnSpc>
              <a:spcBef>
                <a:spcPts val="0"/>
              </a:spcBef>
              <a:spcAft>
                <a:spcPts val="0"/>
              </a:spcAft>
              <a:buClr>
                <a:srgbClr val="0070C0"/>
              </a:buClr>
              <a:buSzPts val="1200"/>
              <a:buFont typeface="Arial"/>
              <a:buChar char="➔"/>
            </a:pPr>
            <a:r>
              <a:rPr b="1" i="0" lang="it-IT" sz="1200" u="none" cap="none" strike="noStrike">
                <a:solidFill>
                  <a:srgbClr val="0070C0"/>
                </a:solidFill>
                <a:uFill>
                  <a:noFill/>
                </a:uFill>
                <a:latin typeface="Arial"/>
                <a:ea typeface="Arial"/>
                <a:cs typeface="Arial"/>
                <a:sym typeface="Arial"/>
                <a:hlinkClick r:id="rId5">
                  <a:extLst>
                    <a:ext uri="{A12FA001-AC4F-418D-AE19-62706E023703}">
                      <ahyp:hlinkClr val="tx"/>
                    </a:ext>
                  </a:extLst>
                </a:hlinkClick>
              </a:rPr>
              <a:t>Delibera n. 585 del </a:t>
            </a:r>
            <a:r>
              <a:rPr b="1" i="0" lang="it-IT" sz="1200" u="none" cap="none" strike="noStrike">
                <a:solidFill>
                  <a:srgbClr val="0070C0"/>
                </a:solidFill>
                <a:latin typeface="Arial"/>
                <a:ea typeface="Arial"/>
                <a:cs typeface="Arial"/>
                <a:sym typeface="Arial"/>
              </a:rPr>
              <a:t>19 dicembre</a:t>
            </a:r>
            <a:r>
              <a:rPr b="1" i="0" lang="it-IT" sz="1200" u="none" cap="none" strike="noStrike">
                <a:solidFill>
                  <a:srgbClr val="0070C0"/>
                </a:solidFill>
                <a:uFill>
                  <a:noFill/>
                </a:uFill>
                <a:latin typeface="Arial"/>
                <a:ea typeface="Arial"/>
                <a:cs typeface="Arial"/>
                <a:sym typeface="Arial"/>
                <a:hlinkClick r:id="rId6">
                  <a:extLst>
                    <a:ext uri="{A12FA001-AC4F-418D-AE19-62706E023703}">
                      <ahyp:hlinkClr val="tx"/>
                    </a:ext>
                  </a:extLst>
                </a:hlinkClick>
              </a:rPr>
              <a:t> 2023 -</a:t>
            </a:r>
            <a:r>
              <a:rPr b="1" lang="it-IT" sz="1200">
                <a:solidFill>
                  <a:srgbClr val="0070C0"/>
                </a:solidFill>
              </a:rPr>
              <a:t>Linee guida sulla tracciabilità dei flussi finanziari</a:t>
            </a:r>
            <a:endParaRPr b="1" i="0" sz="1200" u="none" cap="none" strike="noStrike">
              <a:solidFill>
                <a:srgbClr val="0070C0"/>
              </a:solidFill>
              <a:latin typeface="Arial"/>
              <a:ea typeface="Arial"/>
              <a:cs typeface="Arial"/>
              <a:sym typeface="Arial"/>
            </a:endParaRPr>
          </a:p>
          <a:p>
            <a:pPr indent="-304800" lvl="1" marL="914400" marR="0" rtl="0" algn="l">
              <a:lnSpc>
                <a:spcPct val="115000"/>
              </a:lnSpc>
              <a:spcBef>
                <a:spcPts val="0"/>
              </a:spcBef>
              <a:spcAft>
                <a:spcPts val="0"/>
              </a:spcAft>
              <a:buClr>
                <a:srgbClr val="0070C0"/>
              </a:buClr>
              <a:buSzPts val="1200"/>
              <a:buFont typeface="Arial"/>
              <a:buChar char="◆"/>
            </a:pPr>
            <a:r>
              <a:rPr b="0" i="0" lang="it-IT" sz="1200" u="none" cap="none" strike="noStrike">
                <a:solidFill>
                  <a:srgbClr val="0070C0"/>
                </a:solidFill>
                <a:latin typeface="Arial"/>
                <a:ea typeface="Arial"/>
                <a:cs typeface="Arial"/>
                <a:sym typeface="Arial"/>
              </a:rPr>
              <a:t>Nuovo aggiornamento della Determinazione n. 4 del 7 luglio 2011 recante Linee guida sulla tracciabilità dei flussi finanziari ai sensi dell’articolo 3 della legge 13 agosto 2010, n. 136, per effetto dell’entrata in vigore del decreto legislativo 31/3/2023 n. 36.</a:t>
            </a:r>
            <a:endParaRPr b="0" i="0" sz="1200" u="none" cap="none" strike="noStrike">
              <a:solidFill>
                <a:srgbClr val="0070C0"/>
              </a:solidFill>
              <a:latin typeface="Arial"/>
              <a:ea typeface="Arial"/>
              <a:cs typeface="Arial"/>
              <a:sym typeface="Arial"/>
            </a:endParaRPr>
          </a:p>
          <a:p>
            <a:pPr indent="0" lvl="0" marL="457200" marR="0" rtl="0" algn="l">
              <a:lnSpc>
                <a:spcPct val="115000"/>
              </a:lnSpc>
              <a:spcBef>
                <a:spcPts val="0"/>
              </a:spcBef>
              <a:spcAft>
                <a:spcPts val="0"/>
              </a:spcAft>
              <a:buClr>
                <a:srgbClr val="000000"/>
              </a:buClr>
              <a:buSzPts val="1200"/>
              <a:buFont typeface="Arial"/>
              <a:buNone/>
            </a:pPr>
            <a:r>
              <a:t/>
            </a:r>
            <a:endParaRPr b="0" i="0" sz="1200" u="none" cap="none" strike="noStrike">
              <a:solidFill>
                <a:srgbClr val="0070C0"/>
              </a:solidFill>
              <a:latin typeface="Arial"/>
              <a:ea typeface="Arial"/>
              <a:cs typeface="Arial"/>
              <a:sym typeface="Arial"/>
            </a:endParaRPr>
          </a:p>
          <a:p>
            <a:pPr indent="-304800" lvl="0" marL="457200" marR="0" rtl="0" algn="l">
              <a:lnSpc>
                <a:spcPct val="115000"/>
              </a:lnSpc>
              <a:spcBef>
                <a:spcPts val="300"/>
              </a:spcBef>
              <a:spcAft>
                <a:spcPts val="0"/>
              </a:spcAft>
              <a:buClr>
                <a:srgbClr val="0070C0"/>
              </a:buClr>
              <a:buSzPts val="1200"/>
              <a:buFont typeface="Arial"/>
              <a:buChar char="➔"/>
            </a:pPr>
            <a:r>
              <a:rPr b="1" i="0" lang="it-IT" sz="1200" u="none" cap="none" strike="noStrike">
                <a:solidFill>
                  <a:srgbClr val="0070C0"/>
                </a:solidFill>
                <a:latin typeface="Arial"/>
                <a:ea typeface="Arial"/>
                <a:cs typeface="Arial"/>
                <a:sym typeface="Arial"/>
              </a:rPr>
              <a:t>Comunicati del Presidente 10 Gennaio 2024</a:t>
            </a:r>
            <a:endParaRPr b="1" i="0" sz="1200" u="none" cap="none" strike="noStrike">
              <a:solidFill>
                <a:srgbClr val="0070C0"/>
              </a:solidFill>
              <a:latin typeface="Arial"/>
              <a:ea typeface="Arial"/>
              <a:cs typeface="Arial"/>
              <a:sym typeface="Arial"/>
            </a:endParaRPr>
          </a:p>
          <a:p>
            <a:pPr indent="-304800" lvl="1" marL="914400" marR="0" rtl="0" algn="l">
              <a:lnSpc>
                <a:spcPct val="115000"/>
              </a:lnSpc>
              <a:spcBef>
                <a:spcPts val="0"/>
              </a:spcBef>
              <a:spcAft>
                <a:spcPts val="0"/>
              </a:spcAft>
              <a:buClr>
                <a:srgbClr val="0070C0"/>
              </a:buClr>
              <a:buSzPts val="1200"/>
              <a:buFont typeface="Arial"/>
              <a:buChar char="◆"/>
            </a:pPr>
            <a:r>
              <a:rPr b="0" i="0" lang="it-IT" sz="1200" u="none" cap="none" strike="noStrike">
                <a:solidFill>
                  <a:srgbClr val="0070C0"/>
                </a:solidFill>
                <a:latin typeface="Arial"/>
                <a:ea typeface="Arial"/>
                <a:cs typeface="Arial"/>
                <a:sym typeface="Arial"/>
              </a:rPr>
              <a:t>Indicazioni di carattere transitorio sull’applicazione delle disposizioni del codice dei contratti pubblici in materia di digitalizzazione degli affidamenti di importo inferiore a 5.000 euro. </a:t>
            </a:r>
            <a:endParaRPr b="0" i="0" sz="1200" u="none" cap="none" strike="noStrike">
              <a:solidFill>
                <a:srgbClr val="0070C0"/>
              </a:solidFill>
              <a:latin typeface="Arial"/>
              <a:ea typeface="Arial"/>
              <a:cs typeface="Arial"/>
              <a:sym typeface="Arial"/>
            </a:endParaRPr>
          </a:p>
          <a:p>
            <a:pPr indent="-304800" lvl="1" marL="914400" marR="0" rtl="0" algn="l">
              <a:lnSpc>
                <a:spcPct val="115000"/>
              </a:lnSpc>
              <a:spcBef>
                <a:spcPts val="0"/>
              </a:spcBef>
              <a:spcAft>
                <a:spcPts val="0"/>
              </a:spcAft>
              <a:buClr>
                <a:srgbClr val="0070C0"/>
              </a:buClr>
              <a:buSzPts val="1200"/>
              <a:buFont typeface="Arial"/>
              <a:buChar char="◆"/>
            </a:pPr>
            <a:r>
              <a:rPr b="0" i="0" lang="it-IT" sz="1200" u="none" cap="none" strike="noStrike">
                <a:solidFill>
                  <a:srgbClr val="0070C0"/>
                </a:solidFill>
                <a:latin typeface="Arial"/>
                <a:ea typeface="Arial"/>
                <a:cs typeface="Arial"/>
                <a:sym typeface="Arial"/>
              </a:rPr>
              <a:t>Indicazioni per l’assolvimento degli obblighi di pubblicità legale dei bandi di gara in ambito nazionale </a:t>
            </a:r>
            <a:endParaRPr b="0" i="0" sz="1200" u="none" cap="none" strike="noStrike">
              <a:solidFill>
                <a:srgbClr val="0070C0"/>
              </a:solidFill>
              <a:latin typeface="Arial"/>
              <a:ea typeface="Arial"/>
              <a:cs typeface="Arial"/>
              <a:sym typeface="Arial"/>
            </a:endParaRPr>
          </a:p>
          <a:p>
            <a:pPr indent="0" lvl="0" marL="0" marR="0" rtl="0" algn="l">
              <a:lnSpc>
                <a:spcPct val="115000"/>
              </a:lnSpc>
              <a:spcBef>
                <a:spcPts val="1200"/>
              </a:spcBef>
              <a:spcAft>
                <a:spcPts val="1200"/>
              </a:spcAft>
              <a:buClr>
                <a:schemeClr val="dk1"/>
              </a:buClr>
              <a:buSzPts val="1100"/>
              <a:buFont typeface="Arial"/>
              <a:buNone/>
            </a:pPr>
            <a:r>
              <a:t/>
            </a:r>
            <a:endParaRPr b="1" i="0" sz="2000" u="none" cap="none" strike="noStrike">
              <a:solidFill>
                <a:srgbClr val="0070C0"/>
              </a:solidFill>
              <a:highlight>
                <a:srgbClr val="00FFFF"/>
              </a:highlight>
              <a:latin typeface="Arial"/>
              <a:ea typeface="Arial"/>
              <a:cs typeface="Arial"/>
              <a:sym typeface="Arial"/>
            </a:endParaRPr>
          </a:p>
        </p:txBody>
      </p:sp>
      <p:sp>
        <p:nvSpPr>
          <p:cNvPr id="198" name="Google Shape;198;g28bc529ed87_0_5"/>
          <p:cNvSpPr txBox="1"/>
          <p:nvPr/>
        </p:nvSpPr>
        <p:spPr>
          <a:xfrm>
            <a:off x="3119425" y="957900"/>
            <a:ext cx="65874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Clr>
                <a:schemeClr val="dk1"/>
              </a:buClr>
              <a:buSzPts val="1100"/>
              <a:buFont typeface="Arial"/>
              <a:buNone/>
            </a:pPr>
            <a:r>
              <a:rPr b="1" i="0" lang="it-IT" sz="1800" u="none" cap="none" strike="noStrike">
                <a:solidFill>
                  <a:srgbClr val="4F81BC"/>
                </a:solidFill>
                <a:latin typeface="Arial"/>
                <a:ea typeface="Arial"/>
                <a:cs typeface="Arial"/>
                <a:sym typeface="Arial"/>
              </a:rPr>
              <a:t>I provvedimenti ANAC 2/2</a:t>
            </a:r>
            <a:endParaRPr b="1" i="0" sz="1800" u="none" cap="none" strike="noStrike">
              <a:solidFill>
                <a:srgbClr val="0070C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g24db0e86756_0_35"/>
          <p:cNvSpPr txBox="1"/>
          <p:nvPr>
            <p:ph type="title"/>
          </p:nvPr>
        </p:nvSpPr>
        <p:spPr>
          <a:xfrm>
            <a:off x="3824950" y="263275"/>
            <a:ext cx="7283100" cy="6431700"/>
          </a:xfrm>
          <a:prstGeom prst="rect">
            <a:avLst/>
          </a:prstGeom>
          <a:noFill/>
          <a:ln>
            <a:noFill/>
          </a:ln>
        </p:spPr>
        <p:txBody>
          <a:bodyPr anchorCtr="0" anchor="ctr" bIns="45700" lIns="91425" spcFirstLastPara="1" rIns="91425" wrap="square" tIns="45700">
            <a:noAutofit/>
          </a:bodyPr>
          <a:lstStyle/>
          <a:p>
            <a:pPr indent="-400050" lvl="0" marL="457200" marR="0" rtl="0" algn="l">
              <a:lnSpc>
                <a:spcPct val="90000"/>
              </a:lnSpc>
              <a:spcBef>
                <a:spcPts val="1000"/>
              </a:spcBef>
              <a:spcAft>
                <a:spcPts val="0"/>
              </a:spcAft>
              <a:buSzPts val="2700"/>
              <a:buChar char="●"/>
            </a:pPr>
            <a:r>
              <a:rPr b="1" lang="it-IT" sz="2700"/>
              <a:t>Componenti centrali del nuovo sistema di gestione dei Contratti Pubblici</a:t>
            </a:r>
            <a:endParaRPr b="1" sz="2700"/>
          </a:p>
          <a:p>
            <a:pPr indent="-400050" lvl="1" marL="914400" marR="0" rtl="0" algn="l">
              <a:lnSpc>
                <a:spcPct val="90000"/>
              </a:lnSpc>
              <a:spcBef>
                <a:spcPts val="0"/>
              </a:spcBef>
              <a:spcAft>
                <a:spcPts val="0"/>
              </a:spcAft>
              <a:buClr>
                <a:schemeClr val="lt1"/>
              </a:buClr>
              <a:buSzPts val="2700"/>
              <a:buChar char="○"/>
            </a:pPr>
            <a:r>
              <a:rPr lang="it-IT" sz="2700">
                <a:solidFill>
                  <a:schemeClr val="lt1"/>
                </a:solidFill>
              </a:rPr>
              <a:t>PCP - Piattaforma Contratti Pubblici di ANAC</a:t>
            </a:r>
            <a:endParaRPr sz="2700">
              <a:solidFill>
                <a:schemeClr val="lt1"/>
              </a:solidFill>
            </a:endParaRPr>
          </a:p>
          <a:p>
            <a:pPr indent="-400050" lvl="1" marL="914400" marR="0" rtl="0" algn="l">
              <a:lnSpc>
                <a:spcPct val="90000"/>
              </a:lnSpc>
              <a:spcBef>
                <a:spcPts val="0"/>
              </a:spcBef>
              <a:spcAft>
                <a:spcPts val="0"/>
              </a:spcAft>
              <a:buClr>
                <a:schemeClr val="lt1"/>
              </a:buClr>
              <a:buSzPts val="2700"/>
              <a:buChar char="○"/>
            </a:pPr>
            <a:r>
              <a:rPr lang="it-IT" sz="2700">
                <a:solidFill>
                  <a:schemeClr val="lt1"/>
                </a:solidFill>
              </a:rPr>
              <a:t>PVL - sistema di pubblicità legale degli atti a livello nazionale ed europeo</a:t>
            </a:r>
            <a:endParaRPr sz="2700">
              <a:solidFill>
                <a:schemeClr val="lt1"/>
              </a:solidFill>
            </a:endParaRPr>
          </a:p>
          <a:p>
            <a:pPr indent="-400050" lvl="1" marL="914400" marR="0" rtl="0" algn="l">
              <a:lnSpc>
                <a:spcPct val="90000"/>
              </a:lnSpc>
              <a:spcBef>
                <a:spcPts val="0"/>
              </a:spcBef>
              <a:spcAft>
                <a:spcPts val="0"/>
              </a:spcAft>
              <a:buClr>
                <a:schemeClr val="lt1"/>
              </a:buClr>
              <a:buSzPts val="2700"/>
              <a:buChar char="○"/>
            </a:pPr>
            <a:r>
              <a:rPr lang="it-IT" sz="2700">
                <a:solidFill>
                  <a:schemeClr val="lt1"/>
                </a:solidFill>
              </a:rPr>
              <a:t>FVOE e Anagrafe dell'Operatore Economico</a:t>
            </a:r>
            <a:endParaRPr sz="2700">
              <a:solidFill>
                <a:schemeClr val="lt1"/>
              </a:solidFill>
            </a:endParaRPr>
          </a:p>
          <a:p>
            <a:pPr indent="0" lvl="0" marL="0" marR="0" rtl="0" algn="l">
              <a:lnSpc>
                <a:spcPct val="90000"/>
              </a:lnSpc>
              <a:spcBef>
                <a:spcPts val="0"/>
              </a:spcBef>
              <a:spcAft>
                <a:spcPts val="0"/>
              </a:spcAft>
              <a:buSzPts val="4000"/>
              <a:buNone/>
            </a:pPr>
            <a:r>
              <a:t/>
            </a:r>
            <a:endParaRPr sz="27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g1e405664e1f_1_38"/>
          <p:cNvSpPr/>
          <p:nvPr/>
        </p:nvSpPr>
        <p:spPr>
          <a:xfrm>
            <a:off x="8727667" y="39500"/>
            <a:ext cx="3415200" cy="6741900"/>
          </a:xfrm>
          <a:prstGeom prst="roundRect">
            <a:avLst>
              <a:gd fmla="val 3979" name="adj"/>
            </a:avLst>
          </a:prstGeom>
          <a:noFill/>
          <a:ln cap="flat" cmpd="sng" w="9525">
            <a:solidFill>
              <a:srgbClr val="78909C"/>
            </a:solidFill>
            <a:prstDash val="dot"/>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700"/>
              <a:buFont typeface="Arial"/>
              <a:buNone/>
            </a:pPr>
            <a:r>
              <a:t/>
            </a:r>
            <a:endParaRPr b="0" i="0" sz="1700" u="none" cap="none" strike="noStrike">
              <a:solidFill>
                <a:srgbClr val="000000"/>
              </a:solidFill>
              <a:highlight>
                <a:srgbClr val="4472C4"/>
              </a:highlight>
              <a:latin typeface="Arial"/>
              <a:ea typeface="Arial"/>
              <a:cs typeface="Arial"/>
              <a:sym typeface="Arial"/>
            </a:endParaRPr>
          </a:p>
        </p:txBody>
      </p:sp>
      <p:sp>
        <p:nvSpPr>
          <p:cNvPr id="210" name="Google Shape;210;g1e405664e1f_1_38"/>
          <p:cNvSpPr/>
          <p:nvPr/>
        </p:nvSpPr>
        <p:spPr>
          <a:xfrm>
            <a:off x="585400" y="3078222"/>
            <a:ext cx="2064300" cy="1682400"/>
          </a:xfrm>
          <a:prstGeom prst="roundRect">
            <a:avLst>
              <a:gd fmla="val 9027" name="adj"/>
            </a:avLst>
          </a:prstGeom>
          <a:noFill/>
          <a:ln cap="flat" cmpd="sng" w="9525">
            <a:solidFill>
              <a:schemeClr val="accent3"/>
            </a:solidFill>
            <a:prstDash val="dot"/>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700"/>
              <a:buFont typeface="Arial"/>
              <a:buNone/>
            </a:pPr>
            <a:r>
              <a:t/>
            </a:r>
            <a:endParaRPr b="0" i="0" sz="1700" u="none" cap="none" strike="noStrike">
              <a:solidFill>
                <a:srgbClr val="000000"/>
              </a:solidFill>
              <a:highlight>
                <a:srgbClr val="4472C4"/>
              </a:highlight>
              <a:latin typeface="Arial"/>
              <a:ea typeface="Arial"/>
              <a:cs typeface="Arial"/>
              <a:sym typeface="Arial"/>
            </a:endParaRPr>
          </a:p>
        </p:txBody>
      </p:sp>
      <p:sp>
        <p:nvSpPr>
          <p:cNvPr id="211" name="Google Shape;211;g1e405664e1f_1_38"/>
          <p:cNvSpPr/>
          <p:nvPr/>
        </p:nvSpPr>
        <p:spPr>
          <a:xfrm>
            <a:off x="556800" y="4804733"/>
            <a:ext cx="2064300" cy="1302000"/>
          </a:xfrm>
          <a:prstGeom prst="roundRect">
            <a:avLst>
              <a:gd fmla="val 9027" name="adj"/>
            </a:avLst>
          </a:prstGeom>
          <a:noFill/>
          <a:ln cap="flat" cmpd="sng" w="9525">
            <a:solidFill>
              <a:schemeClr val="accent3"/>
            </a:solidFill>
            <a:prstDash val="dot"/>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700"/>
              <a:buFont typeface="Arial"/>
              <a:buNone/>
            </a:pPr>
            <a:r>
              <a:t/>
            </a:r>
            <a:endParaRPr b="0" i="0" sz="1700" u="none" cap="none" strike="noStrike">
              <a:solidFill>
                <a:srgbClr val="000000"/>
              </a:solidFill>
              <a:highlight>
                <a:srgbClr val="4472C4"/>
              </a:highlight>
              <a:latin typeface="Arial"/>
              <a:ea typeface="Arial"/>
              <a:cs typeface="Arial"/>
              <a:sym typeface="Arial"/>
            </a:endParaRPr>
          </a:p>
        </p:txBody>
      </p:sp>
      <p:sp>
        <p:nvSpPr>
          <p:cNvPr id="212" name="Google Shape;212;g1e405664e1f_1_38"/>
          <p:cNvSpPr/>
          <p:nvPr/>
        </p:nvSpPr>
        <p:spPr>
          <a:xfrm>
            <a:off x="556775" y="2021127"/>
            <a:ext cx="2064300" cy="864600"/>
          </a:xfrm>
          <a:prstGeom prst="roundRect">
            <a:avLst>
              <a:gd fmla="val 9027" name="adj"/>
            </a:avLst>
          </a:prstGeom>
          <a:noFill/>
          <a:ln cap="flat" cmpd="sng" w="9525">
            <a:solidFill>
              <a:schemeClr val="accent3"/>
            </a:solidFill>
            <a:prstDash val="dot"/>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700"/>
              <a:buFont typeface="Arial"/>
              <a:buNone/>
            </a:pPr>
            <a:r>
              <a:t/>
            </a:r>
            <a:endParaRPr b="0" i="0" sz="1700" u="none" cap="none" strike="noStrike">
              <a:solidFill>
                <a:srgbClr val="000000"/>
              </a:solidFill>
              <a:highlight>
                <a:srgbClr val="4472C4"/>
              </a:highlight>
              <a:latin typeface="Arial"/>
              <a:ea typeface="Arial"/>
              <a:cs typeface="Arial"/>
              <a:sym typeface="Arial"/>
            </a:endParaRPr>
          </a:p>
        </p:txBody>
      </p:sp>
      <p:sp>
        <p:nvSpPr>
          <p:cNvPr id="213" name="Google Shape;213;g1e405664e1f_1_38"/>
          <p:cNvSpPr/>
          <p:nvPr/>
        </p:nvSpPr>
        <p:spPr>
          <a:xfrm>
            <a:off x="3045767" y="1334500"/>
            <a:ext cx="4862400" cy="1398900"/>
          </a:xfrm>
          <a:prstGeom prst="roundRect">
            <a:avLst>
              <a:gd fmla="val 9027" name="adj"/>
            </a:avLst>
          </a:prstGeom>
          <a:noFill/>
          <a:ln cap="flat" cmpd="sng" w="9525">
            <a:solidFill>
              <a:schemeClr val="accent3"/>
            </a:solidFill>
            <a:prstDash val="dot"/>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700"/>
              <a:buFont typeface="Arial"/>
              <a:buNone/>
            </a:pPr>
            <a:r>
              <a:t/>
            </a:r>
            <a:endParaRPr b="0" i="0" sz="1700" u="none" cap="none" strike="noStrike">
              <a:solidFill>
                <a:srgbClr val="000000"/>
              </a:solidFill>
              <a:highlight>
                <a:srgbClr val="4472C4"/>
              </a:highlight>
              <a:latin typeface="Arial"/>
              <a:ea typeface="Arial"/>
              <a:cs typeface="Arial"/>
              <a:sym typeface="Arial"/>
            </a:endParaRPr>
          </a:p>
        </p:txBody>
      </p:sp>
      <p:sp>
        <p:nvSpPr>
          <p:cNvPr id="214" name="Google Shape;214;g1e405664e1f_1_38"/>
          <p:cNvSpPr/>
          <p:nvPr/>
        </p:nvSpPr>
        <p:spPr>
          <a:xfrm>
            <a:off x="3237457" y="1491852"/>
            <a:ext cx="848100" cy="1017900"/>
          </a:xfrm>
          <a:prstGeom prst="roundRect">
            <a:avLst>
              <a:gd fmla="val 16667" name="adj"/>
            </a:avLst>
          </a:prstGeom>
          <a:solidFill>
            <a:srgbClr val="F3F3F3"/>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800"/>
              <a:buFont typeface="Arial"/>
              <a:buNone/>
            </a:pPr>
            <a:r>
              <a:rPr b="0" i="0" lang="it-IT" sz="800" u="none" cap="none" strike="noStrike">
                <a:solidFill>
                  <a:schemeClr val="dk2"/>
                </a:solidFill>
                <a:latin typeface="Titillium Web"/>
                <a:ea typeface="Titillium Web"/>
                <a:cs typeface="Titillium Web"/>
                <a:sym typeface="Titillium Web"/>
              </a:rPr>
              <a:t>Anagrafe unica delle stazioni appaltanti - (AUSA)</a:t>
            </a:r>
            <a:endParaRPr b="0" i="0" sz="1900" u="none" cap="none" strike="noStrike">
              <a:solidFill>
                <a:schemeClr val="dk2"/>
              </a:solidFill>
              <a:latin typeface="Arial"/>
              <a:ea typeface="Arial"/>
              <a:cs typeface="Arial"/>
              <a:sym typeface="Arial"/>
            </a:endParaRPr>
          </a:p>
        </p:txBody>
      </p:sp>
      <p:sp>
        <p:nvSpPr>
          <p:cNvPr id="215" name="Google Shape;215;g1e405664e1f_1_38"/>
          <p:cNvSpPr/>
          <p:nvPr/>
        </p:nvSpPr>
        <p:spPr>
          <a:xfrm>
            <a:off x="4176985" y="1491852"/>
            <a:ext cx="848100" cy="1017900"/>
          </a:xfrm>
          <a:prstGeom prst="roundRect">
            <a:avLst>
              <a:gd fmla="val 16667" name="adj"/>
            </a:avLst>
          </a:prstGeom>
          <a:solidFill>
            <a:srgbClr val="F3F3F3"/>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800"/>
              <a:buFont typeface="Arial"/>
              <a:buNone/>
            </a:pPr>
            <a:r>
              <a:rPr b="0" i="0" lang="it-IT" sz="800" u="none" cap="none" strike="noStrike">
                <a:solidFill>
                  <a:schemeClr val="dk2"/>
                </a:solidFill>
                <a:latin typeface="Titillium Web"/>
                <a:ea typeface="Titillium Web"/>
                <a:cs typeface="Titillium Web"/>
                <a:sym typeface="Titillium Web"/>
              </a:rPr>
              <a:t>Casellario informatico dei Contratti Pubblici  </a:t>
            </a:r>
            <a:endParaRPr b="0" i="0" sz="1700" u="none" cap="none" strike="noStrike">
              <a:solidFill>
                <a:schemeClr val="dk2"/>
              </a:solidFill>
              <a:latin typeface="Arial"/>
              <a:ea typeface="Arial"/>
              <a:cs typeface="Arial"/>
              <a:sym typeface="Arial"/>
            </a:endParaRPr>
          </a:p>
        </p:txBody>
      </p:sp>
      <p:sp>
        <p:nvSpPr>
          <p:cNvPr id="216" name="Google Shape;216;g1e405664e1f_1_38"/>
          <p:cNvSpPr/>
          <p:nvPr/>
        </p:nvSpPr>
        <p:spPr>
          <a:xfrm>
            <a:off x="5097016" y="1491852"/>
            <a:ext cx="848100" cy="1017900"/>
          </a:xfrm>
          <a:prstGeom prst="roundRect">
            <a:avLst>
              <a:gd fmla="val 16667" name="adj"/>
            </a:avLst>
          </a:prstGeom>
          <a:solidFill>
            <a:srgbClr val="F3F3F3"/>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chemeClr val="dk1"/>
              </a:buClr>
              <a:buSzPts val="1500"/>
              <a:buFont typeface="Arial"/>
              <a:buNone/>
            </a:pPr>
            <a:r>
              <a:rPr b="0" i="0" lang="it-IT" sz="800" u="none" cap="none" strike="noStrike">
                <a:solidFill>
                  <a:schemeClr val="dk2"/>
                </a:solidFill>
                <a:latin typeface="Titillium Web"/>
                <a:ea typeface="Titillium Web"/>
                <a:cs typeface="Titillium Web"/>
                <a:sym typeface="Titillium Web"/>
              </a:rPr>
              <a:t>Anagrafe degli Operatori Economici</a:t>
            </a:r>
            <a:r>
              <a:rPr b="1" i="0" lang="it-IT" sz="800" u="none" cap="none" strike="noStrike">
                <a:solidFill>
                  <a:srgbClr val="5A6772"/>
                </a:solidFill>
                <a:latin typeface="Titillium Web"/>
                <a:ea typeface="Titillium Web"/>
                <a:cs typeface="Titillium Web"/>
                <a:sym typeface="Titillium Web"/>
              </a:rPr>
              <a:t> </a:t>
            </a:r>
            <a:endParaRPr b="0" i="0" sz="800" u="none" cap="none" strike="noStrike">
              <a:solidFill>
                <a:schemeClr val="dk2"/>
              </a:solidFill>
              <a:latin typeface="Titillium Web"/>
              <a:ea typeface="Titillium Web"/>
              <a:cs typeface="Titillium Web"/>
              <a:sym typeface="Titillium Web"/>
            </a:endParaRPr>
          </a:p>
        </p:txBody>
      </p:sp>
      <p:sp>
        <p:nvSpPr>
          <p:cNvPr id="217" name="Google Shape;217;g1e405664e1f_1_38"/>
          <p:cNvSpPr/>
          <p:nvPr/>
        </p:nvSpPr>
        <p:spPr>
          <a:xfrm>
            <a:off x="6017047" y="1491852"/>
            <a:ext cx="848100" cy="1017900"/>
          </a:xfrm>
          <a:prstGeom prst="roundRect">
            <a:avLst>
              <a:gd fmla="val 16667" name="adj"/>
            </a:avLst>
          </a:prstGeom>
          <a:solidFill>
            <a:srgbClr val="F3F3F3"/>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chemeClr val="dk1"/>
              </a:buClr>
              <a:buSzPts val="1500"/>
              <a:buFont typeface="Arial"/>
              <a:buNone/>
            </a:pPr>
            <a:r>
              <a:rPr b="0" i="0" lang="it-IT" sz="800" u="none" cap="none" strike="noStrike">
                <a:solidFill>
                  <a:schemeClr val="dk2"/>
                </a:solidFill>
                <a:latin typeface="Titillium Web"/>
                <a:ea typeface="Titillium Web"/>
                <a:cs typeface="Titillium Web"/>
                <a:sym typeface="Titillium Web"/>
              </a:rPr>
              <a:t>Piattaforma</a:t>
            </a:r>
            <a:endParaRPr b="0" i="0" sz="800" u="none" cap="none" strike="noStrike">
              <a:solidFill>
                <a:schemeClr val="dk2"/>
              </a:solidFill>
              <a:latin typeface="Titillium Web"/>
              <a:ea typeface="Titillium Web"/>
              <a:cs typeface="Titillium Web"/>
              <a:sym typeface="Titillium Web"/>
            </a:endParaRPr>
          </a:p>
          <a:p>
            <a:pPr indent="0" lvl="0" marL="0" marR="0" rtl="0" algn="l">
              <a:lnSpc>
                <a:spcPct val="100000"/>
              </a:lnSpc>
              <a:spcBef>
                <a:spcPts val="0"/>
              </a:spcBef>
              <a:spcAft>
                <a:spcPts val="0"/>
              </a:spcAft>
              <a:buClr>
                <a:schemeClr val="dk1"/>
              </a:buClr>
              <a:buSzPts val="1500"/>
              <a:buFont typeface="Arial"/>
              <a:buNone/>
            </a:pPr>
            <a:r>
              <a:rPr b="0" i="0" lang="it-IT" sz="800" u="none" cap="none" strike="noStrike">
                <a:solidFill>
                  <a:schemeClr val="dk2"/>
                </a:solidFill>
                <a:latin typeface="Titillium Web"/>
                <a:ea typeface="Titillium Web"/>
                <a:cs typeface="Titillium Web"/>
                <a:sym typeface="Titillium Web"/>
              </a:rPr>
              <a:t>Contratti </a:t>
            </a:r>
            <a:endParaRPr b="0" i="0" sz="800" u="none" cap="none" strike="noStrike">
              <a:solidFill>
                <a:schemeClr val="dk2"/>
              </a:solidFill>
              <a:latin typeface="Titillium Web"/>
              <a:ea typeface="Titillium Web"/>
              <a:cs typeface="Titillium Web"/>
              <a:sym typeface="Titillium Web"/>
            </a:endParaRPr>
          </a:p>
          <a:p>
            <a:pPr indent="0" lvl="0" marL="0" marR="0" rtl="0" algn="l">
              <a:lnSpc>
                <a:spcPct val="100000"/>
              </a:lnSpc>
              <a:spcBef>
                <a:spcPts val="0"/>
              </a:spcBef>
              <a:spcAft>
                <a:spcPts val="0"/>
              </a:spcAft>
              <a:buClr>
                <a:schemeClr val="dk1"/>
              </a:buClr>
              <a:buSzPts val="1500"/>
              <a:buFont typeface="Arial"/>
              <a:buNone/>
            </a:pPr>
            <a:r>
              <a:rPr b="0" i="0" lang="it-IT" sz="800" u="none" cap="none" strike="noStrike">
                <a:solidFill>
                  <a:schemeClr val="dk2"/>
                </a:solidFill>
                <a:latin typeface="Titillium Web"/>
                <a:ea typeface="Titillium Web"/>
                <a:cs typeface="Titillium Web"/>
                <a:sym typeface="Titillium Web"/>
              </a:rPr>
              <a:t>Pubblici</a:t>
            </a:r>
            <a:endParaRPr b="0" i="0" sz="800" u="none" cap="none" strike="noStrike">
              <a:solidFill>
                <a:schemeClr val="dk2"/>
              </a:solidFill>
              <a:latin typeface="Titillium Web"/>
              <a:ea typeface="Titillium Web"/>
              <a:cs typeface="Titillium Web"/>
              <a:sym typeface="Titillium Web"/>
            </a:endParaRPr>
          </a:p>
          <a:p>
            <a:pPr indent="0" lvl="0" marL="0" marR="0" rtl="0" algn="l">
              <a:lnSpc>
                <a:spcPct val="100000"/>
              </a:lnSpc>
              <a:spcBef>
                <a:spcPts val="0"/>
              </a:spcBef>
              <a:spcAft>
                <a:spcPts val="0"/>
              </a:spcAft>
              <a:buClr>
                <a:schemeClr val="dk1"/>
              </a:buClr>
              <a:buSzPts val="1500"/>
              <a:buFont typeface="Arial"/>
              <a:buNone/>
            </a:pPr>
            <a:r>
              <a:rPr b="0" i="0" lang="it-IT" sz="800" u="none" cap="none" strike="noStrike">
                <a:solidFill>
                  <a:schemeClr val="dk2"/>
                </a:solidFill>
                <a:latin typeface="Titillium Web"/>
                <a:ea typeface="Titillium Web"/>
                <a:cs typeface="Titillium Web"/>
                <a:sym typeface="Titillium Web"/>
              </a:rPr>
              <a:t>(PCP)</a:t>
            </a:r>
            <a:endParaRPr b="0" i="0" sz="800" u="none" cap="none" strike="noStrike">
              <a:solidFill>
                <a:schemeClr val="dk2"/>
              </a:solidFill>
              <a:latin typeface="Titillium Web"/>
              <a:ea typeface="Titillium Web"/>
              <a:cs typeface="Titillium Web"/>
              <a:sym typeface="Titillium Web"/>
            </a:endParaRPr>
          </a:p>
        </p:txBody>
      </p:sp>
      <p:sp>
        <p:nvSpPr>
          <p:cNvPr id="218" name="Google Shape;218;g1e405664e1f_1_38"/>
          <p:cNvSpPr/>
          <p:nvPr/>
        </p:nvSpPr>
        <p:spPr>
          <a:xfrm>
            <a:off x="6937077" y="1491852"/>
            <a:ext cx="848100" cy="1017900"/>
          </a:xfrm>
          <a:prstGeom prst="roundRect">
            <a:avLst>
              <a:gd fmla="val 16667" name="adj"/>
            </a:avLst>
          </a:prstGeom>
          <a:solidFill>
            <a:srgbClr val="F3F3F3"/>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800"/>
              <a:buFont typeface="Arial"/>
              <a:buNone/>
            </a:pPr>
            <a:r>
              <a:rPr b="0" i="0" lang="it-IT" sz="800" u="none" cap="none" strike="noStrike">
                <a:solidFill>
                  <a:schemeClr val="dk2"/>
                </a:solidFill>
                <a:latin typeface="Titillium Web"/>
                <a:ea typeface="Titillium Web"/>
                <a:cs typeface="Titillium Web"/>
                <a:sym typeface="Titillium Web"/>
              </a:rPr>
              <a:t>Fascicolo virtuale dell’</a:t>
            </a:r>
            <a:endParaRPr b="0" i="0" sz="800" u="none" cap="none" strike="noStrike">
              <a:solidFill>
                <a:schemeClr val="dk2"/>
              </a:solidFill>
              <a:latin typeface="Titillium Web"/>
              <a:ea typeface="Titillium Web"/>
              <a:cs typeface="Titillium Web"/>
              <a:sym typeface="Titillium Web"/>
            </a:endParaRPr>
          </a:p>
          <a:p>
            <a:pPr indent="0" lvl="0" marL="0" marR="0" rtl="0" algn="l">
              <a:lnSpc>
                <a:spcPct val="100000"/>
              </a:lnSpc>
              <a:spcBef>
                <a:spcPts val="0"/>
              </a:spcBef>
              <a:spcAft>
                <a:spcPts val="0"/>
              </a:spcAft>
              <a:buClr>
                <a:schemeClr val="dk1"/>
              </a:buClr>
              <a:buSzPts val="1500"/>
              <a:buFont typeface="Arial"/>
              <a:buNone/>
            </a:pPr>
            <a:r>
              <a:rPr b="0" i="0" lang="it-IT" sz="800" u="none" cap="none" strike="noStrike">
                <a:solidFill>
                  <a:schemeClr val="dk2"/>
                </a:solidFill>
                <a:latin typeface="Titillium Web"/>
                <a:ea typeface="Titillium Web"/>
                <a:cs typeface="Titillium Web"/>
                <a:sym typeface="Titillium Web"/>
              </a:rPr>
              <a:t>operatore </a:t>
            </a:r>
            <a:r>
              <a:rPr b="0" i="0" lang="it-IT" sz="700" u="none" cap="none" strike="noStrike">
                <a:solidFill>
                  <a:schemeClr val="dk2"/>
                </a:solidFill>
                <a:latin typeface="Titillium Web"/>
                <a:ea typeface="Titillium Web"/>
                <a:cs typeface="Titillium Web"/>
                <a:sym typeface="Titillium Web"/>
              </a:rPr>
              <a:t>economico</a:t>
            </a:r>
            <a:r>
              <a:rPr b="0" i="0" lang="it-IT" sz="800" u="none" cap="none" strike="noStrike">
                <a:solidFill>
                  <a:schemeClr val="dk2"/>
                </a:solidFill>
                <a:latin typeface="Titillium Web"/>
                <a:ea typeface="Titillium Web"/>
                <a:cs typeface="Titillium Web"/>
                <a:sym typeface="Titillium Web"/>
              </a:rPr>
              <a:t> – FVOE  </a:t>
            </a:r>
            <a:endParaRPr b="0" i="0" sz="1700" u="none" cap="none" strike="noStrike">
              <a:solidFill>
                <a:schemeClr val="dk2"/>
              </a:solidFill>
              <a:latin typeface="Arial"/>
              <a:ea typeface="Arial"/>
              <a:cs typeface="Arial"/>
              <a:sym typeface="Arial"/>
            </a:endParaRPr>
          </a:p>
        </p:txBody>
      </p:sp>
      <p:sp>
        <p:nvSpPr>
          <p:cNvPr id="219" name="Google Shape;219;g1e405664e1f_1_38"/>
          <p:cNvSpPr txBox="1"/>
          <p:nvPr/>
        </p:nvSpPr>
        <p:spPr>
          <a:xfrm>
            <a:off x="3857876" y="950600"/>
            <a:ext cx="3252300" cy="464100"/>
          </a:xfrm>
          <a:prstGeom prst="rect">
            <a:avLst/>
          </a:prstGeom>
          <a:no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chemeClr val="dk1"/>
              </a:buClr>
              <a:buSzPts val="1100"/>
              <a:buFont typeface="Arial"/>
              <a:buNone/>
            </a:pPr>
            <a:r>
              <a:rPr b="1" i="0" lang="it-IT" sz="900" u="none" cap="none" strike="noStrike">
                <a:solidFill>
                  <a:srgbClr val="0066CC"/>
                </a:solidFill>
                <a:latin typeface="Titillium Web"/>
                <a:ea typeface="Titillium Web"/>
                <a:cs typeface="Titillium Web"/>
                <a:sym typeface="Titillium Web"/>
              </a:rPr>
              <a:t>BANCA DATI NAZIONALE CONTRATTI PUBBLICI (ANAC)</a:t>
            </a:r>
            <a:endParaRPr b="1" i="0" sz="900" u="none" cap="none" strike="noStrike">
              <a:solidFill>
                <a:srgbClr val="0066CC"/>
              </a:solidFill>
              <a:latin typeface="Titillium Web"/>
              <a:ea typeface="Titillium Web"/>
              <a:cs typeface="Titillium Web"/>
              <a:sym typeface="Titillium Web"/>
            </a:endParaRPr>
          </a:p>
        </p:txBody>
      </p:sp>
      <p:sp>
        <p:nvSpPr>
          <p:cNvPr id="220" name="Google Shape;220;g1e405664e1f_1_38"/>
          <p:cNvSpPr txBox="1"/>
          <p:nvPr/>
        </p:nvSpPr>
        <p:spPr>
          <a:xfrm>
            <a:off x="9291344" y="111483"/>
            <a:ext cx="1003200" cy="427200"/>
          </a:xfrm>
          <a:prstGeom prst="rect">
            <a:avLst/>
          </a:prstGeom>
          <a:no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chemeClr val="dk1"/>
              </a:buClr>
              <a:buSzPts val="1100"/>
              <a:buFont typeface="Arial"/>
              <a:buNone/>
            </a:pPr>
            <a:r>
              <a:rPr b="0" i="0" lang="it-IT" sz="800" u="none" cap="none" strike="noStrike">
                <a:solidFill>
                  <a:srgbClr val="0066CC"/>
                </a:solidFill>
                <a:latin typeface="Titillium Web"/>
                <a:ea typeface="Titillium Web"/>
                <a:cs typeface="Titillium Web"/>
                <a:sym typeface="Titillium Web"/>
              </a:rPr>
              <a:t>Ministero Giustizia</a:t>
            </a:r>
            <a:endParaRPr b="0" i="0" sz="800" u="none" cap="none" strike="noStrike">
              <a:solidFill>
                <a:srgbClr val="0066CC"/>
              </a:solidFill>
              <a:latin typeface="Titillium Web Light"/>
              <a:ea typeface="Titillium Web Light"/>
              <a:cs typeface="Titillium Web Light"/>
              <a:sym typeface="Titillium Web Light"/>
            </a:endParaRPr>
          </a:p>
        </p:txBody>
      </p:sp>
      <p:sp>
        <p:nvSpPr>
          <p:cNvPr id="221" name="Google Shape;221;g1e405664e1f_1_38"/>
          <p:cNvSpPr txBox="1"/>
          <p:nvPr/>
        </p:nvSpPr>
        <p:spPr>
          <a:xfrm>
            <a:off x="10981332" y="973747"/>
            <a:ext cx="746400" cy="427200"/>
          </a:xfrm>
          <a:prstGeom prst="rect">
            <a:avLst/>
          </a:prstGeom>
          <a:no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chemeClr val="dk1"/>
              </a:buClr>
              <a:buSzPts val="1100"/>
              <a:buFont typeface="Arial"/>
              <a:buNone/>
            </a:pPr>
            <a:r>
              <a:rPr b="0" i="0" lang="it-IT" sz="800" u="none" cap="none" strike="noStrike">
                <a:solidFill>
                  <a:srgbClr val="0066CC"/>
                </a:solidFill>
                <a:latin typeface="Titillium Web"/>
                <a:ea typeface="Titillium Web"/>
                <a:cs typeface="Titillium Web"/>
                <a:sym typeface="Titillium Web"/>
              </a:rPr>
              <a:t>Ministero Interno</a:t>
            </a:r>
            <a:endParaRPr b="0" i="0" sz="800" u="none" cap="none" strike="noStrike">
              <a:solidFill>
                <a:srgbClr val="0066CC"/>
              </a:solidFill>
              <a:latin typeface="Titillium Web Light"/>
              <a:ea typeface="Titillium Web Light"/>
              <a:cs typeface="Titillium Web Light"/>
              <a:sym typeface="Titillium Web Light"/>
            </a:endParaRPr>
          </a:p>
        </p:txBody>
      </p:sp>
      <p:sp>
        <p:nvSpPr>
          <p:cNvPr id="222" name="Google Shape;222;g1e405664e1f_1_38"/>
          <p:cNvSpPr txBox="1"/>
          <p:nvPr/>
        </p:nvSpPr>
        <p:spPr>
          <a:xfrm>
            <a:off x="10981345" y="1453920"/>
            <a:ext cx="1398300" cy="427200"/>
          </a:xfrm>
          <a:prstGeom prst="rect">
            <a:avLst/>
          </a:prstGeom>
          <a:no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chemeClr val="dk1"/>
              </a:buClr>
              <a:buSzPts val="1500"/>
              <a:buFont typeface="Arial"/>
              <a:buNone/>
            </a:pPr>
            <a:r>
              <a:rPr b="0" i="0" lang="it-IT" sz="800" u="none" cap="none" strike="noStrike">
                <a:solidFill>
                  <a:srgbClr val="0066CC"/>
                </a:solidFill>
                <a:latin typeface="Titillium Web"/>
                <a:ea typeface="Titillium Web"/>
                <a:cs typeface="Titillium Web"/>
                <a:sym typeface="Titillium Web"/>
              </a:rPr>
              <a:t>Ministero delle Imprese</a:t>
            </a:r>
            <a:endParaRPr b="0" i="0" sz="800" u="none" cap="none" strike="noStrike">
              <a:solidFill>
                <a:srgbClr val="0066CC"/>
              </a:solidFill>
              <a:latin typeface="Titillium Web"/>
              <a:ea typeface="Titillium Web"/>
              <a:cs typeface="Titillium Web"/>
              <a:sym typeface="Titillium Web"/>
            </a:endParaRPr>
          </a:p>
          <a:p>
            <a:pPr indent="0" lvl="0" marL="0" marR="0" rtl="0" algn="l">
              <a:lnSpc>
                <a:spcPct val="100000"/>
              </a:lnSpc>
              <a:spcBef>
                <a:spcPts val="0"/>
              </a:spcBef>
              <a:spcAft>
                <a:spcPts val="0"/>
              </a:spcAft>
              <a:buClr>
                <a:schemeClr val="dk1"/>
              </a:buClr>
              <a:buSzPts val="1500"/>
              <a:buFont typeface="Arial"/>
              <a:buNone/>
            </a:pPr>
            <a:r>
              <a:rPr b="0" i="0" lang="it-IT" sz="800" u="none" cap="none" strike="noStrike">
                <a:solidFill>
                  <a:srgbClr val="0066CC"/>
                </a:solidFill>
                <a:latin typeface="Titillium Web"/>
                <a:ea typeface="Titillium Web"/>
                <a:cs typeface="Titillium Web"/>
                <a:sym typeface="Titillium Web"/>
              </a:rPr>
              <a:t> e del Made in Italy</a:t>
            </a:r>
            <a:endParaRPr b="0" i="0" sz="800" u="none" cap="none" strike="noStrike">
              <a:solidFill>
                <a:srgbClr val="0066CC"/>
              </a:solidFill>
              <a:latin typeface="Titillium Web Light"/>
              <a:ea typeface="Titillium Web Light"/>
              <a:cs typeface="Titillium Web Light"/>
              <a:sym typeface="Titillium Web Light"/>
            </a:endParaRPr>
          </a:p>
        </p:txBody>
      </p:sp>
      <p:sp>
        <p:nvSpPr>
          <p:cNvPr id="223" name="Google Shape;223;g1e405664e1f_1_38"/>
          <p:cNvSpPr txBox="1"/>
          <p:nvPr/>
        </p:nvSpPr>
        <p:spPr>
          <a:xfrm>
            <a:off x="10981332" y="1742459"/>
            <a:ext cx="1003200" cy="427200"/>
          </a:xfrm>
          <a:prstGeom prst="rect">
            <a:avLst/>
          </a:prstGeom>
          <a:no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chemeClr val="dk1"/>
              </a:buClr>
              <a:buSzPts val="1500"/>
              <a:buFont typeface="Arial"/>
              <a:buNone/>
            </a:pPr>
            <a:r>
              <a:rPr b="0" i="0" lang="it-IT" sz="800" u="none" cap="none" strike="noStrike">
                <a:solidFill>
                  <a:srgbClr val="0066CC"/>
                </a:solidFill>
                <a:latin typeface="Titillium Web"/>
                <a:ea typeface="Titillium Web"/>
                <a:cs typeface="Titillium Web"/>
                <a:sym typeface="Titillium Web"/>
              </a:rPr>
              <a:t>Ministero del Lavoro</a:t>
            </a:r>
            <a:endParaRPr b="0" i="0" sz="800" u="none" cap="none" strike="noStrike">
              <a:solidFill>
                <a:srgbClr val="0066CC"/>
              </a:solidFill>
              <a:latin typeface="Titillium Web Light"/>
              <a:ea typeface="Titillium Web Light"/>
              <a:cs typeface="Titillium Web Light"/>
              <a:sym typeface="Titillium Web Light"/>
            </a:endParaRPr>
          </a:p>
        </p:txBody>
      </p:sp>
      <p:sp>
        <p:nvSpPr>
          <p:cNvPr id="224" name="Google Shape;224;g1e405664e1f_1_38"/>
          <p:cNvSpPr txBox="1"/>
          <p:nvPr/>
        </p:nvSpPr>
        <p:spPr>
          <a:xfrm>
            <a:off x="10981332" y="2214571"/>
            <a:ext cx="1003200" cy="427200"/>
          </a:xfrm>
          <a:prstGeom prst="rect">
            <a:avLst/>
          </a:prstGeom>
          <a:no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chemeClr val="dk1"/>
              </a:buClr>
              <a:buSzPts val="1600"/>
              <a:buFont typeface="Arial"/>
              <a:buNone/>
            </a:pPr>
            <a:r>
              <a:rPr b="0" i="0" lang="it-IT" sz="800" u="none" cap="none" strike="noStrike">
                <a:solidFill>
                  <a:srgbClr val="0066CC"/>
                </a:solidFill>
                <a:latin typeface="Titillium Web"/>
                <a:ea typeface="Titillium Web"/>
                <a:cs typeface="Titillium Web"/>
                <a:sym typeface="Titillium Web"/>
              </a:rPr>
              <a:t>Ispettorato Nazionale del Lavoro</a:t>
            </a:r>
            <a:endParaRPr b="0" i="0" sz="800" u="none" cap="none" strike="noStrike">
              <a:solidFill>
                <a:srgbClr val="0066CC"/>
              </a:solidFill>
              <a:latin typeface="Titillium Web Light"/>
              <a:ea typeface="Titillium Web Light"/>
              <a:cs typeface="Titillium Web Light"/>
              <a:sym typeface="Titillium Web Light"/>
            </a:endParaRPr>
          </a:p>
        </p:txBody>
      </p:sp>
      <p:sp>
        <p:nvSpPr>
          <p:cNvPr id="225" name="Google Shape;225;g1e405664e1f_1_38"/>
          <p:cNvSpPr txBox="1"/>
          <p:nvPr/>
        </p:nvSpPr>
        <p:spPr>
          <a:xfrm>
            <a:off x="10981332" y="2679711"/>
            <a:ext cx="1003200" cy="254700"/>
          </a:xfrm>
          <a:prstGeom prst="rect">
            <a:avLst/>
          </a:prstGeom>
          <a:noFill/>
          <a:ln>
            <a:noFill/>
          </a:ln>
        </p:spPr>
        <p:txBody>
          <a:bodyPr anchorCtr="0" anchor="t" bIns="121900" lIns="121900" spcFirstLastPara="1" rIns="121900" wrap="square" tIns="121900">
            <a:noAutofit/>
          </a:bodyPr>
          <a:lstStyle/>
          <a:p>
            <a:pPr indent="0" lvl="0" marL="0" marR="0" rtl="0" algn="l">
              <a:lnSpc>
                <a:spcPct val="100000"/>
              </a:lnSpc>
              <a:spcBef>
                <a:spcPts val="0"/>
              </a:spcBef>
              <a:spcAft>
                <a:spcPts val="0"/>
              </a:spcAft>
              <a:buClr>
                <a:schemeClr val="dk1"/>
              </a:buClr>
              <a:buSzPts val="1500"/>
              <a:buFont typeface="Arial"/>
              <a:buNone/>
            </a:pPr>
            <a:r>
              <a:rPr b="0" i="0" lang="it-IT" sz="800" u="none" cap="none" strike="noStrike">
                <a:solidFill>
                  <a:srgbClr val="0066CC"/>
                </a:solidFill>
                <a:latin typeface="Titillium Web"/>
                <a:ea typeface="Titillium Web"/>
                <a:cs typeface="Titillium Web"/>
                <a:sym typeface="Titillium Web"/>
              </a:rPr>
              <a:t>CNEL</a:t>
            </a:r>
            <a:endParaRPr b="0" i="0" sz="800" u="none" cap="none" strike="noStrike">
              <a:solidFill>
                <a:srgbClr val="0066CC"/>
              </a:solidFill>
              <a:latin typeface="Titillium Web"/>
              <a:ea typeface="Titillium Web"/>
              <a:cs typeface="Titillium Web"/>
              <a:sym typeface="Titillium Web"/>
            </a:endParaRPr>
          </a:p>
        </p:txBody>
      </p:sp>
      <p:sp>
        <p:nvSpPr>
          <p:cNvPr id="226" name="Google Shape;226;g1e405664e1f_1_38"/>
          <p:cNvSpPr txBox="1"/>
          <p:nvPr/>
        </p:nvSpPr>
        <p:spPr>
          <a:xfrm>
            <a:off x="10962291" y="2862879"/>
            <a:ext cx="1202100" cy="427200"/>
          </a:xfrm>
          <a:prstGeom prst="rect">
            <a:avLst/>
          </a:prstGeom>
          <a:no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chemeClr val="dk1"/>
              </a:buClr>
              <a:buSzPts val="1500"/>
              <a:buFont typeface="Arial"/>
              <a:buNone/>
            </a:pPr>
            <a:r>
              <a:rPr b="0" i="0" lang="it-IT" sz="800" u="none" cap="none" strike="noStrike">
                <a:solidFill>
                  <a:srgbClr val="0066CC"/>
                </a:solidFill>
                <a:latin typeface="Titillium Web"/>
                <a:ea typeface="Titillium Web"/>
                <a:cs typeface="Titillium Web"/>
                <a:sym typeface="Titillium Web"/>
              </a:rPr>
              <a:t>Agenzia delle Entrate</a:t>
            </a:r>
            <a:endParaRPr b="0" i="0" sz="1600" u="none" cap="none" strike="noStrike">
              <a:solidFill>
                <a:srgbClr val="0066CC"/>
              </a:solidFill>
              <a:latin typeface="Titillium Web"/>
              <a:ea typeface="Titillium Web"/>
              <a:cs typeface="Titillium Web"/>
              <a:sym typeface="Titillium Web"/>
            </a:endParaRPr>
          </a:p>
        </p:txBody>
      </p:sp>
      <p:sp>
        <p:nvSpPr>
          <p:cNvPr id="227" name="Google Shape;227;g1e405664e1f_1_38"/>
          <p:cNvSpPr txBox="1"/>
          <p:nvPr/>
        </p:nvSpPr>
        <p:spPr>
          <a:xfrm>
            <a:off x="10981333" y="5604867"/>
            <a:ext cx="1087200" cy="368700"/>
          </a:xfrm>
          <a:prstGeom prst="rect">
            <a:avLst/>
          </a:prstGeom>
          <a:no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chemeClr val="dk1"/>
              </a:buClr>
              <a:buSzPts val="1500"/>
              <a:buFont typeface="Arial"/>
              <a:buNone/>
            </a:pPr>
            <a:r>
              <a:rPr b="0" i="0" lang="it-IT" sz="800" u="none" cap="none" strike="noStrike">
                <a:solidFill>
                  <a:srgbClr val="0066CC"/>
                </a:solidFill>
                <a:latin typeface="Titillium Web"/>
                <a:ea typeface="Titillium Web"/>
                <a:cs typeface="Titillium Web"/>
                <a:sym typeface="Titillium Web"/>
              </a:rPr>
              <a:t>Inarcassa, CIPAG e altre casse</a:t>
            </a:r>
            <a:endParaRPr b="0" i="0" sz="800" u="none" cap="none" strike="noStrike">
              <a:solidFill>
                <a:srgbClr val="0066CC"/>
              </a:solidFill>
              <a:latin typeface="Titillium Web"/>
              <a:ea typeface="Titillium Web"/>
              <a:cs typeface="Titillium Web"/>
              <a:sym typeface="Titillium Web"/>
            </a:endParaRPr>
          </a:p>
          <a:p>
            <a:pPr indent="0" lvl="0" marL="0" marR="0" rtl="0" algn="l">
              <a:lnSpc>
                <a:spcPct val="100000"/>
              </a:lnSpc>
              <a:spcBef>
                <a:spcPts val="0"/>
              </a:spcBef>
              <a:spcAft>
                <a:spcPts val="0"/>
              </a:spcAft>
              <a:buClr>
                <a:schemeClr val="dk1"/>
              </a:buClr>
              <a:buSzPts val="1500"/>
              <a:buFont typeface="Arial"/>
              <a:buNone/>
            </a:pPr>
            <a:r>
              <a:t/>
            </a:r>
            <a:endParaRPr b="0" i="0" sz="800" u="none" cap="none" strike="noStrike">
              <a:solidFill>
                <a:srgbClr val="0066CC"/>
              </a:solidFill>
              <a:latin typeface="Titillium Web"/>
              <a:ea typeface="Titillium Web"/>
              <a:cs typeface="Titillium Web"/>
              <a:sym typeface="Titillium Web"/>
            </a:endParaRPr>
          </a:p>
        </p:txBody>
      </p:sp>
      <p:sp>
        <p:nvSpPr>
          <p:cNvPr id="228" name="Google Shape;228;g1e405664e1f_1_38"/>
          <p:cNvSpPr txBox="1"/>
          <p:nvPr/>
        </p:nvSpPr>
        <p:spPr>
          <a:xfrm>
            <a:off x="10981332" y="3307243"/>
            <a:ext cx="1074900" cy="368700"/>
          </a:xfrm>
          <a:prstGeom prst="rect">
            <a:avLst/>
          </a:prstGeom>
          <a:no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chemeClr val="dk1"/>
              </a:buClr>
              <a:buSzPts val="1600"/>
              <a:buFont typeface="Arial"/>
              <a:buNone/>
            </a:pPr>
            <a:r>
              <a:rPr b="0" i="0" lang="it-IT" sz="800" u="none" cap="none" strike="noStrike">
                <a:solidFill>
                  <a:srgbClr val="0066CC"/>
                </a:solidFill>
                <a:latin typeface="Titillium Web"/>
                <a:ea typeface="Titillium Web"/>
                <a:cs typeface="Titillium Web"/>
                <a:sym typeface="Titillium Web"/>
              </a:rPr>
              <a:t>Unioncamere/</a:t>
            </a:r>
            <a:endParaRPr b="0" i="0" sz="800" u="none" cap="none" strike="noStrike">
              <a:solidFill>
                <a:srgbClr val="0066CC"/>
              </a:solidFill>
              <a:latin typeface="Titillium Web"/>
              <a:ea typeface="Titillium Web"/>
              <a:cs typeface="Titillium Web"/>
              <a:sym typeface="Titillium Web"/>
            </a:endParaRPr>
          </a:p>
          <a:p>
            <a:pPr indent="0" lvl="0" marL="0" marR="0" rtl="0" algn="l">
              <a:lnSpc>
                <a:spcPct val="100000"/>
              </a:lnSpc>
              <a:spcBef>
                <a:spcPts val="0"/>
              </a:spcBef>
              <a:spcAft>
                <a:spcPts val="0"/>
              </a:spcAft>
              <a:buClr>
                <a:schemeClr val="dk1"/>
              </a:buClr>
              <a:buSzPts val="1600"/>
              <a:buFont typeface="Arial"/>
              <a:buNone/>
            </a:pPr>
            <a:r>
              <a:rPr b="0" i="0" lang="it-IT" sz="800" u="none" cap="none" strike="noStrike">
                <a:solidFill>
                  <a:srgbClr val="0066CC"/>
                </a:solidFill>
                <a:latin typeface="Titillium Web"/>
                <a:ea typeface="Titillium Web"/>
                <a:cs typeface="Titillium Web"/>
                <a:sym typeface="Titillium Web"/>
              </a:rPr>
              <a:t>Infocamere</a:t>
            </a:r>
            <a:endParaRPr b="0" i="0" sz="800" u="none" cap="none" strike="noStrike">
              <a:solidFill>
                <a:srgbClr val="0066CC"/>
              </a:solidFill>
              <a:latin typeface="Titillium Web"/>
              <a:ea typeface="Titillium Web"/>
              <a:cs typeface="Titillium Web"/>
              <a:sym typeface="Titillium Web"/>
            </a:endParaRPr>
          </a:p>
          <a:p>
            <a:pPr indent="0" lvl="0" marL="0" marR="0" rtl="0" algn="l">
              <a:lnSpc>
                <a:spcPct val="100000"/>
              </a:lnSpc>
              <a:spcBef>
                <a:spcPts val="0"/>
              </a:spcBef>
              <a:spcAft>
                <a:spcPts val="0"/>
              </a:spcAft>
              <a:buClr>
                <a:schemeClr val="dk1"/>
              </a:buClr>
              <a:buSzPts val="1500"/>
              <a:buFont typeface="Arial"/>
              <a:buNone/>
            </a:pPr>
            <a:r>
              <a:t/>
            </a:r>
            <a:endParaRPr b="0" i="0" sz="800" u="none" cap="none" strike="noStrike">
              <a:solidFill>
                <a:srgbClr val="0066CC"/>
              </a:solidFill>
              <a:latin typeface="Titillium Web"/>
              <a:ea typeface="Titillium Web"/>
              <a:cs typeface="Titillium Web"/>
              <a:sym typeface="Titillium Web"/>
            </a:endParaRPr>
          </a:p>
        </p:txBody>
      </p:sp>
      <p:sp>
        <p:nvSpPr>
          <p:cNvPr id="229" name="Google Shape;229;g1e405664e1f_1_38"/>
          <p:cNvSpPr txBox="1"/>
          <p:nvPr/>
        </p:nvSpPr>
        <p:spPr>
          <a:xfrm>
            <a:off x="10981332" y="5916816"/>
            <a:ext cx="1202100" cy="766800"/>
          </a:xfrm>
          <a:prstGeom prst="rect">
            <a:avLst/>
          </a:prstGeom>
          <a:no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chemeClr val="dk1"/>
              </a:buClr>
              <a:buSzPts val="1500"/>
              <a:buFont typeface="Arial"/>
              <a:buNone/>
            </a:pPr>
            <a:r>
              <a:rPr b="0" i="0" lang="it-IT" sz="800" u="none" cap="none" strike="noStrike">
                <a:solidFill>
                  <a:srgbClr val="0066CC"/>
                </a:solidFill>
                <a:latin typeface="Titillium Web"/>
                <a:ea typeface="Titillium Web"/>
                <a:cs typeface="Titillium Web"/>
                <a:sym typeface="Titillium Web"/>
              </a:rPr>
              <a:t>IAF</a:t>
            </a:r>
            <a:endParaRPr b="0" i="0" sz="19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500"/>
              <a:buFont typeface="Arial"/>
              <a:buNone/>
            </a:pPr>
            <a:r>
              <a:rPr b="0" i="0" lang="it-IT" sz="800" u="none" cap="none" strike="noStrike">
                <a:solidFill>
                  <a:srgbClr val="0066CC"/>
                </a:solidFill>
                <a:latin typeface="Titillium Web"/>
                <a:ea typeface="Titillium Web"/>
                <a:cs typeface="Titillium Web"/>
                <a:sym typeface="Titillium Web"/>
              </a:rPr>
              <a:t>Altri enti di certificazione prodotto/processo</a:t>
            </a:r>
            <a:endParaRPr b="0" i="0" sz="19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500"/>
              <a:buFont typeface="Arial"/>
              <a:buNone/>
            </a:pPr>
            <a:r>
              <a:rPr b="0" i="0" lang="it-IT" sz="800" u="none" cap="none" strike="noStrike">
                <a:solidFill>
                  <a:srgbClr val="0066CC"/>
                </a:solidFill>
                <a:latin typeface="Titillium Web"/>
                <a:ea typeface="Titillium Web"/>
                <a:cs typeface="Titillium Web"/>
                <a:sym typeface="Titillium Web"/>
              </a:rPr>
              <a:t>Operatori economici</a:t>
            </a:r>
            <a:endParaRPr b="0" i="0" sz="800" u="none" cap="none" strike="noStrike">
              <a:solidFill>
                <a:srgbClr val="0066CC"/>
              </a:solidFill>
              <a:latin typeface="Titillium Web"/>
              <a:ea typeface="Titillium Web"/>
              <a:cs typeface="Titillium Web"/>
              <a:sym typeface="Titillium Web"/>
            </a:endParaRPr>
          </a:p>
        </p:txBody>
      </p:sp>
      <p:sp>
        <p:nvSpPr>
          <p:cNvPr id="230" name="Google Shape;230;g1e405664e1f_1_38"/>
          <p:cNvSpPr txBox="1"/>
          <p:nvPr/>
        </p:nvSpPr>
        <p:spPr>
          <a:xfrm>
            <a:off x="10981332" y="4586449"/>
            <a:ext cx="1074900" cy="1017900"/>
          </a:xfrm>
          <a:prstGeom prst="rect">
            <a:avLst/>
          </a:prstGeom>
          <a:no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chemeClr val="dk1"/>
              </a:buClr>
              <a:buSzPts val="1500"/>
              <a:buFont typeface="Arial"/>
              <a:buNone/>
            </a:pPr>
            <a:r>
              <a:rPr b="0" i="0" lang="it-IT" sz="800" u="none" cap="none" strike="noStrike">
                <a:solidFill>
                  <a:srgbClr val="0066CC"/>
                </a:solidFill>
                <a:latin typeface="Titillium Web"/>
                <a:ea typeface="Titillium Web"/>
                <a:cs typeface="Titillium Web"/>
                <a:sym typeface="Titillium Web"/>
              </a:rPr>
              <a:t>INPS + INAIL + CNCE</a:t>
            </a:r>
            <a:endParaRPr b="0" i="0" sz="800" u="none" cap="none" strike="noStrike">
              <a:solidFill>
                <a:srgbClr val="0066CC"/>
              </a:solidFill>
              <a:highlight>
                <a:schemeClr val="accent4"/>
              </a:highlight>
              <a:latin typeface="Titillium Web"/>
              <a:ea typeface="Titillium Web"/>
              <a:cs typeface="Titillium Web"/>
              <a:sym typeface="Titillium Web"/>
            </a:endParaRPr>
          </a:p>
          <a:p>
            <a:pPr indent="0" lvl="0" marL="0" marR="0" rtl="0" algn="l">
              <a:lnSpc>
                <a:spcPct val="100000"/>
              </a:lnSpc>
              <a:spcBef>
                <a:spcPts val="0"/>
              </a:spcBef>
              <a:spcAft>
                <a:spcPts val="0"/>
              </a:spcAft>
              <a:buClr>
                <a:schemeClr val="dk1"/>
              </a:buClr>
              <a:buSzPts val="1500"/>
              <a:buFont typeface="Arial"/>
              <a:buNone/>
            </a:pPr>
            <a:r>
              <a:t/>
            </a:r>
            <a:endParaRPr b="0" i="0" sz="800" u="none" cap="none" strike="noStrike">
              <a:solidFill>
                <a:srgbClr val="0066CC"/>
              </a:solidFill>
              <a:latin typeface="Titillium Web"/>
              <a:ea typeface="Titillium Web"/>
              <a:cs typeface="Titillium Web"/>
              <a:sym typeface="Titillium Web"/>
            </a:endParaRPr>
          </a:p>
        </p:txBody>
      </p:sp>
      <p:sp>
        <p:nvSpPr>
          <p:cNvPr id="231" name="Google Shape;231;g1e405664e1f_1_38"/>
          <p:cNvSpPr txBox="1"/>
          <p:nvPr/>
        </p:nvSpPr>
        <p:spPr>
          <a:xfrm>
            <a:off x="10981347" y="3700548"/>
            <a:ext cx="1074900" cy="349200"/>
          </a:xfrm>
          <a:prstGeom prst="rect">
            <a:avLst/>
          </a:prstGeom>
          <a:no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chemeClr val="dk1"/>
              </a:buClr>
              <a:buSzPts val="1500"/>
              <a:buFont typeface="Arial"/>
              <a:buNone/>
            </a:pPr>
            <a:r>
              <a:rPr b="0" i="0" lang="it-IT" sz="800" u="none" cap="none" strike="noStrike">
                <a:solidFill>
                  <a:srgbClr val="0066CC"/>
                </a:solidFill>
                <a:latin typeface="Titillium Web"/>
                <a:ea typeface="Titillium Web"/>
                <a:cs typeface="Titillium Web"/>
                <a:sym typeface="Titillium Web"/>
              </a:rPr>
              <a:t>Agcm</a:t>
            </a:r>
            <a:endParaRPr b="0" i="0" sz="800" u="none" cap="none" strike="noStrike">
              <a:solidFill>
                <a:srgbClr val="0066CC"/>
              </a:solidFill>
              <a:latin typeface="Titillium Web"/>
              <a:ea typeface="Titillium Web"/>
              <a:cs typeface="Titillium Web"/>
              <a:sym typeface="Titillium Web"/>
            </a:endParaRPr>
          </a:p>
        </p:txBody>
      </p:sp>
      <p:sp>
        <p:nvSpPr>
          <p:cNvPr id="232" name="Google Shape;232;g1e405664e1f_1_38"/>
          <p:cNvSpPr txBox="1"/>
          <p:nvPr/>
        </p:nvSpPr>
        <p:spPr>
          <a:xfrm>
            <a:off x="10981347" y="4041941"/>
            <a:ext cx="1074900" cy="349200"/>
          </a:xfrm>
          <a:prstGeom prst="rect">
            <a:avLst/>
          </a:prstGeom>
          <a:no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chemeClr val="dk1"/>
              </a:buClr>
              <a:buSzPts val="1500"/>
              <a:buFont typeface="Arial"/>
              <a:buNone/>
            </a:pPr>
            <a:r>
              <a:rPr b="0" i="0" lang="it-IT" sz="800" u="none" cap="none" strike="noStrike">
                <a:solidFill>
                  <a:srgbClr val="0066CC"/>
                </a:solidFill>
                <a:latin typeface="Titillium Web"/>
                <a:ea typeface="Titillium Web"/>
                <a:cs typeface="Titillium Web"/>
                <a:sym typeface="Titillium Web"/>
              </a:rPr>
              <a:t>Banca d’Italia/IVASS</a:t>
            </a:r>
            <a:endParaRPr b="0" i="0" sz="800" u="none" cap="none" strike="noStrike">
              <a:solidFill>
                <a:srgbClr val="0066CC"/>
              </a:solidFill>
              <a:latin typeface="Titillium Web"/>
              <a:ea typeface="Titillium Web"/>
              <a:cs typeface="Titillium Web"/>
              <a:sym typeface="Titillium Web"/>
            </a:endParaRPr>
          </a:p>
          <a:p>
            <a:pPr indent="0" lvl="0" marL="0" marR="0" rtl="0" algn="l">
              <a:lnSpc>
                <a:spcPct val="100000"/>
              </a:lnSpc>
              <a:spcBef>
                <a:spcPts val="0"/>
              </a:spcBef>
              <a:spcAft>
                <a:spcPts val="0"/>
              </a:spcAft>
              <a:buClr>
                <a:schemeClr val="dk1"/>
              </a:buClr>
              <a:buSzPts val="1500"/>
              <a:buFont typeface="Arial"/>
              <a:buNone/>
            </a:pPr>
            <a:r>
              <a:t/>
            </a:r>
            <a:endParaRPr b="0" i="0" sz="800" u="none" cap="none" strike="noStrike">
              <a:solidFill>
                <a:srgbClr val="0066CC"/>
              </a:solidFill>
              <a:latin typeface="Titillium Web"/>
              <a:ea typeface="Titillium Web"/>
              <a:cs typeface="Titillium Web"/>
              <a:sym typeface="Titillium Web"/>
            </a:endParaRPr>
          </a:p>
        </p:txBody>
      </p:sp>
      <p:cxnSp>
        <p:nvCxnSpPr>
          <p:cNvPr id="233" name="Google Shape;233;g1e405664e1f_1_38"/>
          <p:cNvCxnSpPr>
            <a:stCxn id="214" idx="2"/>
            <a:endCxn id="234" idx="0"/>
          </p:cNvCxnSpPr>
          <p:nvPr/>
        </p:nvCxnSpPr>
        <p:spPr>
          <a:xfrm flipH="1" rot="-5400000">
            <a:off x="4107307" y="2063952"/>
            <a:ext cx="722700" cy="1614300"/>
          </a:xfrm>
          <a:prstGeom prst="bentConnector3">
            <a:avLst>
              <a:gd fmla="val 49990" name="adj1"/>
            </a:avLst>
          </a:prstGeom>
          <a:noFill/>
          <a:ln cap="flat" cmpd="sng" w="9525">
            <a:solidFill>
              <a:srgbClr val="0066CC"/>
            </a:solidFill>
            <a:prstDash val="solid"/>
            <a:round/>
            <a:headEnd len="med" w="med" type="triangle"/>
            <a:tailEnd len="med" w="med" type="triangle"/>
          </a:ln>
        </p:spPr>
      </p:cxnSp>
      <p:sp>
        <p:nvSpPr>
          <p:cNvPr id="235" name="Google Shape;235;g1e405664e1f_1_38"/>
          <p:cNvSpPr txBox="1"/>
          <p:nvPr/>
        </p:nvSpPr>
        <p:spPr>
          <a:xfrm>
            <a:off x="2835233" y="39400"/>
            <a:ext cx="4377300" cy="464100"/>
          </a:xfrm>
          <a:prstGeom prst="rect">
            <a:avLst/>
          </a:prstGeom>
          <a:noFill/>
          <a:ln>
            <a:noFill/>
          </a:ln>
        </p:spPr>
        <p:txBody>
          <a:bodyPr anchorCtr="0" anchor="t"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2000"/>
              <a:buFont typeface="Arial"/>
              <a:buNone/>
            </a:pPr>
            <a:r>
              <a:rPr b="1" i="0" lang="it-IT" sz="1600" u="none" cap="none" strike="noStrike">
                <a:solidFill>
                  <a:srgbClr val="0066CC"/>
                </a:solidFill>
                <a:latin typeface="Titillium Web"/>
                <a:ea typeface="Titillium Web"/>
                <a:cs typeface="Titillium Web"/>
                <a:sym typeface="Titillium Web"/>
              </a:rPr>
              <a:t>Ecosistema di eProcurement pubblico</a:t>
            </a:r>
            <a:endParaRPr b="1" i="0" sz="1600" u="none" cap="none" strike="noStrike">
              <a:solidFill>
                <a:srgbClr val="0066CC"/>
              </a:solidFill>
              <a:latin typeface="Titillium Web"/>
              <a:ea typeface="Titillium Web"/>
              <a:cs typeface="Titillium Web"/>
              <a:sym typeface="Titillium Web"/>
            </a:endParaRPr>
          </a:p>
        </p:txBody>
      </p:sp>
      <p:sp>
        <p:nvSpPr>
          <p:cNvPr id="236" name="Google Shape;236;g1e405664e1f_1_38"/>
          <p:cNvSpPr/>
          <p:nvPr/>
        </p:nvSpPr>
        <p:spPr>
          <a:xfrm>
            <a:off x="1365719" y="1937506"/>
            <a:ext cx="1087200" cy="599700"/>
          </a:xfrm>
          <a:prstGeom prst="roundRect">
            <a:avLst>
              <a:gd fmla="val 8973" name="adj"/>
            </a:avLst>
          </a:prstGeom>
          <a:solidFill>
            <a:srgbClr val="F3F3F3"/>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800"/>
              <a:buFont typeface="Arial"/>
              <a:buNone/>
            </a:pPr>
            <a:r>
              <a:rPr b="0" i="0" lang="it-IT" sz="800" u="none" cap="none" strike="noStrike">
                <a:solidFill>
                  <a:schemeClr val="dk2"/>
                </a:solidFill>
                <a:latin typeface="Titillium Web"/>
                <a:ea typeface="Titillium Web"/>
                <a:cs typeface="Titillium Web"/>
                <a:sym typeface="Titillium Web"/>
              </a:rPr>
              <a:t>Piattaforma Unica della Trasparenza e sistema di pubblicità legale </a:t>
            </a:r>
            <a:endParaRPr b="0" i="0" sz="800" u="none" cap="none" strike="noStrike">
              <a:solidFill>
                <a:srgbClr val="FF0000"/>
              </a:solidFill>
              <a:latin typeface="Arial"/>
              <a:ea typeface="Arial"/>
              <a:cs typeface="Arial"/>
              <a:sym typeface="Arial"/>
            </a:endParaRPr>
          </a:p>
        </p:txBody>
      </p:sp>
      <p:cxnSp>
        <p:nvCxnSpPr>
          <p:cNvPr id="237" name="Google Shape;237;g1e405664e1f_1_38"/>
          <p:cNvCxnSpPr>
            <a:stCxn id="215" idx="2"/>
            <a:endCxn id="234" idx="0"/>
          </p:cNvCxnSpPr>
          <p:nvPr/>
        </p:nvCxnSpPr>
        <p:spPr>
          <a:xfrm flipH="1" rot="-5400000">
            <a:off x="4577035" y="2533752"/>
            <a:ext cx="722700" cy="674700"/>
          </a:xfrm>
          <a:prstGeom prst="bentConnector3">
            <a:avLst>
              <a:gd fmla="val 49990" name="adj1"/>
            </a:avLst>
          </a:prstGeom>
          <a:noFill/>
          <a:ln cap="flat" cmpd="sng" w="9525">
            <a:solidFill>
              <a:srgbClr val="0066CC"/>
            </a:solidFill>
            <a:prstDash val="solid"/>
            <a:round/>
            <a:headEnd len="med" w="med" type="triangle"/>
            <a:tailEnd len="med" w="med" type="triangle"/>
          </a:ln>
        </p:spPr>
      </p:cxnSp>
      <p:cxnSp>
        <p:nvCxnSpPr>
          <p:cNvPr id="238" name="Google Shape;238;g1e405664e1f_1_38"/>
          <p:cNvCxnSpPr>
            <a:stCxn id="216" idx="2"/>
            <a:endCxn id="234" idx="0"/>
          </p:cNvCxnSpPr>
          <p:nvPr/>
        </p:nvCxnSpPr>
        <p:spPr>
          <a:xfrm rot="5400000">
            <a:off x="5037016" y="2748402"/>
            <a:ext cx="722700" cy="245400"/>
          </a:xfrm>
          <a:prstGeom prst="bentConnector3">
            <a:avLst>
              <a:gd fmla="val 49990" name="adj1"/>
            </a:avLst>
          </a:prstGeom>
          <a:noFill/>
          <a:ln cap="flat" cmpd="sng" w="9525">
            <a:solidFill>
              <a:srgbClr val="0066CC"/>
            </a:solidFill>
            <a:prstDash val="solid"/>
            <a:round/>
            <a:headEnd len="med" w="med" type="triangle"/>
            <a:tailEnd len="med" w="med" type="triangle"/>
          </a:ln>
        </p:spPr>
      </p:cxnSp>
      <p:cxnSp>
        <p:nvCxnSpPr>
          <p:cNvPr id="239" name="Google Shape;239;g1e405664e1f_1_38"/>
          <p:cNvCxnSpPr>
            <a:stCxn id="217" idx="2"/>
            <a:endCxn id="234" idx="0"/>
          </p:cNvCxnSpPr>
          <p:nvPr/>
        </p:nvCxnSpPr>
        <p:spPr>
          <a:xfrm rot="5400000">
            <a:off x="5496997" y="2288352"/>
            <a:ext cx="722700" cy="1165500"/>
          </a:xfrm>
          <a:prstGeom prst="bentConnector3">
            <a:avLst>
              <a:gd fmla="val 49990" name="adj1"/>
            </a:avLst>
          </a:prstGeom>
          <a:noFill/>
          <a:ln cap="flat" cmpd="sng" w="9525">
            <a:solidFill>
              <a:srgbClr val="0066CC"/>
            </a:solidFill>
            <a:prstDash val="solid"/>
            <a:round/>
            <a:headEnd len="med" w="med" type="triangle"/>
            <a:tailEnd len="med" w="med" type="triangle"/>
          </a:ln>
        </p:spPr>
      </p:cxnSp>
      <p:cxnSp>
        <p:nvCxnSpPr>
          <p:cNvPr id="240" name="Google Shape;240;g1e405664e1f_1_38"/>
          <p:cNvCxnSpPr>
            <a:stCxn id="218" idx="2"/>
            <a:endCxn id="234" idx="0"/>
          </p:cNvCxnSpPr>
          <p:nvPr/>
        </p:nvCxnSpPr>
        <p:spPr>
          <a:xfrm rot="5400000">
            <a:off x="5957127" y="1828452"/>
            <a:ext cx="722700" cy="2085300"/>
          </a:xfrm>
          <a:prstGeom prst="bentConnector3">
            <a:avLst>
              <a:gd fmla="val 49990" name="adj1"/>
            </a:avLst>
          </a:prstGeom>
          <a:noFill/>
          <a:ln cap="flat" cmpd="sng" w="9525">
            <a:solidFill>
              <a:srgbClr val="0066CC"/>
            </a:solidFill>
            <a:prstDash val="solid"/>
            <a:round/>
            <a:headEnd len="med" w="med" type="triangle"/>
            <a:tailEnd len="med" w="med" type="triangle"/>
          </a:ln>
        </p:spPr>
      </p:cxnSp>
      <p:sp>
        <p:nvSpPr>
          <p:cNvPr id="234" name="Google Shape;234;g1e405664e1f_1_38"/>
          <p:cNvSpPr/>
          <p:nvPr/>
        </p:nvSpPr>
        <p:spPr>
          <a:xfrm>
            <a:off x="4193184" y="3232511"/>
            <a:ext cx="2165100" cy="599700"/>
          </a:xfrm>
          <a:prstGeom prst="roundRect">
            <a:avLst>
              <a:gd fmla="val 16667" name="adj"/>
            </a:avLst>
          </a:prstGeom>
          <a:solidFill>
            <a:srgbClr val="FFFFFF"/>
          </a:solidFill>
          <a:ln cap="flat" cmpd="sng" w="9525">
            <a:solidFill>
              <a:srgbClr val="0166CC"/>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800"/>
              <a:buFont typeface="Arial"/>
              <a:buNone/>
            </a:pPr>
            <a:r>
              <a:rPr b="1" i="0" lang="it-IT" sz="800" u="none" cap="none" strike="noStrike">
                <a:solidFill>
                  <a:schemeClr val="dk1"/>
                </a:solidFill>
                <a:latin typeface="Titillium Web"/>
                <a:ea typeface="Titillium Web"/>
                <a:cs typeface="Titillium Web"/>
                <a:sym typeface="Titillium Web"/>
              </a:rPr>
              <a:t>PDND</a:t>
            </a:r>
            <a:br>
              <a:rPr b="1" i="0" lang="it-IT" sz="800" u="none" cap="none" strike="noStrike">
                <a:solidFill>
                  <a:schemeClr val="dk1"/>
                </a:solidFill>
                <a:latin typeface="Titillium Web"/>
                <a:ea typeface="Titillium Web"/>
                <a:cs typeface="Titillium Web"/>
                <a:sym typeface="Titillium Web"/>
              </a:rPr>
            </a:br>
            <a:r>
              <a:rPr b="0" i="0" lang="it-IT" sz="800" u="none" cap="none" strike="noStrike">
                <a:solidFill>
                  <a:schemeClr val="dk1"/>
                </a:solidFill>
                <a:latin typeface="Titillium Web"/>
                <a:ea typeface="Titillium Web"/>
                <a:cs typeface="Titillium Web"/>
                <a:sym typeface="Titillium Web"/>
              </a:rPr>
              <a:t>Piattaforma Digitale Nazionale Dati</a:t>
            </a:r>
            <a:r>
              <a:rPr b="1" i="0" lang="it-IT" sz="800" u="none" cap="none" strike="noStrike">
                <a:solidFill>
                  <a:schemeClr val="dk1"/>
                </a:solidFill>
                <a:latin typeface="Titillium Web"/>
                <a:ea typeface="Titillium Web"/>
                <a:cs typeface="Titillium Web"/>
                <a:sym typeface="Titillium Web"/>
              </a:rPr>
              <a:t> </a:t>
            </a:r>
            <a:endParaRPr b="1" i="0" sz="800" u="none" cap="none" strike="noStrike">
              <a:solidFill>
                <a:schemeClr val="dk1"/>
              </a:solidFill>
              <a:latin typeface="Titillium Web"/>
              <a:ea typeface="Titillium Web"/>
              <a:cs typeface="Titillium Web"/>
              <a:sym typeface="Titillium Web"/>
            </a:endParaRPr>
          </a:p>
        </p:txBody>
      </p:sp>
      <p:sp>
        <p:nvSpPr>
          <p:cNvPr id="241" name="Google Shape;241;g1e405664e1f_1_38"/>
          <p:cNvSpPr/>
          <p:nvPr/>
        </p:nvSpPr>
        <p:spPr>
          <a:xfrm>
            <a:off x="4661266" y="4359705"/>
            <a:ext cx="1266000" cy="594900"/>
          </a:xfrm>
          <a:prstGeom prst="roundRect">
            <a:avLst>
              <a:gd fmla="val 16667" name="adj"/>
            </a:avLst>
          </a:prstGeom>
          <a:solidFill>
            <a:srgbClr val="0066CC"/>
          </a:solidFill>
          <a:ln cap="flat" cmpd="sng" w="9525">
            <a:solidFill>
              <a:schemeClr val="accent3"/>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800"/>
              <a:buFont typeface="Arial"/>
              <a:buNone/>
            </a:pPr>
            <a:r>
              <a:rPr b="1" i="0" lang="it-IT" sz="800" u="none" cap="none" strike="noStrike">
                <a:solidFill>
                  <a:schemeClr val="lt1"/>
                </a:solidFill>
                <a:latin typeface="Titillium Web"/>
                <a:ea typeface="Titillium Web"/>
                <a:cs typeface="Titillium Web"/>
                <a:sym typeface="Titillium Web"/>
              </a:rPr>
              <a:t>Altre piattaforme di eProcurement </a:t>
            </a:r>
            <a:endParaRPr b="1" i="0" sz="800" u="none" cap="none" strike="noStrike">
              <a:solidFill>
                <a:schemeClr val="lt1"/>
              </a:solidFill>
              <a:latin typeface="Titillium Web"/>
              <a:ea typeface="Titillium Web"/>
              <a:cs typeface="Titillium Web"/>
              <a:sym typeface="Titillium Web"/>
            </a:endParaRPr>
          </a:p>
          <a:p>
            <a:pPr indent="0" lvl="0" marL="0" marR="0" rtl="0" algn="ctr">
              <a:lnSpc>
                <a:spcPct val="100000"/>
              </a:lnSpc>
              <a:spcBef>
                <a:spcPts val="0"/>
              </a:spcBef>
              <a:spcAft>
                <a:spcPts val="0"/>
              </a:spcAft>
              <a:buClr>
                <a:schemeClr val="dk1"/>
              </a:buClr>
              <a:buSzPts val="1500"/>
              <a:buFont typeface="Arial"/>
              <a:buNone/>
            </a:pPr>
            <a:r>
              <a:rPr b="0" i="0" lang="it-IT" sz="700" u="none" cap="none" strike="noStrike">
                <a:solidFill>
                  <a:schemeClr val="lt1"/>
                </a:solidFill>
                <a:latin typeface="Titillium Web"/>
                <a:ea typeface="Titillium Web"/>
                <a:cs typeface="Titillium Web"/>
                <a:sym typeface="Titillium Web"/>
              </a:rPr>
              <a:t>certificate ed in grado di gestire tutto il processo in digitale</a:t>
            </a:r>
            <a:r>
              <a:rPr b="0" i="0" lang="it-IT" sz="800" u="none" cap="none" strike="noStrike">
                <a:solidFill>
                  <a:schemeClr val="lt1"/>
                </a:solidFill>
                <a:latin typeface="Titillium Web"/>
                <a:ea typeface="Titillium Web"/>
                <a:cs typeface="Titillium Web"/>
                <a:sym typeface="Titillium Web"/>
              </a:rPr>
              <a:t> </a:t>
            </a:r>
            <a:endParaRPr b="0" i="0" sz="800" u="none" cap="none" strike="noStrike">
              <a:solidFill>
                <a:schemeClr val="lt1"/>
              </a:solidFill>
              <a:latin typeface="Titillium Web"/>
              <a:ea typeface="Titillium Web"/>
              <a:cs typeface="Titillium Web"/>
              <a:sym typeface="Titillium Web"/>
            </a:endParaRPr>
          </a:p>
        </p:txBody>
      </p:sp>
      <p:sp>
        <p:nvSpPr>
          <p:cNvPr id="242" name="Google Shape;242;g1e405664e1f_1_38"/>
          <p:cNvSpPr/>
          <p:nvPr/>
        </p:nvSpPr>
        <p:spPr>
          <a:xfrm>
            <a:off x="3340750" y="4359705"/>
            <a:ext cx="1266000" cy="594900"/>
          </a:xfrm>
          <a:prstGeom prst="roundRect">
            <a:avLst>
              <a:gd fmla="val 16667" name="adj"/>
            </a:avLst>
          </a:prstGeom>
          <a:solidFill>
            <a:srgbClr val="0066CC"/>
          </a:solidFill>
          <a:ln cap="flat" cmpd="sng" w="9525">
            <a:solidFill>
              <a:schemeClr val="accent3"/>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800"/>
              <a:buFont typeface="Arial"/>
              <a:buNone/>
            </a:pPr>
            <a:r>
              <a:rPr b="1" i="0" lang="it-IT" sz="800" u="none" cap="none" strike="noStrike">
                <a:solidFill>
                  <a:schemeClr val="lt1"/>
                </a:solidFill>
                <a:latin typeface="Titillium Web"/>
                <a:ea typeface="Titillium Web"/>
                <a:cs typeface="Titillium Web"/>
                <a:sym typeface="Titillium Web"/>
              </a:rPr>
              <a:t>Piattaforma eProcurement Consip</a:t>
            </a:r>
            <a:endParaRPr b="1" i="0" sz="800" u="none" cap="none" strike="noStrike">
              <a:solidFill>
                <a:schemeClr val="lt1"/>
              </a:solidFill>
              <a:latin typeface="Titillium Web"/>
              <a:ea typeface="Titillium Web"/>
              <a:cs typeface="Titillium Web"/>
              <a:sym typeface="Titillium Web"/>
            </a:endParaRPr>
          </a:p>
        </p:txBody>
      </p:sp>
      <p:sp>
        <p:nvSpPr>
          <p:cNvPr id="243" name="Google Shape;243;g1e405664e1f_1_38"/>
          <p:cNvSpPr/>
          <p:nvPr/>
        </p:nvSpPr>
        <p:spPr>
          <a:xfrm>
            <a:off x="5425896" y="5584803"/>
            <a:ext cx="968700" cy="968700"/>
          </a:xfrm>
          <a:prstGeom prst="ellipse">
            <a:avLst/>
          </a:prstGeom>
          <a:solidFill>
            <a:schemeClr val="accent4"/>
          </a:solidFill>
          <a:ln cap="flat" cmpd="sng" w="9525">
            <a:solidFill>
              <a:schemeClr val="accent3"/>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800"/>
              <a:buFont typeface="Arial"/>
              <a:buNone/>
            </a:pPr>
            <a:r>
              <a:rPr b="0" i="0" lang="it-IT" sz="800" u="none" cap="none" strike="noStrike">
                <a:solidFill>
                  <a:srgbClr val="000000"/>
                </a:solidFill>
                <a:latin typeface="Titillium Web"/>
                <a:ea typeface="Titillium Web"/>
                <a:cs typeface="Titillium Web"/>
                <a:sym typeface="Titillium Web"/>
              </a:rPr>
              <a:t>Operatori Economici</a:t>
            </a:r>
            <a:endParaRPr b="0" i="0" sz="800" u="none" cap="none" strike="noStrike">
              <a:solidFill>
                <a:srgbClr val="000000"/>
              </a:solidFill>
              <a:latin typeface="Titillium Web"/>
              <a:ea typeface="Titillium Web"/>
              <a:cs typeface="Titillium Web"/>
              <a:sym typeface="Titillium Web"/>
            </a:endParaRPr>
          </a:p>
        </p:txBody>
      </p:sp>
      <p:cxnSp>
        <p:nvCxnSpPr>
          <p:cNvPr id="244" name="Google Shape;244;g1e405664e1f_1_38"/>
          <p:cNvCxnSpPr>
            <a:stCxn id="242" idx="0"/>
            <a:endCxn id="234" idx="2"/>
          </p:cNvCxnSpPr>
          <p:nvPr/>
        </p:nvCxnSpPr>
        <p:spPr>
          <a:xfrm rot="-5400000">
            <a:off x="4361050" y="3445005"/>
            <a:ext cx="527400" cy="1302000"/>
          </a:xfrm>
          <a:prstGeom prst="bentConnector3">
            <a:avLst>
              <a:gd fmla="val 50009" name="adj1"/>
            </a:avLst>
          </a:prstGeom>
          <a:noFill/>
          <a:ln cap="flat" cmpd="sng" w="9525">
            <a:solidFill>
              <a:srgbClr val="0066CC"/>
            </a:solidFill>
            <a:prstDash val="solid"/>
            <a:round/>
            <a:headEnd len="med" w="med" type="triangle"/>
            <a:tailEnd len="med" w="med" type="triangle"/>
          </a:ln>
        </p:spPr>
      </p:cxnSp>
      <p:cxnSp>
        <p:nvCxnSpPr>
          <p:cNvPr id="245" name="Google Shape;245;g1e405664e1f_1_38"/>
          <p:cNvCxnSpPr>
            <a:stCxn id="243" idx="0"/>
            <a:endCxn id="242" idx="2"/>
          </p:cNvCxnSpPr>
          <p:nvPr/>
        </p:nvCxnSpPr>
        <p:spPr>
          <a:xfrm flipH="1" rot="5400000">
            <a:off x="4626846" y="4301403"/>
            <a:ext cx="630300" cy="1936500"/>
          </a:xfrm>
          <a:prstGeom prst="bentConnector3">
            <a:avLst>
              <a:gd fmla="val 49992" name="adj1"/>
            </a:avLst>
          </a:prstGeom>
          <a:noFill/>
          <a:ln cap="flat" cmpd="sng" w="9525">
            <a:solidFill>
              <a:srgbClr val="0166CC"/>
            </a:solidFill>
            <a:prstDash val="solid"/>
            <a:round/>
            <a:headEnd len="med" w="med" type="triangle"/>
            <a:tailEnd len="med" w="med" type="triangle"/>
          </a:ln>
        </p:spPr>
      </p:cxnSp>
      <p:cxnSp>
        <p:nvCxnSpPr>
          <p:cNvPr id="246" name="Google Shape;246;g1e405664e1f_1_38"/>
          <p:cNvCxnSpPr>
            <a:stCxn id="243" idx="0"/>
          </p:cNvCxnSpPr>
          <p:nvPr/>
        </p:nvCxnSpPr>
        <p:spPr>
          <a:xfrm flipH="1" rot="5400000">
            <a:off x="5283096" y="4957653"/>
            <a:ext cx="630300" cy="624000"/>
          </a:xfrm>
          <a:prstGeom prst="bentConnector3">
            <a:avLst>
              <a:gd fmla="val 50000" name="adj1"/>
            </a:avLst>
          </a:prstGeom>
          <a:noFill/>
          <a:ln cap="flat" cmpd="sng" w="9525">
            <a:solidFill>
              <a:srgbClr val="0166CC"/>
            </a:solidFill>
            <a:prstDash val="solid"/>
            <a:round/>
            <a:headEnd len="med" w="med" type="triangle"/>
            <a:tailEnd len="med" w="med" type="triangle"/>
          </a:ln>
        </p:spPr>
      </p:cxnSp>
      <p:cxnSp>
        <p:nvCxnSpPr>
          <p:cNvPr id="247" name="Google Shape;247;g1e405664e1f_1_38"/>
          <p:cNvCxnSpPr/>
          <p:nvPr/>
        </p:nvCxnSpPr>
        <p:spPr>
          <a:xfrm rot="-5400000">
            <a:off x="5251510" y="3327299"/>
            <a:ext cx="3110400" cy="1443900"/>
          </a:xfrm>
          <a:prstGeom prst="bentConnector3">
            <a:avLst>
              <a:gd fmla="val 6176" name="adj1"/>
            </a:avLst>
          </a:prstGeom>
          <a:noFill/>
          <a:ln cap="flat" cmpd="sng" w="9525">
            <a:solidFill>
              <a:srgbClr val="0166CC"/>
            </a:solidFill>
            <a:prstDash val="solid"/>
            <a:round/>
            <a:headEnd len="med" w="med" type="triangle"/>
            <a:tailEnd len="med" w="med" type="triangle"/>
          </a:ln>
        </p:spPr>
      </p:cxnSp>
      <p:sp>
        <p:nvSpPr>
          <p:cNvPr id="248" name="Google Shape;248;g1e405664e1f_1_38"/>
          <p:cNvSpPr/>
          <p:nvPr/>
        </p:nvSpPr>
        <p:spPr>
          <a:xfrm>
            <a:off x="8821156" y="79860"/>
            <a:ext cx="2165100" cy="897900"/>
          </a:xfrm>
          <a:prstGeom prst="roundRect">
            <a:avLst>
              <a:gd fmla="val 10349" name="adj"/>
            </a:avLst>
          </a:prstGeom>
          <a:solidFill>
            <a:srgbClr val="F3F3F3"/>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chemeClr val="dk1"/>
              </a:buClr>
              <a:buSzPts val="1500"/>
              <a:buFont typeface="Arial"/>
              <a:buNone/>
            </a:pPr>
            <a:r>
              <a:rPr b="0" i="0" lang="it-IT" sz="700" u="none" cap="none" strike="noStrike">
                <a:solidFill>
                  <a:schemeClr val="dk2"/>
                </a:solidFill>
                <a:latin typeface="Titillium Web"/>
                <a:ea typeface="Titillium Web"/>
                <a:cs typeface="Titillium Web"/>
                <a:sym typeface="Titillium Web"/>
              </a:rPr>
              <a:t>Casellario integrale </a:t>
            </a:r>
            <a:endParaRPr b="0" i="0" sz="700" u="none" cap="none" strike="noStrike">
              <a:solidFill>
                <a:schemeClr val="dk2"/>
              </a:solidFill>
              <a:latin typeface="Titillium Web"/>
              <a:ea typeface="Titillium Web"/>
              <a:cs typeface="Titillium Web"/>
              <a:sym typeface="Titillium Web"/>
            </a:endParaRPr>
          </a:p>
          <a:p>
            <a:pPr indent="0" lvl="0" marL="0" marR="0" rtl="0" algn="l">
              <a:lnSpc>
                <a:spcPct val="100000"/>
              </a:lnSpc>
              <a:spcBef>
                <a:spcPts val="0"/>
              </a:spcBef>
              <a:spcAft>
                <a:spcPts val="0"/>
              </a:spcAft>
              <a:buClr>
                <a:schemeClr val="dk1"/>
              </a:buClr>
              <a:buSzPts val="1500"/>
              <a:buFont typeface="Arial"/>
              <a:buNone/>
            </a:pPr>
            <a:r>
              <a:rPr b="0" i="0" lang="it-IT" sz="700" u="none" cap="none" strike="noStrike">
                <a:solidFill>
                  <a:schemeClr val="dk2"/>
                </a:solidFill>
                <a:latin typeface="Titillium Web"/>
                <a:ea typeface="Titillium Web"/>
                <a:cs typeface="Titillium Web"/>
                <a:sym typeface="Titillium Web"/>
              </a:rPr>
              <a:t>Anagrafe delle sanzioni amministrative dipendenti da reato - Art 32</a:t>
            </a:r>
            <a:endParaRPr b="0" i="0" sz="700" u="none" cap="none" strike="noStrike">
              <a:solidFill>
                <a:schemeClr val="dk2"/>
              </a:solidFill>
              <a:latin typeface="Titillium Web"/>
              <a:ea typeface="Titillium Web"/>
              <a:cs typeface="Titillium Web"/>
              <a:sym typeface="Titillium Web"/>
            </a:endParaRPr>
          </a:p>
          <a:p>
            <a:pPr indent="0" lvl="0" marL="0" marR="0" rtl="0" algn="l">
              <a:lnSpc>
                <a:spcPct val="100000"/>
              </a:lnSpc>
              <a:spcBef>
                <a:spcPts val="0"/>
              </a:spcBef>
              <a:spcAft>
                <a:spcPts val="0"/>
              </a:spcAft>
              <a:buClr>
                <a:schemeClr val="dk1"/>
              </a:buClr>
              <a:buSzPts val="1500"/>
              <a:buFont typeface="Arial"/>
              <a:buNone/>
            </a:pPr>
            <a:r>
              <a:rPr b="0" i="0" lang="it-IT" sz="700" u="none" cap="none" strike="noStrike">
                <a:solidFill>
                  <a:schemeClr val="dk2"/>
                </a:solidFill>
                <a:highlight>
                  <a:srgbClr val="F4CCCC"/>
                </a:highlight>
                <a:latin typeface="Titillium Web"/>
                <a:ea typeface="Titillium Web"/>
                <a:cs typeface="Titillium Web"/>
                <a:sym typeface="Titillium Web"/>
              </a:rPr>
              <a:t>Certificato dei carichi pendenti (dato non centralizzato e non digitalizzato)</a:t>
            </a:r>
            <a:endParaRPr b="0" i="0" sz="700" u="none" cap="none" strike="noStrike">
              <a:solidFill>
                <a:schemeClr val="dk2"/>
              </a:solidFill>
              <a:highlight>
                <a:srgbClr val="F4CCCC"/>
              </a:highlight>
              <a:latin typeface="Titillium Web"/>
              <a:ea typeface="Titillium Web"/>
              <a:cs typeface="Titillium Web"/>
              <a:sym typeface="Titillium Web"/>
            </a:endParaRPr>
          </a:p>
          <a:p>
            <a:pPr indent="0" lvl="0" marL="0" marR="0" rtl="0" algn="l">
              <a:lnSpc>
                <a:spcPct val="100000"/>
              </a:lnSpc>
              <a:spcBef>
                <a:spcPts val="0"/>
              </a:spcBef>
              <a:spcAft>
                <a:spcPts val="0"/>
              </a:spcAft>
              <a:buClr>
                <a:schemeClr val="dk1"/>
              </a:buClr>
              <a:buSzPts val="1500"/>
              <a:buFont typeface="Arial"/>
              <a:buNone/>
            </a:pPr>
            <a:r>
              <a:rPr b="0" i="0" lang="it-IT" sz="700" u="none" cap="none" strike="noStrike">
                <a:solidFill>
                  <a:schemeClr val="dk2"/>
                </a:solidFill>
                <a:latin typeface="Titillium Web"/>
                <a:ea typeface="Titillium Web"/>
                <a:cs typeface="Titillium Web"/>
                <a:sym typeface="Titillium Web"/>
              </a:rPr>
              <a:t>Rinvii a giudizio anche non definitivi e provvedimenti cautelari e di condanna</a:t>
            </a:r>
            <a:endParaRPr b="0" i="0" sz="700" u="none" cap="none" strike="noStrike">
              <a:solidFill>
                <a:schemeClr val="dk2"/>
              </a:solidFill>
              <a:latin typeface="Titillium Web"/>
              <a:ea typeface="Titillium Web"/>
              <a:cs typeface="Titillium Web"/>
              <a:sym typeface="Titillium Web"/>
            </a:endParaRPr>
          </a:p>
          <a:p>
            <a:pPr indent="0" lvl="0" marL="0" marR="0" rtl="0" algn="l">
              <a:lnSpc>
                <a:spcPct val="100000"/>
              </a:lnSpc>
              <a:spcBef>
                <a:spcPts val="0"/>
              </a:spcBef>
              <a:spcAft>
                <a:spcPts val="0"/>
              </a:spcAft>
              <a:buClr>
                <a:schemeClr val="dk1"/>
              </a:buClr>
              <a:buSzPts val="1500"/>
              <a:buFont typeface="Arial"/>
              <a:buNone/>
            </a:pPr>
            <a:r>
              <a:rPr b="0" i="0" lang="it-IT" sz="700" u="none" cap="none" strike="noStrike">
                <a:solidFill>
                  <a:schemeClr val="dk2"/>
                </a:solidFill>
                <a:latin typeface="Titillium Web"/>
                <a:ea typeface="Titillium Web"/>
                <a:cs typeface="Titillium Web"/>
                <a:sym typeface="Titillium Web"/>
              </a:rPr>
              <a:t>Certificato di assenza/pendenza di procedure fallimentari rilasciato dai Tribunali </a:t>
            </a:r>
            <a:endParaRPr b="0" i="0" sz="700" u="none" cap="none" strike="noStrike">
              <a:solidFill>
                <a:schemeClr val="dk2"/>
              </a:solidFill>
              <a:latin typeface="Titillium Web"/>
              <a:ea typeface="Titillium Web"/>
              <a:cs typeface="Titillium Web"/>
              <a:sym typeface="Titillium Web"/>
            </a:endParaRPr>
          </a:p>
        </p:txBody>
      </p:sp>
      <p:sp>
        <p:nvSpPr>
          <p:cNvPr id="249" name="Google Shape;249;g1e405664e1f_1_38"/>
          <p:cNvSpPr/>
          <p:nvPr/>
        </p:nvSpPr>
        <p:spPr>
          <a:xfrm>
            <a:off x="8821156" y="1033961"/>
            <a:ext cx="2165100" cy="467700"/>
          </a:xfrm>
          <a:prstGeom prst="roundRect">
            <a:avLst>
              <a:gd fmla="val 16667" name="adj"/>
            </a:avLst>
          </a:prstGeom>
          <a:solidFill>
            <a:srgbClr val="F3F3F3"/>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700"/>
              <a:buFont typeface="Arial"/>
              <a:buNone/>
            </a:pPr>
            <a:r>
              <a:rPr b="0" i="0" lang="it-IT" sz="700" u="none" cap="none" strike="noStrike">
                <a:solidFill>
                  <a:schemeClr val="dk2"/>
                </a:solidFill>
                <a:latin typeface="Titillium Web"/>
                <a:ea typeface="Titillium Web"/>
                <a:cs typeface="Titillium Web"/>
                <a:sym typeface="Titillium Web"/>
              </a:rPr>
              <a:t>Comunicazione antimafia</a:t>
            </a:r>
            <a:endParaRPr b="0" i="0" sz="700" u="none" cap="none" strike="noStrike">
              <a:solidFill>
                <a:schemeClr val="dk2"/>
              </a:solidFill>
              <a:latin typeface="Titillium Web"/>
              <a:ea typeface="Titillium Web"/>
              <a:cs typeface="Titillium Web"/>
              <a:sym typeface="Titillium Web"/>
            </a:endParaRPr>
          </a:p>
          <a:p>
            <a:pPr indent="0" lvl="0" marL="0" marR="0" rtl="0" algn="l">
              <a:lnSpc>
                <a:spcPct val="100000"/>
              </a:lnSpc>
              <a:spcBef>
                <a:spcPts val="0"/>
              </a:spcBef>
              <a:spcAft>
                <a:spcPts val="0"/>
              </a:spcAft>
              <a:buClr>
                <a:srgbClr val="000000"/>
              </a:buClr>
              <a:buSzPts val="700"/>
              <a:buFont typeface="Arial"/>
              <a:buNone/>
            </a:pPr>
            <a:r>
              <a:rPr b="0" i="0" lang="it-IT" sz="700" u="none" cap="none" strike="noStrike">
                <a:solidFill>
                  <a:schemeClr val="dk2"/>
                </a:solidFill>
                <a:latin typeface="Titillium Web"/>
                <a:ea typeface="Titillium Web"/>
                <a:cs typeface="Titillium Web"/>
                <a:sym typeface="Titillium Web"/>
              </a:rPr>
              <a:t>Informativa antimafia </a:t>
            </a:r>
            <a:endParaRPr b="0" i="0" sz="700" u="none" cap="none" strike="noStrike">
              <a:solidFill>
                <a:schemeClr val="dk2"/>
              </a:solidFill>
              <a:latin typeface="Titillium Web"/>
              <a:ea typeface="Titillium Web"/>
              <a:cs typeface="Titillium Web"/>
              <a:sym typeface="Titillium Web"/>
            </a:endParaRPr>
          </a:p>
          <a:p>
            <a:pPr indent="0" lvl="0" marL="0" marR="0" rtl="0" algn="l">
              <a:lnSpc>
                <a:spcPct val="100000"/>
              </a:lnSpc>
              <a:spcBef>
                <a:spcPts val="0"/>
              </a:spcBef>
              <a:spcAft>
                <a:spcPts val="0"/>
              </a:spcAft>
              <a:buClr>
                <a:srgbClr val="000000"/>
              </a:buClr>
              <a:buSzPts val="700"/>
              <a:buFont typeface="Arial"/>
              <a:buNone/>
            </a:pPr>
            <a:r>
              <a:rPr b="0" i="0" lang="it-IT" sz="700" u="none" cap="none" strike="noStrike">
                <a:solidFill>
                  <a:schemeClr val="dk2"/>
                </a:solidFill>
                <a:latin typeface="Titillium Web"/>
                <a:ea typeface="Titillium Web"/>
                <a:cs typeface="Titillium Web"/>
                <a:sym typeface="Titillium Web"/>
              </a:rPr>
              <a:t>Informativa interdittiva</a:t>
            </a:r>
            <a:endParaRPr b="0" i="0" sz="700" u="none" cap="none" strike="noStrike">
              <a:solidFill>
                <a:schemeClr val="dk2"/>
              </a:solidFill>
              <a:latin typeface="Titillium Web"/>
              <a:ea typeface="Titillium Web"/>
              <a:cs typeface="Titillium Web"/>
              <a:sym typeface="Titillium Web"/>
            </a:endParaRPr>
          </a:p>
          <a:p>
            <a:pPr indent="0" lvl="0" marL="0" marR="0" rtl="0" algn="l">
              <a:lnSpc>
                <a:spcPct val="100000"/>
              </a:lnSpc>
              <a:spcBef>
                <a:spcPts val="0"/>
              </a:spcBef>
              <a:spcAft>
                <a:spcPts val="0"/>
              </a:spcAft>
              <a:buClr>
                <a:srgbClr val="000000"/>
              </a:buClr>
              <a:buSzPts val="700"/>
              <a:buFont typeface="Arial"/>
              <a:buNone/>
            </a:pPr>
            <a:r>
              <a:rPr b="0" i="0" lang="it-IT" sz="700" u="none" cap="none" strike="noStrike">
                <a:solidFill>
                  <a:schemeClr val="dk2"/>
                </a:solidFill>
                <a:latin typeface="Titillium Web"/>
                <a:ea typeface="Titillium Web"/>
                <a:cs typeface="Titillium Web"/>
                <a:sym typeface="Titillium Web"/>
              </a:rPr>
              <a:t>White list</a:t>
            </a:r>
            <a:endParaRPr b="0" i="0" sz="700" u="none" cap="none" strike="noStrike">
              <a:solidFill>
                <a:schemeClr val="dk2"/>
              </a:solidFill>
              <a:latin typeface="Titillium Web"/>
              <a:ea typeface="Titillium Web"/>
              <a:cs typeface="Titillium Web"/>
              <a:sym typeface="Titillium Web"/>
            </a:endParaRPr>
          </a:p>
        </p:txBody>
      </p:sp>
      <p:sp>
        <p:nvSpPr>
          <p:cNvPr id="250" name="Google Shape;250;g1e405664e1f_1_38"/>
          <p:cNvSpPr/>
          <p:nvPr/>
        </p:nvSpPr>
        <p:spPr>
          <a:xfrm>
            <a:off x="8821156" y="1561703"/>
            <a:ext cx="2165100" cy="254700"/>
          </a:xfrm>
          <a:prstGeom prst="roundRect">
            <a:avLst>
              <a:gd fmla="val 16667" name="adj"/>
            </a:avLst>
          </a:prstGeom>
          <a:solidFill>
            <a:srgbClr val="F3F3F3"/>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700"/>
              <a:buFont typeface="Arial"/>
              <a:buNone/>
            </a:pPr>
            <a:r>
              <a:rPr b="0" i="0" lang="it-IT" sz="700" u="none" cap="none" strike="noStrike">
                <a:solidFill>
                  <a:schemeClr val="dk2"/>
                </a:solidFill>
                <a:latin typeface="Titillium Web"/>
                <a:ea typeface="Titillium Web"/>
                <a:cs typeface="Titillium Web"/>
                <a:sym typeface="Titillium Web"/>
              </a:rPr>
              <a:t>Registro delle intestazioni fiduciarie autorizzate</a:t>
            </a:r>
            <a:endParaRPr b="0" i="0" sz="700" u="none" cap="none" strike="noStrike">
              <a:solidFill>
                <a:schemeClr val="dk2"/>
              </a:solidFill>
              <a:latin typeface="Titillium Web"/>
              <a:ea typeface="Titillium Web"/>
              <a:cs typeface="Titillium Web"/>
              <a:sym typeface="Titillium Web"/>
            </a:endParaRPr>
          </a:p>
          <a:p>
            <a:pPr indent="0" lvl="0" marL="0" marR="0" rtl="0" algn="l">
              <a:lnSpc>
                <a:spcPct val="100000"/>
              </a:lnSpc>
              <a:spcBef>
                <a:spcPts val="0"/>
              </a:spcBef>
              <a:spcAft>
                <a:spcPts val="0"/>
              </a:spcAft>
              <a:buClr>
                <a:srgbClr val="000000"/>
              </a:buClr>
              <a:buSzPts val="700"/>
              <a:buFont typeface="Arial"/>
              <a:buNone/>
            </a:pPr>
            <a:r>
              <a:rPr b="0" i="0" lang="it-IT" sz="700" u="none" cap="none" strike="noStrike">
                <a:solidFill>
                  <a:schemeClr val="dk2"/>
                </a:solidFill>
                <a:latin typeface="Titillium Web"/>
                <a:ea typeface="Titillium Web"/>
                <a:cs typeface="Titillium Web"/>
                <a:sym typeface="Titillium Web"/>
              </a:rPr>
              <a:t>Registro delle Cooperative sociali</a:t>
            </a:r>
            <a:endParaRPr b="0" i="0" sz="700" u="none" cap="none" strike="noStrike">
              <a:solidFill>
                <a:schemeClr val="dk2"/>
              </a:solidFill>
              <a:latin typeface="Titillium Web"/>
              <a:ea typeface="Titillium Web"/>
              <a:cs typeface="Titillium Web"/>
              <a:sym typeface="Titillium Web"/>
            </a:endParaRPr>
          </a:p>
        </p:txBody>
      </p:sp>
      <p:sp>
        <p:nvSpPr>
          <p:cNvPr id="251" name="Google Shape;251;g1e405664e1f_1_38"/>
          <p:cNvSpPr/>
          <p:nvPr/>
        </p:nvSpPr>
        <p:spPr>
          <a:xfrm>
            <a:off x="8821156" y="1870029"/>
            <a:ext cx="2165100" cy="214500"/>
          </a:xfrm>
          <a:prstGeom prst="roundRect">
            <a:avLst>
              <a:gd fmla="val 16667" name="adj"/>
            </a:avLst>
          </a:prstGeom>
          <a:solidFill>
            <a:srgbClr val="F3F3F3"/>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700"/>
              <a:buFont typeface="Arial"/>
              <a:buNone/>
            </a:pPr>
            <a:r>
              <a:rPr b="0" i="0" lang="it-IT" sz="700" u="none" cap="none" strike="noStrike">
                <a:solidFill>
                  <a:schemeClr val="dk2"/>
                </a:solidFill>
                <a:latin typeface="Titillium Web"/>
                <a:ea typeface="Titillium Web"/>
                <a:cs typeface="Titillium Web"/>
                <a:sym typeface="Titillium Web"/>
              </a:rPr>
              <a:t>RUNTS</a:t>
            </a:r>
            <a:endParaRPr b="0" i="0" sz="700" u="none" cap="none" strike="noStrike">
              <a:solidFill>
                <a:schemeClr val="dk2"/>
              </a:solidFill>
              <a:latin typeface="Titillium Web"/>
              <a:ea typeface="Titillium Web"/>
              <a:cs typeface="Titillium Web"/>
              <a:sym typeface="Titillium Web"/>
            </a:endParaRPr>
          </a:p>
          <a:p>
            <a:pPr indent="0" lvl="0" marL="0" marR="0" rtl="0" algn="l">
              <a:lnSpc>
                <a:spcPct val="100000"/>
              </a:lnSpc>
              <a:spcBef>
                <a:spcPts val="0"/>
              </a:spcBef>
              <a:spcAft>
                <a:spcPts val="0"/>
              </a:spcAft>
              <a:buClr>
                <a:srgbClr val="000000"/>
              </a:buClr>
              <a:buSzPts val="700"/>
              <a:buFont typeface="Arial"/>
              <a:buNone/>
            </a:pPr>
            <a:r>
              <a:rPr b="0" i="0" lang="it-IT" sz="700" u="none" cap="none" strike="noStrike">
                <a:solidFill>
                  <a:schemeClr val="dk2"/>
                </a:solidFill>
                <a:latin typeface="Titillium Web"/>
                <a:ea typeface="Titillium Web"/>
                <a:cs typeface="Titillium Web"/>
                <a:sym typeface="Titillium Web"/>
              </a:rPr>
              <a:t>Albo cooperative edilizie</a:t>
            </a:r>
            <a:endParaRPr b="0" i="0" sz="700" u="none" cap="none" strike="noStrike">
              <a:solidFill>
                <a:schemeClr val="dk2"/>
              </a:solidFill>
              <a:latin typeface="Titillium Web"/>
              <a:ea typeface="Titillium Web"/>
              <a:cs typeface="Titillium Web"/>
              <a:sym typeface="Titillium Web"/>
            </a:endParaRPr>
          </a:p>
        </p:txBody>
      </p:sp>
      <p:sp>
        <p:nvSpPr>
          <p:cNvPr id="252" name="Google Shape;252;g1e405664e1f_1_38"/>
          <p:cNvSpPr/>
          <p:nvPr/>
        </p:nvSpPr>
        <p:spPr>
          <a:xfrm>
            <a:off x="8821156" y="2134128"/>
            <a:ext cx="2165100" cy="599700"/>
          </a:xfrm>
          <a:prstGeom prst="roundRect">
            <a:avLst>
              <a:gd fmla="val 21726" name="adj"/>
            </a:avLst>
          </a:prstGeom>
          <a:solidFill>
            <a:srgbClr val="F3F3F3"/>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700"/>
              <a:buFont typeface="Arial"/>
              <a:buNone/>
            </a:pPr>
            <a:r>
              <a:rPr b="0" i="0" lang="it-IT" sz="700" u="none" cap="none" strike="noStrike">
                <a:solidFill>
                  <a:schemeClr val="dk2"/>
                </a:solidFill>
                <a:latin typeface="Titillium Web"/>
                <a:ea typeface="Titillium Web"/>
                <a:cs typeface="Titillium Web"/>
                <a:sym typeface="Titillium Web"/>
              </a:rPr>
              <a:t>Provvedimenti sanzionatori irrogati da Ispettorati del Lavoro, ASL, guardia di finanza e carabinieri</a:t>
            </a:r>
            <a:endParaRPr b="0" i="0" sz="700" u="none" cap="none" strike="noStrike">
              <a:solidFill>
                <a:schemeClr val="dk2"/>
              </a:solidFill>
              <a:latin typeface="Titillium Web"/>
              <a:ea typeface="Titillium Web"/>
              <a:cs typeface="Titillium Web"/>
              <a:sym typeface="Titillium Web"/>
            </a:endParaRPr>
          </a:p>
          <a:p>
            <a:pPr indent="0" lvl="0" marL="0" marR="0" rtl="0" algn="l">
              <a:lnSpc>
                <a:spcPct val="100000"/>
              </a:lnSpc>
              <a:spcBef>
                <a:spcPts val="0"/>
              </a:spcBef>
              <a:spcAft>
                <a:spcPts val="0"/>
              </a:spcAft>
              <a:buClr>
                <a:srgbClr val="000000"/>
              </a:buClr>
              <a:buSzPts val="700"/>
              <a:buFont typeface="Arial"/>
              <a:buNone/>
            </a:pPr>
            <a:r>
              <a:rPr b="0" i="0" lang="it-IT" sz="700" u="none" cap="none" strike="noStrike">
                <a:solidFill>
                  <a:schemeClr val="dk2"/>
                </a:solidFill>
                <a:latin typeface="Titillium Web"/>
                <a:ea typeface="Titillium Web"/>
                <a:cs typeface="Titillium Web"/>
                <a:sym typeface="Titillium Web"/>
              </a:rPr>
              <a:t>Relazione di genere sulla</a:t>
            </a:r>
            <a:endParaRPr b="0" i="0" sz="700" u="none" cap="none" strike="noStrike">
              <a:solidFill>
                <a:schemeClr val="dk2"/>
              </a:solidFill>
              <a:latin typeface="Titillium Web"/>
              <a:ea typeface="Titillium Web"/>
              <a:cs typeface="Titillium Web"/>
              <a:sym typeface="Titillium Web"/>
            </a:endParaRPr>
          </a:p>
          <a:p>
            <a:pPr indent="0" lvl="0" marL="0" marR="0" rtl="0" algn="l">
              <a:lnSpc>
                <a:spcPct val="100000"/>
              </a:lnSpc>
              <a:spcBef>
                <a:spcPts val="0"/>
              </a:spcBef>
              <a:spcAft>
                <a:spcPts val="0"/>
              </a:spcAft>
              <a:buClr>
                <a:srgbClr val="000000"/>
              </a:buClr>
              <a:buSzPts val="700"/>
              <a:buFont typeface="Arial"/>
              <a:buNone/>
            </a:pPr>
            <a:r>
              <a:rPr b="0" i="0" lang="it-IT" sz="700" u="none" cap="none" strike="noStrike">
                <a:solidFill>
                  <a:schemeClr val="dk2"/>
                </a:solidFill>
                <a:latin typeface="Titillium Web"/>
                <a:ea typeface="Titillium Web"/>
                <a:cs typeface="Titillium Web"/>
                <a:sym typeface="Titillium Web"/>
              </a:rPr>
              <a:t>situazione del personale maschile e</a:t>
            </a:r>
            <a:endParaRPr b="0" i="0" sz="700" u="none" cap="none" strike="noStrike">
              <a:solidFill>
                <a:schemeClr val="dk2"/>
              </a:solidFill>
              <a:latin typeface="Titillium Web"/>
              <a:ea typeface="Titillium Web"/>
              <a:cs typeface="Titillium Web"/>
              <a:sym typeface="Titillium Web"/>
            </a:endParaRPr>
          </a:p>
          <a:p>
            <a:pPr indent="0" lvl="0" marL="0" marR="0" rtl="0" algn="l">
              <a:lnSpc>
                <a:spcPct val="100000"/>
              </a:lnSpc>
              <a:spcBef>
                <a:spcPts val="0"/>
              </a:spcBef>
              <a:spcAft>
                <a:spcPts val="0"/>
              </a:spcAft>
              <a:buClr>
                <a:srgbClr val="000000"/>
              </a:buClr>
              <a:buSzPts val="700"/>
              <a:buFont typeface="Arial"/>
              <a:buNone/>
            </a:pPr>
            <a:r>
              <a:rPr b="0" i="0" lang="it-IT" sz="700" u="none" cap="none" strike="noStrike">
                <a:solidFill>
                  <a:schemeClr val="dk2"/>
                </a:solidFill>
                <a:latin typeface="Titillium Web"/>
                <a:ea typeface="Titillium Web"/>
                <a:cs typeface="Titillium Web"/>
                <a:sym typeface="Titillium Web"/>
              </a:rPr>
              <a:t>Femminile</a:t>
            </a:r>
            <a:endParaRPr b="0" i="0" sz="700" u="none" cap="none" strike="noStrike">
              <a:solidFill>
                <a:schemeClr val="dk2"/>
              </a:solidFill>
              <a:latin typeface="Titillium Web"/>
              <a:ea typeface="Titillium Web"/>
              <a:cs typeface="Titillium Web"/>
              <a:sym typeface="Titillium Web"/>
            </a:endParaRPr>
          </a:p>
          <a:p>
            <a:pPr indent="0" lvl="0" marL="0" marR="0" rtl="0" algn="l">
              <a:lnSpc>
                <a:spcPct val="100000"/>
              </a:lnSpc>
              <a:spcBef>
                <a:spcPts val="0"/>
              </a:spcBef>
              <a:spcAft>
                <a:spcPts val="0"/>
              </a:spcAft>
              <a:buClr>
                <a:srgbClr val="000000"/>
              </a:buClr>
              <a:buSzPts val="700"/>
              <a:buFont typeface="Arial"/>
              <a:buNone/>
            </a:pPr>
            <a:r>
              <a:rPr b="0" i="0" lang="it-IT" sz="700" u="none" cap="none" strike="noStrike">
                <a:solidFill>
                  <a:schemeClr val="dk2"/>
                </a:solidFill>
                <a:latin typeface="Titillium Web"/>
                <a:ea typeface="Titillium Web"/>
                <a:cs typeface="Titillium Web"/>
                <a:sym typeface="Titillium Web"/>
              </a:rPr>
              <a:t>Certificato regolarità impiego lavoro disabile</a:t>
            </a:r>
            <a:endParaRPr b="0" i="0" sz="700" u="none" cap="none" strike="noStrike">
              <a:solidFill>
                <a:schemeClr val="dk2"/>
              </a:solidFill>
              <a:latin typeface="Titillium Web"/>
              <a:ea typeface="Titillium Web"/>
              <a:cs typeface="Titillium Web"/>
              <a:sym typeface="Titillium Web"/>
            </a:endParaRPr>
          </a:p>
        </p:txBody>
      </p:sp>
      <p:sp>
        <p:nvSpPr>
          <p:cNvPr id="253" name="Google Shape;253;g1e405664e1f_1_38"/>
          <p:cNvSpPr/>
          <p:nvPr/>
        </p:nvSpPr>
        <p:spPr>
          <a:xfrm>
            <a:off x="8821156" y="2798097"/>
            <a:ext cx="2165100" cy="164700"/>
          </a:xfrm>
          <a:prstGeom prst="roundRect">
            <a:avLst>
              <a:gd fmla="val 16667" name="adj"/>
            </a:avLst>
          </a:prstGeom>
          <a:solidFill>
            <a:srgbClr val="F3F3F3"/>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700"/>
              <a:buFont typeface="Arial"/>
              <a:buNone/>
            </a:pPr>
            <a:r>
              <a:rPr b="0" i="0" lang="it-IT" sz="700" u="none" cap="none" strike="noStrike">
                <a:solidFill>
                  <a:schemeClr val="dk2"/>
                </a:solidFill>
                <a:latin typeface="Titillium Web"/>
                <a:ea typeface="Titillium Web"/>
                <a:cs typeface="Titillium Web"/>
                <a:sym typeface="Titillium Web"/>
              </a:rPr>
              <a:t>Contratti collettivi di lavoro</a:t>
            </a:r>
            <a:endParaRPr b="0" i="0" sz="700" u="none" cap="none" strike="noStrike">
              <a:solidFill>
                <a:schemeClr val="dk2"/>
              </a:solidFill>
              <a:latin typeface="Titillium Web"/>
              <a:ea typeface="Titillium Web"/>
              <a:cs typeface="Titillium Web"/>
              <a:sym typeface="Titillium Web"/>
            </a:endParaRPr>
          </a:p>
        </p:txBody>
      </p:sp>
      <p:sp>
        <p:nvSpPr>
          <p:cNvPr id="254" name="Google Shape;254;g1e405664e1f_1_38"/>
          <p:cNvSpPr/>
          <p:nvPr/>
        </p:nvSpPr>
        <p:spPr>
          <a:xfrm>
            <a:off x="8821156" y="3006915"/>
            <a:ext cx="2165100" cy="164700"/>
          </a:xfrm>
          <a:prstGeom prst="roundRect">
            <a:avLst>
              <a:gd fmla="val 16667" name="adj"/>
            </a:avLst>
          </a:prstGeom>
          <a:solidFill>
            <a:srgbClr val="F3F3F3"/>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700"/>
              <a:buFont typeface="Arial"/>
              <a:buNone/>
            </a:pPr>
            <a:r>
              <a:rPr b="0" i="0" lang="it-IT" sz="700" u="none" cap="none" strike="noStrike">
                <a:solidFill>
                  <a:schemeClr val="dk2"/>
                </a:solidFill>
                <a:latin typeface="Titillium Web"/>
                <a:ea typeface="Titillium Web"/>
                <a:cs typeface="Titillium Web"/>
                <a:sym typeface="Titillium Web"/>
              </a:rPr>
              <a:t>Regolarità fiscale </a:t>
            </a:r>
            <a:endParaRPr b="0" i="0" sz="700" u="none" cap="none" strike="noStrike">
              <a:solidFill>
                <a:schemeClr val="dk2"/>
              </a:solidFill>
              <a:latin typeface="Titillium Web"/>
              <a:ea typeface="Titillium Web"/>
              <a:cs typeface="Titillium Web"/>
              <a:sym typeface="Titillium Web"/>
            </a:endParaRPr>
          </a:p>
        </p:txBody>
      </p:sp>
      <p:sp>
        <p:nvSpPr>
          <p:cNvPr id="255" name="Google Shape;255;g1e405664e1f_1_38"/>
          <p:cNvSpPr/>
          <p:nvPr/>
        </p:nvSpPr>
        <p:spPr>
          <a:xfrm>
            <a:off x="8821156" y="5610169"/>
            <a:ext cx="2165100" cy="256500"/>
          </a:xfrm>
          <a:prstGeom prst="roundRect">
            <a:avLst>
              <a:gd fmla="val 16667" name="adj"/>
            </a:avLst>
          </a:prstGeom>
          <a:solidFill>
            <a:srgbClr val="F3F3F3"/>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700"/>
              <a:buFont typeface="Arial"/>
              <a:buNone/>
            </a:pPr>
            <a:r>
              <a:rPr b="0" i="0" lang="it-IT" sz="700" u="none" cap="none" strike="noStrike">
                <a:solidFill>
                  <a:schemeClr val="dk2"/>
                </a:solidFill>
                <a:latin typeface="Titillium Web"/>
                <a:ea typeface="Titillium Web"/>
                <a:cs typeface="Titillium Web"/>
                <a:sym typeface="Titillium Web"/>
              </a:rPr>
              <a:t>Regolarità contributiva professionisti e cocietà di professionisti</a:t>
            </a:r>
            <a:endParaRPr b="0" i="0" sz="700" u="none" cap="none" strike="noStrike">
              <a:solidFill>
                <a:schemeClr val="dk2"/>
              </a:solidFill>
              <a:latin typeface="Titillium Web"/>
              <a:ea typeface="Titillium Web"/>
              <a:cs typeface="Titillium Web"/>
              <a:sym typeface="Titillium Web"/>
            </a:endParaRPr>
          </a:p>
        </p:txBody>
      </p:sp>
      <p:sp>
        <p:nvSpPr>
          <p:cNvPr id="256" name="Google Shape;256;g1e405664e1f_1_38"/>
          <p:cNvSpPr/>
          <p:nvPr/>
        </p:nvSpPr>
        <p:spPr>
          <a:xfrm>
            <a:off x="8821156" y="3217632"/>
            <a:ext cx="2165100" cy="492300"/>
          </a:xfrm>
          <a:prstGeom prst="roundRect">
            <a:avLst>
              <a:gd fmla="val 16667" name="adj"/>
            </a:avLst>
          </a:prstGeom>
          <a:solidFill>
            <a:srgbClr val="F3F3F3"/>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700"/>
              <a:buFont typeface="Arial"/>
              <a:buNone/>
            </a:pPr>
            <a:r>
              <a:rPr b="0" i="0" lang="it-IT" sz="700" u="none" cap="none" strike="noStrike">
                <a:solidFill>
                  <a:schemeClr val="dk2"/>
                </a:solidFill>
                <a:latin typeface="Titillium Web"/>
                <a:ea typeface="Titillium Web"/>
                <a:cs typeface="Titillium Web"/>
                <a:sym typeface="Titillium Web"/>
              </a:rPr>
              <a:t>Registro imprese</a:t>
            </a:r>
            <a:endParaRPr b="0" i="0" sz="700" u="none" cap="none" strike="noStrike">
              <a:solidFill>
                <a:schemeClr val="dk2"/>
              </a:solidFill>
              <a:latin typeface="Titillium Web"/>
              <a:ea typeface="Titillium Web"/>
              <a:cs typeface="Titillium Web"/>
              <a:sym typeface="Titillium Web"/>
            </a:endParaRPr>
          </a:p>
          <a:p>
            <a:pPr indent="0" lvl="0" marL="0" marR="0" rtl="0" algn="l">
              <a:lnSpc>
                <a:spcPct val="100000"/>
              </a:lnSpc>
              <a:spcBef>
                <a:spcPts val="0"/>
              </a:spcBef>
              <a:spcAft>
                <a:spcPts val="0"/>
              </a:spcAft>
              <a:buClr>
                <a:srgbClr val="000000"/>
              </a:buClr>
              <a:buSzPts val="700"/>
              <a:buFont typeface="Arial"/>
              <a:buNone/>
            </a:pPr>
            <a:r>
              <a:rPr b="0" i="0" lang="it-IT" sz="700" u="none" cap="none" strike="noStrike">
                <a:solidFill>
                  <a:schemeClr val="dk2"/>
                </a:solidFill>
                <a:latin typeface="Titillium Web"/>
                <a:ea typeface="Titillium Web"/>
                <a:cs typeface="Titillium Web"/>
                <a:sym typeface="Titillium Web"/>
              </a:rPr>
              <a:t>Registro società cooperative (con MISE)</a:t>
            </a:r>
            <a:endParaRPr b="0" i="0" sz="700" u="none" cap="none" strike="noStrike">
              <a:solidFill>
                <a:schemeClr val="dk2"/>
              </a:solidFill>
              <a:latin typeface="Titillium Web"/>
              <a:ea typeface="Titillium Web"/>
              <a:cs typeface="Titillium Web"/>
              <a:sym typeface="Titillium Web"/>
            </a:endParaRPr>
          </a:p>
          <a:p>
            <a:pPr indent="0" lvl="0" marL="0" marR="0" rtl="0" algn="l">
              <a:lnSpc>
                <a:spcPct val="100000"/>
              </a:lnSpc>
              <a:spcBef>
                <a:spcPts val="0"/>
              </a:spcBef>
              <a:spcAft>
                <a:spcPts val="0"/>
              </a:spcAft>
              <a:buClr>
                <a:srgbClr val="000000"/>
              </a:buClr>
              <a:buSzPts val="700"/>
              <a:buFont typeface="Arial"/>
              <a:buNone/>
            </a:pPr>
            <a:r>
              <a:rPr b="0" i="0" lang="it-IT" sz="700" u="none" cap="none" strike="noStrike">
                <a:solidFill>
                  <a:schemeClr val="dk2"/>
                </a:solidFill>
                <a:latin typeface="Titillium Web"/>
                <a:ea typeface="Titillium Web"/>
                <a:cs typeface="Titillium Web"/>
                <a:sym typeface="Titillium Web"/>
              </a:rPr>
              <a:t>Registro cooperative sociali L. 381/91 </a:t>
            </a:r>
            <a:endParaRPr b="0" i="0" sz="700" u="none" cap="none" strike="noStrike">
              <a:solidFill>
                <a:schemeClr val="dk2"/>
              </a:solidFill>
              <a:latin typeface="Titillium Web"/>
              <a:ea typeface="Titillium Web"/>
              <a:cs typeface="Titillium Web"/>
              <a:sym typeface="Titillium Web"/>
            </a:endParaRPr>
          </a:p>
          <a:p>
            <a:pPr indent="0" lvl="0" marL="0" marR="0" rtl="0" algn="l">
              <a:lnSpc>
                <a:spcPct val="100000"/>
              </a:lnSpc>
              <a:spcBef>
                <a:spcPts val="0"/>
              </a:spcBef>
              <a:spcAft>
                <a:spcPts val="0"/>
              </a:spcAft>
              <a:buClr>
                <a:srgbClr val="000000"/>
              </a:buClr>
              <a:buSzPts val="700"/>
              <a:buFont typeface="Arial"/>
              <a:buNone/>
            </a:pPr>
            <a:r>
              <a:rPr b="0" i="0" lang="it-IT" sz="700" u="none" cap="none" strike="noStrike">
                <a:solidFill>
                  <a:schemeClr val="dk2"/>
                </a:solidFill>
                <a:latin typeface="Titillium Web"/>
                <a:ea typeface="Titillium Web"/>
                <a:cs typeface="Titillium Web"/>
                <a:sym typeface="Titillium Web"/>
              </a:rPr>
              <a:t>Registro titolarità effettive</a:t>
            </a:r>
            <a:endParaRPr b="0" i="0" sz="700" u="none" cap="none" strike="noStrike">
              <a:solidFill>
                <a:schemeClr val="dk2"/>
              </a:solidFill>
              <a:latin typeface="Titillium Web"/>
              <a:ea typeface="Titillium Web"/>
              <a:cs typeface="Titillium Web"/>
              <a:sym typeface="Titillium Web"/>
            </a:endParaRPr>
          </a:p>
        </p:txBody>
      </p:sp>
      <p:sp>
        <p:nvSpPr>
          <p:cNvPr id="257" name="Google Shape;257;g1e405664e1f_1_38"/>
          <p:cNvSpPr/>
          <p:nvPr/>
        </p:nvSpPr>
        <p:spPr>
          <a:xfrm>
            <a:off x="8821172" y="5904021"/>
            <a:ext cx="2165100" cy="766800"/>
          </a:xfrm>
          <a:prstGeom prst="roundRect">
            <a:avLst>
              <a:gd fmla="val 11322" name="adj"/>
            </a:avLst>
          </a:prstGeom>
          <a:solidFill>
            <a:srgbClr val="F3F3F3"/>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700"/>
              <a:buFont typeface="Arial"/>
              <a:buNone/>
            </a:pPr>
            <a:r>
              <a:rPr b="0" i="0" lang="it-IT" sz="700" u="none" cap="none" strike="noStrike">
                <a:solidFill>
                  <a:schemeClr val="dk2"/>
                </a:solidFill>
                <a:latin typeface="Titillium Web"/>
                <a:ea typeface="Titillium Web"/>
                <a:cs typeface="Titillium Web"/>
                <a:sym typeface="Titillium Web"/>
              </a:rPr>
              <a:t>Accreditamento ente certificante </a:t>
            </a:r>
            <a:endParaRPr b="0" i="0" sz="700" u="none" cap="none" strike="noStrike">
              <a:solidFill>
                <a:schemeClr val="dk2"/>
              </a:solidFill>
              <a:latin typeface="Titillium Web"/>
              <a:ea typeface="Titillium Web"/>
              <a:cs typeface="Titillium Web"/>
              <a:sym typeface="Titillium Web"/>
            </a:endParaRPr>
          </a:p>
          <a:p>
            <a:pPr indent="0" lvl="0" marL="0" marR="0" rtl="0" algn="l">
              <a:lnSpc>
                <a:spcPct val="100000"/>
              </a:lnSpc>
              <a:spcBef>
                <a:spcPts val="0"/>
              </a:spcBef>
              <a:spcAft>
                <a:spcPts val="0"/>
              </a:spcAft>
              <a:buClr>
                <a:srgbClr val="000000"/>
              </a:buClr>
              <a:buSzPts val="700"/>
              <a:buFont typeface="Arial"/>
              <a:buNone/>
            </a:pPr>
            <a:r>
              <a:rPr b="0" i="0" lang="it-IT" sz="700" u="none" cap="none" strike="noStrike">
                <a:solidFill>
                  <a:schemeClr val="dk2"/>
                </a:solidFill>
                <a:latin typeface="Titillium Web"/>
                <a:ea typeface="Titillium Web"/>
                <a:cs typeface="Titillium Web"/>
                <a:sym typeface="Titillium Web"/>
              </a:rPr>
              <a:t>Certificati di qualità settore lavori pubblici. Data scadenza certificato</a:t>
            </a:r>
            <a:endParaRPr b="0" i="0" sz="700" u="none" cap="none" strike="noStrike">
              <a:solidFill>
                <a:schemeClr val="dk2"/>
              </a:solidFill>
              <a:latin typeface="Titillium Web"/>
              <a:ea typeface="Titillium Web"/>
              <a:cs typeface="Titillium Web"/>
              <a:sym typeface="Titillium Web"/>
            </a:endParaRPr>
          </a:p>
          <a:p>
            <a:pPr indent="0" lvl="0" marL="0" marR="0" rtl="0" algn="l">
              <a:lnSpc>
                <a:spcPct val="100000"/>
              </a:lnSpc>
              <a:spcBef>
                <a:spcPts val="0"/>
              </a:spcBef>
              <a:spcAft>
                <a:spcPts val="0"/>
              </a:spcAft>
              <a:buClr>
                <a:srgbClr val="000000"/>
              </a:buClr>
              <a:buSzPts val="700"/>
              <a:buFont typeface="Arial"/>
              <a:buNone/>
            </a:pPr>
            <a:r>
              <a:rPr b="0" i="0" lang="it-IT" sz="700" u="none" cap="none" strike="noStrike">
                <a:solidFill>
                  <a:schemeClr val="dk2"/>
                </a:solidFill>
                <a:latin typeface="Titillium Web"/>
                <a:ea typeface="Titillium Web"/>
                <a:cs typeface="Titillium Web"/>
                <a:sym typeface="Titillium Web"/>
              </a:rPr>
              <a:t>Eventuale decadenza/revoca certificato di qualità prima della scadenza</a:t>
            </a:r>
            <a:endParaRPr b="0" i="0" sz="700" u="none" cap="none" strike="noStrike">
              <a:solidFill>
                <a:schemeClr val="dk2"/>
              </a:solidFill>
              <a:latin typeface="Titillium Web"/>
              <a:ea typeface="Titillium Web"/>
              <a:cs typeface="Titillium Web"/>
              <a:sym typeface="Titillium Web"/>
            </a:endParaRPr>
          </a:p>
          <a:p>
            <a:pPr indent="0" lvl="0" marL="0" marR="0" rtl="0" algn="l">
              <a:lnSpc>
                <a:spcPct val="100000"/>
              </a:lnSpc>
              <a:spcBef>
                <a:spcPts val="0"/>
              </a:spcBef>
              <a:spcAft>
                <a:spcPts val="0"/>
              </a:spcAft>
              <a:buClr>
                <a:srgbClr val="000000"/>
              </a:buClr>
              <a:buSzPts val="700"/>
              <a:buFont typeface="Arial"/>
              <a:buNone/>
            </a:pPr>
            <a:r>
              <a:rPr b="0" i="0" lang="it-IT" sz="700" u="none" cap="none" strike="noStrike">
                <a:solidFill>
                  <a:schemeClr val="dk2"/>
                </a:solidFill>
                <a:latin typeface="Titillium Web"/>
                <a:ea typeface="Titillium Web"/>
                <a:cs typeface="Titillium Web"/>
                <a:sym typeface="Titillium Web"/>
              </a:rPr>
              <a:t>Certificazioni allegato II.13</a:t>
            </a:r>
            <a:endParaRPr b="0" i="0" sz="700" u="none" cap="none" strike="noStrike">
              <a:solidFill>
                <a:schemeClr val="dk2"/>
              </a:solidFill>
              <a:latin typeface="Titillium Web"/>
              <a:ea typeface="Titillium Web"/>
              <a:cs typeface="Titillium Web"/>
              <a:sym typeface="Titillium Web"/>
            </a:endParaRPr>
          </a:p>
          <a:p>
            <a:pPr indent="0" lvl="0" marL="0" marR="0" rtl="0" algn="l">
              <a:lnSpc>
                <a:spcPct val="100000"/>
              </a:lnSpc>
              <a:spcBef>
                <a:spcPts val="0"/>
              </a:spcBef>
              <a:spcAft>
                <a:spcPts val="0"/>
              </a:spcAft>
              <a:buClr>
                <a:srgbClr val="000000"/>
              </a:buClr>
              <a:buSzPts val="700"/>
              <a:buFont typeface="Arial"/>
              <a:buNone/>
            </a:pPr>
            <a:r>
              <a:rPr b="0" i="0" lang="it-IT" sz="700" u="none" cap="none" strike="noStrike">
                <a:solidFill>
                  <a:schemeClr val="dk2"/>
                </a:solidFill>
                <a:latin typeface="Titillium Web"/>
                <a:ea typeface="Titillium Web"/>
                <a:cs typeface="Titillium Web"/>
                <a:sym typeface="Titillium Web"/>
              </a:rPr>
              <a:t>Certificazioni CAM</a:t>
            </a:r>
            <a:endParaRPr b="0" i="0" sz="700" u="none" cap="none" strike="noStrike">
              <a:solidFill>
                <a:schemeClr val="dk2"/>
              </a:solidFill>
              <a:latin typeface="Titillium Web"/>
              <a:ea typeface="Titillium Web"/>
              <a:cs typeface="Titillium Web"/>
              <a:sym typeface="Titillium Web"/>
            </a:endParaRPr>
          </a:p>
        </p:txBody>
      </p:sp>
      <p:sp>
        <p:nvSpPr>
          <p:cNvPr id="258" name="Google Shape;258;g1e405664e1f_1_38"/>
          <p:cNvSpPr/>
          <p:nvPr/>
        </p:nvSpPr>
        <p:spPr>
          <a:xfrm>
            <a:off x="8821151" y="4349308"/>
            <a:ext cx="2165100" cy="1210500"/>
          </a:xfrm>
          <a:prstGeom prst="roundRect">
            <a:avLst>
              <a:gd fmla="val 9631" name="adj"/>
            </a:avLst>
          </a:prstGeom>
          <a:solidFill>
            <a:srgbClr val="F3F3F3"/>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700"/>
              <a:buFont typeface="Arial"/>
              <a:buNone/>
            </a:pPr>
            <a:r>
              <a:rPr b="0" i="0" lang="it-IT" sz="700" u="none" cap="none" strike="noStrike">
                <a:solidFill>
                  <a:schemeClr val="dk2"/>
                </a:solidFill>
                <a:latin typeface="Titillium Web"/>
                <a:ea typeface="Titillium Web"/>
                <a:cs typeface="Titillium Web"/>
                <a:sym typeface="Titillium Web"/>
              </a:rPr>
              <a:t>DURC + violazioni pendenti (art. 3, comma 2, lett. d), e), f) del d.m. 30/1/2015</a:t>
            </a:r>
            <a:endParaRPr b="0" i="0" sz="700" u="none" cap="none" strike="noStrike">
              <a:solidFill>
                <a:schemeClr val="dk2"/>
              </a:solidFill>
              <a:latin typeface="Titillium Web"/>
              <a:ea typeface="Titillium Web"/>
              <a:cs typeface="Titillium Web"/>
              <a:sym typeface="Titillium Web"/>
            </a:endParaRPr>
          </a:p>
          <a:p>
            <a:pPr indent="0" lvl="0" marL="0" marR="0" rtl="0" algn="l">
              <a:lnSpc>
                <a:spcPct val="100000"/>
              </a:lnSpc>
              <a:spcBef>
                <a:spcPts val="0"/>
              </a:spcBef>
              <a:spcAft>
                <a:spcPts val="0"/>
              </a:spcAft>
              <a:buClr>
                <a:srgbClr val="000000"/>
              </a:buClr>
              <a:buSzPts val="700"/>
              <a:buFont typeface="Arial"/>
              <a:buNone/>
            </a:pPr>
            <a:r>
              <a:rPr b="0" i="0" lang="it-IT" sz="700" u="none" cap="none" strike="noStrike">
                <a:solidFill>
                  <a:schemeClr val="dk2"/>
                </a:solidFill>
                <a:latin typeface="Titillium Web"/>
                <a:ea typeface="Titillium Web"/>
                <a:cs typeface="Titillium Web"/>
                <a:sym typeface="Titillium Web"/>
              </a:rPr>
              <a:t>DURC di congruità per i lavori</a:t>
            </a:r>
            <a:endParaRPr b="0" i="0" sz="700" u="none" cap="none" strike="noStrike">
              <a:solidFill>
                <a:schemeClr val="dk2"/>
              </a:solidFill>
              <a:latin typeface="Titillium Web"/>
              <a:ea typeface="Titillium Web"/>
              <a:cs typeface="Titillium Web"/>
              <a:sym typeface="Titillium Web"/>
            </a:endParaRPr>
          </a:p>
          <a:p>
            <a:pPr indent="0" lvl="0" marL="0" marR="0" rtl="0" algn="l">
              <a:lnSpc>
                <a:spcPct val="100000"/>
              </a:lnSpc>
              <a:spcBef>
                <a:spcPts val="0"/>
              </a:spcBef>
              <a:spcAft>
                <a:spcPts val="0"/>
              </a:spcAft>
              <a:buClr>
                <a:srgbClr val="000000"/>
              </a:buClr>
              <a:buSzPts val="700"/>
              <a:buFont typeface="Arial"/>
              <a:buNone/>
            </a:pPr>
            <a:r>
              <a:rPr b="0" i="0" lang="it-IT" sz="700" u="none" cap="none" strike="noStrike">
                <a:solidFill>
                  <a:schemeClr val="dk2"/>
                </a:solidFill>
                <a:latin typeface="Titillium Web"/>
                <a:ea typeface="Titillium Web"/>
                <a:cs typeface="Titillium Web"/>
                <a:sym typeface="Titillium Web"/>
              </a:rPr>
              <a:t>Dati relativi al mancato rispetto del CCNL che l’INPS conosce in base all’articolo 1 comma 1175 della legge 296/2006 che impone il rispetto della parte economica del CCNL di riferimento come condizione per accedere alle agevolazioni contributive</a:t>
            </a:r>
            <a:endParaRPr b="0" i="0" sz="700" u="none" cap="none" strike="noStrike">
              <a:solidFill>
                <a:schemeClr val="dk2"/>
              </a:solidFill>
              <a:latin typeface="Titillium Web"/>
              <a:ea typeface="Titillium Web"/>
              <a:cs typeface="Titillium Web"/>
              <a:sym typeface="Titillium Web"/>
            </a:endParaRPr>
          </a:p>
          <a:p>
            <a:pPr indent="0" lvl="0" marL="0" marR="0" rtl="0" algn="l">
              <a:lnSpc>
                <a:spcPct val="100000"/>
              </a:lnSpc>
              <a:spcBef>
                <a:spcPts val="0"/>
              </a:spcBef>
              <a:spcAft>
                <a:spcPts val="0"/>
              </a:spcAft>
              <a:buClr>
                <a:srgbClr val="000000"/>
              </a:buClr>
              <a:buSzPts val="700"/>
              <a:buFont typeface="Arial"/>
              <a:buNone/>
            </a:pPr>
            <a:r>
              <a:rPr b="0" i="0" lang="it-IT" sz="700" u="none" cap="none" strike="noStrike">
                <a:solidFill>
                  <a:schemeClr val="dk2"/>
                </a:solidFill>
                <a:latin typeface="Titillium Web"/>
                <a:ea typeface="Titillium Web"/>
                <a:cs typeface="Titillium Web"/>
                <a:sym typeface="Titillium Web"/>
              </a:rPr>
              <a:t>Banca dati SINP (banca dati in cui confluiscono gli esiti degli accertamenti di ASL e Ispettorato del lavoro sulle violazioni della normativa sulla sicurezza)</a:t>
            </a:r>
            <a:endParaRPr b="0" i="0" sz="700" u="none" cap="none" strike="noStrike">
              <a:solidFill>
                <a:schemeClr val="dk2"/>
              </a:solidFill>
              <a:latin typeface="Titillium Web"/>
              <a:ea typeface="Titillium Web"/>
              <a:cs typeface="Titillium Web"/>
              <a:sym typeface="Titillium Web"/>
            </a:endParaRPr>
          </a:p>
        </p:txBody>
      </p:sp>
      <p:sp>
        <p:nvSpPr>
          <p:cNvPr id="259" name="Google Shape;259;g1e405664e1f_1_38"/>
          <p:cNvSpPr/>
          <p:nvPr/>
        </p:nvSpPr>
        <p:spPr>
          <a:xfrm>
            <a:off x="8821195" y="3757172"/>
            <a:ext cx="2165100" cy="266100"/>
          </a:xfrm>
          <a:prstGeom prst="roundRect">
            <a:avLst>
              <a:gd fmla="val 16667" name="adj"/>
            </a:avLst>
          </a:prstGeom>
          <a:solidFill>
            <a:srgbClr val="F3F3F3"/>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700"/>
              <a:buFont typeface="Arial"/>
              <a:buNone/>
            </a:pPr>
            <a:r>
              <a:rPr b="0" i="0" lang="it-IT" sz="700" u="none" cap="none" strike="noStrike">
                <a:solidFill>
                  <a:schemeClr val="dk2"/>
                </a:solidFill>
                <a:latin typeface="Titillium Web"/>
                <a:ea typeface="Titillium Web"/>
                <a:cs typeface="Titillium Web"/>
                <a:sym typeface="Titillium Web"/>
              </a:rPr>
              <a:t>Rating di legalità</a:t>
            </a:r>
            <a:endParaRPr b="0" i="0" sz="700" u="none" cap="none" strike="noStrike">
              <a:solidFill>
                <a:schemeClr val="dk2"/>
              </a:solidFill>
              <a:latin typeface="Titillium Web"/>
              <a:ea typeface="Titillium Web"/>
              <a:cs typeface="Titillium Web"/>
              <a:sym typeface="Titillium Web"/>
            </a:endParaRPr>
          </a:p>
          <a:p>
            <a:pPr indent="0" lvl="0" marL="0" marR="0" rtl="0" algn="l">
              <a:lnSpc>
                <a:spcPct val="100000"/>
              </a:lnSpc>
              <a:spcBef>
                <a:spcPts val="0"/>
              </a:spcBef>
              <a:spcAft>
                <a:spcPts val="0"/>
              </a:spcAft>
              <a:buClr>
                <a:srgbClr val="000000"/>
              </a:buClr>
              <a:buSzPts val="700"/>
              <a:buFont typeface="Arial"/>
              <a:buNone/>
            </a:pPr>
            <a:r>
              <a:rPr b="0" i="0" lang="it-IT" sz="700" u="none" cap="none" strike="noStrike">
                <a:solidFill>
                  <a:schemeClr val="dk2"/>
                </a:solidFill>
                <a:latin typeface="Titillium Web"/>
                <a:ea typeface="Titillium Web"/>
                <a:cs typeface="Titillium Web"/>
                <a:sym typeface="Titillium Web"/>
              </a:rPr>
              <a:t>Provvedimenti sanzionatori</a:t>
            </a:r>
            <a:endParaRPr b="0" i="0" sz="700" u="none" cap="none" strike="noStrike">
              <a:solidFill>
                <a:schemeClr val="dk2"/>
              </a:solidFill>
              <a:latin typeface="Titillium Web"/>
              <a:ea typeface="Titillium Web"/>
              <a:cs typeface="Titillium Web"/>
              <a:sym typeface="Titillium Web"/>
            </a:endParaRPr>
          </a:p>
        </p:txBody>
      </p:sp>
      <p:sp>
        <p:nvSpPr>
          <p:cNvPr id="260" name="Google Shape;260;g1e405664e1f_1_38"/>
          <p:cNvSpPr/>
          <p:nvPr/>
        </p:nvSpPr>
        <p:spPr>
          <a:xfrm>
            <a:off x="8821195" y="4076872"/>
            <a:ext cx="2165100" cy="200400"/>
          </a:xfrm>
          <a:prstGeom prst="roundRect">
            <a:avLst>
              <a:gd fmla="val 16667" name="adj"/>
            </a:avLst>
          </a:prstGeom>
          <a:solidFill>
            <a:srgbClr val="F3F3F3"/>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700"/>
              <a:buFont typeface="Arial"/>
              <a:buNone/>
            </a:pPr>
            <a:r>
              <a:rPr b="0" i="0" lang="it-IT" sz="700" u="none" cap="none" strike="noStrike">
                <a:solidFill>
                  <a:schemeClr val="dk2"/>
                </a:solidFill>
                <a:latin typeface="Titillium Web"/>
                <a:ea typeface="Titillium Web"/>
                <a:cs typeface="Titillium Web"/>
                <a:sym typeface="Titillium Web"/>
              </a:rPr>
              <a:t>Garanzie fideiussorie bancarie/assicurative</a:t>
            </a:r>
            <a:endParaRPr b="0" i="0" sz="700" u="none" cap="none" strike="noStrike">
              <a:solidFill>
                <a:schemeClr val="dk2"/>
              </a:solidFill>
              <a:latin typeface="Titillium Web"/>
              <a:ea typeface="Titillium Web"/>
              <a:cs typeface="Titillium Web"/>
              <a:sym typeface="Titillium Web"/>
            </a:endParaRPr>
          </a:p>
        </p:txBody>
      </p:sp>
      <p:sp>
        <p:nvSpPr>
          <p:cNvPr id="261" name="Google Shape;261;g1e405664e1f_1_38"/>
          <p:cNvSpPr/>
          <p:nvPr/>
        </p:nvSpPr>
        <p:spPr>
          <a:xfrm>
            <a:off x="1365719" y="4906764"/>
            <a:ext cx="1129200" cy="216000"/>
          </a:xfrm>
          <a:prstGeom prst="roundRect">
            <a:avLst>
              <a:gd fmla="val 21726" name="adj"/>
            </a:avLst>
          </a:prstGeom>
          <a:solidFill>
            <a:srgbClr val="F3F3F3"/>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800"/>
              <a:buFont typeface="Arial"/>
              <a:buNone/>
            </a:pPr>
            <a:r>
              <a:rPr b="0" i="0" lang="it-IT" sz="800" u="none" cap="none" strike="noStrike">
                <a:solidFill>
                  <a:schemeClr val="dk2"/>
                </a:solidFill>
                <a:latin typeface="Titillium Web"/>
                <a:ea typeface="Titillium Web"/>
                <a:cs typeface="Titillium Web"/>
                <a:sym typeface="Titillium Web"/>
              </a:rPr>
              <a:t>IPA (Indice PA)</a:t>
            </a:r>
            <a:endParaRPr b="0" i="0" sz="800" u="none" cap="none" strike="noStrike">
              <a:solidFill>
                <a:schemeClr val="dk2"/>
              </a:solidFill>
              <a:latin typeface="Titillium Web"/>
              <a:ea typeface="Titillium Web"/>
              <a:cs typeface="Titillium Web"/>
              <a:sym typeface="Titillium Web"/>
            </a:endParaRPr>
          </a:p>
        </p:txBody>
      </p:sp>
      <p:sp>
        <p:nvSpPr>
          <p:cNvPr id="262" name="Google Shape;262;g1e405664e1f_1_38"/>
          <p:cNvSpPr txBox="1"/>
          <p:nvPr/>
        </p:nvSpPr>
        <p:spPr>
          <a:xfrm>
            <a:off x="603909" y="4916490"/>
            <a:ext cx="746400" cy="233700"/>
          </a:xfrm>
          <a:prstGeom prst="rect">
            <a:avLst/>
          </a:prstGeom>
          <a:noFill/>
          <a:ln>
            <a:noFill/>
          </a:ln>
        </p:spPr>
        <p:txBody>
          <a:bodyPr anchorCtr="0" anchor="ctr" bIns="121900" lIns="121900" spcFirstLastPara="1" rIns="121900" wrap="square" tIns="121900">
            <a:noAutofit/>
          </a:bodyPr>
          <a:lstStyle/>
          <a:p>
            <a:pPr indent="0" lvl="0" marL="0" marR="0" rtl="0" algn="r">
              <a:lnSpc>
                <a:spcPct val="100000"/>
              </a:lnSpc>
              <a:spcBef>
                <a:spcPts val="0"/>
              </a:spcBef>
              <a:spcAft>
                <a:spcPts val="0"/>
              </a:spcAft>
              <a:buClr>
                <a:schemeClr val="dk1"/>
              </a:buClr>
              <a:buSzPts val="1100"/>
              <a:buFont typeface="Arial"/>
              <a:buNone/>
            </a:pPr>
            <a:r>
              <a:rPr b="0" i="0" lang="it-IT" sz="800" u="none" cap="none" strike="noStrike">
                <a:solidFill>
                  <a:srgbClr val="0066CC"/>
                </a:solidFill>
                <a:latin typeface="Titillium Web"/>
                <a:ea typeface="Titillium Web"/>
                <a:cs typeface="Titillium Web"/>
                <a:sym typeface="Titillium Web"/>
              </a:rPr>
              <a:t>AGID</a:t>
            </a:r>
            <a:endParaRPr b="0" i="0" sz="800" u="none" cap="none" strike="noStrike">
              <a:solidFill>
                <a:srgbClr val="0066CC"/>
              </a:solidFill>
              <a:latin typeface="Titillium Web Light"/>
              <a:ea typeface="Titillium Web Light"/>
              <a:cs typeface="Titillium Web Light"/>
              <a:sym typeface="Titillium Web Light"/>
            </a:endParaRPr>
          </a:p>
        </p:txBody>
      </p:sp>
      <p:sp>
        <p:nvSpPr>
          <p:cNvPr id="263" name="Google Shape;263;g1e405664e1f_1_38"/>
          <p:cNvSpPr/>
          <p:nvPr/>
        </p:nvSpPr>
        <p:spPr>
          <a:xfrm>
            <a:off x="1365719" y="5150244"/>
            <a:ext cx="1129200" cy="216000"/>
          </a:xfrm>
          <a:prstGeom prst="roundRect">
            <a:avLst>
              <a:gd fmla="val 21726" name="adj"/>
            </a:avLst>
          </a:prstGeom>
          <a:solidFill>
            <a:srgbClr val="F3F3F3"/>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800"/>
              <a:buFont typeface="Arial"/>
              <a:buNone/>
            </a:pPr>
            <a:r>
              <a:rPr b="0" i="0" lang="it-IT" sz="800" u="none" cap="none" strike="noStrike">
                <a:solidFill>
                  <a:schemeClr val="dk2"/>
                </a:solidFill>
                <a:latin typeface="Titillium Web"/>
                <a:ea typeface="Titillium Web"/>
                <a:cs typeface="Titillium Web"/>
                <a:sym typeface="Titillium Web"/>
              </a:rPr>
              <a:t>Banca dati CUP</a:t>
            </a:r>
            <a:endParaRPr b="0" i="0" sz="800" u="none" cap="none" strike="noStrike">
              <a:solidFill>
                <a:schemeClr val="dk2"/>
              </a:solidFill>
              <a:latin typeface="Titillium Web"/>
              <a:ea typeface="Titillium Web"/>
              <a:cs typeface="Titillium Web"/>
              <a:sym typeface="Titillium Web"/>
            </a:endParaRPr>
          </a:p>
        </p:txBody>
      </p:sp>
      <p:sp>
        <p:nvSpPr>
          <p:cNvPr id="264" name="Google Shape;264;g1e405664e1f_1_38"/>
          <p:cNvSpPr txBox="1"/>
          <p:nvPr/>
        </p:nvSpPr>
        <p:spPr>
          <a:xfrm>
            <a:off x="603909" y="5129584"/>
            <a:ext cx="746400" cy="233700"/>
          </a:xfrm>
          <a:prstGeom prst="rect">
            <a:avLst/>
          </a:prstGeom>
          <a:noFill/>
          <a:ln>
            <a:noFill/>
          </a:ln>
        </p:spPr>
        <p:txBody>
          <a:bodyPr anchorCtr="0" anchor="ctr" bIns="121900" lIns="121900" spcFirstLastPara="1" rIns="121900" wrap="square" tIns="121900">
            <a:noAutofit/>
          </a:bodyPr>
          <a:lstStyle/>
          <a:p>
            <a:pPr indent="0" lvl="0" marL="0" marR="0" rtl="0" algn="r">
              <a:lnSpc>
                <a:spcPct val="100000"/>
              </a:lnSpc>
              <a:spcBef>
                <a:spcPts val="0"/>
              </a:spcBef>
              <a:spcAft>
                <a:spcPts val="0"/>
              </a:spcAft>
              <a:buClr>
                <a:schemeClr val="dk1"/>
              </a:buClr>
              <a:buSzPts val="1100"/>
              <a:buFont typeface="Arial"/>
              <a:buNone/>
            </a:pPr>
            <a:r>
              <a:rPr b="0" i="0" lang="it-IT" sz="800" u="none" cap="none" strike="noStrike">
                <a:solidFill>
                  <a:srgbClr val="0066CC"/>
                </a:solidFill>
                <a:latin typeface="Titillium Web"/>
                <a:ea typeface="Titillium Web"/>
                <a:cs typeface="Titillium Web"/>
                <a:sym typeface="Titillium Web"/>
              </a:rPr>
              <a:t>PCM</a:t>
            </a:r>
            <a:endParaRPr b="0" i="0" sz="800" u="none" cap="none" strike="noStrike">
              <a:solidFill>
                <a:srgbClr val="0066CC"/>
              </a:solidFill>
              <a:latin typeface="Titillium Web Light"/>
              <a:ea typeface="Titillium Web Light"/>
              <a:cs typeface="Titillium Web Light"/>
              <a:sym typeface="Titillium Web Light"/>
            </a:endParaRPr>
          </a:p>
        </p:txBody>
      </p:sp>
      <p:sp>
        <p:nvSpPr>
          <p:cNvPr id="265" name="Google Shape;265;g1e405664e1f_1_38"/>
          <p:cNvSpPr/>
          <p:nvPr/>
        </p:nvSpPr>
        <p:spPr>
          <a:xfrm>
            <a:off x="1365719" y="5403775"/>
            <a:ext cx="1129200" cy="216000"/>
          </a:xfrm>
          <a:prstGeom prst="roundRect">
            <a:avLst>
              <a:gd fmla="val 21726" name="adj"/>
            </a:avLst>
          </a:prstGeom>
          <a:solidFill>
            <a:srgbClr val="F3F3F3"/>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800"/>
              <a:buFont typeface="Arial"/>
              <a:buNone/>
            </a:pPr>
            <a:r>
              <a:rPr b="0" i="0" lang="it-IT" sz="800" u="none" cap="none" strike="noStrike">
                <a:solidFill>
                  <a:schemeClr val="dk2"/>
                </a:solidFill>
                <a:latin typeface="Titillium Web"/>
                <a:ea typeface="Titillium Web"/>
                <a:cs typeface="Titillium Web"/>
                <a:sym typeface="Titillium Web"/>
              </a:rPr>
              <a:t>Registro imprese </a:t>
            </a:r>
            <a:endParaRPr b="0" i="0" sz="800" u="none" cap="none" strike="noStrike">
              <a:solidFill>
                <a:schemeClr val="dk2"/>
              </a:solidFill>
              <a:latin typeface="Titillium Web"/>
              <a:ea typeface="Titillium Web"/>
              <a:cs typeface="Titillium Web"/>
              <a:sym typeface="Titillium Web"/>
            </a:endParaRPr>
          </a:p>
        </p:txBody>
      </p:sp>
      <p:sp>
        <p:nvSpPr>
          <p:cNvPr id="266" name="Google Shape;266;g1e405664e1f_1_38"/>
          <p:cNvSpPr txBox="1"/>
          <p:nvPr/>
        </p:nvSpPr>
        <p:spPr>
          <a:xfrm>
            <a:off x="495509" y="5382663"/>
            <a:ext cx="854700" cy="233700"/>
          </a:xfrm>
          <a:prstGeom prst="rect">
            <a:avLst/>
          </a:prstGeom>
          <a:noFill/>
          <a:ln>
            <a:noFill/>
          </a:ln>
        </p:spPr>
        <p:txBody>
          <a:bodyPr anchorCtr="0" anchor="ctr" bIns="121900" lIns="121900" spcFirstLastPara="1" rIns="121900" wrap="square" tIns="121900">
            <a:noAutofit/>
          </a:bodyPr>
          <a:lstStyle/>
          <a:p>
            <a:pPr indent="0" lvl="0" marL="0" marR="0" rtl="0" algn="r">
              <a:lnSpc>
                <a:spcPct val="115000"/>
              </a:lnSpc>
              <a:spcBef>
                <a:spcPts val="0"/>
              </a:spcBef>
              <a:spcAft>
                <a:spcPts val="0"/>
              </a:spcAft>
              <a:buClr>
                <a:schemeClr val="dk1"/>
              </a:buClr>
              <a:buSzPts val="1500"/>
              <a:buFont typeface="Arial"/>
              <a:buNone/>
            </a:pPr>
            <a:r>
              <a:rPr b="0" i="0" lang="it-IT" sz="800" u="none" cap="none" strike="noStrike">
                <a:solidFill>
                  <a:srgbClr val="0066CC"/>
                </a:solidFill>
                <a:latin typeface="Titillium Web"/>
                <a:ea typeface="Titillium Web"/>
                <a:cs typeface="Titillium Web"/>
                <a:sym typeface="Titillium Web"/>
              </a:rPr>
              <a:t>Unioncamere</a:t>
            </a:r>
            <a:endParaRPr b="0" i="0" sz="800" u="none" cap="none" strike="noStrike">
              <a:solidFill>
                <a:srgbClr val="0066CC"/>
              </a:solidFill>
              <a:latin typeface="Titillium Web"/>
              <a:ea typeface="Titillium Web"/>
              <a:cs typeface="Titillium Web"/>
              <a:sym typeface="Titillium Web"/>
            </a:endParaRPr>
          </a:p>
        </p:txBody>
      </p:sp>
      <p:sp>
        <p:nvSpPr>
          <p:cNvPr id="267" name="Google Shape;267;g1e405664e1f_1_38"/>
          <p:cNvSpPr/>
          <p:nvPr/>
        </p:nvSpPr>
        <p:spPr>
          <a:xfrm>
            <a:off x="1365719" y="5647255"/>
            <a:ext cx="1129200" cy="368700"/>
          </a:xfrm>
          <a:prstGeom prst="roundRect">
            <a:avLst>
              <a:gd fmla="val 14516" name="adj"/>
            </a:avLst>
          </a:prstGeom>
          <a:solidFill>
            <a:srgbClr val="F3F3F3"/>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800"/>
              <a:buFont typeface="Arial"/>
              <a:buNone/>
            </a:pPr>
            <a:r>
              <a:rPr b="0" i="0" lang="it-IT" sz="800" u="none" cap="none" strike="noStrike">
                <a:solidFill>
                  <a:schemeClr val="dk2"/>
                </a:solidFill>
                <a:latin typeface="Titillium Web"/>
                <a:ea typeface="Titillium Web"/>
                <a:cs typeface="Titillium Web"/>
                <a:sym typeface="Titillium Web"/>
              </a:rPr>
              <a:t>Anagrafe persone fisiche e giuridiche</a:t>
            </a:r>
            <a:endParaRPr b="0" i="0" sz="800" u="none" cap="none" strike="noStrike">
              <a:solidFill>
                <a:schemeClr val="dk2"/>
              </a:solidFill>
              <a:latin typeface="Titillium Web"/>
              <a:ea typeface="Titillium Web"/>
              <a:cs typeface="Titillium Web"/>
              <a:sym typeface="Titillium Web"/>
            </a:endParaRPr>
          </a:p>
        </p:txBody>
      </p:sp>
      <p:sp>
        <p:nvSpPr>
          <p:cNvPr id="268" name="Google Shape;268;g1e405664e1f_1_38"/>
          <p:cNvSpPr txBox="1"/>
          <p:nvPr/>
        </p:nvSpPr>
        <p:spPr>
          <a:xfrm>
            <a:off x="495502" y="5692500"/>
            <a:ext cx="854700" cy="233700"/>
          </a:xfrm>
          <a:prstGeom prst="rect">
            <a:avLst/>
          </a:prstGeom>
          <a:noFill/>
          <a:ln>
            <a:noFill/>
          </a:ln>
        </p:spPr>
        <p:txBody>
          <a:bodyPr anchorCtr="0" anchor="ctr" bIns="121900" lIns="121900" spcFirstLastPara="1" rIns="121900" wrap="square" tIns="121900">
            <a:noAutofit/>
          </a:bodyPr>
          <a:lstStyle/>
          <a:p>
            <a:pPr indent="0" lvl="0" marL="0" marR="0" rtl="0" algn="r">
              <a:lnSpc>
                <a:spcPct val="115000"/>
              </a:lnSpc>
              <a:spcBef>
                <a:spcPts val="0"/>
              </a:spcBef>
              <a:spcAft>
                <a:spcPts val="0"/>
              </a:spcAft>
              <a:buClr>
                <a:schemeClr val="dk1"/>
              </a:buClr>
              <a:buSzPts val="1500"/>
              <a:buFont typeface="Arial"/>
              <a:buNone/>
            </a:pPr>
            <a:r>
              <a:rPr b="0" i="0" lang="it-IT" sz="800" u="none" cap="none" strike="noStrike">
                <a:solidFill>
                  <a:srgbClr val="0066CC"/>
                </a:solidFill>
                <a:latin typeface="Titillium Web"/>
                <a:ea typeface="Titillium Web"/>
                <a:cs typeface="Titillium Web"/>
                <a:sym typeface="Titillium Web"/>
              </a:rPr>
              <a:t>Agenzia </a:t>
            </a:r>
            <a:endParaRPr b="0" i="0" sz="800" u="none" cap="none" strike="noStrike">
              <a:solidFill>
                <a:srgbClr val="0066CC"/>
              </a:solidFill>
              <a:latin typeface="Titillium Web"/>
              <a:ea typeface="Titillium Web"/>
              <a:cs typeface="Titillium Web"/>
              <a:sym typeface="Titillium Web"/>
            </a:endParaRPr>
          </a:p>
          <a:p>
            <a:pPr indent="0" lvl="0" marL="0" marR="0" rtl="0" algn="r">
              <a:lnSpc>
                <a:spcPct val="115000"/>
              </a:lnSpc>
              <a:spcBef>
                <a:spcPts val="0"/>
              </a:spcBef>
              <a:spcAft>
                <a:spcPts val="0"/>
              </a:spcAft>
              <a:buClr>
                <a:schemeClr val="dk1"/>
              </a:buClr>
              <a:buSzPts val="1500"/>
              <a:buFont typeface="Arial"/>
              <a:buNone/>
            </a:pPr>
            <a:r>
              <a:rPr b="0" i="0" lang="it-IT" sz="800" u="none" cap="none" strike="noStrike">
                <a:solidFill>
                  <a:srgbClr val="0066CC"/>
                </a:solidFill>
                <a:latin typeface="Titillium Web"/>
                <a:ea typeface="Titillium Web"/>
                <a:cs typeface="Titillium Web"/>
                <a:sym typeface="Titillium Web"/>
              </a:rPr>
              <a:t>delle Entrate</a:t>
            </a:r>
            <a:endParaRPr b="0" i="0" sz="1600" u="none" cap="none" strike="noStrike">
              <a:solidFill>
                <a:srgbClr val="0066CC"/>
              </a:solidFill>
              <a:latin typeface="Titillium Web"/>
              <a:ea typeface="Titillium Web"/>
              <a:cs typeface="Titillium Web"/>
              <a:sym typeface="Titillium Web"/>
            </a:endParaRPr>
          </a:p>
        </p:txBody>
      </p:sp>
      <p:sp>
        <p:nvSpPr>
          <p:cNvPr id="269" name="Google Shape;269;g1e405664e1f_1_38"/>
          <p:cNvSpPr/>
          <p:nvPr/>
        </p:nvSpPr>
        <p:spPr>
          <a:xfrm>
            <a:off x="1365719" y="3687701"/>
            <a:ext cx="1129200" cy="480000"/>
          </a:xfrm>
          <a:prstGeom prst="roundRect">
            <a:avLst>
              <a:gd fmla="val 14364" name="adj"/>
            </a:avLst>
          </a:prstGeom>
          <a:solidFill>
            <a:srgbClr val="F3F3F3"/>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800"/>
              <a:buFont typeface="Arial"/>
              <a:buNone/>
            </a:pPr>
            <a:r>
              <a:rPr b="0" i="0" lang="it-IT" sz="800" u="none" cap="none" strike="noStrike">
                <a:solidFill>
                  <a:schemeClr val="dk2"/>
                </a:solidFill>
                <a:latin typeface="Titillium Web"/>
                <a:ea typeface="Titillium Web"/>
                <a:cs typeface="Titillium Web"/>
                <a:sym typeface="Titillium Web"/>
              </a:rPr>
              <a:t>BDAP - Banca dati amministrazioni pubbliche </a:t>
            </a:r>
            <a:endParaRPr b="0" i="0" sz="800" u="none" cap="none" strike="noStrike">
              <a:solidFill>
                <a:schemeClr val="dk2"/>
              </a:solidFill>
              <a:latin typeface="Titillium Web"/>
              <a:ea typeface="Titillium Web"/>
              <a:cs typeface="Titillium Web"/>
              <a:sym typeface="Titillium Web"/>
            </a:endParaRPr>
          </a:p>
        </p:txBody>
      </p:sp>
      <p:sp>
        <p:nvSpPr>
          <p:cNvPr id="270" name="Google Shape;270;g1e405664e1f_1_38"/>
          <p:cNvSpPr txBox="1"/>
          <p:nvPr/>
        </p:nvSpPr>
        <p:spPr>
          <a:xfrm>
            <a:off x="603909" y="3782510"/>
            <a:ext cx="746400" cy="233700"/>
          </a:xfrm>
          <a:prstGeom prst="rect">
            <a:avLst/>
          </a:prstGeom>
          <a:noFill/>
          <a:ln>
            <a:noFill/>
          </a:ln>
        </p:spPr>
        <p:txBody>
          <a:bodyPr anchorCtr="0" anchor="ctr" bIns="121900" lIns="121900" spcFirstLastPara="1" rIns="121900" wrap="square" tIns="121900">
            <a:noAutofit/>
          </a:bodyPr>
          <a:lstStyle/>
          <a:p>
            <a:pPr indent="0" lvl="0" marL="0" marR="0" rtl="0" algn="r">
              <a:lnSpc>
                <a:spcPct val="115000"/>
              </a:lnSpc>
              <a:spcBef>
                <a:spcPts val="0"/>
              </a:spcBef>
              <a:spcAft>
                <a:spcPts val="0"/>
              </a:spcAft>
              <a:buClr>
                <a:schemeClr val="dk1"/>
              </a:buClr>
              <a:buSzPts val="1500"/>
              <a:buFont typeface="Arial"/>
              <a:buNone/>
            </a:pPr>
            <a:r>
              <a:rPr b="0" i="0" lang="it-IT" sz="800" u="none" cap="none" strike="noStrike">
                <a:solidFill>
                  <a:srgbClr val="0066CC"/>
                </a:solidFill>
                <a:latin typeface="Titillium Web"/>
                <a:ea typeface="Titillium Web"/>
                <a:cs typeface="Titillium Web"/>
                <a:sym typeface="Titillium Web"/>
              </a:rPr>
              <a:t>Ragioneria </a:t>
            </a:r>
            <a:endParaRPr b="0" i="0" sz="800" u="none" cap="none" strike="noStrike">
              <a:solidFill>
                <a:srgbClr val="0066CC"/>
              </a:solidFill>
              <a:latin typeface="Titillium Web"/>
              <a:ea typeface="Titillium Web"/>
              <a:cs typeface="Titillium Web"/>
              <a:sym typeface="Titillium Web"/>
            </a:endParaRPr>
          </a:p>
          <a:p>
            <a:pPr indent="0" lvl="0" marL="0" marR="0" rtl="0" algn="r">
              <a:lnSpc>
                <a:spcPct val="115000"/>
              </a:lnSpc>
              <a:spcBef>
                <a:spcPts val="0"/>
              </a:spcBef>
              <a:spcAft>
                <a:spcPts val="0"/>
              </a:spcAft>
              <a:buClr>
                <a:schemeClr val="dk1"/>
              </a:buClr>
              <a:buSzPts val="1500"/>
              <a:buFont typeface="Arial"/>
              <a:buNone/>
            </a:pPr>
            <a:r>
              <a:rPr b="0" i="0" lang="it-IT" sz="800" u="none" cap="none" strike="noStrike">
                <a:solidFill>
                  <a:srgbClr val="0066CC"/>
                </a:solidFill>
                <a:latin typeface="Titillium Web"/>
                <a:ea typeface="Titillium Web"/>
                <a:cs typeface="Titillium Web"/>
                <a:sym typeface="Titillium Web"/>
              </a:rPr>
              <a:t>(MEF)</a:t>
            </a:r>
            <a:endParaRPr b="0" i="0" sz="1600" u="none" cap="none" strike="noStrike">
              <a:solidFill>
                <a:srgbClr val="0066CC"/>
              </a:solidFill>
              <a:latin typeface="Titillium Web"/>
              <a:ea typeface="Titillium Web"/>
              <a:cs typeface="Titillium Web"/>
              <a:sym typeface="Titillium Web"/>
            </a:endParaRPr>
          </a:p>
        </p:txBody>
      </p:sp>
      <p:sp>
        <p:nvSpPr>
          <p:cNvPr id="271" name="Google Shape;271;g1e405664e1f_1_38"/>
          <p:cNvSpPr txBox="1"/>
          <p:nvPr/>
        </p:nvSpPr>
        <p:spPr>
          <a:xfrm>
            <a:off x="5907902" y="471754"/>
            <a:ext cx="2601300" cy="464100"/>
          </a:xfrm>
          <a:prstGeom prst="rect">
            <a:avLst/>
          </a:prstGeom>
          <a:noFill/>
          <a:ln>
            <a:noFill/>
          </a:ln>
        </p:spPr>
        <p:txBody>
          <a:bodyPr anchorCtr="0" anchor="ctr" bIns="121900" lIns="121900" spcFirstLastPara="1" rIns="121900" wrap="square" tIns="121900">
            <a:noAutofit/>
          </a:bodyPr>
          <a:lstStyle/>
          <a:p>
            <a:pPr indent="0" lvl="0" marL="0" marR="0" rtl="0" algn="r">
              <a:lnSpc>
                <a:spcPct val="100000"/>
              </a:lnSpc>
              <a:spcBef>
                <a:spcPts val="0"/>
              </a:spcBef>
              <a:spcAft>
                <a:spcPts val="0"/>
              </a:spcAft>
              <a:buClr>
                <a:schemeClr val="dk1"/>
              </a:buClr>
              <a:buSzPts val="1100"/>
              <a:buFont typeface="Arial"/>
              <a:buNone/>
            </a:pPr>
            <a:r>
              <a:rPr b="1" i="0" lang="it-IT" sz="900" u="none" cap="none" strike="noStrike">
                <a:solidFill>
                  <a:srgbClr val="0066CC"/>
                </a:solidFill>
                <a:latin typeface="Titillium Web"/>
                <a:ea typeface="Titillium Web"/>
                <a:cs typeface="Titillium Web"/>
                <a:sym typeface="Titillium Web"/>
              </a:rPr>
              <a:t>BANCHE DATI ALIMENTANTI IL FVOE </a:t>
            </a:r>
            <a:endParaRPr b="1" i="0" sz="900" u="none" cap="none" strike="noStrike">
              <a:solidFill>
                <a:srgbClr val="0066CC"/>
              </a:solidFill>
              <a:latin typeface="Titillium Web"/>
              <a:ea typeface="Titillium Web"/>
              <a:cs typeface="Titillium Web"/>
              <a:sym typeface="Titillium Web"/>
            </a:endParaRPr>
          </a:p>
        </p:txBody>
      </p:sp>
      <p:sp>
        <p:nvSpPr>
          <p:cNvPr id="272" name="Google Shape;272;g1e405664e1f_1_38"/>
          <p:cNvSpPr txBox="1"/>
          <p:nvPr/>
        </p:nvSpPr>
        <p:spPr>
          <a:xfrm>
            <a:off x="473897" y="1533595"/>
            <a:ext cx="1658700" cy="464100"/>
          </a:xfrm>
          <a:prstGeom prst="rect">
            <a:avLst/>
          </a:prstGeom>
          <a:no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chemeClr val="dk1"/>
              </a:buClr>
              <a:buSzPts val="1100"/>
              <a:buFont typeface="Arial"/>
              <a:buNone/>
            </a:pPr>
            <a:r>
              <a:rPr b="1" i="0" lang="it-IT" sz="900" u="none" cap="none" strike="noStrike">
                <a:solidFill>
                  <a:srgbClr val="0066CC"/>
                </a:solidFill>
                <a:latin typeface="Titillium Web"/>
                <a:ea typeface="Titillium Web"/>
                <a:cs typeface="Titillium Web"/>
                <a:sym typeface="Titillium Web"/>
              </a:rPr>
              <a:t>SISTEMI DI PUBBLICITÀ</a:t>
            </a:r>
            <a:endParaRPr b="1" i="0" sz="900" u="none" cap="none" strike="noStrike">
              <a:solidFill>
                <a:srgbClr val="0066CC"/>
              </a:solidFill>
              <a:latin typeface="Titillium Web"/>
              <a:ea typeface="Titillium Web"/>
              <a:cs typeface="Titillium Web"/>
              <a:sym typeface="Titillium Web"/>
            </a:endParaRPr>
          </a:p>
        </p:txBody>
      </p:sp>
      <p:cxnSp>
        <p:nvCxnSpPr>
          <p:cNvPr id="273" name="Google Shape;273;g1e405664e1f_1_38"/>
          <p:cNvCxnSpPr>
            <a:stCxn id="234" idx="3"/>
            <a:endCxn id="248" idx="1"/>
          </p:cNvCxnSpPr>
          <p:nvPr/>
        </p:nvCxnSpPr>
        <p:spPr>
          <a:xfrm flipH="1" rot="10800000">
            <a:off x="6358284" y="528761"/>
            <a:ext cx="2463000" cy="3003600"/>
          </a:xfrm>
          <a:prstGeom prst="bentConnector3">
            <a:avLst>
              <a:gd fmla="val 87370" name="adj1"/>
            </a:avLst>
          </a:prstGeom>
          <a:noFill/>
          <a:ln cap="flat" cmpd="sng" w="9525">
            <a:solidFill>
              <a:srgbClr val="0166CC"/>
            </a:solidFill>
            <a:prstDash val="solid"/>
            <a:round/>
            <a:headEnd len="med" w="med" type="triangle"/>
            <a:tailEnd len="sm" w="sm" type="none"/>
          </a:ln>
        </p:spPr>
      </p:cxnSp>
      <p:cxnSp>
        <p:nvCxnSpPr>
          <p:cNvPr id="274" name="Google Shape;274;g1e405664e1f_1_38"/>
          <p:cNvCxnSpPr>
            <a:stCxn id="234" idx="3"/>
            <a:endCxn id="249" idx="1"/>
          </p:cNvCxnSpPr>
          <p:nvPr/>
        </p:nvCxnSpPr>
        <p:spPr>
          <a:xfrm flipH="1" rot="10800000">
            <a:off x="6358284" y="1267961"/>
            <a:ext cx="2463000" cy="2264400"/>
          </a:xfrm>
          <a:prstGeom prst="bentConnector3">
            <a:avLst>
              <a:gd fmla="val 87370" name="adj1"/>
            </a:avLst>
          </a:prstGeom>
          <a:noFill/>
          <a:ln cap="flat" cmpd="sng" w="9525">
            <a:solidFill>
              <a:srgbClr val="0166CC"/>
            </a:solidFill>
            <a:prstDash val="solid"/>
            <a:round/>
            <a:headEnd len="med" w="med" type="triangle"/>
            <a:tailEnd len="sm" w="sm" type="none"/>
          </a:ln>
        </p:spPr>
      </p:cxnSp>
      <p:cxnSp>
        <p:nvCxnSpPr>
          <p:cNvPr id="275" name="Google Shape;275;g1e405664e1f_1_38"/>
          <p:cNvCxnSpPr>
            <a:stCxn id="234" idx="3"/>
            <a:endCxn id="250" idx="1"/>
          </p:cNvCxnSpPr>
          <p:nvPr/>
        </p:nvCxnSpPr>
        <p:spPr>
          <a:xfrm flipH="1" rot="10800000">
            <a:off x="6358284" y="1689161"/>
            <a:ext cx="2463000" cy="1843200"/>
          </a:xfrm>
          <a:prstGeom prst="bentConnector3">
            <a:avLst>
              <a:gd fmla="val 87370" name="adj1"/>
            </a:avLst>
          </a:prstGeom>
          <a:noFill/>
          <a:ln cap="flat" cmpd="sng" w="9525">
            <a:solidFill>
              <a:srgbClr val="0166CC"/>
            </a:solidFill>
            <a:prstDash val="solid"/>
            <a:round/>
            <a:headEnd len="med" w="med" type="triangle"/>
            <a:tailEnd len="sm" w="sm" type="none"/>
          </a:ln>
        </p:spPr>
      </p:cxnSp>
      <p:cxnSp>
        <p:nvCxnSpPr>
          <p:cNvPr id="276" name="Google Shape;276;g1e405664e1f_1_38"/>
          <p:cNvCxnSpPr>
            <a:stCxn id="234" idx="3"/>
            <a:endCxn id="252" idx="1"/>
          </p:cNvCxnSpPr>
          <p:nvPr/>
        </p:nvCxnSpPr>
        <p:spPr>
          <a:xfrm flipH="1" rot="10800000">
            <a:off x="6358284" y="2434061"/>
            <a:ext cx="2463000" cy="1098300"/>
          </a:xfrm>
          <a:prstGeom prst="bentConnector3">
            <a:avLst>
              <a:gd fmla="val 87370" name="adj1"/>
            </a:avLst>
          </a:prstGeom>
          <a:noFill/>
          <a:ln cap="flat" cmpd="sng" w="9525">
            <a:solidFill>
              <a:srgbClr val="0166CC"/>
            </a:solidFill>
            <a:prstDash val="solid"/>
            <a:round/>
            <a:headEnd len="med" w="med" type="triangle"/>
            <a:tailEnd len="sm" w="sm" type="none"/>
          </a:ln>
        </p:spPr>
      </p:cxnSp>
      <p:cxnSp>
        <p:nvCxnSpPr>
          <p:cNvPr id="277" name="Google Shape;277;g1e405664e1f_1_38"/>
          <p:cNvCxnSpPr>
            <a:stCxn id="234" idx="3"/>
            <a:endCxn id="253" idx="1"/>
          </p:cNvCxnSpPr>
          <p:nvPr/>
        </p:nvCxnSpPr>
        <p:spPr>
          <a:xfrm flipH="1" rot="10800000">
            <a:off x="6358284" y="2880461"/>
            <a:ext cx="2463000" cy="651900"/>
          </a:xfrm>
          <a:prstGeom prst="bentConnector3">
            <a:avLst>
              <a:gd fmla="val 87370" name="adj1"/>
            </a:avLst>
          </a:prstGeom>
          <a:noFill/>
          <a:ln cap="flat" cmpd="sng" w="9525">
            <a:solidFill>
              <a:srgbClr val="0166CC"/>
            </a:solidFill>
            <a:prstDash val="solid"/>
            <a:round/>
            <a:headEnd len="med" w="med" type="triangle"/>
            <a:tailEnd len="sm" w="sm" type="none"/>
          </a:ln>
        </p:spPr>
      </p:cxnSp>
      <p:cxnSp>
        <p:nvCxnSpPr>
          <p:cNvPr id="278" name="Google Shape;278;g1e405664e1f_1_38"/>
          <p:cNvCxnSpPr>
            <a:stCxn id="234" idx="3"/>
            <a:endCxn id="254" idx="1"/>
          </p:cNvCxnSpPr>
          <p:nvPr/>
        </p:nvCxnSpPr>
        <p:spPr>
          <a:xfrm flipH="1" rot="10800000">
            <a:off x="6358284" y="3089261"/>
            <a:ext cx="2463000" cy="443100"/>
          </a:xfrm>
          <a:prstGeom prst="bentConnector3">
            <a:avLst>
              <a:gd fmla="val 87370" name="adj1"/>
            </a:avLst>
          </a:prstGeom>
          <a:noFill/>
          <a:ln cap="flat" cmpd="sng" w="9525">
            <a:solidFill>
              <a:srgbClr val="0166CC"/>
            </a:solidFill>
            <a:prstDash val="solid"/>
            <a:round/>
            <a:headEnd len="med" w="med" type="triangle"/>
            <a:tailEnd len="sm" w="sm" type="none"/>
          </a:ln>
        </p:spPr>
      </p:cxnSp>
      <p:sp>
        <p:nvSpPr>
          <p:cNvPr id="279" name="Google Shape;279;g1e405664e1f_1_38"/>
          <p:cNvSpPr txBox="1"/>
          <p:nvPr/>
        </p:nvSpPr>
        <p:spPr>
          <a:xfrm>
            <a:off x="11017144" y="323593"/>
            <a:ext cx="1003200" cy="427200"/>
          </a:xfrm>
          <a:prstGeom prst="rect">
            <a:avLst/>
          </a:prstGeom>
          <a:no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chemeClr val="dk1"/>
              </a:buClr>
              <a:buSzPts val="1100"/>
              <a:buFont typeface="Arial"/>
              <a:buNone/>
            </a:pPr>
            <a:r>
              <a:rPr b="0" i="0" lang="it-IT" sz="800" u="none" cap="none" strike="noStrike">
                <a:solidFill>
                  <a:srgbClr val="0066CC"/>
                </a:solidFill>
                <a:latin typeface="Titillium Web"/>
                <a:ea typeface="Titillium Web"/>
                <a:cs typeface="Titillium Web"/>
                <a:sym typeface="Titillium Web"/>
              </a:rPr>
              <a:t>Ministero Giustizia e singoli tribunali</a:t>
            </a:r>
            <a:endParaRPr b="0" i="0" sz="800" u="none" cap="none" strike="noStrike">
              <a:solidFill>
                <a:srgbClr val="0066CC"/>
              </a:solidFill>
              <a:latin typeface="Titillium Web Light"/>
              <a:ea typeface="Titillium Web Light"/>
              <a:cs typeface="Titillium Web Light"/>
              <a:sym typeface="Titillium Web Light"/>
            </a:endParaRPr>
          </a:p>
        </p:txBody>
      </p:sp>
      <p:sp>
        <p:nvSpPr>
          <p:cNvPr id="280" name="Google Shape;280;g1e405664e1f_1_38"/>
          <p:cNvSpPr/>
          <p:nvPr/>
        </p:nvSpPr>
        <p:spPr>
          <a:xfrm>
            <a:off x="4039108" y="5584903"/>
            <a:ext cx="968700" cy="968700"/>
          </a:xfrm>
          <a:prstGeom prst="ellipse">
            <a:avLst/>
          </a:prstGeom>
          <a:solidFill>
            <a:schemeClr val="accent4"/>
          </a:solidFill>
          <a:ln cap="flat" cmpd="sng" w="9525">
            <a:solidFill>
              <a:schemeClr val="accent3"/>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800"/>
              <a:buFont typeface="Arial"/>
              <a:buNone/>
            </a:pPr>
            <a:r>
              <a:rPr b="0" i="0" lang="it-IT" sz="800" u="none" cap="none" strike="noStrike">
                <a:solidFill>
                  <a:srgbClr val="000000"/>
                </a:solidFill>
                <a:latin typeface="Titillium Web"/>
                <a:ea typeface="Titillium Web"/>
                <a:cs typeface="Titillium Web"/>
                <a:sym typeface="Titillium Web"/>
              </a:rPr>
              <a:t>Stazione appaltate</a:t>
            </a:r>
            <a:endParaRPr b="0" i="0" sz="800" u="none" cap="none" strike="noStrike">
              <a:solidFill>
                <a:srgbClr val="000000"/>
              </a:solidFill>
              <a:latin typeface="Titillium Web"/>
              <a:ea typeface="Titillium Web"/>
              <a:cs typeface="Titillium Web"/>
              <a:sym typeface="Titillium Web"/>
            </a:endParaRPr>
          </a:p>
        </p:txBody>
      </p:sp>
      <p:cxnSp>
        <p:nvCxnSpPr>
          <p:cNvPr id="281" name="Google Shape;281;g1e405664e1f_1_38"/>
          <p:cNvCxnSpPr>
            <a:stCxn id="280" idx="0"/>
            <a:endCxn id="242" idx="2"/>
          </p:cNvCxnSpPr>
          <p:nvPr/>
        </p:nvCxnSpPr>
        <p:spPr>
          <a:xfrm flipH="1" rot="5400000">
            <a:off x="3933508" y="4994953"/>
            <a:ext cx="630300" cy="549600"/>
          </a:xfrm>
          <a:prstGeom prst="bentConnector3">
            <a:avLst>
              <a:gd fmla="val 50000" name="adj1"/>
            </a:avLst>
          </a:prstGeom>
          <a:noFill/>
          <a:ln cap="flat" cmpd="sng" w="9525">
            <a:solidFill>
              <a:srgbClr val="0166CC"/>
            </a:solidFill>
            <a:prstDash val="solid"/>
            <a:round/>
            <a:headEnd len="med" w="med" type="triangle"/>
            <a:tailEnd len="med" w="med" type="triangle"/>
          </a:ln>
        </p:spPr>
      </p:cxnSp>
      <p:sp>
        <p:nvSpPr>
          <p:cNvPr id="282" name="Google Shape;282;g1e405664e1f_1_38"/>
          <p:cNvSpPr/>
          <p:nvPr/>
        </p:nvSpPr>
        <p:spPr>
          <a:xfrm>
            <a:off x="1365719" y="3169313"/>
            <a:ext cx="1129200" cy="480000"/>
          </a:xfrm>
          <a:prstGeom prst="roundRect">
            <a:avLst>
              <a:gd fmla="val 10704" name="adj"/>
            </a:avLst>
          </a:prstGeom>
          <a:solidFill>
            <a:srgbClr val="F3F3F3"/>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800"/>
              <a:buFont typeface="Arial"/>
              <a:buNone/>
            </a:pPr>
            <a:r>
              <a:rPr b="0" i="0" lang="it-IT" sz="800" u="none" cap="none" strike="noStrike">
                <a:solidFill>
                  <a:schemeClr val="dk2"/>
                </a:solidFill>
                <a:latin typeface="Titillium Web"/>
                <a:ea typeface="Titillium Web"/>
                <a:cs typeface="Titillium Web"/>
                <a:sym typeface="Titillium Web"/>
              </a:rPr>
              <a:t>Registro Piattaforme di approvvigiona-</a:t>
            </a:r>
            <a:endParaRPr b="0" i="0" sz="800" u="none" cap="none" strike="noStrike">
              <a:solidFill>
                <a:schemeClr val="dk2"/>
              </a:solidFill>
              <a:latin typeface="Titillium Web"/>
              <a:ea typeface="Titillium Web"/>
              <a:cs typeface="Titillium Web"/>
              <a:sym typeface="Titillium Web"/>
            </a:endParaRPr>
          </a:p>
          <a:p>
            <a:pPr indent="0" lvl="0" marL="0" marR="0" rtl="0" algn="l">
              <a:lnSpc>
                <a:spcPct val="100000"/>
              </a:lnSpc>
              <a:spcBef>
                <a:spcPts val="0"/>
              </a:spcBef>
              <a:spcAft>
                <a:spcPts val="0"/>
              </a:spcAft>
              <a:buClr>
                <a:srgbClr val="000000"/>
              </a:buClr>
              <a:buSzPts val="800"/>
              <a:buFont typeface="Arial"/>
              <a:buNone/>
            </a:pPr>
            <a:r>
              <a:rPr b="0" i="0" lang="it-IT" sz="800" u="none" cap="none" strike="noStrike">
                <a:solidFill>
                  <a:schemeClr val="dk2"/>
                </a:solidFill>
                <a:latin typeface="Titillium Web"/>
                <a:ea typeface="Titillium Web"/>
                <a:cs typeface="Titillium Web"/>
                <a:sym typeface="Titillium Web"/>
              </a:rPr>
              <a:t>mento certificate</a:t>
            </a:r>
            <a:endParaRPr b="0" i="0" sz="1700" u="none" cap="none" strike="noStrike">
              <a:solidFill>
                <a:srgbClr val="FF0000"/>
              </a:solidFill>
              <a:highlight>
                <a:schemeClr val="accent4"/>
              </a:highlight>
              <a:latin typeface="Arial"/>
              <a:ea typeface="Arial"/>
              <a:cs typeface="Arial"/>
              <a:sym typeface="Arial"/>
            </a:endParaRPr>
          </a:p>
        </p:txBody>
      </p:sp>
      <p:sp>
        <p:nvSpPr>
          <p:cNvPr id="283" name="Google Shape;283;g1e405664e1f_1_38"/>
          <p:cNvSpPr txBox="1"/>
          <p:nvPr/>
        </p:nvSpPr>
        <p:spPr>
          <a:xfrm>
            <a:off x="603909" y="2068172"/>
            <a:ext cx="746400" cy="233700"/>
          </a:xfrm>
          <a:prstGeom prst="rect">
            <a:avLst/>
          </a:prstGeom>
          <a:noFill/>
          <a:ln>
            <a:noFill/>
          </a:ln>
        </p:spPr>
        <p:txBody>
          <a:bodyPr anchorCtr="0" anchor="ctr" bIns="121900" lIns="121900" spcFirstLastPara="1" rIns="121900" wrap="square" tIns="121900">
            <a:noAutofit/>
          </a:bodyPr>
          <a:lstStyle/>
          <a:p>
            <a:pPr indent="0" lvl="0" marL="0" marR="0" rtl="0" algn="r">
              <a:lnSpc>
                <a:spcPct val="115000"/>
              </a:lnSpc>
              <a:spcBef>
                <a:spcPts val="0"/>
              </a:spcBef>
              <a:spcAft>
                <a:spcPts val="0"/>
              </a:spcAft>
              <a:buClr>
                <a:schemeClr val="dk1"/>
              </a:buClr>
              <a:buSzPts val="1500"/>
              <a:buFont typeface="Arial"/>
              <a:buNone/>
            </a:pPr>
            <a:r>
              <a:rPr b="0" i="0" lang="it-IT" sz="800" u="none" cap="none" strike="noStrike">
                <a:solidFill>
                  <a:srgbClr val="0066CC"/>
                </a:solidFill>
                <a:latin typeface="Titillium Web"/>
                <a:ea typeface="Titillium Web"/>
                <a:cs typeface="Titillium Web"/>
                <a:sym typeface="Titillium Web"/>
              </a:rPr>
              <a:t>ANAC</a:t>
            </a:r>
            <a:endParaRPr b="0" i="0" sz="1600" u="none" cap="none" strike="noStrike">
              <a:solidFill>
                <a:srgbClr val="0066CC"/>
              </a:solidFill>
              <a:latin typeface="Titillium Web"/>
              <a:ea typeface="Titillium Web"/>
              <a:cs typeface="Titillium Web"/>
              <a:sym typeface="Titillium Web"/>
            </a:endParaRPr>
          </a:p>
        </p:txBody>
      </p:sp>
      <p:sp>
        <p:nvSpPr>
          <p:cNvPr id="284" name="Google Shape;284;g1e405664e1f_1_38"/>
          <p:cNvSpPr txBox="1"/>
          <p:nvPr/>
        </p:nvSpPr>
        <p:spPr>
          <a:xfrm>
            <a:off x="603909" y="3251874"/>
            <a:ext cx="746400" cy="233700"/>
          </a:xfrm>
          <a:prstGeom prst="rect">
            <a:avLst/>
          </a:prstGeom>
          <a:noFill/>
          <a:ln>
            <a:noFill/>
          </a:ln>
        </p:spPr>
        <p:txBody>
          <a:bodyPr anchorCtr="0" anchor="ctr" bIns="121900" lIns="121900" spcFirstLastPara="1" rIns="121900" wrap="square" tIns="121900">
            <a:noAutofit/>
          </a:bodyPr>
          <a:lstStyle/>
          <a:p>
            <a:pPr indent="0" lvl="0" marL="0" marR="0" rtl="0" algn="r">
              <a:lnSpc>
                <a:spcPct val="115000"/>
              </a:lnSpc>
              <a:spcBef>
                <a:spcPts val="0"/>
              </a:spcBef>
              <a:spcAft>
                <a:spcPts val="0"/>
              </a:spcAft>
              <a:buClr>
                <a:schemeClr val="dk1"/>
              </a:buClr>
              <a:buSzPts val="1500"/>
              <a:buFont typeface="Arial"/>
              <a:buNone/>
            </a:pPr>
            <a:r>
              <a:rPr b="0" i="0" lang="it-IT" sz="800" u="none" cap="none" strike="noStrike">
                <a:solidFill>
                  <a:srgbClr val="0066CC"/>
                </a:solidFill>
                <a:latin typeface="Titillium Web"/>
                <a:ea typeface="Titillium Web"/>
                <a:cs typeface="Titillium Web"/>
                <a:sym typeface="Titillium Web"/>
              </a:rPr>
              <a:t>ANAC - AGID</a:t>
            </a:r>
            <a:endParaRPr b="0" i="0" sz="1600" u="none" cap="none" strike="noStrike">
              <a:solidFill>
                <a:srgbClr val="0066CC"/>
              </a:solidFill>
              <a:latin typeface="Titillium Web"/>
              <a:ea typeface="Titillium Web"/>
              <a:cs typeface="Titillium Web"/>
              <a:sym typeface="Titillium Web"/>
            </a:endParaRPr>
          </a:p>
        </p:txBody>
      </p:sp>
      <p:cxnSp>
        <p:nvCxnSpPr>
          <p:cNvPr id="285" name="Google Shape;285;g1e405664e1f_1_38"/>
          <p:cNvCxnSpPr>
            <a:stCxn id="234" idx="1"/>
            <a:endCxn id="211" idx="3"/>
          </p:cNvCxnSpPr>
          <p:nvPr/>
        </p:nvCxnSpPr>
        <p:spPr>
          <a:xfrm flipH="1">
            <a:off x="2621184" y="3532361"/>
            <a:ext cx="1572000" cy="1923300"/>
          </a:xfrm>
          <a:prstGeom prst="bentConnector3">
            <a:avLst>
              <a:gd fmla="val 74533" name="adj1"/>
            </a:avLst>
          </a:prstGeom>
          <a:noFill/>
          <a:ln cap="flat" cmpd="sng" w="9525">
            <a:solidFill>
              <a:srgbClr val="0166CC"/>
            </a:solidFill>
            <a:prstDash val="solid"/>
            <a:round/>
            <a:headEnd len="med" w="med" type="triangle"/>
            <a:tailEnd len="med" w="med" type="triangle"/>
          </a:ln>
        </p:spPr>
      </p:cxnSp>
      <p:sp>
        <p:nvSpPr>
          <p:cNvPr id="286" name="Google Shape;286;g1e405664e1f_1_38"/>
          <p:cNvSpPr/>
          <p:nvPr/>
        </p:nvSpPr>
        <p:spPr>
          <a:xfrm>
            <a:off x="5962039" y="4349588"/>
            <a:ext cx="1266000" cy="594900"/>
          </a:xfrm>
          <a:prstGeom prst="roundRect">
            <a:avLst>
              <a:gd fmla="val 16667" name="adj"/>
            </a:avLst>
          </a:prstGeom>
          <a:solidFill>
            <a:srgbClr val="0066CC"/>
          </a:solidFill>
          <a:ln cap="flat" cmpd="sng" w="9525">
            <a:solidFill>
              <a:schemeClr val="accent3"/>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800"/>
              <a:buFont typeface="Arial"/>
              <a:buNone/>
            </a:pPr>
            <a:r>
              <a:rPr b="1" i="0" lang="it-IT" sz="800" u="none" cap="none" strike="noStrike">
                <a:solidFill>
                  <a:schemeClr val="lt1"/>
                </a:solidFill>
                <a:latin typeface="Titillium Web"/>
                <a:ea typeface="Titillium Web"/>
                <a:cs typeface="Titillium Web"/>
                <a:sym typeface="Titillium Web"/>
              </a:rPr>
              <a:t>Altre piattaforme di eProcurement </a:t>
            </a:r>
            <a:endParaRPr b="1" i="0" sz="800" u="none" cap="none" strike="noStrike">
              <a:solidFill>
                <a:schemeClr val="lt1"/>
              </a:solidFill>
              <a:latin typeface="Titillium Web"/>
              <a:ea typeface="Titillium Web"/>
              <a:cs typeface="Titillium Web"/>
              <a:sym typeface="Titillium Web"/>
            </a:endParaRPr>
          </a:p>
          <a:p>
            <a:pPr indent="0" lvl="0" marL="0" marR="0" rtl="0" algn="ctr">
              <a:lnSpc>
                <a:spcPct val="100000"/>
              </a:lnSpc>
              <a:spcBef>
                <a:spcPts val="0"/>
              </a:spcBef>
              <a:spcAft>
                <a:spcPts val="0"/>
              </a:spcAft>
              <a:buClr>
                <a:srgbClr val="000000"/>
              </a:buClr>
              <a:buSzPts val="700"/>
              <a:buFont typeface="Arial"/>
              <a:buNone/>
            </a:pPr>
            <a:r>
              <a:rPr b="0" i="0" lang="it-IT" sz="700" u="none" cap="none" strike="noStrike">
                <a:solidFill>
                  <a:schemeClr val="lt1"/>
                </a:solidFill>
                <a:latin typeface="Titillium Web"/>
                <a:ea typeface="Titillium Web"/>
                <a:cs typeface="Titillium Web"/>
                <a:sym typeface="Titillium Web"/>
              </a:rPr>
              <a:t>certificate ed in grado di gestire tutto il processo in digitale</a:t>
            </a:r>
            <a:r>
              <a:rPr b="0" i="0" lang="it-IT" sz="800" u="none" cap="none" strike="noStrike">
                <a:solidFill>
                  <a:schemeClr val="lt1"/>
                </a:solidFill>
                <a:latin typeface="Titillium Web"/>
                <a:ea typeface="Titillium Web"/>
                <a:cs typeface="Titillium Web"/>
                <a:sym typeface="Titillium Web"/>
              </a:rPr>
              <a:t> </a:t>
            </a:r>
            <a:endParaRPr b="0" i="0" sz="800" u="none" cap="none" strike="noStrike">
              <a:solidFill>
                <a:schemeClr val="lt1"/>
              </a:solidFill>
              <a:latin typeface="Titillium Web"/>
              <a:ea typeface="Titillium Web"/>
              <a:cs typeface="Titillium Web"/>
              <a:sym typeface="Titillium Web"/>
            </a:endParaRPr>
          </a:p>
        </p:txBody>
      </p:sp>
      <p:cxnSp>
        <p:nvCxnSpPr>
          <p:cNvPr id="287" name="Google Shape;287;g1e405664e1f_1_38"/>
          <p:cNvCxnSpPr>
            <a:stCxn id="243" idx="0"/>
            <a:endCxn id="286" idx="2"/>
          </p:cNvCxnSpPr>
          <p:nvPr/>
        </p:nvCxnSpPr>
        <p:spPr>
          <a:xfrm rot="-5400000">
            <a:off x="5932596" y="4922253"/>
            <a:ext cx="640200" cy="684900"/>
          </a:xfrm>
          <a:prstGeom prst="bentConnector3">
            <a:avLst>
              <a:gd fmla="val 50009" name="adj1"/>
            </a:avLst>
          </a:prstGeom>
          <a:noFill/>
          <a:ln cap="flat" cmpd="sng" w="9525">
            <a:solidFill>
              <a:srgbClr val="0166CC"/>
            </a:solidFill>
            <a:prstDash val="solid"/>
            <a:round/>
            <a:headEnd len="med" w="med" type="triangle"/>
            <a:tailEnd len="med" w="med" type="triangle"/>
          </a:ln>
        </p:spPr>
      </p:cxnSp>
      <p:cxnSp>
        <p:nvCxnSpPr>
          <p:cNvPr id="288" name="Google Shape;288;g1e405664e1f_1_38"/>
          <p:cNvCxnSpPr>
            <a:stCxn id="286" idx="0"/>
            <a:endCxn id="234" idx="2"/>
          </p:cNvCxnSpPr>
          <p:nvPr/>
        </p:nvCxnSpPr>
        <p:spPr>
          <a:xfrm flipH="1" rot="5400000">
            <a:off x="5676589" y="3431138"/>
            <a:ext cx="517500" cy="1319400"/>
          </a:xfrm>
          <a:prstGeom prst="bentConnector3">
            <a:avLst>
              <a:gd fmla="val 49988" name="adj1"/>
            </a:avLst>
          </a:prstGeom>
          <a:noFill/>
          <a:ln cap="flat" cmpd="sng" w="9525">
            <a:solidFill>
              <a:srgbClr val="0166CC"/>
            </a:solidFill>
            <a:prstDash val="solid"/>
            <a:round/>
            <a:headEnd len="med" w="med" type="triangle"/>
            <a:tailEnd len="med" w="med" type="triangle"/>
          </a:ln>
        </p:spPr>
      </p:cxnSp>
      <p:cxnSp>
        <p:nvCxnSpPr>
          <p:cNvPr id="289" name="Google Shape;289;g1e405664e1f_1_38"/>
          <p:cNvCxnSpPr>
            <a:stCxn id="212" idx="3"/>
            <a:endCxn id="213" idx="1"/>
          </p:cNvCxnSpPr>
          <p:nvPr/>
        </p:nvCxnSpPr>
        <p:spPr>
          <a:xfrm flipH="1" rot="10800000">
            <a:off x="2621075" y="2034027"/>
            <a:ext cx="424800" cy="419400"/>
          </a:xfrm>
          <a:prstGeom prst="bentConnector3">
            <a:avLst>
              <a:gd fmla="val 32292" name="adj1"/>
            </a:avLst>
          </a:prstGeom>
          <a:noFill/>
          <a:ln cap="flat" cmpd="sng" w="9525">
            <a:solidFill>
              <a:srgbClr val="0166CC"/>
            </a:solidFill>
            <a:prstDash val="solid"/>
            <a:round/>
            <a:headEnd len="med" w="med" type="triangle"/>
            <a:tailEnd len="med" w="med" type="triangle"/>
          </a:ln>
        </p:spPr>
      </p:cxnSp>
      <p:sp>
        <p:nvSpPr>
          <p:cNvPr id="290" name="Google Shape;290;g1e405664e1f_1_38"/>
          <p:cNvSpPr/>
          <p:nvPr/>
        </p:nvSpPr>
        <p:spPr>
          <a:xfrm>
            <a:off x="1365719" y="2575702"/>
            <a:ext cx="1074900" cy="216000"/>
          </a:xfrm>
          <a:prstGeom prst="roundRect">
            <a:avLst>
              <a:gd fmla="val 21726" name="adj"/>
            </a:avLst>
          </a:prstGeom>
          <a:solidFill>
            <a:srgbClr val="F3F3F3"/>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800"/>
              <a:buFont typeface="Arial"/>
              <a:buNone/>
            </a:pPr>
            <a:r>
              <a:rPr b="0" i="0" lang="it-IT" sz="800" u="none" cap="none" strike="noStrike">
                <a:solidFill>
                  <a:schemeClr val="dk2"/>
                </a:solidFill>
                <a:latin typeface="Titillium Web"/>
                <a:ea typeface="Titillium Web"/>
                <a:cs typeface="Titillium Web"/>
                <a:sym typeface="Titillium Web"/>
              </a:rPr>
              <a:t>TED EU</a:t>
            </a:r>
            <a:endParaRPr b="0" i="0" sz="800" u="none" cap="none" strike="noStrike">
              <a:solidFill>
                <a:schemeClr val="dk2"/>
              </a:solidFill>
              <a:latin typeface="Titillium Web"/>
              <a:ea typeface="Titillium Web"/>
              <a:cs typeface="Titillium Web"/>
              <a:sym typeface="Titillium Web"/>
            </a:endParaRPr>
          </a:p>
        </p:txBody>
      </p:sp>
      <p:sp>
        <p:nvSpPr>
          <p:cNvPr id="291" name="Google Shape;291;g1e405664e1f_1_38"/>
          <p:cNvSpPr txBox="1"/>
          <p:nvPr/>
        </p:nvSpPr>
        <p:spPr>
          <a:xfrm>
            <a:off x="603909" y="2576048"/>
            <a:ext cx="746400" cy="233700"/>
          </a:xfrm>
          <a:prstGeom prst="rect">
            <a:avLst/>
          </a:prstGeom>
          <a:noFill/>
          <a:ln>
            <a:noFill/>
          </a:ln>
        </p:spPr>
        <p:txBody>
          <a:bodyPr anchorCtr="0" anchor="ctr" bIns="121900" lIns="121900" spcFirstLastPara="1" rIns="121900" wrap="square" tIns="121900">
            <a:noAutofit/>
          </a:bodyPr>
          <a:lstStyle/>
          <a:p>
            <a:pPr indent="0" lvl="0" marL="0" marR="0" rtl="0" algn="r">
              <a:lnSpc>
                <a:spcPct val="115000"/>
              </a:lnSpc>
              <a:spcBef>
                <a:spcPts val="0"/>
              </a:spcBef>
              <a:spcAft>
                <a:spcPts val="0"/>
              </a:spcAft>
              <a:buClr>
                <a:schemeClr val="dk1"/>
              </a:buClr>
              <a:buSzPts val="1500"/>
              <a:buFont typeface="Arial"/>
              <a:buNone/>
            </a:pPr>
            <a:r>
              <a:rPr b="0" i="0" lang="it-IT" sz="800" u="none" cap="none" strike="noStrike">
                <a:solidFill>
                  <a:srgbClr val="0066CC"/>
                </a:solidFill>
                <a:latin typeface="Titillium Web"/>
                <a:ea typeface="Titillium Web"/>
                <a:cs typeface="Titillium Web"/>
                <a:sym typeface="Titillium Web"/>
              </a:rPr>
              <a:t>EU</a:t>
            </a:r>
            <a:endParaRPr b="0" i="0" sz="1600" u="none" cap="none" strike="noStrike">
              <a:solidFill>
                <a:srgbClr val="0066CC"/>
              </a:solidFill>
              <a:latin typeface="Titillium Web"/>
              <a:ea typeface="Titillium Web"/>
              <a:cs typeface="Titillium Web"/>
              <a:sym typeface="Titillium Web"/>
            </a:endParaRPr>
          </a:p>
        </p:txBody>
      </p:sp>
      <p:cxnSp>
        <p:nvCxnSpPr>
          <p:cNvPr id="292" name="Google Shape;292;g1e405664e1f_1_38"/>
          <p:cNvCxnSpPr>
            <a:stCxn id="234" idx="3"/>
            <a:endCxn id="259" idx="1"/>
          </p:cNvCxnSpPr>
          <p:nvPr/>
        </p:nvCxnSpPr>
        <p:spPr>
          <a:xfrm>
            <a:off x="6358284" y="3532361"/>
            <a:ext cx="2463000" cy="357900"/>
          </a:xfrm>
          <a:prstGeom prst="bentConnector3">
            <a:avLst>
              <a:gd fmla="val 87193" name="adj1"/>
            </a:avLst>
          </a:prstGeom>
          <a:noFill/>
          <a:ln cap="flat" cmpd="sng" w="9525">
            <a:solidFill>
              <a:srgbClr val="0166CC"/>
            </a:solidFill>
            <a:prstDash val="solid"/>
            <a:round/>
            <a:headEnd len="med" w="med" type="stealth"/>
            <a:tailEnd len="sm" w="sm" type="none"/>
          </a:ln>
        </p:spPr>
      </p:cxnSp>
      <p:cxnSp>
        <p:nvCxnSpPr>
          <p:cNvPr id="293" name="Google Shape;293;g1e405664e1f_1_38"/>
          <p:cNvCxnSpPr>
            <a:endCxn id="258" idx="1"/>
          </p:cNvCxnSpPr>
          <p:nvPr/>
        </p:nvCxnSpPr>
        <p:spPr>
          <a:xfrm>
            <a:off x="6358451" y="3532558"/>
            <a:ext cx="2462700" cy="1422000"/>
          </a:xfrm>
          <a:prstGeom prst="bentConnector3">
            <a:avLst>
              <a:gd fmla="val 87194" name="adj1"/>
            </a:avLst>
          </a:prstGeom>
          <a:noFill/>
          <a:ln cap="flat" cmpd="sng" w="9525">
            <a:solidFill>
              <a:srgbClr val="0166CC"/>
            </a:solidFill>
            <a:prstDash val="solid"/>
            <a:round/>
            <a:headEnd len="med" w="med" type="stealth"/>
            <a:tailEnd len="sm" w="sm" type="none"/>
          </a:ln>
        </p:spPr>
      </p:cxnSp>
      <p:cxnSp>
        <p:nvCxnSpPr>
          <p:cNvPr id="294" name="Google Shape;294;g1e405664e1f_1_38"/>
          <p:cNvCxnSpPr>
            <a:endCxn id="260" idx="1"/>
          </p:cNvCxnSpPr>
          <p:nvPr/>
        </p:nvCxnSpPr>
        <p:spPr>
          <a:xfrm>
            <a:off x="6358495" y="3532372"/>
            <a:ext cx="2462700" cy="644700"/>
          </a:xfrm>
          <a:prstGeom prst="bentConnector3">
            <a:avLst>
              <a:gd fmla="val 87192" name="adj1"/>
            </a:avLst>
          </a:prstGeom>
          <a:noFill/>
          <a:ln cap="flat" cmpd="sng" w="9525">
            <a:solidFill>
              <a:srgbClr val="0166CC"/>
            </a:solidFill>
            <a:prstDash val="solid"/>
            <a:round/>
            <a:headEnd len="med" w="med" type="stealth"/>
            <a:tailEnd len="sm" w="sm" type="none"/>
          </a:ln>
        </p:spPr>
      </p:cxnSp>
      <p:cxnSp>
        <p:nvCxnSpPr>
          <p:cNvPr id="295" name="Google Shape;295;g1e405664e1f_1_38"/>
          <p:cNvCxnSpPr>
            <a:stCxn id="255" idx="1"/>
            <a:endCxn id="213" idx="3"/>
          </p:cNvCxnSpPr>
          <p:nvPr/>
        </p:nvCxnSpPr>
        <p:spPr>
          <a:xfrm rot="10800000">
            <a:off x="7908256" y="2034019"/>
            <a:ext cx="912900" cy="3704400"/>
          </a:xfrm>
          <a:prstGeom prst="bentConnector3">
            <a:avLst>
              <a:gd fmla="val 61104" name="adj1"/>
            </a:avLst>
          </a:prstGeom>
          <a:noFill/>
          <a:ln cap="flat" cmpd="sng" w="9525">
            <a:solidFill>
              <a:srgbClr val="0166CC"/>
            </a:solidFill>
            <a:prstDash val="solid"/>
            <a:round/>
            <a:headEnd len="sm" w="sm" type="none"/>
            <a:tailEnd len="med" w="med" type="triangle"/>
          </a:ln>
        </p:spPr>
      </p:cxnSp>
      <p:sp>
        <p:nvSpPr>
          <p:cNvPr id="296" name="Google Shape;296;g1e405664e1f_1_38"/>
          <p:cNvSpPr/>
          <p:nvPr/>
        </p:nvSpPr>
        <p:spPr>
          <a:xfrm>
            <a:off x="7207821" y="5553589"/>
            <a:ext cx="968700" cy="968700"/>
          </a:xfrm>
          <a:prstGeom prst="ellipse">
            <a:avLst/>
          </a:prstGeom>
          <a:solidFill>
            <a:schemeClr val="accent4"/>
          </a:solidFill>
          <a:ln cap="flat" cmpd="sng" w="9525">
            <a:solidFill>
              <a:schemeClr val="accent3"/>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800"/>
              <a:buFont typeface="Arial"/>
              <a:buNone/>
            </a:pPr>
            <a:r>
              <a:rPr b="0" i="0" lang="it-IT" sz="800" u="none" cap="none" strike="noStrike">
                <a:solidFill>
                  <a:srgbClr val="000000"/>
                </a:solidFill>
                <a:latin typeface="Titillium Web"/>
                <a:ea typeface="Titillium Web"/>
                <a:cs typeface="Titillium Web"/>
                <a:sym typeface="Titillium Web"/>
              </a:rPr>
              <a:t>SOA</a:t>
            </a:r>
            <a:endParaRPr b="0" i="0" sz="800" u="none" cap="none" strike="noStrike">
              <a:solidFill>
                <a:srgbClr val="000000"/>
              </a:solidFill>
              <a:latin typeface="Titillium Web"/>
              <a:ea typeface="Titillium Web"/>
              <a:cs typeface="Titillium Web"/>
              <a:sym typeface="Titillium Web"/>
            </a:endParaRPr>
          </a:p>
        </p:txBody>
      </p:sp>
      <p:sp>
        <p:nvSpPr>
          <p:cNvPr id="297" name="Google Shape;297;g1e405664e1f_1_38"/>
          <p:cNvSpPr txBox="1"/>
          <p:nvPr/>
        </p:nvSpPr>
        <p:spPr>
          <a:xfrm>
            <a:off x="473899" y="2743563"/>
            <a:ext cx="1318500" cy="464100"/>
          </a:xfrm>
          <a:prstGeom prst="rect">
            <a:avLst/>
          </a:prstGeom>
          <a:no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chemeClr val="dk1"/>
              </a:buClr>
              <a:buSzPts val="1100"/>
              <a:buFont typeface="Arial"/>
              <a:buNone/>
            </a:pPr>
            <a:r>
              <a:rPr b="1" i="0" lang="it-IT" sz="900" u="none" cap="none" strike="noStrike">
                <a:solidFill>
                  <a:srgbClr val="0066CC"/>
                </a:solidFill>
                <a:latin typeface="Titillium Web"/>
                <a:ea typeface="Titillium Web"/>
                <a:cs typeface="Titillium Web"/>
                <a:sym typeface="Titillium Web"/>
              </a:rPr>
              <a:t>ALTRE BANCHE DATI </a:t>
            </a:r>
            <a:endParaRPr b="1" i="0" sz="900" u="none" cap="none" strike="noStrike">
              <a:solidFill>
                <a:srgbClr val="0066CC"/>
              </a:solidFill>
              <a:latin typeface="Titillium Web"/>
              <a:ea typeface="Titillium Web"/>
              <a:cs typeface="Titillium Web"/>
              <a:sym typeface="Titillium Web"/>
            </a:endParaRPr>
          </a:p>
        </p:txBody>
      </p:sp>
      <p:cxnSp>
        <p:nvCxnSpPr>
          <p:cNvPr id="298" name="Google Shape;298;g1e405664e1f_1_38"/>
          <p:cNvCxnSpPr>
            <a:stCxn id="210" idx="3"/>
            <a:endCxn id="213" idx="1"/>
          </p:cNvCxnSpPr>
          <p:nvPr/>
        </p:nvCxnSpPr>
        <p:spPr>
          <a:xfrm flipH="1" rot="10800000">
            <a:off x="2649700" y="2033922"/>
            <a:ext cx="396000" cy="1885500"/>
          </a:xfrm>
          <a:prstGeom prst="bentConnector3">
            <a:avLst>
              <a:gd fmla="val 49996" name="adj1"/>
            </a:avLst>
          </a:prstGeom>
          <a:noFill/>
          <a:ln cap="flat" cmpd="sng" w="9525">
            <a:solidFill>
              <a:srgbClr val="0166CC"/>
            </a:solidFill>
            <a:prstDash val="solid"/>
            <a:round/>
            <a:headEnd len="med" w="med" type="triangle"/>
            <a:tailEnd len="med" w="med" type="triangle"/>
          </a:ln>
        </p:spPr>
      </p:cxnSp>
      <p:cxnSp>
        <p:nvCxnSpPr>
          <p:cNvPr id="299" name="Google Shape;299;g1e405664e1f_1_38"/>
          <p:cNvCxnSpPr>
            <a:stCxn id="296" idx="0"/>
          </p:cNvCxnSpPr>
          <p:nvPr/>
        </p:nvCxnSpPr>
        <p:spPr>
          <a:xfrm rot="10800000">
            <a:off x="7692171" y="2492689"/>
            <a:ext cx="0" cy="3060900"/>
          </a:xfrm>
          <a:prstGeom prst="straightConnector1">
            <a:avLst/>
          </a:prstGeom>
          <a:noFill/>
          <a:ln cap="flat" cmpd="sng" w="9525">
            <a:solidFill>
              <a:srgbClr val="0166CC"/>
            </a:solidFill>
            <a:prstDash val="solid"/>
            <a:round/>
            <a:headEnd len="med" w="med" type="triangle"/>
            <a:tailEnd len="med" w="med" type="triangle"/>
          </a:ln>
        </p:spPr>
      </p:cxnSp>
      <p:sp>
        <p:nvSpPr>
          <p:cNvPr id="300" name="Google Shape;300;g1e405664e1f_1_38"/>
          <p:cNvSpPr/>
          <p:nvPr/>
        </p:nvSpPr>
        <p:spPr>
          <a:xfrm>
            <a:off x="3082567" y="3741500"/>
            <a:ext cx="1129296" cy="2337886"/>
          </a:xfrm>
          <a:custGeom>
            <a:rect b="b" l="l" r="r" t="t"/>
            <a:pathLst>
              <a:path extrusionOk="0" h="96857" w="45504">
                <a:moveTo>
                  <a:pt x="45504" y="0"/>
                </a:moveTo>
                <a:lnTo>
                  <a:pt x="0" y="0"/>
                </a:lnTo>
                <a:lnTo>
                  <a:pt x="0" y="96857"/>
                </a:lnTo>
                <a:lnTo>
                  <a:pt x="39003" y="96857"/>
                </a:lnTo>
              </a:path>
            </a:pathLst>
          </a:custGeom>
          <a:noFill/>
          <a:ln cap="flat" cmpd="sng" w="9525">
            <a:solidFill>
              <a:srgbClr val="0166CC"/>
            </a:solidFill>
            <a:prstDash val="dot"/>
            <a:round/>
            <a:headEnd len="med" w="med" type="triangle"/>
            <a:tailEnd len="sm" w="sm" type="none"/>
          </a:ln>
        </p:spPr>
      </p:sp>
      <p:sp>
        <p:nvSpPr>
          <p:cNvPr id="301" name="Google Shape;301;g1e405664e1f_1_38"/>
          <p:cNvSpPr/>
          <p:nvPr/>
        </p:nvSpPr>
        <p:spPr>
          <a:xfrm>
            <a:off x="3237467" y="3407867"/>
            <a:ext cx="815823" cy="2521639"/>
          </a:xfrm>
          <a:custGeom>
            <a:rect b="b" l="l" r="r" t="t"/>
            <a:pathLst>
              <a:path extrusionOk="0" h="143336" w="34452">
                <a:moveTo>
                  <a:pt x="34452" y="143336"/>
                </a:moveTo>
                <a:lnTo>
                  <a:pt x="0" y="143336"/>
                </a:lnTo>
                <a:lnTo>
                  <a:pt x="0" y="0"/>
                </a:lnTo>
              </a:path>
            </a:pathLst>
          </a:custGeom>
          <a:noFill/>
          <a:ln cap="flat" cmpd="sng" w="9525">
            <a:solidFill>
              <a:srgbClr val="0166CC"/>
            </a:solidFill>
            <a:prstDash val="solid"/>
            <a:round/>
            <a:headEnd len="med" w="med" type="triangle"/>
            <a:tailEnd len="med" w="med" type="triangle"/>
          </a:ln>
        </p:spPr>
      </p:sp>
      <p:cxnSp>
        <p:nvCxnSpPr>
          <p:cNvPr id="302" name="Google Shape;302;g1e405664e1f_1_38"/>
          <p:cNvCxnSpPr>
            <a:stCxn id="234" idx="2"/>
          </p:cNvCxnSpPr>
          <p:nvPr/>
        </p:nvCxnSpPr>
        <p:spPr>
          <a:xfrm>
            <a:off x="5275734" y="3832211"/>
            <a:ext cx="0" cy="525900"/>
          </a:xfrm>
          <a:prstGeom prst="straightConnector1">
            <a:avLst/>
          </a:prstGeom>
          <a:noFill/>
          <a:ln cap="flat" cmpd="sng" w="9525">
            <a:solidFill>
              <a:srgbClr val="0066CC"/>
            </a:solidFill>
            <a:prstDash val="solid"/>
            <a:round/>
            <a:headEnd len="med" w="med" type="triangle"/>
            <a:tailEnd len="med" w="med" type="triangle"/>
          </a:ln>
        </p:spPr>
      </p:cxnSp>
      <p:sp>
        <p:nvSpPr>
          <p:cNvPr id="303" name="Google Shape;303;g1e405664e1f_1_38"/>
          <p:cNvSpPr/>
          <p:nvPr/>
        </p:nvSpPr>
        <p:spPr>
          <a:xfrm>
            <a:off x="2917070" y="2983041"/>
            <a:ext cx="1074900" cy="427200"/>
          </a:xfrm>
          <a:prstGeom prst="roundRect">
            <a:avLst>
              <a:gd fmla="val 16667" name="adj"/>
            </a:avLst>
          </a:prstGeom>
          <a:solidFill>
            <a:srgbClr val="0066CC"/>
          </a:solidFill>
          <a:ln cap="flat" cmpd="sng" w="9525">
            <a:solidFill>
              <a:schemeClr val="accent3"/>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800"/>
              <a:buFont typeface="Arial"/>
              <a:buNone/>
            </a:pPr>
            <a:r>
              <a:rPr b="1" i="0" lang="it-IT" sz="700" u="none" cap="none" strike="noStrike">
                <a:solidFill>
                  <a:schemeClr val="lt1"/>
                </a:solidFill>
                <a:latin typeface="Titillium Web"/>
                <a:ea typeface="Titillium Web"/>
                <a:cs typeface="Titillium Web"/>
                <a:sym typeface="Titillium Web"/>
              </a:rPr>
              <a:t>Sistema di qualificazione </a:t>
            </a:r>
            <a:r>
              <a:rPr b="1" i="0" lang="it-IT" sz="700" u="none" cap="none" strike="noStrike">
                <a:solidFill>
                  <a:schemeClr val="lt1"/>
                </a:solidFill>
                <a:latin typeface="Titillium Web"/>
                <a:ea typeface="Titillium Web"/>
                <a:cs typeface="Titillium Web"/>
                <a:sym typeface="Titillium Web"/>
                <a:extLst>
                  <a:ext uri="http://customooxmlschemas.google.com/">
                    <go:slidesCustomData xmlns:go="http://customooxmlschemas.google.com/" textRoundtripDataId="0"/>
                  </a:ext>
                </a:extLst>
              </a:rPr>
              <a:t>delle</a:t>
            </a:r>
            <a:r>
              <a:rPr b="1" i="0" lang="it-IT" sz="700" u="none" cap="none" strike="noStrike">
                <a:solidFill>
                  <a:schemeClr val="lt1"/>
                </a:solidFill>
                <a:latin typeface="Titillium Web"/>
                <a:ea typeface="Titillium Web"/>
                <a:cs typeface="Titillium Web"/>
                <a:sym typeface="Titillium Web"/>
              </a:rPr>
              <a:t> stazioni appaltanti (ANAC)</a:t>
            </a:r>
            <a:endParaRPr b="1" i="0" sz="700" u="none" cap="none" strike="noStrike">
              <a:solidFill>
                <a:schemeClr val="lt1"/>
              </a:solidFill>
              <a:latin typeface="Titillium Web"/>
              <a:ea typeface="Titillium Web"/>
              <a:cs typeface="Titillium Web"/>
              <a:sym typeface="Titillium Web"/>
            </a:endParaRPr>
          </a:p>
        </p:txBody>
      </p:sp>
      <p:sp>
        <p:nvSpPr>
          <p:cNvPr id="304" name="Google Shape;304;g1e405664e1f_1_38"/>
          <p:cNvSpPr/>
          <p:nvPr/>
        </p:nvSpPr>
        <p:spPr>
          <a:xfrm>
            <a:off x="1365719" y="6160614"/>
            <a:ext cx="1129200" cy="264000"/>
          </a:xfrm>
          <a:prstGeom prst="roundRect">
            <a:avLst>
              <a:gd fmla="val 7507" name="adj"/>
            </a:avLst>
          </a:prstGeom>
          <a:solidFill>
            <a:srgbClr val="F3F3F3"/>
          </a:solidFill>
          <a:ln>
            <a:noFill/>
          </a:ln>
        </p:spPr>
        <p:txBody>
          <a:bodyPr anchorCtr="0" anchor="ctr" bIns="86825" lIns="86825" spcFirstLastPara="1" rIns="86825" wrap="square" tIns="86825">
            <a:noAutofit/>
          </a:bodyPr>
          <a:lstStyle/>
          <a:p>
            <a:pPr indent="0" lvl="0" marL="0" marR="0" rtl="0" algn="l">
              <a:lnSpc>
                <a:spcPct val="100000"/>
              </a:lnSpc>
              <a:spcBef>
                <a:spcPts val="0"/>
              </a:spcBef>
              <a:spcAft>
                <a:spcPts val="0"/>
              </a:spcAft>
              <a:buClr>
                <a:srgbClr val="000000"/>
              </a:buClr>
              <a:buSzPts val="800"/>
              <a:buFont typeface="Arial"/>
              <a:buNone/>
            </a:pPr>
            <a:r>
              <a:rPr b="0" i="0" lang="it-IT" sz="800" u="none" cap="none" strike="noStrike">
                <a:solidFill>
                  <a:schemeClr val="dk2"/>
                </a:solidFill>
                <a:latin typeface="Titillium Web"/>
                <a:ea typeface="Titillium Web"/>
                <a:cs typeface="Titillium Web"/>
                <a:sym typeface="Titillium Web"/>
              </a:rPr>
              <a:t>Banca dati SDI  </a:t>
            </a:r>
            <a:endParaRPr b="0" i="0" sz="800" u="none" cap="none" strike="noStrike">
              <a:solidFill>
                <a:schemeClr val="dk2"/>
              </a:solidFill>
              <a:latin typeface="Titillium Web"/>
              <a:ea typeface="Titillium Web"/>
              <a:cs typeface="Titillium Web"/>
              <a:sym typeface="Titillium Web"/>
            </a:endParaRPr>
          </a:p>
        </p:txBody>
      </p:sp>
      <p:sp>
        <p:nvSpPr>
          <p:cNvPr id="305" name="Google Shape;305;g1e405664e1f_1_38"/>
          <p:cNvSpPr/>
          <p:nvPr/>
        </p:nvSpPr>
        <p:spPr>
          <a:xfrm>
            <a:off x="1365719" y="4464272"/>
            <a:ext cx="1129200" cy="216000"/>
          </a:xfrm>
          <a:prstGeom prst="roundRect">
            <a:avLst>
              <a:gd fmla="val 7507" name="adj"/>
            </a:avLst>
          </a:prstGeom>
          <a:solidFill>
            <a:srgbClr val="F3F3F3"/>
          </a:solidFill>
          <a:ln>
            <a:noFill/>
          </a:ln>
        </p:spPr>
        <p:txBody>
          <a:bodyPr anchorCtr="0" anchor="ctr" bIns="86825" lIns="86825" spcFirstLastPara="1" rIns="86825" wrap="square" tIns="86825">
            <a:noAutofit/>
          </a:bodyPr>
          <a:lstStyle/>
          <a:p>
            <a:pPr indent="0" lvl="0" marL="0" marR="0" rtl="0" algn="l">
              <a:lnSpc>
                <a:spcPct val="100000"/>
              </a:lnSpc>
              <a:spcBef>
                <a:spcPts val="0"/>
              </a:spcBef>
              <a:spcAft>
                <a:spcPts val="0"/>
              </a:spcAft>
              <a:buClr>
                <a:schemeClr val="dk1"/>
              </a:buClr>
              <a:buSzPts val="800"/>
              <a:buFont typeface="Arial"/>
              <a:buNone/>
            </a:pPr>
            <a:r>
              <a:rPr b="0" i="0" lang="it-IT" sz="800" u="none" cap="none" strike="noStrike">
                <a:solidFill>
                  <a:srgbClr val="595959"/>
                </a:solidFill>
                <a:latin typeface="Titillium Web"/>
                <a:ea typeface="Titillium Web"/>
                <a:cs typeface="Titillium Web"/>
                <a:sym typeface="Titillium Web"/>
              </a:rPr>
              <a:t>Portale soggetti aggregatori </a:t>
            </a:r>
            <a:endParaRPr b="0" i="0" sz="800" u="none" cap="none" strike="noStrike">
              <a:solidFill>
                <a:srgbClr val="595959"/>
              </a:solidFill>
              <a:latin typeface="Titillium Web"/>
              <a:ea typeface="Titillium Web"/>
              <a:cs typeface="Titillium Web"/>
              <a:sym typeface="Titillium Web"/>
            </a:endParaRPr>
          </a:p>
        </p:txBody>
      </p:sp>
      <p:sp>
        <p:nvSpPr>
          <p:cNvPr id="306" name="Google Shape;306;g1e405664e1f_1_38"/>
          <p:cNvSpPr txBox="1"/>
          <p:nvPr/>
        </p:nvSpPr>
        <p:spPr>
          <a:xfrm>
            <a:off x="502309" y="4473072"/>
            <a:ext cx="848100" cy="233700"/>
          </a:xfrm>
          <a:prstGeom prst="rect">
            <a:avLst/>
          </a:prstGeom>
          <a:noFill/>
          <a:ln>
            <a:noFill/>
          </a:ln>
        </p:spPr>
        <p:txBody>
          <a:bodyPr anchorCtr="0" anchor="ctr" bIns="121900" lIns="121900" spcFirstLastPara="1" rIns="121900" wrap="square" tIns="121900">
            <a:noAutofit/>
          </a:bodyPr>
          <a:lstStyle/>
          <a:p>
            <a:pPr indent="0" lvl="0" marL="0" marR="0" rtl="0" algn="r">
              <a:lnSpc>
                <a:spcPct val="115000"/>
              </a:lnSpc>
              <a:spcBef>
                <a:spcPts val="0"/>
              </a:spcBef>
              <a:spcAft>
                <a:spcPts val="0"/>
              </a:spcAft>
              <a:buClr>
                <a:schemeClr val="dk1"/>
              </a:buClr>
              <a:buSzPts val="1500"/>
              <a:buFont typeface="Arial"/>
              <a:buNone/>
            </a:pPr>
            <a:r>
              <a:rPr b="0" i="0" lang="it-IT" sz="800" u="none" cap="none" strike="noStrike">
                <a:solidFill>
                  <a:srgbClr val="0066CC"/>
                </a:solidFill>
                <a:latin typeface="Titillium Web"/>
                <a:ea typeface="Titillium Web"/>
                <a:cs typeface="Titillium Web"/>
                <a:sym typeface="Titillium Web"/>
              </a:rPr>
              <a:t>MEF / Consip</a:t>
            </a:r>
            <a:endParaRPr b="0" i="0" sz="1600" u="none" cap="none" strike="noStrike">
              <a:solidFill>
                <a:srgbClr val="0066CC"/>
              </a:solidFill>
              <a:latin typeface="Titillium Web"/>
              <a:ea typeface="Titillium Web"/>
              <a:cs typeface="Titillium Web"/>
              <a:sym typeface="Titillium Web"/>
            </a:endParaRPr>
          </a:p>
        </p:txBody>
      </p:sp>
      <p:sp>
        <p:nvSpPr>
          <p:cNvPr id="307" name="Google Shape;307;g1e405664e1f_1_38"/>
          <p:cNvSpPr txBox="1"/>
          <p:nvPr/>
        </p:nvSpPr>
        <p:spPr>
          <a:xfrm>
            <a:off x="746178" y="6166432"/>
            <a:ext cx="511500" cy="233700"/>
          </a:xfrm>
          <a:prstGeom prst="rect">
            <a:avLst/>
          </a:prstGeom>
          <a:noFill/>
          <a:ln>
            <a:noFill/>
          </a:ln>
        </p:spPr>
        <p:txBody>
          <a:bodyPr anchorCtr="0" anchor="ctr" bIns="121900" lIns="121900" spcFirstLastPara="1" rIns="121900" wrap="square" tIns="121900">
            <a:noAutofit/>
          </a:bodyPr>
          <a:lstStyle/>
          <a:p>
            <a:pPr indent="0" lvl="0" marL="0" marR="0" rtl="0" algn="r">
              <a:lnSpc>
                <a:spcPct val="115000"/>
              </a:lnSpc>
              <a:spcBef>
                <a:spcPts val="0"/>
              </a:spcBef>
              <a:spcAft>
                <a:spcPts val="0"/>
              </a:spcAft>
              <a:buClr>
                <a:schemeClr val="dk1"/>
              </a:buClr>
              <a:buSzPts val="1500"/>
              <a:buFont typeface="Arial"/>
              <a:buNone/>
            </a:pPr>
            <a:r>
              <a:rPr b="0" i="0" lang="it-IT" sz="800" u="none" cap="none" strike="noStrike">
                <a:solidFill>
                  <a:srgbClr val="0066CC"/>
                </a:solidFill>
                <a:latin typeface="Titillium Web"/>
                <a:ea typeface="Titillium Web"/>
                <a:cs typeface="Titillium Web"/>
                <a:sym typeface="Titillium Web"/>
              </a:rPr>
              <a:t>Sogei</a:t>
            </a:r>
            <a:endParaRPr b="0" i="0" sz="1600" u="none" cap="none" strike="noStrike">
              <a:solidFill>
                <a:srgbClr val="0066CC"/>
              </a:solidFill>
              <a:latin typeface="Titillium Web"/>
              <a:ea typeface="Titillium Web"/>
              <a:cs typeface="Titillium Web"/>
              <a:sym typeface="Titillium Web"/>
            </a:endParaRPr>
          </a:p>
        </p:txBody>
      </p:sp>
      <p:cxnSp>
        <p:nvCxnSpPr>
          <p:cNvPr id="308" name="Google Shape;308;g1e405664e1f_1_38"/>
          <p:cNvCxnSpPr>
            <a:stCxn id="304" idx="3"/>
            <a:endCxn id="280" idx="2"/>
          </p:cNvCxnSpPr>
          <p:nvPr/>
        </p:nvCxnSpPr>
        <p:spPr>
          <a:xfrm flipH="1" rot="10800000">
            <a:off x="2494919" y="6069114"/>
            <a:ext cx="1544100" cy="223500"/>
          </a:xfrm>
          <a:prstGeom prst="bentConnector3">
            <a:avLst>
              <a:gd fmla="val 50003" name="adj1"/>
            </a:avLst>
          </a:prstGeom>
          <a:noFill/>
          <a:ln cap="flat" cmpd="sng" w="9525">
            <a:solidFill>
              <a:srgbClr val="0166CC"/>
            </a:solidFill>
            <a:prstDash val="solid"/>
            <a:round/>
            <a:headEnd len="med" w="med" type="triangle"/>
            <a:tailEnd len="med" w="med" type="triangle"/>
          </a:ln>
        </p:spPr>
      </p:cxnSp>
      <p:cxnSp>
        <p:nvCxnSpPr>
          <p:cNvPr id="309" name="Google Shape;309;g1e405664e1f_1_38"/>
          <p:cNvCxnSpPr/>
          <p:nvPr/>
        </p:nvCxnSpPr>
        <p:spPr>
          <a:xfrm rot="-5400000">
            <a:off x="3007420" y="2748591"/>
            <a:ext cx="468000" cy="900"/>
          </a:xfrm>
          <a:prstGeom prst="bentConnector3">
            <a:avLst>
              <a:gd fmla="val 50000" name="adj1"/>
            </a:avLst>
          </a:prstGeom>
          <a:noFill/>
          <a:ln cap="flat" cmpd="sng" w="9525">
            <a:solidFill>
              <a:srgbClr val="0066CC"/>
            </a:solidFill>
            <a:prstDash val="solid"/>
            <a:round/>
            <a:headEnd len="med" w="med" type="triangle"/>
            <a:tailEnd len="med" w="med" type="triangle"/>
          </a:ln>
        </p:spPr>
      </p:cxnSp>
      <p:sp>
        <p:nvSpPr>
          <p:cNvPr id="310" name="Google Shape;310;g1e405664e1f_1_38"/>
          <p:cNvSpPr/>
          <p:nvPr/>
        </p:nvSpPr>
        <p:spPr>
          <a:xfrm>
            <a:off x="1365719" y="4207980"/>
            <a:ext cx="1129200" cy="216000"/>
          </a:xfrm>
          <a:prstGeom prst="roundRect">
            <a:avLst>
              <a:gd fmla="val 15970" name="adj"/>
            </a:avLst>
          </a:prstGeom>
          <a:solidFill>
            <a:srgbClr val="F3F3F3"/>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800"/>
              <a:buFont typeface="Arial"/>
              <a:buNone/>
            </a:pPr>
            <a:r>
              <a:rPr b="0" i="0" lang="it-IT" sz="800" u="none" cap="none" strike="noStrike">
                <a:solidFill>
                  <a:schemeClr val="dk2"/>
                </a:solidFill>
                <a:latin typeface="Titillium Web"/>
                <a:ea typeface="Titillium Web"/>
                <a:cs typeface="Titillium Web"/>
                <a:sym typeface="Titillium Web"/>
              </a:rPr>
              <a:t>SIOPE+</a:t>
            </a:r>
            <a:endParaRPr b="0" i="0" sz="800" u="none" cap="none" strike="noStrike">
              <a:solidFill>
                <a:schemeClr val="dk2"/>
              </a:solidFill>
              <a:latin typeface="Titillium Web"/>
              <a:ea typeface="Titillium Web"/>
              <a:cs typeface="Titillium Web"/>
              <a:sym typeface="Titillium Web"/>
            </a:endParaRPr>
          </a:p>
        </p:txBody>
      </p:sp>
      <p:sp>
        <p:nvSpPr>
          <p:cNvPr id="311" name="Google Shape;311;g1e405664e1f_1_38"/>
          <p:cNvSpPr txBox="1"/>
          <p:nvPr/>
        </p:nvSpPr>
        <p:spPr>
          <a:xfrm>
            <a:off x="603909" y="4202481"/>
            <a:ext cx="746400" cy="233700"/>
          </a:xfrm>
          <a:prstGeom prst="rect">
            <a:avLst/>
          </a:prstGeom>
          <a:noFill/>
          <a:ln>
            <a:noFill/>
          </a:ln>
        </p:spPr>
        <p:txBody>
          <a:bodyPr anchorCtr="0" anchor="ctr" bIns="121900" lIns="121900" spcFirstLastPara="1" rIns="121900" wrap="square" tIns="121900">
            <a:noAutofit/>
          </a:bodyPr>
          <a:lstStyle/>
          <a:p>
            <a:pPr indent="0" lvl="0" marL="0" marR="0" rtl="0" algn="r">
              <a:lnSpc>
                <a:spcPct val="115000"/>
              </a:lnSpc>
              <a:spcBef>
                <a:spcPts val="0"/>
              </a:spcBef>
              <a:spcAft>
                <a:spcPts val="0"/>
              </a:spcAft>
              <a:buClr>
                <a:schemeClr val="dk1"/>
              </a:buClr>
              <a:buSzPts val="1500"/>
              <a:buFont typeface="Arial"/>
              <a:buNone/>
            </a:pPr>
            <a:r>
              <a:rPr b="0" i="0" lang="it-IT" sz="800" u="none" cap="none" strike="noStrike">
                <a:solidFill>
                  <a:srgbClr val="0066CC"/>
                </a:solidFill>
                <a:latin typeface="Titillium Web"/>
                <a:ea typeface="Titillium Web"/>
                <a:cs typeface="Titillium Web"/>
                <a:sym typeface="Titillium Web"/>
              </a:rPr>
              <a:t>Ragioneria </a:t>
            </a:r>
            <a:endParaRPr b="0" i="0" sz="800" u="none" cap="none" strike="noStrike">
              <a:solidFill>
                <a:srgbClr val="0066CC"/>
              </a:solidFill>
              <a:latin typeface="Titillium Web"/>
              <a:ea typeface="Titillium Web"/>
              <a:cs typeface="Titillium Web"/>
              <a:sym typeface="Titillium Web"/>
            </a:endParaRPr>
          </a:p>
          <a:p>
            <a:pPr indent="0" lvl="0" marL="0" marR="0" rtl="0" algn="r">
              <a:lnSpc>
                <a:spcPct val="115000"/>
              </a:lnSpc>
              <a:spcBef>
                <a:spcPts val="0"/>
              </a:spcBef>
              <a:spcAft>
                <a:spcPts val="0"/>
              </a:spcAft>
              <a:buClr>
                <a:schemeClr val="dk1"/>
              </a:buClr>
              <a:buSzPts val="1500"/>
              <a:buFont typeface="Arial"/>
              <a:buNone/>
            </a:pPr>
            <a:r>
              <a:rPr b="0" i="0" lang="it-IT" sz="800" u="none" cap="none" strike="noStrike">
                <a:solidFill>
                  <a:srgbClr val="0066CC"/>
                </a:solidFill>
                <a:latin typeface="Titillium Web"/>
                <a:ea typeface="Titillium Web"/>
                <a:cs typeface="Titillium Web"/>
                <a:sym typeface="Titillium Web"/>
              </a:rPr>
              <a:t>(MEF)</a:t>
            </a:r>
            <a:endParaRPr b="0" i="0" sz="1600" u="none" cap="none" strike="noStrike">
              <a:solidFill>
                <a:srgbClr val="0066CC"/>
              </a:solidFill>
              <a:latin typeface="Titillium Web"/>
              <a:ea typeface="Titillium Web"/>
              <a:cs typeface="Titillium Web"/>
              <a:sym typeface="Titillium Web"/>
            </a:endParaRPr>
          </a:p>
        </p:txBody>
      </p:sp>
      <p:sp>
        <p:nvSpPr>
          <p:cNvPr id="312" name="Google Shape;312;g1e405664e1f_1_38"/>
          <p:cNvSpPr txBox="1"/>
          <p:nvPr>
            <p:ph idx="12" type="sldNum"/>
          </p:nvPr>
        </p:nvSpPr>
        <p:spPr>
          <a:xfrm>
            <a:off x="9090652" y="5902939"/>
            <a:ext cx="1071900" cy="947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888888"/>
              </a:buClr>
              <a:buSzPts val="1200"/>
              <a:buFont typeface="Calibri"/>
              <a:buNone/>
            </a:pPr>
            <a:fld id="{00000000-1234-1234-1234-123412341234}" type="slidenum">
              <a:rPr lang="it-IT"/>
              <a:t>‹#›</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 name="Shape 316"/>
        <p:cNvGrpSpPr/>
        <p:nvPr/>
      </p:nvGrpSpPr>
      <p:grpSpPr>
        <a:xfrm>
          <a:off x="0" y="0"/>
          <a:ext cx="0" cy="0"/>
          <a:chOff x="0" y="0"/>
          <a:chExt cx="0" cy="0"/>
        </a:xfrm>
      </p:grpSpPr>
      <p:sp>
        <p:nvSpPr>
          <p:cNvPr id="317" name="Google Shape;317;g1e405664e1f_1_145"/>
          <p:cNvSpPr txBox="1"/>
          <p:nvPr/>
        </p:nvSpPr>
        <p:spPr>
          <a:xfrm>
            <a:off x="3005700" y="160950"/>
            <a:ext cx="8315700" cy="523200"/>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Clr>
                <a:schemeClr val="dk1"/>
              </a:buClr>
              <a:buSzPts val="1100"/>
              <a:buFont typeface="Arial"/>
              <a:buNone/>
            </a:pPr>
            <a:r>
              <a:rPr b="1" i="0" lang="it-IT" sz="2800" u="none" cap="none" strike="noStrike">
                <a:solidFill>
                  <a:srgbClr val="4F81BC"/>
                </a:solidFill>
                <a:latin typeface="Arial"/>
                <a:ea typeface="Arial"/>
                <a:cs typeface="Arial"/>
                <a:sym typeface="Arial"/>
              </a:rPr>
              <a:t>La digitalizzazione del ciclo di vita dei contratti</a:t>
            </a:r>
            <a:endParaRPr b="1" i="0" sz="2800" u="none" cap="none" strike="noStrike">
              <a:solidFill>
                <a:srgbClr val="0070C0"/>
              </a:solidFill>
              <a:latin typeface="Arial"/>
              <a:ea typeface="Arial"/>
              <a:cs typeface="Arial"/>
              <a:sym typeface="Arial"/>
            </a:endParaRPr>
          </a:p>
        </p:txBody>
      </p:sp>
      <p:sp>
        <p:nvSpPr>
          <p:cNvPr id="318" name="Google Shape;318;g1e405664e1f_1_145"/>
          <p:cNvSpPr txBox="1"/>
          <p:nvPr/>
        </p:nvSpPr>
        <p:spPr>
          <a:xfrm>
            <a:off x="7064250" y="1600950"/>
            <a:ext cx="4563300" cy="5264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b="0" i="0" lang="it-IT" sz="1200" u="none" cap="none" strike="noStrike">
                <a:solidFill>
                  <a:srgbClr val="0070C0"/>
                </a:solidFill>
                <a:latin typeface="Arial"/>
                <a:ea typeface="Arial"/>
                <a:cs typeface="Arial"/>
                <a:sym typeface="Arial"/>
              </a:rPr>
              <a:t>La Piattaforma Contratti Pubblici è costituita da una serie di servizi che, in adempimento delle previsioni del codice dei Contratti (Decreto legislativo 31 marzo 2023, n. 36), consentono la realizzazione dell’Ecosistema Nazionale di approvvigionamento digitale (art 22) ed abilitano: </a:t>
            </a:r>
            <a:endParaRPr b="0" i="0" sz="1200" u="none" cap="none" strike="noStrike">
              <a:solidFill>
                <a:srgbClr val="0070C0"/>
              </a:solidFill>
              <a:latin typeface="Arial"/>
              <a:ea typeface="Arial"/>
              <a:cs typeface="Arial"/>
              <a:sym typeface="Arial"/>
            </a:endParaRPr>
          </a:p>
          <a:p>
            <a:pPr indent="-304800" lvl="0" marL="457200" marR="0" rtl="0" algn="l">
              <a:lnSpc>
                <a:spcPct val="100000"/>
              </a:lnSpc>
              <a:spcBef>
                <a:spcPts val="0"/>
              </a:spcBef>
              <a:spcAft>
                <a:spcPts val="0"/>
              </a:spcAft>
              <a:buClr>
                <a:srgbClr val="0070C0"/>
              </a:buClr>
              <a:buSzPts val="1200"/>
              <a:buFont typeface="Arial"/>
              <a:buChar char="❖"/>
            </a:pPr>
            <a:r>
              <a:rPr b="0" i="0" lang="it-IT" sz="1200" u="none" cap="none" strike="noStrike">
                <a:solidFill>
                  <a:srgbClr val="0070C0"/>
                </a:solidFill>
                <a:latin typeface="Arial"/>
                <a:ea typeface="Arial"/>
                <a:cs typeface="Arial"/>
                <a:sym typeface="Arial"/>
              </a:rPr>
              <a:t>L’accesso alla Banca Dati Nazionale dei Contratti Pubblici (BDNCP, art 23)</a:t>
            </a:r>
            <a:endParaRPr b="0" i="0" sz="1200" u="none" cap="none" strike="noStrike">
              <a:solidFill>
                <a:srgbClr val="0070C0"/>
              </a:solidFill>
              <a:latin typeface="Arial"/>
              <a:ea typeface="Arial"/>
              <a:cs typeface="Arial"/>
              <a:sym typeface="Arial"/>
            </a:endParaRPr>
          </a:p>
          <a:p>
            <a:pPr indent="-304800" lvl="0" marL="457200" marR="0" rtl="0" algn="l">
              <a:lnSpc>
                <a:spcPct val="100000"/>
              </a:lnSpc>
              <a:spcBef>
                <a:spcPts val="0"/>
              </a:spcBef>
              <a:spcAft>
                <a:spcPts val="0"/>
              </a:spcAft>
              <a:buClr>
                <a:srgbClr val="0070C0"/>
              </a:buClr>
              <a:buSzPts val="1200"/>
              <a:buFont typeface="Arial"/>
              <a:buChar char="❖"/>
            </a:pPr>
            <a:r>
              <a:rPr b="0" i="0" lang="it-IT" sz="1200" u="none" cap="none" strike="noStrike">
                <a:solidFill>
                  <a:srgbClr val="0070C0"/>
                </a:solidFill>
                <a:latin typeface="Arial"/>
                <a:ea typeface="Arial"/>
                <a:cs typeface="Arial"/>
                <a:sym typeface="Arial"/>
              </a:rPr>
              <a:t>L’accesso al Fascicolo Virtuale dell’operatore Economico (FVOE, art. 24)</a:t>
            </a:r>
            <a:endParaRPr b="0" i="0" sz="1200" u="none" cap="none" strike="noStrike">
              <a:solidFill>
                <a:srgbClr val="0070C0"/>
              </a:solidFill>
              <a:latin typeface="Arial"/>
              <a:ea typeface="Arial"/>
              <a:cs typeface="Arial"/>
              <a:sym typeface="Arial"/>
            </a:endParaRPr>
          </a:p>
          <a:p>
            <a:pPr indent="-304800" lvl="0" marL="457200" marR="0" rtl="0" algn="l">
              <a:lnSpc>
                <a:spcPct val="100000"/>
              </a:lnSpc>
              <a:spcBef>
                <a:spcPts val="0"/>
              </a:spcBef>
              <a:spcAft>
                <a:spcPts val="0"/>
              </a:spcAft>
              <a:buClr>
                <a:srgbClr val="0070C0"/>
              </a:buClr>
              <a:buSzPts val="1200"/>
              <a:buFont typeface="Arial"/>
              <a:buChar char="❖"/>
            </a:pPr>
            <a:r>
              <a:rPr b="0" i="0" lang="it-IT" sz="1200" u="none" cap="none" strike="noStrike">
                <a:solidFill>
                  <a:srgbClr val="0070C0"/>
                </a:solidFill>
                <a:latin typeface="Arial"/>
                <a:ea typeface="Arial"/>
                <a:cs typeface="Arial"/>
                <a:sym typeface="Arial"/>
              </a:rPr>
              <a:t>La pubblicità legale degli atti (art. 27)</a:t>
            </a:r>
            <a:endParaRPr b="0" i="0" sz="1200" u="none" cap="none" strike="noStrike">
              <a:solidFill>
                <a:srgbClr val="0070C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t/>
            </a:r>
            <a:endParaRPr b="0" i="0" sz="1200" u="none" cap="none" strike="noStrike">
              <a:solidFill>
                <a:srgbClr val="0070C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rPr b="0" i="0" lang="it-IT" sz="1200" u="none" cap="none" strike="noStrike">
                <a:solidFill>
                  <a:srgbClr val="0070C0"/>
                </a:solidFill>
                <a:latin typeface="Arial"/>
                <a:ea typeface="Arial"/>
                <a:cs typeface="Arial"/>
                <a:sym typeface="Arial"/>
              </a:rPr>
              <a:t>Il sistema raccoglie dati e informazioni provenienti dalle Stazioni Appaltanti e dagli Operatori Economici relativi all’intero ciclo di vita de</a:t>
            </a:r>
            <a:r>
              <a:rPr lang="it-IT" sz="1200">
                <a:solidFill>
                  <a:srgbClr val="0070C0"/>
                </a:solidFill>
              </a:rPr>
              <a:t>l contratto</a:t>
            </a:r>
            <a:r>
              <a:rPr b="0" i="0" lang="it-IT" sz="1200" u="none" cap="none" strike="noStrike">
                <a:solidFill>
                  <a:srgbClr val="0070C0"/>
                </a:solidFill>
                <a:latin typeface="Arial"/>
                <a:ea typeface="Arial"/>
                <a:cs typeface="Arial"/>
                <a:sym typeface="Arial"/>
              </a:rPr>
              <a:t> e li conferisce alla BDNCP. </a:t>
            </a:r>
            <a:endParaRPr b="0" i="0" sz="1200" u="none" cap="none" strike="noStrike">
              <a:solidFill>
                <a:srgbClr val="0070C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1" i="0" lang="it-IT" sz="1200" u="none" cap="none" strike="noStrike">
                <a:solidFill>
                  <a:srgbClr val="0070C0"/>
                </a:solidFill>
                <a:latin typeface="Arial"/>
                <a:ea typeface="Arial"/>
                <a:cs typeface="Arial"/>
                <a:sym typeface="Arial"/>
              </a:rPr>
              <a:t>Consente la verifica dei requisiti di partecipazione degli Operatori Economici in ogni fase dell’appalto.</a:t>
            </a:r>
            <a:endParaRPr b="1" i="0" sz="1200" u="none" cap="none" strike="noStrike">
              <a:solidFill>
                <a:srgbClr val="0070C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1" i="0" lang="it-IT" sz="1200" u="none" cap="none" strike="noStrike">
                <a:solidFill>
                  <a:srgbClr val="0070C0"/>
                </a:solidFill>
                <a:latin typeface="Arial"/>
                <a:ea typeface="Arial"/>
                <a:cs typeface="Arial"/>
                <a:sym typeface="Arial"/>
              </a:rPr>
              <a:t>Esegue la pubblicazione con valore legale a livello europeo e nazionale dei bandi e degli avvisi.</a:t>
            </a:r>
            <a:endParaRPr b="1" i="0" sz="1200" u="none" cap="none" strike="noStrike">
              <a:solidFill>
                <a:srgbClr val="0070C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rPr b="0" i="0" lang="it-IT" sz="1200" u="none" cap="none" strike="noStrike">
                <a:solidFill>
                  <a:srgbClr val="0070C0"/>
                </a:solidFill>
                <a:latin typeface="Arial"/>
                <a:ea typeface="Arial"/>
                <a:cs typeface="Arial"/>
                <a:sym typeface="Arial"/>
              </a:rPr>
              <a:t>Mette a disposizione tutti i dati raccolti ai soggetti interessati, anche in forma pubblica, attraverso la realizzazione di Interfacce di analisi dati, OpenData e API di accesso.</a:t>
            </a:r>
            <a:endParaRPr b="0" i="0" sz="1200" u="none" cap="none" strike="noStrike">
              <a:solidFill>
                <a:srgbClr val="0070C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t/>
            </a:r>
            <a:endParaRPr b="0" i="0" sz="1200" u="none" cap="none" strike="noStrike">
              <a:solidFill>
                <a:srgbClr val="0070C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rPr b="1" i="0" lang="it-IT" sz="1200" u="none" cap="none" strike="noStrike">
                <a:solidFill>
                  <a:srgbClr val="0070C0"/>
                </a:solidFill>
                <a:latin typeface="Arial"/>
                <a:ea typeface="Arial"/>
                <a:cs typeface="Arial"/>
                <a:sym typeface="Arial"/>
              </a:rPr>
              <a:t>La Piattaforma Contratti Pubblici  sostituisce i servizi precedentemente erogati da Simog, smartCIG, FVOE 1.0, dalla 5a Serie Speciale - Contratti Pubblici della Gazzetta Ufficiale ed integra le ulteriori funzionalità per consentire alle stazioni appaltanti la pubblicazione a livello europeo (TED). </a:t>
            </a:r>
            <a:endParaRPr b="0" i="0" sz="1200" u="none" cap="none" strike="noStrike">
              <a:solidFill>
                <a:srgbClr val="0070C0"/>
              </a:solidFill>
              <a:latin typeface="Arial"/>
              <a:ea typeface="Arial"/>
              <a:cs typeface="Arial"/>
              <a:sym typeface="Arial"/>
            </a:endParaRPr>
          </a:p>
        </p:txBody>
      </p:sp>
      <p:sp>
        <p:nvSpPr>
          <p:cNvPr id="319" name="Google Shape;319;g1e405664e1f_1_145"/>
          <p:cNvSpPr txBox="1"/>
          <p:nvPr/>
        </p:nvSpPr>
        <p:spPr>
          <a:xfrm>
            <a:off x="3119425" y="957900"/>
            <a:ext cx="65874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Clr>
                <a:schemeClr val="dk1"/>
              </a:buClr>
              <a:buSzPts val="1100"/>
              <a:buFont typeface="Arial"/>
              <a:buNone/>
            </a:pPr>
            <a:r>
              <a:rPr b="1" i="0" lang="it-IT" sz="1800" u="none" cap="none" strike="noStrike">
                <a:solidFill>
                  <a:srgbClr val="0070C0"/>
                </a:solidFill>
                <a:latin typeface="Arial"/>
                <a:ea typeface="Arial"/>
                <a:cs typeface="Arial"/>
                <a:sym typeface="Arial"/>
              </a:rPr>
              <a:t>Piattaforma Contratti Pubblici</a:t>
            </a:r>
            <a:endParaRPr b="1" i="0" sz="1800" u="none" cap="none" strike="noStrike">
              <a:solidFill>
                <a:srgbClr val="0070C0"/>
              </a:solidFill>
              <a:latin typeface="Arial"/>
              <a:ea typeface="Arial"/>
              <a:cs typeface="Arial"/>
              <a:sym typeface="Arial"/>
            </a:endParaRPr>
          </a:p>
        </p:txBody>
      </p:sp>
      <p:pic>
        <p:nvPicPr>
          <p:cNvPr id="320" name="Google Shape;320;g1e405664e1f_1_145"/>
          <p:cNvPicPr preferRelativeResize="0"/>
          <p:nvPr/>
        </p:nvPicPr>
        <p:blipFill rotWithShape="1">
          <a:blip r:embed="rId3">
            <a:alphaModFix/>
          </a:blip>
          <a:srcRect b="0" l="0" r="0" t="0"/>
          <a:stretch/>
        </p:blipFill>
        <p:spPr>
          <a:xfrm>
            <a:off x="87950" y="2210975"/>
            <a:ext cx="6733677" cy="435052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4" name="Shape 324"/>
        <p:cNvGrpSpPr/>
        <p:nvPr/>
      </p:nvGrpSpPr>
      <p:grpSpPr>
        <a:xfrm>
          <a:off x="0" y="0"/>
          <a:ext cx="0" cy="0"/>
          <a:chOff x="0" y="0"/>
          <a:chExt cx="0" cy="0"/>
        </a:xfrm>
      </p:grpSpPr>
      <p:sp>
        <p:nvSpPr>
          <p:cNvPr id="325" name="Google Shape;325;g28bcfcd500d_0_7"/>
          <p:cNvSpPr txBox="1"/>
          <p:nvPr/>
        </p:nvSpPr>
        <p:spPr>
          <a:xfrm>
            <a:off x="3005700" y="160950"/>
            <a:ext cx="8315700" cy="523200"/>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Clr>
                <a:schemeClr val="dk1"/>
              </a:buClr>
              <a:buSzPts val="1100"/>
              <a:buFont typeface="Arial"/>
              <a:buNone/>
            </a:pPr>
            <a:r>
              <a:rPr b="1" i="0" lang="it-IT" sz="2800" u="none" cap="none" strike="noStrike">
                <a:solidFill>
                  <a:srgbClr val="4F81BC"/>
                </a:solidFill>
                <a:latin typeface="Arial"/>
                <a:ea typeface="Arial"/>
                <a:cs typeface="Arial"/>
                <a:sym typeface="Arial"/>
              </a:rPr>
              <a:t>La digitalizzazione del ciclo di vita dei contratti</a:t>
            </a:r>
            <a:endParaRPr b="1" i="0" sz="2800" u="none" cap="none" strike="noStrike">
              <a:solidFill>
                <a:srgbClr val="0070C0"/>
              </a:solidFill>
              <a:latin typeface="Arial"/>
              <a:ea typeface="Arial"/>
              <a:cs typeface="Arial"/>
              <a:sym typeface="Arial"/>
            </a:endParaRPr>
          </a:p>
        </p:txBody>
      </p:sp>
      <p:sp>
        <p:nvSpPr>
          <p:cNvPr id="326" name="Google Shape;326;g28bcfcd500d_0_7"/>
          <p:cNvSpPr txBox="1"/>
          <p:nvPr/>
        </p:nvSpPr>
        <p:spPr>
          <a:xfrm>
            <a:off x="740900" y="2189275"/>
            <a:ext cx="10298400" cy="3646800"/>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1400"/>
              </a:spcBef>
              <a:spcAft>
                <a:spcPts val="0"/>
              </a:spcAft>
              <a:buClr>
                <a:schemeClr val="dk1"/>
              </a:buClr>
              <a:buSzPts val="1100"/>
              <a:buFont typeface="Arial"/>
              <a:buNone/>
            </a:pPr>
            <a:r>
              <a:rPr b="1" i="0" lang="it-IT" sz="1200" u="none" cap="none" strike="noStrike">
                <a:solidFill>
                  <a:srgbClr val="0070C0"/>
                </a:solidFill>
                <a:latin typeface="Arial"/>
                <a:ea typeface="Arial"/>
                <a:cs typeface="Arial"/>
                <a:sym typeface="Arial"/>
              </a:rPr>
              <a:t>PCP gestione digitale della procedura</a:t>
            </a:r>
            <a:endParaRPr b="0" i="0" sz="1200" u="none" cap="none" strike="noStrike">
              <a:solidFill>
                <a:srgbClr val="0070C0"/>
              </a:solidFill>
              <a:latin typeface="Arial"/>
              <a:ea typeface="Arial"/>
              <a:cs typeface="Arial"/>
              <a:sym typeface="Arial"/>
            </a:endParaRPr>
          </a:p>
          <a:p>
            <a:pPr indent="-304800" lvl="0" marL="457200" marR="0" rtl="0" algn="l">
              <a:lnSpc>
                <a:spcPct val="115000"/>
              </a:lnSpc>
              <a:spcBef>
                <a:spcPts val="400"/>
              </a:spcBef>
              <a:spcAft>
                <a:spcPts val="0"/>
              </a:spcAft>
              <a:buClr>
                <a:srgbClr val="0070C0"/>
              </a:buClr>
              <a:buSzPts val="1200"/>
              <a:buFont typeface="Arial"/>
              <a:buChar char="●"/>
            </a:pPr>
            <a:r>
              <a:rPr b="0" i="0" lang="it-IT" sz="1200" u="none" cap="none" strike="noStrike">
                <a:solidFill>
                  <a:srgbClr val="0070C0"/>
                </a:solidFill>
                <a:latin typeface="Arial"/>
                <a:ea typeface="Arial"/>
                <a:cs typeface="Arial"/>
                <a:sym typeface="Arial"/>
              </a:rPr>
              <a:t>Disponibili API per la completa interoperabilità delle piattaforme</a:t>
            </a:r>
            <a:endParaRPr b="0" i="0" sz="1200" u="none" cap="none" strike="noStrike">
              <a:solidFill>
                <a:srgbClr val="0070C0"/>
              </a:solidFill>
              <a:latin typeface="Arial"/>
              <a:ea typeface="Arial"/>
              <a:cs typeface="Arial"/>
              <a:sym typeface="Arial"/>
            </a:endParaRPr>
          </a:p>
          <a:p>
            <a:pPr indent="-304800" lvl="0" marL="457200" marR="0" rtl="0" algn="l">
              <a:lnSpc>
                <a:spcPct val="115000"/>
              </a:lnSpc>
              <a:spcBef>
                <a:spcPts val="400"/>
              </a:spcBef>
              <a:spcAft>
                <a:spcPts val="0"/>
              </a:spcAft>
              <a:buClr>
                <a:srgbClr val="0070C0"/>
              </a:buClr>
              <a:buSzPts val="1200"/>
              <a:buFont typeface="Arial"/>
              <a:buChar char="●"/>
            </a:pPr>
            <a:r>
              <a:rPr b="0" i="0" lang="it-IT" sz="1200" u="none" cap="none" strike="noStrike">
                <a:solidFill>
                  <a:srgbClr val="0070C0"/>
                </a:solidFill>
                <a:latin typeface="Arial"/>
                <a:ea typeface="Arial"/>
                <a:cs typeface="Arial"/>
                <a:sym typeface="Arial"/>
              </a:rPr>
              <a:t>Introdotte le deleghe di responsabilità</a:t>
            </a:r>
            <a:endParaRPr b="0" i="0" sz="1200" u="none" cap="none" strike="noStrike">
              <a:solidFill>
                <a:srgbClr val="0070C0"/>
              </a:solidFill>
              <a:latin typeface="Arial"/>
              <a:ea typeface="Arial"/>
              <a:cs typeface="Arial"/>
              <a:sym typeface="Arial"/>
            </a:endParaRPr>
          </a:p>
          <a:p>
            <a:pPr indent="-304800" lvl="0" marL="457200" marR="0" rtl="0" algn="l">
              <a:lnSpc>
                <a:spcPct val="115000"/>
              </a:lnSpc>
              <a:spcBef>
                <a:spcPts val="400"/>
              </a:spcBef>
              <a:spcAft>
                <a:spcPts val="0"/>
              </a:spcAft>
              <a:buClr>
                <a:srgbClr val="0070C0"/>
              </a:buClr>
              <a:buSzPts val="1200"/>
              <a:buFont typeface="Arial"/>
              <a:buChar char="●"/>
            </a:pPr>
            <a:r>
              <a:rPr b="0" i="0" lang="it-IT" sz="1200" u="none" cap="none" strike="noStrike">
                <a:solidFill>
                  <a:srgbClr val="0070C0"/>
                </a:solidFill>
                <a:latin typeface="Arial"/>
                <a:ea typeface="Arial"/>
                <a:cs typeface="Arial"/>
                <a:sym typeface="Arial"/>
              </a:rPr>
              <a:t>Possibilità di personalizzare il processo sulla propria piattaforma con la gestione di deleghe operative</a:t>
            </a:r>
            <a:endParaRPr b="0" i="0" sz="1200" u="none" cap="none" strike="noStrike">
              <a:solidFill>
                <a:srgbClr val="0070C0"/>
              </a:solidFill>
              <a:latin typeface="Arial"/>
              <a:ea typeface="Arial"/>
              <a:cs typeface="Arial"/>
              <a:sym typeface="Arial"/>
            </a:endParaRPr>
          </a:p>
          <a:p>
            <a:pPr indent="-304800" lvl="0" marL="457200" marR="0" rtl="0" algn="l">
              <a:lnSpc>
                <a:spcPct val="115000"/>
              </a:lnSpc>
              <a:spcBef>
                <a:spcPts val="400"/>
              </a:spcBef>
              <a:spcAft>
                <a:spcPts val="0"/>
              </a:spcAft>
              <a:buClr>
                <a:srgbClr val="0070C0"/>
              </a:buClr>
              <a:buSzPts val="1200"/>
              <a:buFont typeface="Arial"/>
              <a:buChar char="●"/>
            </a:pPr>
            <a:r>
              <a:rPr b="0" i="0" lang="it-IT" sz="1200" u="none" cap="none" strike="noStrike">
                <a:solidFill>
                  <a:srgbClr val="0070C0"/>
                </a:solidFill>
                <a:latin typeface="Arial"/>
                <a:ea typeface="Arial"/>
                <a:cs typeface="Arial"/>
                <a:sym typeface="Arial"/>
              </a:rPr>
              <a:t>Unico punto di accesso per la pubblicazione di bandi, avvisi e per la Trasparenza degli appalti</a:t>
            </a:r>
            <a:endParaRPr b="0" i="0" sz="1200" u="none" cap="none" strike="noStrike">
              <a:solidFill>
                <a:srgbClr val="0070C0"/>
              </a:solidFill>
              <a:latin typeface="Arial"/>
              <a:ea typeface="Arial"/>
              <a:cs typeface="Arial"/>
              <a:sym typeface="Arial"/>
            </a:endParaRPr>
          </a:p>
          <a:p>
            <a:pPr indent="0" lvl="0" marL="0" marR="0" rtl="0" algn="l">
              <a:lnSpc>
                <a:spcPct val="115000"/>
              </a:lnSpc>
              <a:spcBef>
                <a:spcPts val="1400"/>
              </a:spcBef>
              <a:spcAft>
                <a:spcPts val="0"/>
              </a:spcAft>
              <a:buClr>
                <a:schemeClr val="dk1"/>
              </a:buClr>
              <a:buSzPts val="1100"/>
              <a:buFont typeface="Arial"/>
              <a:buNone/>
            </a:pPr>
            <a:r>
              <a:rPr b="1" i="0" lang="it-IT" sz="1200" u="none" cap="none" strike="noStrike">
                <a:solidFill>
                  <a:srgbClr val="0070C0"/>
                </a:solidFill>
                <a:latin typeface="Arial"/>
                <a:ea typeface="Arial"/>
                <a:cs typeface="Arial"/>
                <a:sym typeface="Arial"/>
              </a:rPr>
              <a:t>FVOE ad accesso semplificato</a:t>
            </a:r>
            <a:endParaRPr b="0" i="0" sz="1200" u="none" cap="none" strike="noStrike">
              <a:solidFill>
                <a:srgbClr val="0070C0"/>
              </a:solidFill>
              <a:latin typeface="Arial"/>
              <a:ea typeface="Arial"/>
              <a:cs typeface="Arial"/>
              <a:sym typeface="Arial"/>
            </a:endParaRPr>
          </a:p>
          <a:p>
            <a:pPr indent="-304800" lvl="0" marL="457200" marR="0" rtl="0" algn="l">
              <a:lnSpc>
                <a:spcPct val="115000"/>
              </a:lnSpc>
              <a:spcBef>
                <a:spcPts val="400"/>
              </a:spcBef>
              <a:spcAft>
                <a:spcPts val="0"/>
              </a:spcAft>
              <a:buClr>
                <a:srgbClr val="0070C0"/>
              </a:buClr>
              <a:buSzPts val="1200"/>
              <a:buFont typeface="Arial"/>
              <a:buChar char="●"/>
            </a:pPr>
            <a:r>
              <a:rPr b="0" i="0" lang="it-IT" sz="1200" u="none" cap="none" strike="noStrike">
                <a:solidFill>
                  <a:srgbClr val="0070C0"/>
                </a:solidFill>
                <a:latin typeface="Arial"/>
                <a:ea typeface="Arial"/>
                <a:cs typeface="Arial"/>
                <a:sym typeface="Arial"/>
              </a:rPr>
              <a:t>PassOE non più necessario</a:t>
            </a:r>
            <a:endParaRPr b="0" i="0" sz="1200" u="none" cap="none" strike="noStrike">
              <a:solidFill>
                <a:srgbClr val="0070C0"/>
              </a:solidFill>
              <a:latin typeface="Arial"/>
              <a:ea typeface="Arial"/>
              <a:cs typeface="Arial"/>
              <a:sym typeface="Arial"/>
            </a:endParaRPr>
          </a:p>
          <a:p>
            <a:pPr indent="-304800" lvl="0" marL="457200" marR="0" rtl="0" algn="l">
              <a:lnSpc>
                <a:spcPct val="115000"/>
              </a:lnSpc>
              <a:spcBef>
                <a:spcPts val="400"/>
              </a:spcBef>
              <a:spcAft>
                <a:spcPts val="0"/>
              </a:spcAft>
              <a:buClr>
                <a:srgbClr val="0070C0"/>
              </a:buClr>
              <a:buSzPts val="1200"/>
              <a:buFont typeface="Arial"/>
              <a:buChar char="●"/>
            </a:pPr>
            <a:r>
              <a:rPr b="0" i="0" lang="it-IT" sz="1200" u="none" cap="none" strike="noStrike">
                <a:solidFill>
                  <a:srgbClr val="0070C0"/>
                </a:solidFill>
                <a:latin typeface="Arial"/>
                <a:ea typeface="Arial"/>
                <a:cs typeface="Arial"/>
                <a:sym typeface="Arial"/>
              </a:rPr>
              <a:t>Integrazione con il DGUE per il reperimento della documentazione di gara (TO BE)</a:t>
            </a:r>
            <a:endParaRPr b="0" i="0" sz="1200" u="none" cap="none" strike="noStrike">
              <a:solidFill>
                <a:srgbClr val="0070C0"/>
              </a:solidFill>
              <a:latin typeface="Arial"/>
              <a:ea typeface="Arial"/>
              <a:cs typeface="Arial"/>
              <a:sym typeface="Arial"/>
            </a:endParaRPr>
          </a:p>
          <a:p>
            <a:pPr indent="-304800" lvl="0" marL="457200" marR="0" rtl="0" algn="l">
              <a:lnSpc>
                <a:spcPct val="115000"/>
              </a:lnSpc>
              <a:spcBef>
                <a:spcPts val="400"/>
              </a:spcBef>
              <a:spcAft>
                <a:spcPts val="0"/>
              </a:spcAft>
              <a:buClr>
                <a:srgbClr val="0070C0"/>
              </a:buClr>
              <a:buSzPts val="1200"/>
              <a:buFont typeface="Arial"/>
              <a:buChar char="●"/>
            </a:pPr>
            <a:r>
              <a:rPr b="0" i="0" lang="it-IT" sz="1200" u="none" cap="none" strike="noStrike">
                <a:solidFill>
                  <a:srgbClr val="0070C0"/>
                </a:solidFill>
                <a:latin typeface="Arial"/>
                <a:ea typeface="Arial"/>
                <a:cs typeface="Arial"/>
                <a:sym typeface="Arial"/>
              </a:rPr>
              <a:t>Accesso all’Anagrafe dell’Operatore Economico (TO BE)</a:t>
            </a:r>
            <a:endParaRPr b="0" i="0" sz="1200" u="none" cap="none" strike="noStrike">
              <a:solidFill>
                <a:srgbClr val="0070C0"/>
              </a:solidFill>
              <a:latin typeface="Arial"/>
              <a:ea typeface="Arial"/>
              <a:cs typeface="Arial"/>
              <a:sym typeface="Arial"/>
            </a:endParaRPr>
          </a:p>
          <a:p>
            <a:pPr indent="-304800" lvl="0" marL="457200" marR="0" rtl="0" algn="l">
              <a:lnSpc>
                <a:spcPct val="115000"/>
              </a:lnSpc>
              <a:spcBef>
                <a:spcPts val="400"/>
              </a:spcBef>
              <a:spcAft>
                <a:spcPts val="0"/>
              </a:spcAft>
              <a:buClr>
                <a:srgbClr val="0070C0"/>
              </a:buClr>
              <a:buSzPts val="1200"/>
              <a:buFont typeface="Arial"/>
              <a:buChar char="●"/>
            </a:pPr>
            <a:r>
              <a:rPr b="0" i="0" lang="it-IT" sz="1200" u="none" cap="none" strike="noStrike">
                <a:solidFill>
                  <a:srgbClr val="0070C0"/>
                </a:solidFill>
                <a:latin typeface="Arial"/>
                <a:ea typeface="Arial"/>
                <a:cs typeface="Arial"/>
                <a:sym typeface="Arial"/>
              </a:rPr>
              <a:t>Accesso da parte dell’OE ai documenti rilasciati da Enti certificanti</a:t>
            </a:r>
            <a:endParaRPr b="0" i="0" sz="1200" u="none" cap="none" strike="noStrike">
              <a:solidFill>
                <a:srgbClr val="0070C0"/>
              </a:solidFill>
              <a:latin typeface="Arial"/>
              <a:ea typeface="Arial"/>
              <a:cs typeface="Arial"/>
              <a:sym typeface="Arial"/>
            </a:endParaRPr>
          </a:p>
          <a:p>
            <a:pPr indent="0" lvl="0" marL="0" marR="0" rtl="0" algn="l">
              <a:lnSpc>
                <a:spcPct val="115000"/>
              </a:lnSpc>
              <a:spcBef>
                <a:spcPts val="1400"/>
              </a:spcBef>
              <a:spcAft>
                <a:spcPts val="0"/>
              </a:spcAft>
              <a:buClr>
                <a:schemeClr val="dk1"/>
              </a:buClr>
              <a:buSzPts val="1100"/>
              <a:buFont typeface="Arial"/>
              <a:buNone/>
            </a:pPr>
            <a:r>
              <a:rPr b="1" i="0" lang="it-IT" sz="1200" u="none" cap="none" strike="noStrike">
                <a:solidFill>
                  <a:srgbClr val="0070C0"/>
                </a:solidFill>
                <a:latin typeface="Arial"/>
                <a:ea typeface="Arial"/>
                <a:cs typeface="Arial"/>
                <a:sym typeface="Arial"/>
              </a:rPr>
              <a:t>Strumenti di identità digitale LoA 3</a:t>
            </a:r>
            <a:endParaRPr b="1" i="0" sz="1200" u="none" cap="none" strike="noStrike">
              <a:solidFill>
                <a:srgbClr val="0070C0"/>
              </a:solidFill>
              <a:latin typeface="Arial"/>
              <a:ea typeface="Arial"/>
              <a:cs typeface="Arial"/>
              <a:sym typeface="Arial"/>
            </a:endParaRPr>
          </a:p>
          <a:p>
            <a:pPr indent="-285750" lvl="0" marL="457200" marR="0" rtl="0" algn="l">
              <a:lnSpc>
                <a:spcPct val="115000"/>
              </a:lnSpc>
              <a:spcBef>
                <a:spcPts val="400"/>
              </a:spcBef>
              <a:spcAft>
                <a:spcPts val="0"/>
              </a:spcAft>
              <a:buClr>
                <a:srgbClr val="455B71"/>
              </a:buClr>
              <a:buSzPts val="900"/>
              <a:buFont typeface="Titillium Web"/>
              <a:buChar char="●"/>
            </a:pPr>
            <a:r>
              <a:rPr b="0" i="0" lang="it-IT" sz="1200" u="none" cap="none" strike="noStrike">
                <a:solidFill>
                  <a:srgbClr val="0070C0"/>
                </a:solidFill>
                <a:latin typeface="Arial"/>
                <a:ea typeface="Arial"/>
                <a:cs typeface="Arial"/>
                <a:sym typeface="Arial"/>
              </a:rPr>
              <a:t>L’identità digitale del RUP e dei delegati per le azioni dispositive</a:t>
            </a:r>
            <a:endParaRPr b="0" i="0" sz="1200" u="none" cap="none" strike="noStrike">
              <a:solidFill>
                <a:srgbClr val="0070C0"/>
              </a:solidFill>
              <a:latin typeface="Arial"/>
              <a:ea typeface="Arial"/>
              <a:cs typeface="Arial"/>
              <a:sym typeface="Arial"/>
            </a:endParaRPr>
          </a:p>
          <a:p>
            <a:pPr indent="0" lvl="0" marL="0" marR="0" rtl="0" algn="l">
              <a:lnSpc>
                <a:spcPct val="115000"/>
              </a:lnSpc>
              <a:spcBef>
                <a:spcPts val="0"/>
              </a:spcBef>
              <a:spcAft>
                <a:spcPts val="0"/>
              </a:spcAft>
              <a:buClr>
                <a:schemeClr val="dk1"/>
              </a:buClr>
              <a:buSzPts val="1100"/>
              <a:buFont typeface="Arial"/>
              <a:buNone/>
            </a:pPr>
            <a:r>
              <a:t/>
            </a:r>
            <a:endParaRPr b="0" i="0" sz="1200" u="none" cap="none" strike="noStrike">
              <a:solidFill>
                <a:srgbClr val="0070C0"/>
              </a:solidFill>
              <a:latin typeface="Arial"/>
              <a:ea typeface="Arial"/>
              <a:cs typeface="Arial"/>
              <a:sym typeface="Arial"/>
            </a:endParaRPr>
          </a:p>
        </p:txBody>
      </p:sp>
      <p:sp>
        <p:nvSpPr>
          <p:cNvPr id="327" name="Google Shape;327;g28bcfcd500d_0_7"/>
          <p:cNvSpPr txBox="1"/>
          <p:nvPr/>
        </p:nvSpPr>
        <p:spPr>
          <a:xfrm>
            <a:off x="3119425" y="957900"/>
            <a:ext cx="65874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Clr>
                <a:schemeClr val="dk1"/>
              </a:buClr>
              <a:buSzPts val="1100"/>
              <a:buFont typeface="Arial"/>
              <a:buNone/>
            </a:pPr>
            <a:r>
              <a:rPr b="1" i="0" lang="it-IT" sz="1800" u="none" cap="none" strike="noStrike">
                <a:solidFill>
                  <a:srgbClr val="0070C0"/>
                </a:solidFill>
                <a:latin typeface="Arial"/>
                <a:ea typeface="Arial"/>
                <a:cs typeface="Arial"/>
                <a:sym typeface="Arial"/>
              </a:rPr>
              <a:t>Piattaforma Contratti Pubblici: principali novità</a:t>
            </a:r>
            <a:endParaRPr b="1" i="0" sz="1800" u="none" cap="none" strike="noStrike">
              <a:solidFill>
                <a:srgbClr val="0070C0"/>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1" name="Shape 331"/>
        <p:cNvGrpSpPr/>
        <p:nvPr/>
      </p:nvGrpSpPr>
      <p:grpSpPr>
        <a:xfrm>
          <a:off x="0" y="0"/>
          <a:ext cx="0" cy="0"/>
          <a:chOff x="0" y="0"/>
          <a:chExt cx="0" cy="0"/>
        </a:xfrm>
      </p:grpSpPr>
      <p:sp>
        <p:nvSpPr>
          <p:cNvPr id="332" name="Google Shape;332;g2b5c80c359f_0_0"/>
          <p:cNvSpPr txBox="1"/>
          <p:nvPr/>
        </p:nvSpPr>
        <p:spPr>
          <a:xfrm>
            <a:off x="3005700" y="160950"/>
            <a:ext cx="8315700" cy="523200"/>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Clr>
                <a:schemeClr val="dk1"/>
              </a:buClr>
              <a:buSzPts val="1100"/>
              <a:buFont typeface="Arial"/>
              <a:buNone/>
            </a:pPr>
            <a:r>
              <a:rPr b="1" i="0" lang="it-IT" sz="2800" u="none" cap="none" strike="noStrike">
                <a:solidFill>
                  <a:srgbClr val="4F81BC"/>
                </a:solidFill>
                <a:latin typeface="Arial"/>
                <a:ea typeface="Arial"/>
                <a:cs typeface="Arial"/>
                <a:sym typeface="Arial"/>
              </a:rPr>
              <a:t>La digitalizzazione del ciclo di vita dei contratti</a:t>
            </a:r>
            <a:endParaRPr b="1" i="0" sz="2800" u="none" cap="none" strike="noStrike">
              <a:solidFill>
                <a:srgbClr val="0070C0"/>
              </a:solidFill>
              <a:latin typeface="Arial"/>
              <a:ea typeface="Arial"/>
              <a:cs typeface="Arial"/>
              <a:sym typeface="Arial"/>
            </a:endParaRPr>
          </a:p>
        </p:txBody>
      </p:sp>
      <p:sp>
        <p:nvSpPr>
          <p:cNvPr id="333" name="Google Shape;333;g2b5c80c359f_0_0"/>
          <p:cNvSpPr txBox="1"/>
          <p:nvPr/>
        </p:nvSpPr>
        <p:spPr>
          <a:xfrm>
            <a:off x="708350" y="2210975"/>
            <a:ext cx="10298400" cy="4826100"/>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1400"/>
              </a:spcBef>
              <a:spcAft>
                <a:spcPts val="0"/>
              </a:spcAft>
              <a:buClr>
                <a:schemeClr val="dk1"/>
              </a:buClr>
              <a:buSzPts val="1100"/>
              <a:buFont typeface="Arial"/>
              <a:buNone/>
            </a:pPr>
            <a:r>
              <a:rPr b="1" i="0" lang="it-IT" sz="1200" u="none" cap="none" strike="noStrike">
                <a:solidFill>
                  <a:srgbClr val="0070C0"/>
                </a:solidFill>
                <a:latin typeface="Arial"/>
                <a:ea typeface="Arial"/>
                <a:cs typeface="Arial"/>
                <a:sym typeface="Arial"/>
              </a:rPr>
              <a:t>Le Stazioni Appaltanti</a:t>
            </a:r>
            <a:endParaRPr b="1" i="0" sz="1200" u="none" cap="none" strike="noStrike">
              <a:solidFill>
                <a:srgbClr val="0070C0"/>
              </a:solidFill>
              <a:latin typeface="Arial"/>
              <a:ea typeface="Arial"/>
              <a:cs typeface="Arial"/>
              <a:sym typeface="Arial"/>
            </a:endParaRPr>
          </a:p>
          <a:p>
            <a:pPr indent="-285750" lvl="0" marL="457200" marR="0" rtl="0" algn="l">
              <a:lnSpc>
                <a:spcPct val="115000"/>
              </a:lnSpc>
              <a:spcBef>
                <a:spcPts val="400"/>
              </a:spcBef>
              <a:spcAft>
                <a:spcPts val="0"/>
              </a:spcAft>
              <a:buClr>
                <a:srgbClr val="455B71"/>
              </a:buClr>
              <a:buSzPts val="900"/>
              <a:buFont typeface="Titillium Web"/>
              <a:buChar char="●"/>
            </a:pPr>
            <a:r>
              <a:rPr b="0" i="0" lang="it-IT" sz="1200" u="none" cap="none" strike="noStrike">
                <a:solidFill>
                  <a:srgbClr val="0070C0"/>
                </a:solidFill>
                <a:latin typeface="Arial"/>
                <a:ea typeface="Arial"/>
                <a:cs typeface="Arial"/>
                <a:sym typeface="Arial"/>
              </a:rPr>
              <a:t>Per l’assegnazione del CIG alla procedura, indipendentemente dall’importo</a:t>
            </a:r>
            <a:endParaRPr b="0" i="0" sz="1200" u="none" cap="none" strike="noStrike">
              <a:solidFill>
                <a:srgbClr val="0070C0"/>
              </a:solidFill>
              <a:latin typeface="Arial"/>
              <a:ea typeface="Arial"/>
              <a:cs typeface="Arial"/>
              <a:sym typeface="Arial"/>
            </a:endParaRPr>
          </a:p>
          <a:p>
            <a:pPr indent="-285750" lvl="0" marL="457200" marR="0" rtl="0" algn="l">
              <a:lnSpc>
                <a:spcPct val="115000"/>
              </a:lnSpc>
              <a:spcBef>
                <a:spcPts val="0"/>
              </a:spcBef>
              <a:spcAft>
                <a:spcPts val="0"/>
              </a:spcAft>
              <a:buClr>
                <a:srgbClr val="455B71"/>
              </a:buClr>
              <a:buSzPts val="900"/>
              <a:buFont typeface="Titillium Web"/>
              <a:buChar char="●"/>
            </a:pPr>
            <a:r>
              <a:rPr b="0" i="0" lang="it-IT" sz="1200" u="none" cap="none" strike="noStrike">
                <a:solidFill>
                  <a:srgbClr val="0070C0"/>
                </a:solidFill>
                <a:latin typeface="Arial"/>
                <a:ea typeface="Arial"/>
                <a:cs typeface="Arial"/>
                <a:sym typeface="Arial"/>
              </a:rPr>
              <a:t>Per la pubblicazione degli avvisi di preinformazione, del bando di gara e degli avvisi di post informazione</a:t>
            </a:r>
            <a:endParaRPr b="0" i="0" sz="1200" u="none" cap="none" strike="noStrike">
              <a:solidFill>
                <a:srgbClr val="0070C0"/>
              </a:solidFill>
              <a:latin typeface="Arial"/>
              <a:ea typeface="Arial"/>
              <a:cs typeface="Arial"/>
              <a:sym typeface="Arial"/>
            </a:endParaRPr>
          </a:p>
          <a:p>
            <a:pPr indent="-285750" lvl="0" marL="457200" marR="0" rtl="0" algn="l">
              <a:lnSpc>
                <a:spcPct val="115000"/>
              </a:lnSpc>
              <a:spcBef>
                <a:spcPts val="0"/>
              </a:spcBef>
              <a:spcAft>
                <a:spcPts val="0"/>
              </a:spcAft>
              <a:buClr>
                <a:srgbClr val="455B71"/>
              </a:buClr>
              <a:buSzPts val="900"/>
              <a:buFont typeface="Titillium Web"/>
              <a:buChar char="●"/>
            </a:pPr>
            <a:r>
              <a:rPr b="0" i="0" lang="it-IT" sz="1200" u="none" cap="none" strike="noStrike">
                <a:solidFill>
                  <a:srgbClr val="0070C0"/>
                </a:solidFill>
                <a:latin typeface="Arial"/>
                <a:ea typeface="Arial"/>
                <a:cs typeface="Arial"/>
                <a:sym typeface="Arial"/>
              </a:rPr>
              <a:t>Per la comunicazione dei dati sullo svolgimento dei contratti alla BDNCP</a:t>
            </a:r>
            <a:endParaRPr b="0" i="0" sz="1200" u="none" cap="none" strike="noStrike">
              <a:solidFill>
                <a:srgbClr val="0070C0"/>
              </a:solidFill>
              <a:latin typeface="Arial"/>
              <a:ea typeface="Arial"/>
              <a:cs typeface="Arial"/>
              <a:sym typeface="Arial"/>
            </a:endParaRPr>
          </a:p>
          <a:p>
            <a:pPr indent="-285750" lvl="0" marL="457200" marR="0" rtl="0" algn="l">
              <a:lnSpc>
                <a:spcPct val="115000"/>
              </a:lnSpc>
              <a:spcBef>
                <a:spcPts val="0"/>
              </a:spcBef>
              <a:spcAft>
                <a:spcPts val="0"/>
              </a:spcAft>
              <a:buClr>
                <a:srgbClr val="455B71"/>
              </a:buClr>
              <a:buSzPts val="900"/>
              <a:buFont typeface="Titillium Web"/>
              <a:buChar char="●"/>
            </a:pPr>
            <a:r>
              <a:rPr b="0" i="0" lang="it-IT" sz="1200" u="none" cap="none" strike="noStrike">
                <a:solidFill>
                  <a:srgbClr val="0070C0"/>
                </a:solidFill>
                <a:latin typeface="Arial"/>
                <a:ea typeface="Arial"/>
                <a:cs typeface="Arial"/>
                <a:sym typeface="Arial"/>
              </a:rPr>
              <a:t>Per la verifica del possesso e del mantenimento dei requisiti di partecipazione degli Operatori Economici</a:t>
            </a:r>
            <a:endParaRPr b="0" i="0" sz="1200" u="none" cap="none" strike="noStrike">
              <a:solidFill>
                <a:srgbClr val="0070C0"/>
              </a:solidFill>
              <a:latin typeface="Arial"/>
              <a:ea typeface="Arial"/>
              <a:cs typeface="Arial"/>
              <a:sym typeface="Arial"/>
            </a:endParaRPr>
          </a:p>
          <a:p>
            <a:pPr indent="0" lvl="0" marL="0" marR="0" rtl="0" algn="l">
              <a:lnSpc>
                <a:spcPct val="115000"/>
              </a:lnSpc>
              <a:spcBef>
                <a:spcPts val="0"/>
              </a:spcBef>
              <a:spcAft>
                <a:spcPts val="0"/>
              </a:spcAft>
              <a:buClr>
                <a:schemeClr val="dk1"/>
              </a:buClr>
              <a:buSzPts val="1100"/>
              <a:buFont typeface="Arial"/>
              <a:buNone/>
            </a:pPr>
            <a:r>
              <a:rPr b="0" i="0" lang="it-IT" sz="1200" u="none" cap="none" strike="noStrike">
                <a:solidFill>
                  <a:srgbClr val="0070C0"/>
                </a:solidFill>
                <a:latin typeface="Arial"/>
                <a:ea typeface="Arial"/>
                <a:cs typeface="Arial"/>
                <a:sym typeface="Arial"/>
              </a:rPr>
              <a:t>I servizi per le Stazioni Appaltanti sono esposti in via preferenziale tramite API, per le funzionalità principali è prevista anche l’interazione via interfaccia web.</a:t>
            </a:r>
            <a:endParaRPr b="0" i="0" sz="1200" u="none" cap="none" strike="noStrike">
              <a:solidFill>
                <a:srgbClr val="0070C0"/>
              </a:solidFill>
              <a:latin typeface="Arial"/>
              <a:ea typeface="Arial"/>
              <a:cs typeface="Arial"/>
              <a:sym typeface="Arial"/>
            </a:endParaRPr>
          </a:p>
          <a:p>
            <a:pPr indent="0" lvl="0" marL="0" marR="0" rtl="0" algn="l">
              <a:lnSpc>
                <a:spcPct val="115000"/>
              </a:lnSpc>
              <a:spcBef>
                <a:spcPts val="0"/>
              </a:spcBef>
              <a:spcAft>
                <a:spcPts val="0"/>
              </a:spcAft>
              <a:buClr>
                <a:schemeClr val="dk1"/>
              </a:buClr>
              <a:buSzPts val="1100"/>
              <a:buFont typeface="Arial"/>
              <a:buNone/>
            </a:pPr>
            <a:r>
              <a:rPr b="0" i="0" lang="it-IT" sz="1200" u="none" cap="none" strike="noStrike">
                <a:solidFill>
                  <a:srgbClr val="0070C0"/>
                </a:solidFill>
                <a:latin typeface="Arial"/>
                <a:ea typeface="Arial"/>
                <a:cs typeface="Arial"/>
                <a:sym typeface="Arial"/>
              </a:rPr>
              <a:t>Al fine di interoperare con la Piattaforma dei Contratti Pubblici le Stazioni Appaltanti devono dotarsi di una o più piattaforme digitali certificate (art 25).</a:t>
            </a:r>
            <a:endParaRPr b="0" i="0" sz="1200" u="none" cap="none" strike="noStrike">
              <a:solidFill>
                <a:srgbClr val="0070C0"/>
              </a:solidFill>
              <a:latin typeface="Arial"/>
              <a:ea typeface="Arial"/>
              <a:cs typeface="Arial"/>
              <a:sym typeface="Arial"/>
            </a:endParaRPr>
          </a:p>
          <a:p>
            <a:pPr indent="0" lvl="0" marL="0" marR="0" rtl="0" algn="l">
              <a:lnSpc>
                <a:spcPct val="115000"/>
              </a:lnSpc>
              <a:spcBef>
                <a:spcPts val="1400"/>
              </a:spcBef>
              <a:spcAft>
                <a:spcPts val="0"/>
              </a:spcAft>
              <a:buClr>
                <a:schemeClr val="dk1"/>
              </a:buClr>
              <a:buSzPts val="1100"/>
              <a:buFont typeface="Arial"/>
              <a:buNone/>
            </a:pPr>
            <a:r>
              <a:rPr b="1" i="0" lang="it-IT" sz="1200" u="none" cap="none" strike="noStrike">
                <a:solidFill>
                  <a:srgbClr val="0070C0"/>
                </a:solidFill>
                <a:latin typeface="Arial"/>
                <a:ea typeface="Arial"/>
                <a:cs typeface="Arial"/>
                <a:sym typeface="Arial"/>
              </a:rPr>
              <a:t>Gli Operatori Economici</a:t>
            </a:r>
            <a:endParaRPr b="1" i="0" sz="1200" u="none" cap="none" strike="noStrike">
              <a:solidFill>
                <a:srgbClr val="0070C0"/>
              </a:solidFill>
              <a:latin typeface="Arial"/>
              <a:ea typeface="Arial"/>
              <a:cs typeface="Arial"/>
              <a:sym typeface="Arial"/>
            </a:endParaRPr>
          </a:p>
          <a:p>
            <a:pPr indent="-285750" lvl="0" marL="457200" marR="0" rtl="0" algn="l">
              <a:lnSpc>
                <a:spcPct val="115000"/>
              </a:lnSpc>
              <a:spcBef>
                <a:spcPts val="400"/>
              </a:spcBef>
              <a:spcAft>
                <a:spcPts val="0"/>
              </a:spcAft>
              <a:buClr>
                <a:srgbClr val="455B71"/>
              </a:buClr>
              <a:buSzPts val="900"/>
              <a:buFont typeface="Titillium Web"/>
              <a:buChar char="●"/>
            </a:pPr>
            <a:r>
              <a:rPr b="0" i="0" lang="it-IT" sz="1200" u="none" cap="none" strike="noStrike">
                <a:solidFill>
                  <a:srgbClr val="0070C0"/>
                </a:solidFill>
                <a:latin typeface="Arial"/>
                <a:ea typeface="Arial"/>
                <a:cs typeface="Arial"/>
                <a:sym typeface="Arial"/>
              </a:rPr>
              <a:t>Per la consultazione e l’aggiornamento del proprio fascicolo virtuale</a:t>
            </a:r>
            <a:endParaRPr b="0" i="0" sz="1200" u="none" cap="none" strike="noStrike">
              <a:solidFill>
                <a:srgbClr val="0070C0"/>
              </a:solidFill>
              <a:latin typeface="Arial"/>
              <a:ea typeface="Arial"/>
              <a:cs typeface="Arial"/>
              <a:sym typeface="Arial"/>
            </a:endParaRPr>
          </a:p>
          <a:p>
            <a:pPr indent="-285750" lvl="0" marL="457200" marR="0" rtl="0" algn="l">
              <a:lnSpc>
                <a:spcPct val="115000"/>
              </a:lnSpc>
              <a:spcBef>
                <a:spcPts val="0"/>
              </a:spcBef>
              <a:spcAft>
                <a:spcPts val="0"/>
              </a:spcAft>
              <a:buClr>
                <a:srgbClr val="455B71"/>
              </a:buClr>
              <a:buSzPts val="900"/>
              <a:buFont typeface="Titillium Web"/>
              <a:buChar char="●"/>
            </a:pPr>
            <a:r>
              <a:rPr b="0" i="0" lang="it-IT" sz="1200" u="none" cap="none" strike="noStrike">
                <a:solidFill>
                  <a:srgbClr val="0070C0"/>
                </a:solidFill>
                <a:latin typeface="Arial"/>
                <a:ea typeface="Arial"/>
                <a:cs typeface="Arial"/>
                <a:sym typeface="Arial"/>
              </a:rPr>
              <a:t>Per la verifica del possesso dei requisiti di partecipazione alle gare</a:t>
            </a:r>
            <a:endParaRPr b="0" i="0" sz="1200" u="none" cap="none" strike="noStrike">
              <a:solidFill>
                <a:srgbClr val="0070C0"/>
              </a:solidFill>
              <a:latin typeface="Arial"/>
              <a:ea typeface="Arial"/>
              <a:cs typeface="Arial"/>
              <a:sym typeface="Arial"/>
            </a:endParaRPr>
          </a:p>
          <a:p>
            <a:pPr indent="-285750" lvl="0" marL="457200" marR="0" rtl="0" algn="l">
              <a:lnSpc>
                <a:spcPct val="115000"/>
              </a:lnSpc>
              <a:spcBef>
                <a:spcPts val="0"/>
              </a:spcBef>
              <a:spcAft>
                <a:spcPts val="0"/>
              </a:spcAft>
              <a:buClr>
                <a:srgbClr val="455B71"/>
              </a:buClr>
              <a:buSzPts val="900"/>
              <a:buFont typeface="Titillium Web"/>
              <a:buChar char="●"/>
            </a:pPr>
            <a:r>
              <a:rPr b="0" i="0" lang="it-IT" sz="1200" u="none" cap="none" strike="noStrike">
                <a:solidFill>
                  <a:srgbClr val="0070C0"/>
                </a:solidFill>
                <a:latin typeface="Arial"/>
                <a:ea typeface="Arial"/>
                <a:cs typeface="Arial"/>
                <a:sym typeface="Arial"/>
              </a:rPr>
              <a:t>Per la consultazione dei bandi e degli avvisi di appalto</a:t>
            </a:r>
            <a:endParaRPr b="0" i="0" sz="1200" u="none" cap="none" strike="noStrike">
              <a:solidFill>
                <a:srgbClr val="0070C0"/>
              </a:solidFill>
              <a:latin typeface="Arial"/>
              <a:ea typeface="Arial"/>
              <a:cs typeface="Arial"/>
              <a:sym typeface="Arial"/>
            </a:endParaRPr>
          </a:p>
          <a:p>
            <a:pPr indent="-285750" lvl="0" marL="457200" marR="0" rtl="0" algn="l">
              <a:lnSpc>
                <a:spcPct val="115000"/>
              </a:lnSpc>
              <a:spcBef>
                <a:spcPts val="0"/>
              </a:spcBef>
              <a:spcAft>
                <a:spcPts val="0"/>
              </a:spcAft>
              <a:buClr>
                <a:srgbClr val="455B71"/>
              </a:buClr>
              <a:buSzPts val="900"/>
              <a:buFont typeface="Titillium Web"/>
              <a:buChar char="●"/>
            </a:pPr>
            <a:r>
              <a:rPr b="0" i="0" lang="it-IT" sz="1200" u="none" cap="none" strike="noStrike">
                <a:solidFill>
                  <a:srgbClr val="0070C0"/>
                </a:solidFill>
                <a:latin typeface="Arial"/>
                <a:ea typeface="Arial"/>
                <a:cs typeface="Arial"/>
                <a:sym typeface="Arial"/>
              </a:rPr>
              <a:t>Per la preparazione della Documento Unico di Gara Europeo (DGUE/ESPD)</a:t>
            </a:r>
            <a:endParaRPr b="0" i="0" sz="1200" u="none" cap="none" strike="noStrike">
              <a:solidFill>
                <a:srgbClr val="0070C0"/>
              </a:solidFill>
              <a:latin typeface="Arial"/>
              <a:ea typeface="Arial"/>
              <a:cs typeface="Arial"/>
              <a:sym typeface="Arial"/>
            </a:endParaRPr>
          </a:p>
          <a:p>
            <a:pPr indent="0" lvl="0" marL="0" marR="0" rtl="0" algn="l">
              <a:lnSpc>
                <a:spcPct val="115000"/>
              </a:lnSpc>
              <a:spcBef>
                <a:spcPts val="0"/>
              </a:spcBef>
              <a:spcAft>
                <a:spcPts val="0"/>
              </a:spcAft>
              <a:buClr>
                <a:schemeClr val="dk1"/>
              </a:buClr>
              <a:buSzPts val="1100"/>
              <a:buFont typeface="Arial"/>
              <a:buNone/>
            </a:pPr>
            <a:r>
              <a:rPr b="0" i="0" lang="it-IT" sz="1200" u="none" cap="none" strike="noStrike">
                <a:solidFill>
                  <a:srgbClr val="0070C0"/>
                </a:solidFill>
                <a:latin typeface="Arial"/>
                <a:ea typeface="Arial"/>
                <a:cs typeface="Arial"/>
                <a:sym typeface="Arial"/>
              </a:rPr>
              <a:t>L’accesso preferenziale per gli Operatori Economici è previsto via interfaccia web. Non è richiesto nessun prerequisito tecnico per operare nella piattaforma.</a:t>
            </a:r>
            <a:endParaRPr b="0" i="0" sz="1200" u="none" cap="none" strike="noStrike">
              <a:solidFill>
                <a:srgbClr val="0070C0"/>
              </a:solidFill>
              <a:latin typeface="Arial"/>
              <a:ea typeface="Arial"/>
              <a:cs typeface="Arial"/>
              <a:sym typeface="Arial"/>
            </a:endParaRPr>
          </a:p>
          <a:p>
            <a:pPr indent="0" lvl="0" marL="0" marR="0" rtl="0" algn="l">
              <a:lnSpc>
                <a:spcPct val="115000"/>
              </a:lnSpc>
              <a:spcBef>
                <a:spcPts val="1400"/>
              </a:spcBef>
              <a:spcAft>
                <a:spcPts val="0"/>
              </a:spcAft>
              <a:buClr>
                <a:schemeClr val="dk1"/>
              </a:buClr>
              <a:buSzPts val="1100"/>
              <a:buFont typeface="Arial"/>
              <a:buNone/>
            </a:pPr>
            <a:r>
              <a:rPr b="1" i="0" lang="it-IT" sz="1200" u="none" cap="none" strike="noStrike">
                <a:solidFill>
                  <a:srgbClr val="0070C0"/>
                </a:solidFill>
                <a:latin typeface="Arial"/>
                <a:ea typeface="Arial"/>
                <a:cs typeface="Arial"/>
                <a:sym typeface="Arial"/>
              </a:rPr>
              <a:t>La Pubblica Amministrazione e la Collettività</a:t>
            </a:r>
            <a:endParaRPr b="1" i="0" sz="1200" u="none" cap="none" strike="noStrike">
              <a:solidFill>
                <a:srgbClr val="0070C0"/>
              </a:solidFill>
              <a:latin typeface="Arial"/>
              <a:ea typeface="Arial"/>
              <a:cs typeface="Arial"/>
              <a:sym typeface="Arial"/>
            </a:endParaRPr>
          </a:p>
          <a:p>
            <a:pPr indent="-285750" lvl="0" marL="457200" marR="0" rtl="0" algn="l">
              <a:lnSpc>
                <a:spcPct val="115000"/>
              </a:lnSpc>
              <a:spcBef>
                <a:spcPts val="400"/>
              </a:spcBef>
              <a:spcAft>
                <a:spcPts val="0"/>
              </a:spcAft>
              <a:buClr>
                <a:srgbClr val="455B71"/>
              </a:buClr>
              <a:buSzPts val="900"/>
              <a:buFont typeface="Titillium Web"/>
              <a:buChar char="●"/>
            </a:pPr>
            <a:r>
              <a:rPr b="0" i="0" lang="it-IT" sz="1200" u="none" cap="none" strike="noStrike">
                <a:solidFill>
                  <a:srgbClr val="0070C0"/>
                </a:solidFill>
                <a:latin typeface="Arial"/>
                <a:ea typeface="Arial"/>
                <a:cs typeface="Arial"/>
                <a:sym typeface="Arial"/>
              </a:rPr>
              <a:t>Per l’accesso ai dati strutturati sui contratti mantenuti dalla BDNCP</a:t>
            </a:r>
            <a:endParaRPr b="0" i="0" sz="1200" u="none" cap="none" strike="noStrike">
              <a:solidFill>
                <a:srgbClr val="0070C0"/>
              </a:solidFill>
              <a:latin typeface="Arial"/>
              <a:ea typeface="Arial"/>
              <a:cs typeface="Arial"/>
              <a:sym typeface="Arial"/>
            </a:endParaRPr>
          </a:p>
          <a:p>
            <a:pPr indent="0" lvl="0" marL="0" marR="0" rtl="0" algn="l">
              <a:lnSpc>
                <a:spcPct val="115000"/>
              </a:lnSpc>
              <a:spcBef>
                <a:spcPts val="0"/>
              </a:spcBef>
              <a:spcAft>
                <a:spcPts val="0"/>
              </a:spcAft>
              <a:buClr>
                <a:schemeClr val="dk1"/>
              </a:buClr>
              <a:buSzPts val="1100"/>
              <a:buFont typeface="Arial"/>
              <a:buNone/>
            </a:pPr>
            <a:r>
              <a:rPr b="0" i="0" lang="it-IT" sz="1200" u="none" cap="none" strike="noStrike">
                <a:solidFill>
                  <a:srgbClr val="0070C0"/>
                </a:solidFill>
                <a:latin typeface="Arial"/>
                <a:ea typeface="Arial"/>
                <a:cs typeface="Arial"/>
                <a:sym typeface="Arial"/>
              </a:rPr>
              <a:t>L’accesso per la pubblica amministrazione avviene attraverso i servizi esposti sulla Piattaforma Digitale Nazionale Dati (PDND)</a:t>
            </a:r>
            <a:endParaRPr b="0" i="0" sz="1200" u="none" cap="none" strike="noStrike">
              <a:solidFill>
                <a:srgbClr val="0070C0"/>
              </a:solidFill>
              <a:latin typeface="Arial"/>
              <a:ea typeface="Arial"/>
              <a:cs typeface="Arial"/>
              <a:sym typeface="Arial"/>
            </a:endParaRPr>
          </a:p>
          <a:p>
            <a:pPr indent="0" lvl="0" marL="0" marR="0" rtl="0" algn="l">
              <a:lnSpc>
                <a:spcPct val="115000"/>
              </a:lnSpc>
              <a:spcBef>
                <a:spcPts val="0"/>
              </a:spcBef>
              <a:spcAft>
                <a:spcPts val="0"/>
              </a:spcAft>
              <a:buClr>
                <a:schemeClr val="dk1"/>
              </a:buClr>
              <a:buSzPts val="1100"/>
              <a:buFont typeface="Arial"/>
              <a:buNone/>
            </a:pPr>
            <a:r>
              <a:rPr b="0" i="0" lang="it-IT" sz="1200" u="none" cap="none" strike="noStrike">
                <a:solidFill>
                  <a:srgbClr val="0070C0"/>
                </a:solidFill>
                <a:latin typeface="Arial"/>
                <a:ea typeface="Arial"/>
                <a:cs typeface="Arial"/>
                <a:sym typeface="Arial"/>
              </a:rPr>
              <a:t>Il cittadino può fruire dei servizi di analisi dati, Opendata e API disponibili sul portale ANAC.</a:t>
            </a:r>
            <a:endParaRPr b="0" i="0" sz="1200" u="none" cap="none" strike="noStrike">
              <a:solidFill>
                <a:srgbClr val="0070C0"/>
              </a:solidFill>
              <a:latin typeface="Arial"/>
              <a:ea typeface="Arial"/>
              <a:cs typeface="Arial"/>
              <a:sym typeface="Arial"/>
            </a:endParaRPr>
          </a:p>
          <a:p>
            <a:pPr indent="0" lvl="0" marL="0" marR="0" rtl="0" algn="l">
              <a:lnSpc>
                <a:spcPct val="115000"/>
              </a:lnSpc>
              <a:spcBef>
                <a:spcPts val="0"/>
              </a:spcBef>
              <a:spcAft>
                <a:spcPts val="0"/>
              </a:spcAft>
              <a:buClr>
                <a:schemeClr val="dk1"/>
              </a:buClr>
              <a:buSzPts val="1100"/>
              <a:buFont typeface="Arial"/>
              <a:buNone/>
            </a:pPr>
            <a:r>
              <a:t/>
            </a:r>
            <a:endParaRPr b="0" i="0" sz="1200" u="none" cap="none" strike="noStrike">
              <a:solidFill>
                <a:srgbClr val="0070C0"/>
              </a:solidFill>
              <a:latin typeface="Arial"/>
              <a:ea typeface="Arial"/>
              <a:cs typeface="Arial"/>
              <a:sym typeface="Arial"/>
            </a:endParaRPr>
          </a:p>
        </p:txBody>
      </p:sp>
      <p:sp>
        <p:nvSpPr>
          <p:cNvPr id="334" name="Google Shape;334;g2b5c80c359f_0_0"/>
          <p:cNvSpPr txBox="1"/>
          <p:nvPr/>
        </p:nvSpPr>
        <p:spPr>
          <a:xfrm>
            <a:off x="3119425" y="957900"/>
            <a:ext cx="65874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Clr>
                <a:schemeClr val="dk1"/>
              </a:buClr>
              <a:buSzPts val="1100"/>
              <a:buFont typeface="Arial"/>
              <a:buNone/>
            </a:pPr>
            <a:r>
              <a:rPr b="1" i="0" lang="it-IT" sz="1800" u="none" cap="none" strike="noStrike">
                <a:solidFill>
                  <a:srgbClr val="0070C0"/>
                </a:solidFill>
                <a:latin typeface="Arial"/>
                <a:ea typeface="Arial"/>
                <a:cs typeface="Arial"/>
                <a:sym typeface="Arial"/>
              </a:rPr>
              <a:t>Piattaforma Contratti Pubblici: Chi la usa e perchè</a:t>
            </a:r>
            <a:endParaRPr b="1" i="0" sz="1800" u="none" cap="none" strike="noStrike">
              <a:solidFill>
                <a:srgbClr val="0070C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g1bc4e2d62f8_0_0"/>
          <p:cNvSpPr txBox="1"/>
          <p:nvPr>
            <p:ph type="title"/>
          </p:nvPr>
        </p:nvSpPr>
        <p:spPr>
          <a:xfrm>
            <a:off x="3824950" y="263275"/>
            <a:ext cx="7283100" cy="6431700"/>
          </a:xfrm>
          <a:prstGeom prst="rect">
            <a:avLst/>
          </a:prstGeom>
          <a:noFill/>
          <a:ln>
            <a:noFill/>
          </a:ln>
        </p:spPr>
        <p:txBody>
          <a:bodyPr anchorCtr="0" anchor="ctr" bIns="45700" lIns="91425" spcFirstLastPara="1" rIns="91425" wrap="square" tIns="45700">
            <a:noAutofit/>
          </a:bodyPr>
          <a:lstStyle/>
          <a:p>
            <a:pPr indent="-400050" lvl="0" marL="457200" marR="0" rtl="0" algn="l">
              <a:lnSpc>
                <a:spcPct val="90000"/>
              </a:lnSpc>
              <a:spcBef>
                <a:spcPts val="1000"/>
              </a:spcBef>
              <a:spcAft>
                <a:spcPts val="0"/>
              </a:spcAft>
              <a:buSzPts val="2700"/>
              <a:buChar char="●"/>
            </a:pPr>
            <a:r>
              <a:rPr b="1" lang="it-IT" sz="2700"/>
              <a:t>Quadro Normativo</a:t>
            </a:r>
            <a:endParaRPr b="1" sz="2700"/>
          </a:p>
          <a:p>
            <a:pPr indent="-400050" lvl="1" marL="914400" marR="0" rtl="0" algn="l">
              <a:lnSpc>
                <a:spcPct val="90000"/>
              </a:lnSpc>
              <a:spcBef>
                <a:spcPts val="0"/>
              </a:spcBef>
              <a:spcAft>
                <a:spcPts val="0"/>
              </a:spcAft>
              <a:buClr>
                <a:schemeClr val="lt1"/>
              </a:buClr>
              <a:buSzPts val="2700"/>
              <a:buChar char="○"/>
            </a:pPr>
            <a:r>
              <a:rPr lang="it-IT" sz="2700">
                <a:solidFill>
                  <a:schemeClr val="lt1"/>
                </a:solidFill>
              </a:rPr>
              <a:t>D.lgs. 36/2023</a:t>
            </a:r>
            <a:endParaRPr sz="2700">
              <a:solidFill>
                <a:schemeClr val="lt1"/>
              </a:solidFill>
            </a:endParaRPr>
          </a:p>
          <a:p>
            <a:pPr indent="-400050" lvl="1" marL="914400" marR="0" rtl="0" algn="l">
              <a:lnSpc>
                <a:spcPct val="90000"/>
              </a:lnSpc>
              <a:spcBef>
                <a:spcPts val="0"/>
              </a:spcBef>
              <a:spcAft>
                <a:spcPts val="0"/>
              </a:spcAft>
              <a:buClr>
                <a:schemeClr val="lt1"/>
              </a:buClr>
              <a:buSzPts val="2700"/>
              <a:buChar char="○"/>
            </a:pPr>
            <a:r>
              <a:rPr lang="it-IT" sz="2700">
                <a:solidFill>
                  <a:schemeClr val="lt1"/>
                </a:solidFill>
              </a:rPr>
              <a:t>Delibere di attuazione ANAC</a:t>
            </a:r>
            <a:endParaRPr sz="2700">
              <a:solidFill>
                <a:schemeClr val="lt1"/>
              </a:solidFill>
            </a:endParaRPr>
          </a:p>
          <a:p>
            <a:pPr indent="-400050" lvl="1" marL="914400" marR="0" rtl="0" algn="l">
              <a:lnSpc>
                <a:spcPct val="90000"/>
              </a:lnSpc>
              <a:spcBef>
                <a:spcPts val="0"/>
              </a:spcBef>
              <a:spcAft>
                <a:spcPts val="0"/>
              </a:spcAft>
              <a:buClr>
                <a:schemeClr val="lt1"/>
              </a:buClr>
              <a:buSzPts val="2700"/>
              <a:buChar char="○"/>
            </a:pPr>
            <a:r>
              <a:rPr lang="it-IT" sz="2700">
                <a:solidFill>
                  <a:schemeClr val="lt1"/>
                </a:solidFill>
              </a:rPr>
              <a:t>Disciplina del transitorio</a:t>
            </a:r>
            <a:endParaRPr sz="2700">
              <a:solidFill>
                <a:schemeClr val="lt1"/>
              </a:solidFill>
            </a:endParaRPr>
          </a:p>
          <a:p>
            <a:pPr indent="-400050" lvl="1" marL="914400" marR="0" rtl="0" algn="l">
              <a:lnSpc>
                <a:spcPct val="90000"/>
              </a:lnSpc>
              <a:spcBef>
                <a:spcPts val="0"/>
              </a:spcBef>
              <a:spcAft>
                <a:spcPts val="0"/>
              </a:spcAft>
              <a:buClr>
                <a:schemeClr val="lt1"/>
              </a:buClr>
              <a:buSzPts val="2700"/>
              <a:buChar char="○"/>
            </a:pPr>
            <a:r>
              <a:rPr lang="it-IT" sz="2700">
                <a:solidFill>
                  <a:schemeClr val="lt1"/>
                </a:solidFill>
              </a:rPr>
              <a:t>Comunicati del Presidente ANAC</a:t>
            </a:r>
            <a:endParaRPr sz="2700">
              <a:solidFill>
                <a:schemeClr val="lt1"/>
              </a:solidFill>
            </a:endParaRPr>
          </a:p>
          <a:p>
            <a:pPr indent="0" lvl="0" marL="0" marR="0" rtl="0" algn="l">
              <a:lnSpc>
                <a:spcPct val="90000"/>
              </a:lnSpc>
              <a:spcBef>
                <a:spcPts val="0"/>
              </a:spcBef>
              <a:spcAft>
                <a:spcPts val="0"/>
              </a:spcAft>
              <a:buSzPts val="4000"/>
              <a:buNone/>
            </a:pPr>
            <a:r>
              <a:t/>
            </a:r>
            <a:endParaRPr sz="27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8" name="Shape 338"/>
        <p:cNvGrpSpPr/>
        <p:nvPr/>
      </p:nvGrpSpPr>
      <p:grpSpPr>
        <a:xfrm>
          <a:off x="0" y="0"/>
          <a:ext cx="0" cy="0"/>
          <a:chOff x="0" y="0"/>
          <a:chExt cx="0" cy="0"/>
        </a:xfrm>
      </p:grpSpPr>
      <p:sp>
        <p:nvSpPr>
          <p:cNvPr id="339" name="Google Shape;339;g28bcfcd500d_0_13"/>
          <p:cNvSpPr txBox="1"/>
          <p:nvPr/>
        </p:nvSpPr>
        <p:spPr>
          <a:xfrm>
            <a:off x="3005700" y="160950"/>
            <a:ext cx="8315700" cy="523200"/>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Clr>
                <a:schemeClr val="dk1"/>
              </a:buClr>
              <a:buSzPts val="1100"/>
              <a:buFont typeface="Arial"/>
              <a:buNone/>
            </a:pPr>
            <a:r>
              <a:rPr b="1" i="0" lang="it-IT" sz="2800" u="none" cap="none" strike="noStrike">
                <a:solidFill>
                  <a:srgbClr val="4F81BC"/>
                </a:solidFill>
                <a:latin typeface="Arial"/>
                <a:ea typeface="Arial"/>
                <a:cs typeface="Arial"/>
                <a:sym typeface="Arial"/>
              </a:rPr>
              <a:t>La digitalizzazione del ciclo di vita dei contratti</a:t>
            </a:r>
            <a:endParaRPr b="1" i="0" sz="2800" u="none" cap="none" strike="noStrike">
              <a:solidFill>
                <a:srgbClr val="0070C0"/>
              </a:solidFill>
              <a:latin typeface="Arial"/>
              <a:ea typeface="Arial"/>
              <a:cs typeface="Arial"/>
              <a:sym typeface="Arial"/>
            </a:endParaRPr>
          </a:p>
        </p:txBody>
      </p:sp>
      <p:sp>
        <p:nvSpPr>
          <p:cNvPr id="340" name="Google Shape;340;g28bcfcd500d_0_13"/>
          <p:cNvSpPr txBox="1"/>
          <p:nvPr/>
        </p:nvSpPr>
        <p:spPr>
          <a:xfrm>
            <a:off x="708350" y="2210975"/>
            <a:ext cx="10298400" cy="4494600"/>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Clr>
                <a:schemeClr val="dk1"/>
              </a:buClr>
              <a:buSzPts val="1100"/>
              <a:buFont typeface="Arial"/>
              <a:buNone/>
            </a:pPr>
            <a:r>
              <a:rPr b="0" i="0" lang="it-IT" sz="1000" u="none" cap="none" strike="noStrike">
                <a:solidFill>
                  <a:srgbClr val="0070C0"/>
                </a:solidFill>
                <a:latin typeface="Arial"/>
                <a:ea typeface="Arial"/>
                <a:cs typeface="Arial"/>
                <a:sym typeface="Arial"/>
              </a:rPr>
              <a:t>I servizi sono organizzati in modo da seguire la successione delle fasi dell’appalto.</a:t>
            </a:r>
            <a:endParaRPr b="0" i="0" sz="1000" u="none" cap="none" strike="noStrike">
              <a:solidFill>
                <a:srgbClr val="0070C0"/>
              </a:solidFill>
              <a:latin typeface="Arial"/>
              <a:ea typeface="Arial"/>
              <a:cs typeface="Arial"/>
              <a:sym typeface="Arial"/>
            </a:endParaRPr>
          </a:p>
          <a:p>
            <a:pPr indent="0" lvl="0" marL="0" marR="0" rtl="0" algn="l">
              <a:lnSpc>
                <a:spcPct val="115000"/>
              </a:lnSpc>
              <a:spcBef>
                <a:spcPts val="0"/>
              </a:spcBef>
              <a:spcAft>
                <a:spcPts val="0"/>
              </a:spcAft>
              <a:buClr>
                <a:schemeClr val="dk1"/>
              </a:buClr>
              <a:buSzPts val="1100"/>
              <a:buFont typeface="Arial"/>
              <a:buNone/>
            </a:pPr>
            <a:r>
              <a:rPr b="0" i="0" lang="it-IT" sz="1000" u="none" cap="none" strike="noStrike">
                <a:solidFill>
                  <a:srgbClr val="0070C0"/>
                </a:solidFill>
                <a:latin typeface="Arial"/>
                <a:ea typeface="Arial"/>
                <a:cs typeface="Arial"/>
                <a:sym typeface="Arial"/>
              </a:rPr>
              <a:t>All’interno di ogni fase sono individuate delle azioni che possono essere eseguite dagli utenti, o eventi significativi ai fini del monitoraggio di un appalto.</a:t>
            </a:r>
            <a:endParaRPr b="0" i="0" sz="1000" u="none" cap="none" strike="noStrike">
              <a:solidFill>
                <a:srgbClr val="0070C0"/>
              </a:solidFill>
              <a:latin typeface="Arial"/>
              <a:ea typeface="Arial"/>
              <a:cs typeface="Arial"/>
              <a:sym typeface="Arial"/>
            </a:endParaRPr>
          </a:p>
          <a:p>
            <a:pPr indent="0" lvl="0" marL="0" marR="0" rtl="0" algn="l">
              <a:lnSpc>
                <a:spcPct val="115000"/>
              </a:lnSpc>
              <a:spcBef>
                <a:spcPts val="0"/>
              </a:spcBef>
              <a:spcAft>
                <a:spcPts val="0"/>
              </a:spcAft>
              <a:buClr>
                <a:schemeClr val="dk1"/>
              </a:buClr>
              <a:buSzPts val="1100"/>
              <a:buFont typeface="Arial"/>
              <a:buNone/>
            </a:pPr>
            <a:r>
              <a:rPr b="0" i="0" lang="it-IT" sz="1000" u="none" cap="none" strike="noStrike">
                <a:solidFill>
                  <a:srgbClr val="0070C0"/>
                </a:solidFill>
                <a:latin typeface="Arial"/>
                <a:ea typeface="Arial"/>
                <a:cs typeface="Arial"/>
                <a:sym typeface="Arial"/>
              </a:rPr>
              <a:t>Il modello dati della Piattaforma dei Contratti Pubblici organizza le informazioni in schede autoconsistenti, è individuata una scheda per ciascuna azione o evento significativo nell’appalto utile al sistema di monitoraggio.</a:t>
            </a:r>
            <a:endParaRPr b="0" i="0" sz="1000" u="none" cap="none" strike="noStrike">
              <a:solidFill>
                <a:srgbClr val="0070C0"/>
              </a:solidFill>
              <a:latin typeface="Arial"/>
              <a:ea typeface="Arial"/>
              <a:cs typeface="Arial"/>
              <a:sym typeface="Arial"/>
            </a:endParaRPr>
          </a:p>
          <a:p>
            <a:pPr indent="0" lvl="0" marL="0" marR="0" rtl="0" algn="l">
              <a:lnSpc>
                <a:spcPct val="115000"/>
              </a:lnSpc>
              <a:spcBef>
                <a:spcPts val="0"/>
              </a:spcBef>
              <a:spcAft>
                <a:spcPts val="0"/>
              </a:spcAft>
              <a:buClr>
                <a:schemeClr val="dk1"/>
              </a:buClr>
              <a:buSzPts val="1100"/>
              <a:buFont typeface="Arial"/>
              <a:buNone/>
            </a:pPr>
            <a:r>
              <a:rPr b="0" i="0" lang="it-IT" sz="1000" u="none" cap="none" strike="noStrike">
                <a:solidFill>
                  <a:srgbClr val="0070C0"/>
                </a:solidFill>
                <a:latin typeface="Arial"/>
                <a:ea typeface="Arial"/>
                <a:cs typeface="Arial"/>
                <a:sym typeface="Arial"/>
              </a:rPr>
              <a:t>Nella definizione della tipologia di scheda e del contenuto informativo sono state seguite le seguenti direttive:</a:t>
            </a:r>
            <a:endParaRPr b="0" i="0" sz="1000" u="none" cap="none" strike="noStrike">
              <a:solidFill>
                <a:srgbClr val="0070C0"/>
              </a:solidFill>
              <a:latin typeface="Arial"/>
              <a:ea typeface="Arial"/>
              <a:cs typeface="Arial"/>
              <a:sym typeface="Arial"/>
            </a:endParaRPr>
          </a:p>
          <a:p>
            <a:pPr indent="-273050" lvl="0" marL="457200" marR="0" rtl="0" algn="l">
              <a:lnSpc>
                <a:spcPct val="115000"/>
              </a:lnSpc>
              <a:spcBef>
                <a:spcPts val="0"/>
              </a:spcBef>
              <a:spcAft>
                <a:spcPts val="0"/>
              </a:spcAft>
              <a:buClr>
                <a:srgbClr val="455B71"/>
              </a:buClr>
              <a:buSzPts val="700"/>
              <a:buFont typeface="Titillium Web"/>
              <a:buChar char="●"/>
            </a:pPr>
            <a:r>
              <a:rPr b="0" i="0" lang="it-IT" sz="1000" u="none" cap="none" strike="noStrike">
                <a:solidFill>
                  <a:srgbClr val="0070C0"/>
                </a:solidFill>
                <a:latin typeface="Arial"/>
                <a:ea typeface="Arial"/>
                <a:cs typeface="Arial"/>
                <a:sym typeface="Arial"/>
              </a:rPr>
              <a:t>Il set informativo non estende i dati già acquisiti da Simog, integrati dalle informazioni ulteriori necessarie per la redazione delle eForms e dell’ESPD.</a:t>
            </a:r>
            <a:endParaRPr b="0" i="0" sz="1000" u="none" cap="none" strike="noStrike">
              <a:solidFill>
                <a:srgbClr val="0070C0"/>
              </a:solidFill>
              <a:latin typeface="Arial"/>
              <a:ea typeface="Arial"/>
              <a:cs typeface="Arial"/>
              <a:sym typeface="Arial"/>
            </a:endParaRPr>
          </a:p>
          <a:p>
            <a:pPr indent="-273050" lvl="0" marL="457200" marR="0" rtl="0" algn="l">
              <a:lnSpc>
                <a:spcPct val="115000"/>
              </a:lnSpc>
              <a:spcBef>
                <a:spcPts val="0"/>
              </a:spcBef>
              <a:spcAft>
                <a:spcPts val="0"/>
              </a:spcAft>
              <a:buClr>
                <a:srgbClr val="455B71"/>
              </a:buClr>
              <a:buSzPts val="700"/>
              <a:buFont typeface="Titillium Web"/>
              <a:buChar char="●"/>
            </a:pPr>
            <a:r>
              <a:rPr b="0" i="0" lang="it-IT" sz="1000" u="none" cap="none" strike="noStrike">
                <a:solidFill>
                  <a:srgbClr val="0070C0"/>
                </a:solidFill>
                <a:latin typeface="Arial"/>
                <a:ea typeface="Arial"/>
                <a:cs typeface="Arial"/>
                <a:sym typeface="Arial"/>
              </a:rPr>
              <a:t>Le schede ove necessario possono contenere eForm e/o ESPD. In questo caso i due oggetti sono completi e autoconsistenti</a:t>
            </a:r>
            <a:endParaRPr b="0" i="0" sz="1000" u="none" cap="none" strike="noStrike">
              <a:solidFill>
                <a:srgbClr val="0070C0"/>
              </a:solidFill>
              <a:latin typeface="Arial"/>
              <a:ea typeface="Arial"/>
              <a:cs typeface="Arial"/>
              <a:sym typeface="Arial"/>
            </a:endParaRPr>
          </a:p>
          <a:p>
            <a:pPr indent="-273050" lvl="0" marL="457200" marR="0" rtl="0" algn="l">
              <a:lnSpc>
                <a:spcPct val="115000"/>
              </a:lnSpc>
              <a:spcBef>
                <a:spcPts val="0"/>
              </a:spcBef>
              <a:spcAft>
                <a:spcPts val="0"/>
              </a:spcAft>
              <a:buClr>
                <a:srgbClr val="455B71"/>
              </a:buClr>
              <a:buSzPts val="700"/>
              <a:buFont typeface="Titillium Web"/>
              <a:buChar char="●"/>
            </a:pPr>
            <a:r>
              <a:rPr b="0" i="0" lang="it-IT" sz="1000" u="none" cap="none" strike="noStrike">
                <a:solidFill>
                  <a:srgbClr val="0070C0"/>
                </a:solidFill>
                <a:latin typeface="Arial"/>
                <a:ea typeface="Arial"/>
                <a:cs typeface="Arial"/>
                <a:sym typeface="Arial"/>
              </a:rPr>
              <a:t>Il formato dati è JSON, tuttavia eForm e ESPD contenuti nella scheda mantengono il loro formato XML con le annesse regole di correttezza sintattica e semantica definite dallo standard</a:t>
            </a:r>
            <a:endParaRPr b="0" i="0" sz="1000" u="none" cap="none" strike="noStrike">
              <a:solidFill>
                <a:srgbClr val="0070C0"/>
              </a:solidFill>
              <a:latin typeface="Arial"/>
              <a:ea typeface="Arial"/>
              <a:cs typeface="Arial"/>
              <a:sym typeface="Arial"/>
            </a:endParaRPr>
          </a:p>
          <a:p>
            <a:pPr indent="-273050" lvl="0" marL="457200" marR="0" rtl="0" algn="l">
              <a:lnSpc>
                <a:spcPct val="115000"/>
              </a:lnSpc>
              <a:spcBef>
                <a:spcPts val="0"/>
              </a:spcBef>
              <a:spcAft>
                <a:spcPts val="0"/>
              </a:spcAft>
              <a:buClr>
                <a:srgbClr val="455B71"/>
              </a:buClr>
              <a:buSzPts val="700"/>
              <a:buFont typeface="Titillium Web"/>
              <a:buChar char="●"/>
            </a:pPr>
            <a:r>
              <a:rPr b="0" i="0" lang="it-IT" sz="1000" u="none" cap="none" strike="noStrike">
                <a:solidFill>
                  <a:srgbClr val="0070C0"/>
                </a:solidFill>
                <a:latin typeface="Arial"/>
                <a:ea typeface="Arial"/>
                <a:cs typeface="Arial"/>
                <a:sym typeface="Arial"/>
              </a:rPr>
              <a:t>Le informazioni contenute nelle eForm e ESPD non sono ripetute nella scheda (a meno delle ridondanze tra i due modelli)</a:t>
            </a:r>
            <a:endParaRPr b="0" i="0" sz="1000" u="none" cap="none" strike="noStrike">
              <a:solidFill>
                <a:srgbClr val="0070C0"/>
              </a:solidFill>
              <a:latin typeface="Arial"/>
              <a:ea typeface="Arial"/>
              <a:cs typeface="Arial"/>
              <a:sym typeface="Arial"/>
            </a:endParaRPr>
          </a:p>
          <a:p>
            <a:pPr indent="-273050" lvl="0" marL="457200" marR="0" rtl="0" algn="l">
              <a:lnSpc>
                <a:spcPct val="115000"/>
              </a:lnSpc>
              <a:spcBef>
                <a:spcPts val="0"/>
              </a:spcBef>
              <a:spcAft>
                <a:spcPts val="0"/>
              </a:spcAft>
              <a:buClr>
                <a:srgbClr val="455B71"/>
              </a:buClr>
              <a:buSzPts val="700"/>
              <a:buFont typeface="Titillium Web"/>
              <a:buChar char="●"/>
            </a:pPr>
            <a:r>
              <a:rPr b="0" i="0" lang="it-IT" sz="1000" u="none" cap="none" strike="noStrike">
                <a:solidFill>
                  <a:srgbClr val="0070C0"/>
                </a:solidFill>
                <a:latin typeface="Arial"/>
                <a:ea typeface="Arial"/>
                <a:cs typeface="Arial"/>
                <a:sym typeface="Arial"/>
              </a:rPr>
              <a:t>In generale il volume di informazione è crescente al variare dell’importo dell’appalto secondo le soglie indicate di seguito. Per casi particolari di appalto la quantità di informazione richiesta è indipendente dall’importo</a:t>
            </a:r>
            <a:endParaRPr b="0" i="0" sz="1000" u="none" cap="none" strike="noStrike">
              <a:solidFill>
                <a:srgbClr val="0070C0"/>
              </a:solidFill>
              <a:latin typeface="Arial"/>
              <a:ea typeface="Arial"/>
              <a:cs typeface="Arial"/>
              <a:sym typeface="Arial"/>
            </a:endParaRPr>
          </a:p>
          <a:p>
            <a:pPr indent="-273050" lvl="1" marL="914400" marR="0" rtl="0" algn="l">
              <a:lnSpc>
                <a:spcPct val="115000"/>
              </a:lnSpc>
              <a:spcBef>
                <a:spcPts val="0"/>
              </a:spcBef>
              <a:spcAft>
                <a:spcPts val="0"/>
              </a:spcAft>
              <a:buClr>
                <a:srgbClr val="455B71"/>
              </a:buClr>
              <a:buSzPts val="700"/>
              <a:buFont typeface="Titillium Web"/>
              <a:buChar char="○"/>
            </a:pPr>
            <a:r>
              <a:rPr b="0" i="0" lang="it-IT" sz="1000" u="none" cap="none" strike="noStrike">
                <a:solidFill>
                  <a:srgbClr val="0070C0"/>
                </a:solidFill>
                <a:latin typeface="Arial"/>
                <a:ea typeface="Arial"/>
                <a:cs typeface="Arial"/>
                <a:sym typeface="Arial"/>
              </a:rPr>
              <a:t>Fino a 5.000 Euro</a:t>
            </a:r>
            <a:endParaRPr b="0" i="0" sz="1000" u="none" cap="none" strike="noStrike">
              <a:solidFill>
                <a:srgbClr val="0070C0"/>
              </a:solidFill>
              <a:latin typeface="Arial"/>
              <a:ea typeface="Arial"/>
              <a:cs typeface="Arial"/>
              <a:sym typeface="Arial"/>
            </a:endParaRPr>
          </a:p>
          <a:p>
            <a:pPr indent="-273050" lvl="1" marL="914400" marR="0" rtl="0" algn="l">
              <a:lnSpc>
                <a:spcPct val="115000"/>
              </a:lnSpc>
              <a:spcBef>
                <a:spcPts val="0"/>
              </a:spcBef>
              <a:spcAft>
                <a:spcPts val="0"/>
              </a:spcAft>
              <a:buClr>
                <a:srgbClr val="455B71"/>
              </a:buClr>
              <a:buSzPts val="700"/>
              <a:buFont typeface="Titillium Web"/>
              <a:buChar char="○"/>
            </a:pPr>
            <a:r>
              <a:rPr b="0" i="0" lang="it-IT" sz="1000" u="none" cap="none" strike="noStrike">
                <a:solidFill>
                  <a:srgbClr val="0070C0"/>
                </a:solidFill>
                <a:latin typeface="Arial"/>
                <a:ea typeface="Arial"/>
                <a:cs typeface="Arial"/>
                <a:sym typeface="Arial"/>
              </a:rPr>
              <a:t>Da 5.000 Euro, fino alla soglia europea</a:t>
            </a:r>
            <a:endParaRPr b="0" i="0" sz="1000" u="none" cap="none" strike="noStrike">
              <a:solidFill>
                <a:srgbClr val="0070C0"/>
              </a:solidFill>
              <a:latin typeface="Arial"/>
              <a:ea typeface="Arial"/>
              <a:cs typeface="Arial"/>
              <a:sym typeface="Arial"/>
            </a:endParaRPr>
          </a:p>
          <a:p>
            <a:pPr indent="-273050" lvl="1" marL="914400" marR="0" rtl="0" algn="l">
              <a:lnSpc>
                <a:spcPct val="115000"/>
              </a:lnSpc>
              <a:spcBef>
                <a:spcPts val="0"/>
              </a:spcBef>
              <a:spcAft>
                <a:spcPts val="0"/>
              </a:spcAft>
              <a:buClr>
                <a:srgbClr val="455B71"/>
              </a:buClr>
              <a:buSzPts val="700"/>
              <a:buFont typeface="Titillium Web"/>
              <a:buChar char="○"/>
            </a:pPr>
            <a:r>
              <a:rPr b="0" i="0" lang="it-IT" sz="1000" u="none" cap="none" strike="noStrike">
                <a:solidFill>
                  <a:srgbClr val="0070C0"/>
                </a:solidFill>
                <a:latin typeface="Arial"/>
                <a:ea typeface="Arial"/>
                <a:cs typeface="Arial"/>
                <a:sym typeface="Arial"/>
              </a:rPr>
              <a:t>Oltre la soglia europea</a:t>
            </a:r>
            <a:endParaRPr b="0" i="0" sz="1000" u="none" cap="none" strike="noStrike">
              <a:solidFill>
                <a:srgbClr val="0070C0"/>
              </a:solidFill>
              <a:latin typeface="Arial"/>
              <a:ea typeface="Arial"/>
              <a:cs typeface="Arial"/>
              <a:sym typeface="Arial"/>
            </a:endParaRPr>
          </a:p>
          <a:p>
            <a:pPr indent="-273050" lvl="0" marL="457200" marR="0" rtl="0" algn="l">
              <a:lnSpc>
                <a:spcPct val="115000"/>
              </a:lnSpc>
              <a:spcBef>
                <a:spcPts val="0"/>
              </a:spcBef>
              <a:spcAft>
                <a:spcPts val="0"/>
              </a:spcAft>
              <a:buClr>
                <a:srgbClr val="455B71"/>
              </a:buClr>
              <a:buSzPts val="700"/>
              <a:buFont typeface="Titillium Web"/>
              <a:buChar char="●"/>
            </a:pPr>
            <a:r>
              <a:rPr b="0" i="0" lang="it-IT" sz="1000" u="none" cap="none" strike="noStrike">
                <a:solidFill>
                  <a:srgbClr val="0070C0"/>
                </a:solidFill>
                <a:latin typeface="Arial"/>
                <a:ea typeface="Arial"/>
                <a:cs typeface="Arial"/>
                <a:sym typeface="Arial"/>
              </a:rPr>
              <a:t>La definizione delle schede segue l’approccio adottato in sede europea per la definizione delle eForm e privilegia la creazione di una serie di schede ad hoc per le varie fasi di ciascuna tipologia di appalto</a:t>
            </a:r>
            <a:endParaRPr b="0" i="0" sz="1000" u="none" cap="none" strike="noStrike">
              <a:solidFill>
                <a:srgbClr val="0070C0"/>
              </a:solidFill>
              <a:latin typeface="Arial"/>
              <a:ea typeface="Arial"/>
              <a:cs typeface="Arial"/>
              <a:sym typeface="Arial"/>
            </a:endParaRPr>
          </a:p>
          <a:p>
            <a:pPr indent="0" lvl="0" marL="0" marR="0" rtl="0" algn="l">
              <a:lnSpc>
                <a:spcPct val="115000"/>
              </a:lnSpc>
              <a:spcBef>
                <a:spcPts val="0"/>
              </a:spcBef>
              <a:spcAft>
                <a:spcPts val="0"/>
              </a:spcAft>
              <a:buClr>
                <a:schemeClr val="dk1"/>
              </a:buClr>
              <a:buSzPts val="1100"/>
              <a:buFont typeface="Arial"/>
              <a:buNone/>
            </a:pPr>
            <a:r>
              <a:t/>
            </a:r>
            <a:endParaRPr b="0" i="0" sz="1000" u="none" cap="none" strike="noStrike">
              <a:solidFill>
                <a:srgbClr val="0070C0"/>
              </a:solidFill>
              <a:latin typeface="Arial"/>
              <a:ea typeface="Arial"/>
              <a:cs typeface="Arial"/>
              <a:sym typeface="Arial"/>
            </a:endParaRPr>
          </a:p>
          <a:p>
            <a:pPr indent="0" lvl="0" marL="0" marR="0" rtl="0" algn="l">
              <a:lnSpc>
                <a:spcPct val="115000"/>
              </a:lnSpc>
              <a:spcBef>
                <a:spcPts val="0"/>
              </a:spcBef>
              <a:spcAft>
                <a:spcPts val="0"/>
              </a:spcAft>
              <a:buClr>
                <a:schemeClr val="dk1"/>
              </a:buClr>
              <a:buSzPts val="1100"/>
              <a:buFont typeface="Arial"/>
              <a:buNone/>
            </a:pPr>
            <a:r>
              <a:rPr b="0" i="0" lang="it-IT" sz="1000" u="none" cap="none" strike="noStrike">
                <a:solidFill>
                  <a:srgbClr val="0070C0"/>
                </a:solidFill>
                <a:latin typeface="Arial"/>
                <a:ea typeface="Arial"/>
                <a:cs typeface="Arial"/>
                <a:sym typeface="Arial"/>
              </a:rPr>
              <a:t>Per la definizione del modello dati e delle regole sintattico/semantiche ANAC ha deciso di abbandonare la redazione di documenti in linguaggio naturale in favore dell’uso linguaggi formali di alto livello.</a:t>
            </a:r>
            <a:endParaRPr b="0" i="0" sz="1000" u="none" cap="none" strike="noStrike">
              <a:solidFill>
                <a:srgbClr val="0070C0"/>
              </a:solidFill>
              <a:latin typeface="Arial"/>
              <a:ea typeface="Arial"/>
              <a:cs typeface="Arial"/>
              <a:sym typeface="Arial"/>
            </a:endParaRPr>
          </a:p>
          <a:p>
            <a:pPr indent="-273050" lvl="0" marL="457200" marR="0" rtl="0" algn="l">
              <a:lnSpc>
                <a:spcPct val="115000"/>
              </a:lnSpc>
              <a:spcBef>
                <a:spcPts val="0"/>
              </a:spcBef>
              <a:spcAft>
                <a:spcPts val="0"/>
              </a:spcAft>
              <a:buClr>
                <a:srgbClr val="455B71"/>
              </a:buClr>
              <a:buSzPts val="700"/>
              <a:buFont typeface="Titillium Web"/>
              <a:buChar char="●"/>
            </a:pPr>
            <a:r>
              <a:rPr b="0" i="0" lang="it-IT" sz="1000" u="none" cap="none" strike="noStrike">
                <a:solidFill>
                  <a:srgbClr val="0070C0"/>
                </a:solidFill>
                <a:latin typeface="Arial"/>
                <a:ea typeface="Arial"/>
                <a:cs typeface="Arial"/>
                <a:sym typeface="Arial"/>
              </a:rPr>
              <a:t>Per la rappresentazione del modello dati e delle regole sintattiche è utilizzato lo standard OpenAPI 3.0</a:t>
            </a:r>
            <a:endParaRPr b="0" i="0" sz="1000" u="none" cap="none" strike="noStrike">
              <a:solidFill>
                <a:srgbClr val="0070C0"/>
              </a:solidFill>
              <a:latin typeface="Arial"/>
              <a:ea typeface="Arial"/>
              <a:cs typeface="Arial"/>
              <a:sym typeface="Arial"/>
            </a:endParaRPr>
          </a:p>
          <a:p>
            <a:pPr indent="-273050" lvl="0" marL="457200" marR="0" rtl="0" algn="l">
              <a:lnSpc>
                <a:spcPct val="115000"/>
              </a:lnSpc>
              <a:spcBef>
                <a:spcPts val="0"/>
              </a:spcBef>
              <a:spcAft>
                <a:spcPts val="0"/>
              </a:spcAft>
              <a:buClr>
                <a:srgbClr val="455B71"/>
              </a:buClr>
              <a:buSzPts val="700"/>
              <a:buFont typeface="Titillium Web"/>
              <a:buChar char="●"/>
            </a:pPr>
            <a:r>
              <a:rPr b="0" i="0" lang="it-IT" sz="1000" u="none" cap="none" strike="noStrike">
                <a:solidFill>
                  <a:srgbClr val="0070C0"/>
                </a:solidFill>
                <a:latin typeface="Arial"/>
                <a:ea typeface="Arial"/>
                <a:cs typeface="Arial"/>
                <a:sym typeface="Arial"/>
              </a:rPr>
              <a:t>Per la rappresentazione delle regole semantiche e di congruità è utilizzata la notazione DMN (Decision Model and Notation) e il linguaggio FEEL (Friendly Enough Expression Language)</a:t>
            </a:r>
            <a:endParaRPr b="0" i="0" sz="1000" u="none" cap="none" strike="noStrike">
              <a:solidFill>
                <a:srgbClr val="0070C0"/>
              </a:solidFill>
              <a:latin typeface="Arial"/>
              <a:ea typeface="Arial"/>
              <a:cs typeface="Arial"/>
              <a:sym typeface="Arial"/>
            </a:endParaRPr>
          </a:p>
          <a:p>
            <a:pPr indent="0" lvl="0" marL="0" marR="0" rtl="0" algn="l">
              <a:lnSpc>
                <a:spcPct val="115000"/>
              </a:lnSpc>
              <a:spcBef>
                <a:spcPts val="0"/>
              </a:spcBef>
              <a:spcAft>
                <a:spcPts val="0"/>
              </a:spcAft>
              <a:buClr>
                <a:schemeClr val="dk1"/>
              </a:buClr>
              <a:buSzPts val="1100"/>
              <a:buFont typeface="Arial"/>
              <a:buNone/>
            </a:pPr>
            <a:r>
              <a:rPr b="0" i="0" lang="it-IT" sz="1000" u="none" cap="none" strike="noStrike">
                <a:solidFill>
                  <a:srgbClr val="0070C0"/>
                </a:solidFill>
                <a:latin typeface="Arial"/>
                <a:ea typeface="Arial"/>
                <a:cs typeface="Arial"/>
                <a:sym typeface="Arial"/>
              </a:rPr>
              <a:t>Per gli oggetti eForm ed ESPD che possono essere contenuti all’interno delle schede vengono applicate le regole di correttezza previste dai rispettivi modelli, è comunque possibile che le regole ANAC definiscano criteri più restrittivi di quelli previsti dallo standard europeo.</a:t>
            </a:r>
            <a:endParaRPr b="0" i="0" sz="1000" u="none" cap="none" strike="noStrike">
              <a:solidFill>
                <a:srgbClr val="0070C0"/>
              </a:solidFill>
              <a:latin typeface="Arial"/>
              <a:ea typeface="Arial"/>
              <a:cs typeface="Arial"/>
              <a:sym typeface="Arial"/>
            </a:endParaRPr>
          </a:p>
        </p:txBody>
      </p:sp>
      <p:sp>
        <p:nvSpPr>
          <p:cNvPr id="341" name="Google Shape;341;g28bcfcd500d_0_13"/>
          <p:cNvSpPr txBox="1"/>
          <p:nvPr/>
        </p:nvSpPr>
        <p:spPr>
          <a:xfrm>
            <a:off x="3119425" y="957900"/>
            <a:ext cx="65874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Clr>
                <a:schemeClr val="dk1"/>
              </a:buClr>
              <a:buSzPts val="1100"/>
              <a:buFont typeface="Arial"/>
              <a:buNone/>
            </a:pPr>
            <a:r>
              <a:rPr b="1" i="0" lang="it-IT" sz="1800" u="none" cap="none" strike="noStrike">
                <a:solidFill>
                  <a:srgbClr val="0070C0"/>
                </a:solidFill>
                <a:latin typeface="Arial"/>
                <a:ea typeface="Arial"/>
                <a:cs typeface="Arial"/>
                <a:sym typeface="Arial"/>
              </a:rPr>
              <a:t>Piattaforma Contratti Pubblici: Architettura</a:t>
            </a:r>
            <a:endParaRPr b="1" i="0" sz="1800" u="none" cap="none" strike="noStrike">
              <a:solidFill>
                <a:srgbClr val="0070C0"/>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5" name="Shape 345"/>
        <p:cNvGrpSpPr/>
        <p:nvPr/>
      </p:nvGrpSpPr>
      <p:grpSpPr>
        <a:xfrm>
          <a:off x="0" y="0"/>
          <a:ext cx="0" cy="0"/>
          <a:chOff x="0" y="0"/>
          <a:chExt cx="0" cy="0"/>
        </a:xfrm>
      </p:grpSpPr>
      <p:sp>
        <p:nvSpPr>
          <p:cNvPr id="346" name="Google Shape;346;g28bcfcd500d_0_19"/>
          <p:cNvSpPr txBox="1"/>
          <p:nvPr/>
        </p:nvSpPr>
        <p:spPr>
          <a:xfrm>
            <a:off x="3005700" y="160950"/>
            <a:ext cx="8315700" cy="523200"/>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Clr>
                <a:schemeClr val="dk1"/>
              </a:buClr>
              <a:buSzPts val="1100"/>
              <a:buFont typeface="Arial"/>
              <a:buNone/>
            </a:pPr>
            <a:r>
              <a:rPr b="1" i="0" lang="it-IT" sz="2800" u="none" cap="none" strike="noStrike">
                <a:solidFill>
                  <a:srgbClr val="4F81BC"/>
                </a:solidFill>
                <a:latin typeface="Arial"/>
                <a:ea typeface="Arial"/>
                <a:cs typeface="Arial"/>
                <a:sym typeface="Arial"/>
              </a:rPr>
              <a:t>La digitalizzazione del ciclo di vita dei contratti</a:t>
            </a:r>
            <a:endParaRPr b="1" i="0" sz="2800" u="none" cap="none" strike="noStrike">
              <a:solidFill>
                <a:srgbClr val="0070C0"/>
              </a:solidFill>
              <a:latin typeface="Arial"/>
              <a:ea typeface="Arial"/>
              <a:cs typeface="Arial"/>
              <a:sym typeface="Arial"/>
            </a:endParaRPr>
          </a:p>
        </p:txBody>
      </p:sp>
      <p:sp>
        <p:nvSpPr>
          <p:cNvPr id="347" name="Google Shape;347;g28bcfcd500d_0_19"/>
          <p:cNvSpPr txBox="1"/>
          <p:nvPr/>
        </p:nvSpPr>
        <p:spPr>
          <a:xfrm>
            <a:off x="708350" y="2210975"/>
            <a:ext cx="10298400" cy="3397200"/>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Clr>
                <a:schemeClr val="dk1"/>
              </a:buClr>
              <a:buSzPts val="1100"/>
              <a:buFont typeface="Arial"/>
              <a:buNone/>
            </a:pPr>
            <a:r>
              <a:rPr b="0" i="0" lang="it-IT" sz="1200" u="none" cap="none" strike="noStrike">
                <a:solidFill>
                  <a:srgbClr val="0070C0"/>
                </a:solidFill>
                <a:latin typeface="Arial"/>
                <a:ea typeface="Arial"/>
                <a:cs typeface="Arial"/>
                <a:sym typeface="Arial"/>
              </a:rPr>
              <a:t>L'integrazione delle Piattaforme di approvvigionamento digitale con la Piattaforma dei Contratti Pubblici prevede la fruizione degli appositi servizi esposti da ANAC attraverso la PDND. </a:t>
            </a:r>
            <a:endParaRPr b="0" i="0" sz="1200" u="none" cap="none" strike="noStrike">
              <a:solidFill>
                <a:srgbClr val="0070C0"/>
              </a:solidFill>
              <a:latin typeface="Arial"/>
              <a:ea typeface="Arial"/>
              <a:cs typeface="Arial"/>
              <a:sym typeface="Arial"/>
            </a:endParaRPr>
          </a:p>
          <a:p>
            <a:pPr indent="0" lvl="0" marL="0" marR="0" rtl="0" algn="l">
              <a:lnSpc>
                <a:spcPct val="115000"/>
              </a:lnSpc>
              <a:spcBef>
                <a:spcPts val="0"/>
              </a:spcBef>
              <a:spcAft>
                <a:spcPts val="0"/>
              </a:spcAft>
              <a:buClr>
                <a:schemeClr val="dk1"/>
              </a:buClr>
              <a:buSzPts val="1100"/>
              <a:buFont typeface="Arial"/>
              <a:buNone/>
            </a:pPr>
            <a:r>
              <a:rPr b="0" i="0" lang="it-IT" sz="1200" u="none" cap="none" strike="noStrike">
                <a:solidFill>
                  <a:srgbClr val="0070C0"/>
                </a:solidFill>
                <a:latin typeface="Arial"/>
                <a:ea typeface="Arial"/>
                <a:cs typeface="Arial"/>
                <a:sym typeface="Arial"/>
              </a:rPr>
              <a:t> </a:t>
            </a:r>
            <a:endParaRPr b="0" i="0" sz="1200" u="none" cap="none" strike="noStrike">
              <a:solidFill>
                <a:srgbClr val="0070C0"/>
              </a:solidFill>
              <a:latin typeface="Arial"/>
              <a:ea typeface="Arial"/>
              <a:cs typeface="Arial"/>
              <a:sym typeface="Arial"/>
            </a:endParaRPr>
          </a:p>
          <a:p>
            <a:pPr indent="0" lvl="0" marL="0" marR="0" rtl="0" algn="l">
              <a:lnSpc>
                <a:spcPct val="115000"/>
              </a:lnSpc>
              <a:spcBef>
                <a:spcPts val="0"/>
              </a:spcBef>
              <a:spcAft>
                <a:spcPts val="0"/>
              </a:spcAft>
              <a:buClr>
                <a:schemeClr val="dk1"/>
              </a:buClr>
              <a:buSzPts val="1100"/>
              <a:buFont typeface="Arial"/>
              <a:buNone/>
            </a:pPr>
            <a:r>
              <a:rPr b="0" i="0" lang="it-IT" sz="1200" u="none" cap="none" strike="noStrike">
                <a:solidFill>
                  <a:srgbClr val="0070C0"/>
                </a:solidFill>
                <a:latin typeface="Arial"/>
                <a:ea typeface="Arial"/>
                <a:cs typeface="Arial"/>
                <a:sym typeface="Arial"/>
              </a:rPr>
              <a:t>Per poter accedere a tali servizi è necessario innanzitutto: </a:t>
            </a:r>
            <a:endParaRPr b="0" i="0" sz="1200" u="none" cap="none" strike="noStrike">
              <a:solidFill>
                <a:srgbClr val="0070C0"/>
              </a:solidFill>
              <a:latin typeface="Arial"/>
              <a:ea typeface="Arial"/>
              <a:cs typeface="Arial"/>
              <a:sym typeface="Arial"/>
            </a:endParaRPr>
          </a:p>
          <a:p>
            <a:pPr indent="-304800" lvl="0" marL="457200" marR="0" rtl="0" algn="l">
              <a:lnSpc>
                <a:spcPct val="115000"/>
              </a:lnSpc>
              <a:spcBef>
                <a:spcPts val="0"/>
              </a:spcBef>
              <a:spcAft>
                <a:spcPts val="0"/>
              </a:spcAft>
              <a:buClr>
                <a:srgbClr val="0070C0"/>
              </a:buClr>
              <a:buSzPts val="1200"/>
              <a:buFont typeface="Arial"/>
              <a:buAutoNum type="arabicPeriod"/>
            </a:pPr>
            <a:r>
              <a:rPr b="0" i="0" lang="it-IT" sz="1200" u="none" cap="none" strike="noStrike">
                <a:solidFill>
                  <a:srgbClr val="0070C0"/>
                </a:solidFill>
                <a:latin typeface="Arial"/>
                <a:ea typeface="Arial"/>
                <a:cs typeface="Arial"/>
                <a:sym typeface="Arial"/>
              </a:rPr>
              <a:t>figurare nel Registro delle Piattaforme Certificate come Gestori autorizzati, completando il processo stabilito dalle Regole tecniche di AgID (</a:t>
            </a:r>
            <a:r>
              <a:rPr b="0" i="0" lang="it-IT" sz="1200" u="none" cap="none" strike="noStrike">
                <a:solidFill>
                  <a:srgbClr val="0070C0"/>
                </a:solidFill>
                <a:uFill>
                  <a:noFill/>
                </a:uFill>
                <a:latin typeface="Arial"/>
                <a:ea typeface="Arial"/>
                <a:cs typeface="Arial"/>
                <a:sym typeface="Arial"/>
                <a:hlinkClick r:id="rId3">
                  <a:extLst>
                    <a:ext uri="{A12FA001-AC4F-418D-AE19-62706E023703}">
                      <ahyp:hlinkClr val="tx"/>
                    </a:ext>
                  </a:extLst>
                </a:hlinkClick>
              </a:rPr>
              <a:t>Nuova sezione dedicata</a:t>
            </a:r>
            <a:r>
              <a:rPr b="0" i="0" lang="it-IT" sz="1200" u="none" cap="none" strike="noStrike">
                <a:solidFill>
                  <a:srgbClr val="0070C0"/>
                </a:solidFill>
                <a:latin typeface="Arial"/>
                <a:ea typeface="Arial"/>
                <a:cs typeface="Arial"/>
                <a:sym typeface="Arial"/>
              </a:rPr>
              <a:t>). </a:t>
            </a:r>
            <a:endParaRPr b="0" i="0" sz="1200" u="none" cap="none" strike="noStrike">
              <a:solidFill>
                <a:srgbClr val="0070C0"/>
              </a:solidFill>
              <a:latin typeface="Arial"/>
              <a:ea typeface="Arial"/>
              <a:cs typeface="Arial"/>
              <a:sym typeface="Arial"/>
            </a:endParaRPr>
          </a:p>
          <a:p>
            <a:pPr indent="-304800" lvl="0" marL="457200" marR="0" rtl="0" algn="l">
              <a:lnSpc>
                <a:spcPct val="115000"/>
              </a:lnSpc>
              <a:spcBef>
                <a:spcPts val="0"/>
              </a:spcBef>
              <a:spcAft>
                <a:spcPts val="0"/>
              </a:spcAft>
              <a:buClr>
                <a:srgbClr val="0070C0"/>
              </a:buClr>
              <a:buSzPts val="1200"/>
              <a:buFont typeface="Arial"/>
              <a:buAutoNum type="arabicPeriod"/>
            </a:pPr>
            <a:r>
              <a:rPr b="0" i="0" lang="it-IT" sz="1200" u="none" cap="none" strike="noStrike">
                <a:solidFill>
                  <a:srgbClr val="0070C0"/>
                </a:solidFill>
                <a:latin typeface="Arial"/>
                <a:ea typeface="Arial"/>
                <a:cs typeface="Arial"/>
                <a:sym typeface="Arial"/>
              </a:rPr>
              <a:t>aver effettuato l’adesione a PDND, che per i soggetti non iscritti a IPA (Soggetti privati) è subordinata al completamento del punto 1.  </a:t>
            </a:r>
            <a:br>
              <a:rPr b="0" i="0" lang="it-IT" sz="1200" u="none" cap="none" strike="noStrike">
                <a:solidFill>
                  <a:srgbClr val="0070C0"/>
                </a:solidFill>
                <a:latin typeface="Arial"/>
                <a:ea typeface="Arial"/>
                <a:cs typeface="Arial"/>
                <a:sym typeface="Arial"/>
              </a:rPr>
            </a:br>
            <a:r>
              <a:rPr b="0" i="0" lang="it-IT" sz="1200" u="none" cap="none" strike="noStrike">
                <a:solidFill>
                  <a:srgbClr val="0070C0"/>
                </a:solidFill>
                <a:latin typeface="Arial"/>
                <a:ea typeface="Arial"/>
                <a:cs typeface="Arial"/>
                <a:sym typeface="Arial"/>
              </a:rPr>
              <a:t>L’adesione può essere effettuata in autonomia sul</a:t>
            </a:r>
            <a:r>
              <a:rPr b="0" i="0" lang="it-IT" sz="1200" u="none" cap="none" strike="noStrike">
                <a:solidFill>
                  <a:srgbClr val="0070C0"/>
                </a:solidFill>
                <a:uFill>
                  <a:noFill/>
                </a:uFill>
                <a:latin typeface="Arial"/>
                <a:ea typeface="Arial"/>
                <a:cs typeface="Arial"/>
                <a:sym typeface="Arial"/>
                <a:hlinkClick r:id="rId4">
                  <a:extLst>
                    <a:ext uri="{A12FA001-AC4F-418D-AE19-62706E023703}">
                      <ahyp:hlinkClr val="tx"/>
                    </a:ext>
                  </a:extLst>
                </a:hlinkClick>
              </a:rPr>
              <a:t> portale dedicato</a:t>
            </a:r>
            <a:r>
              <a:rPr b="0" i="0" lang="it-IT" sz="1200" u="none" cap="none" strike="noStrike">
                <a:solidFill>
                  <a:srgbClr val="0070C0"/>
                </a:solidFill>
                <a:latin typeface="Arial"/>
                <a:ea typeface="Arial"/>
                <a:cs typeface="Arial"/>
                <a:sym typeface="Arial"/>
              </a:rPr>
              <a:t>.  </a:t>
            </a:r>
            <a:endParaRPr b="0" i="0" sz="1200" u="none" cap="none" strike="noStrike">
              <a:solidFill>
                <a:srgbClr val="0070C0"/>
              </a:solidFill>
              <a:latin typeface="Arial"/>
              <a:ea typeface="Arial"/>
              <a:cs typeface="Arial"/>
              <a:sym typeface="Arial"/>
            </a:endParaRPr>
          </a:p>
          <a:p>
            <a:pPr indent="0" lvl="0" marL="0" marR="0" rtl="0" algn="l">
              <a:lnSpc>
                <a:spcPct val="115000"/>
              </a:lnSpc>
              <a:spcBef>
                <a:spcPts val="0"/>
              </a:spcBef>
              <a:spcAft>
                <a:spcPts val="0"/>
              </a:spcAft>
              <a:buClr>
                <a:schemeClr val="dk1"/>
              </a:buClr>
              <a:buSzPts val="1100"/>
              <a:buFont typeface="Arial"/>
              <a:buNone/>
            </a:pPr>
            <a:r>
              <a:rPr b="0" i="0" lang="it-IT" sz="1200" u="none" cap="none" strike="noStrike">
                <a:solidFill>
                  <a:srgbClr val="0070C0"/>
                </a:solidFill>
                <a:latin typeface="Arial"/>
                <a:ea typeface="Arial"/>
                <a:cs typeface="Arial"/>
                <a:sym typeface="Arial"/>
              </a:rPr>
              <a:t> </a:t>
            </a:r>
            <a:endParaRPr b="0" i="0" sz="1200" u="none" cap="none" strike="noStrike">
              <a:solidFill>
                <a:srgbClr val="0070C0"/>
              </a:solidFill>
              <a:latin typeface="Arial"/>
              <a:ea typeface="Arial"/>
              <a:cs typeface="Arial"/>
              <a:sym typeface="Arial"/>
            </a:endParaRPr>
          </a:p>
          <a:p>
            <a:pPr indent="0" lvl="0" marL="0" marR="0" rtl="0" algn="l">
              <a:lnSpc>
                <a:spcPct val="115000"/>
              </a:lnSpc>
              <a:spcBef>
                <a:spcPts val="0"/>
              </a:spcBef>
              <a:spcAft>
                <a:spcPts val="0"/>
              </a:spcAft>
              <a:buClr>
                <a:schemeClr val="dk1"/>
              </a:buClr>
              <a:buSzPts val="1100"/>
              <a:buFont typeface="Arial"/>
              <a:buNone/>
            </a:pPr>
            <a:r>
              <a:rPr b="0" i="0" lang="it-IT" sz="1200" u="none" cap="none" strike="noStrike">
                <a:solidFill>
                  <a:srgbClr val="0070C0"/>
                </a:solidFill>
                <a:latin typeface="Arial"/>
                <a:ea typeface="Arial"/>
                <a:cs typeface="Arial"/>
                <a:sym typeface="Arial"/>
              </a:rPr>
              <a:t>Successivamente, i Gestori di piattaforma possono ricercare nel catalogo PDND gli e-service ANAC abilitanti la gestione del ciclo di vita dei Contratti Pubblici (PCP) e procedere, per ciascuno di essi, con: </a:t>
            </a:r>
            <a:endParaRPr b="0" i="0" sz="1200" u="none" cap="none" strike="noStrike">
              <a:solidFill>
                <a:srgbClr val="0070C0"/>
              </a:solidFill>
              <a:latin typeface="Arial"/>
              <a:ea typeface="Arial"/>
              <a:cs typeface="Arial"/>
              <a:sym typeface="Arial"/>
            </a:endParaRPr>
          </a:p>
          <a:p>
            <a:pPr indent="-304800" lvl="0" marL="457200" marR="0" rtl="0" algn="l">
              <a:lnSpc>
                <a:spcPct val="115000"/>
              </a:lnSpc>
              <a:spcBef>
                <a:spcPts val="0"/>
              </a:spcBef>
              <a:spcAft>
                <a:spcPts val="0"/>
              </a:spcAft>
              <a:buClr>
                <a:srgbClr val="0070C0"/>
              </a:buClr>
              <a:buSzPts val="1200"/>
              <a:buFont typeface="Arial"/>
              <a:buAutoNum type="alphaUcPeriod"/>
            </a:pPr>
            <a:r>
              <a:rPr b="0" i="0" lang="it-IT" sz="1200" u="none" cap="none" strike="noStrike">
                <a:solidFill>
                  <a:srgbClr val="0070C0"/>
                </a:solidFill>
                <a:latin typeface="Arial"/>
                <a:ea typeface="Arial"/>
                <a:cs typeface="Arial"/>
                <a:sym typeface="Arial"/>
              </a:rPr>
              <a:t>la richiesta di fruizione tramite la piattaforma PDND </a:t>
            </a:r>
            <a:endParaRPr b="0" i="0" sz="1200" u="none" cap="none" strike="noStrike">
              <a:solidFill>
                <a:srgbClr val="0070C0"/>
              </a:solidFill>
              <a:latin typeface="Arial"/>
              <a:ea typeface="Arial"/>
              <a:cs typeface="Arial"/>
              <a:sym typeface="Arial"/>
            </a:endParaRPr>
          </a:p>
          <a:p>
            <a:pPr indent="-304800" lvl="0" marL="457200" marR="0" rtl="0" algn="l">
              <a:lnSpc>
                <a:spcPct val="115000"/>
              </a:lnSpc>
              <a:spcBef>
                <a:spcPts val="0"/>
              </a:spcBef>
              <a:spcAft>
                <a:spcPts val="0"/>
              </a:spcAft>
              <a:buClr>
                <a:srgbClr val="0070C0"/>
              </a:buClr>
              <a:buSzPts val="1200"/>
              <a:buFont typeface="Arial"/>
              <a:buAutoNum type="alphaUcPeriod"/>
            </a:pPr>
            <a:r>
              <a:rPr b="0" i="0" lang="it-IT" sz="1200" u="none" cap="none" strike="noStrike">
                <a:solidFill>
                  <a:srgbClr val="0070C0"/>
                </a:solidFill>
                <a:latin typeface="Arial"/>
                <a:ea typeface="Arial"/>
                <a:cs typeface="Arial"/>
                <a:sym typeface="Arial"/>
              </a:rPr>
              <a:t>la configurazione degli elementi necessari alla fruizione sulla piattaforma PDND </a:t>
            </a:r>
            <a:endParaRPr b="0" i="0" sz="1200" u="none" cap="none" strike="noStrike">
              <a:solidFill>
                <a:srgbClr val="0070C0"/>
              </a:solidFill>
              <a:latin typeface="Arial"/>
              <a:ea typeface="Arial"/>
              <a:cs typeface="Arial"/>
              <a:sym typeface="Arial"/>
            </a:endParaRPr>
          </a:p>
          <a:p>
            <a:pPr indent="-304800" lvl="0" marL="457200" marR="0" rtl="0" algn="l">
              <a:lnSpc>
                <a:spcPct val="115000"/>
              </a:lnSpc>
              <a:spcBef>
                <a:spcPts val="0"/>
              </a:spcBef>
              <a:spcAft>
                <a:spcPts val="0"/>
              </a:spcAft>
              <a:buClr>
                <a:srgbClr val="0070C0"/>
              </a:buClr>
              <a:buSzPts val="1200"/>
              <a:buFont typeface="Arial"/>
              <a:buAutoNum type="alphaUcPeriod"/>
            </a:pPr>
            <a:r>
              <a:rPr b="0" i="0" lang="it-IT" sz="1200" u="none" cap="none" strike="noStrike">
                <a:solidFill>
                  <a:srgbClr val="0070C0"/>
                </a:solidFill>
                <a:latin typeface="Arial"/>
                <a:ea typeface="Arial"/>
                <a:cs typeface="Arial"/>
                <a:sym typeface="Arial"/>
              </a:rPr>
              <a:t>la configurazione dei propri sistemi per accedere attraverso i metodi di autenticazione resi disponibili da PDND </a:t>
            </a:r>
            <a:endParaRPr b="0" i="0" sz="1100" u="none" cap="none" strike="noStrike">
              <a:solidFill>
                <a:srgbClr val="455B71"/>
              </a:solidFill>
              <a:highlight>
                <a:srgbClr val="FFFFFF"/>
              </a:highlight>
              <a:latin typeface="Titillium Web"/>
              <a:ea typeface="Titillium Web"/>
              <a:cs typeface="Titillium Web"/>
              <a:sym typeface="Titillium Web"/>
            </a:endParaRPr>
          </a:p>
          <a:p>
            <a:pPr indent="0" lvl="0" marL="0" marR="0" rtl="0" algn="l">
              <a:lnSpc>
                <a:spcPct val="115000"/>
              </a:lnSpc>
              <a:spcBef>
                <a:spcPts val="0"/>
              </a:spcBef>
              <a:spcAft>
                <a:spcPts val="0"/>
              </a:spcAft>
              <a:buClr>
                <a:schemeClr val="dk1"/>
              </a:buClr>
              <a:buSzPts val="1100"/>
              <a:buFont typeface="Arial"/>
              <a:buNone/>
            </a:pPr>
            <a:r>
              <a:t/>
            </a:r>
            <a:endParaRPr b="0" i="0" sz="1000" u="none" cap="none" strike="noStrike">
              <a:solidFill>
                <a:srgbClr val="0070C0"/>
              </a:solidFill>
              <a:latin typeface="Arial"/>
              <a:ea typeface="Arial"/>
              <a:cs typeface="Arial"/>
              <a:sym typeface="Arial"/>
            </a:endParaRPr>
          </a:p>
          <a:p>
            <a:pPr indent="0" lvl="0" marL="0" marR="0" rtl="0" algn="l">
              <a:lnSpc>
                <a:spcPct val="115000"/>
              </a:lnSpc>
              <a:spcBef>
                <a:spcPts val="0"/>
              </a:spcBef>
              <a:spcAft>
                <a:spcPts val="0"/>
              </a:spcAft>
              <a:buClr>
                <a:schemeClr val="dk1"/>
              </a:buClr>
              <a:buSzPts val="1100"/>
              <a:buFont typeface="Arial"/>
              <a:buNone/>
            </a:pPr>
            <a:r>
              <a:t/>
            </a:r>
            <a:endParaRPr b="0" i="0" sz="1000" u="none" cap="none" strike="noStrike">
              <a:solidFill>
                <a:srgbClr val="0070C0"/>
              </a:solidFill>
              <a:latin typeface="Arial"/>
              <a:ea typeface="Arial"/>
              <a:cs typeface="Arial"/>
              <a:sym typeface="Arial"/>
            </a:endParaRPr>
          </a:p>
        </p:txBody>
      </p:sp>
      <p:sp>
        <p:nvSpPr>
          <p:cNvPr id="348" name="Google Shape;348;g28bcfcd500d_0_19"/>
          <p:cNvSpPr txBox="1"/>
          <p:nvPr/>
        </p:nvSpPr>
        <p:spPr>
          <a:xfrm>
            <a:off x="3119425" y="957900"/>
            <a:ext cx="65874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Clr>
                <a:schemeClr val="dk1"/>
              </a:buClr>
              <a:buSzPts val="1100"/>
              <a:buFont typeface="Arial"/>
              <a:buNone/>
            </a:pPr>
            <a:r>
              <a:rPr b="1" i="0" lang="it-IT" sz="1800" u="none" cap="none" strike="noStrike">
                <a:solidFill>
                  <a:srgbClr val="0070C0"/>
                </a:solidFill>
                <a:latin typeface="Arial"/>
                <a:ea typeface="Arial"/>
                <a:cs typeface="Arial"/>
                <a:sym typeface="Arial"/>
              </a:rPr>
              <a:t>Piattaforma Contratti Pubblici: Come Integrarsi</a:t>
            </a:r>
            <a:endParaRPr b="1" i="0" sz="1800" u="none" cap="none" strike="noStrike">
              <a:solidFill>
                <a:srgbClr val="0070C0"/>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3" name="Shape 353"/>
        <p:cNvGrpSpPr/>
        <p:nvPr/>
      </p:nvGrpSpPr>
      <p:grpSpPr>
        <a:xfrm>
          <a:off x="0" y="0"/>
          <a:ext cx="0" cy="0"/>
          <a:chOff x="0" y="0"/>
          <a:chExt cx="0" cy="0"/>
        </a:xfrm>
      </p:grpSpPr>
      <p:sp>
        <p:nvSpPr>
          <p:cNvPr id="354" name="Google Shape;354;g24db0e86756_0_2"/>
          <p:cNvSpPr txBox="1"/>
          <p:nvPr>
            <p:ph type="title"/>
          </p:nvPr>
        </p:nvSpPr>
        <p:spPr>
          <a:xfrm>
            <a:off x="3824950" y="263275"/>
            <a:ext cx="7283100" cy="6431700"/>
          </a:xfrm>
          <a:prstGeom prst="rect">
            <a:avLst/>
          </a:prstGeom>
          <a:noFill/>
          <a:ln>
            <a:noFill/>
          </a:ln>
        </p:spPr>
        <p:txBody>
          <a:bodyPr anchorCtr="0" anchor="ctr" bIns="45700" lIns="91425" spcFirstLastPara="1" rIns="91425" wrap="square" tIns="45700">
            <a:noAutofit/>
          </a:bodyPr>
          <a:lstStyle/>
          <a:p>
            <a:pPr indent="-400050" lvl="0" marL="457200" marR="0" rtl="0" algn="l">
              <a:lnSpc>
                <a:spcPct val="90000"/>
              </a:lnSpc>
              <a:spcBef>
                <a:spcPts val="1000"/>
              </a:spcBef>
              <a:spcAft>
                <a:spcPts val="0"/>
              </a:spcAft>
              <a:buSzPts val="2700"/>
              <a:buChar char="●"/>
            </a:pPr>
            <a:r>
              <a:rPr b="1" lang="it-IT" sz="2700"/>
              <a:t>Le novità organizzative per le Stazioni Appaltanti</a:t>
            </a:r>
            <a:endParaRPr b="1" sz="2700"/>
          </a:p>
          <a:p>
            <a:pPr indent="-400050" lvl="1" marL="914400" marR="0" rtl="0" algn="l">
              <a:lnSpc>
                <a:spcPct val="90000"/>
              </a:lnSpc>
              <a:spcBef>
                <a:spcPts val="0"/>
              </a:spcBef>
              <a:spcAft>
                <a:spcPts val="0"/>
              </a:spcAft>
              <a:buClr>
                <a:schemeClr val="lt1"/>
              </a:buClr>
              <a:buSzPts val="2700"/>
              <a:buChar char="○"/>
            </a:pPr>
            <a:r>
              <a:rPr lang="it-IT" sz="2700">
                <a:solidFill>
                  <a:schemeClr val="lt1"/>
                </a:solidFill>
              </a:rPr>
              <a:t>piattaforme di approvvigionamento digitale </a:t>
            </a:r>
            <a:endParaRPr sz="2700">
              <a:solidFill>
                <a:schemeClr val="lt1"/>
              </a:solidFill>
            </a:endParaRPr>
          </a:p>
          <a:p>
            <a:pPr indent="-400050" lvl="2" marL="1371600" marR="0" rtl="0" algn="l">
              <a:lnSpc>
                <a:spcPct val="90000"/>
              </a:lnSpc>
              <a:spcBef>
                <a:spcPts val="0"/>
              </a:spcBef>
              <a:spcAft>
                <a:spcPts val="0"/>
              </a:spcAft>
              <a:buClr>
                <a:schemeClr val="lt1"/>
              </a:buClr>
              <a:buSzPts val="2700"/>
              <a:buChar char="■"/>
            </a:pPr>
            <a:r>
              <a:rPr lang="it-IT" sz="2700">
                <a:solidFill>
                  <a:schemeClr val="lt1"/>
                </a:solidFill>
              </a:rPr>
              <a:t>certificazione delle piattaforme</a:t>
            </a:r>
            <a:endParaRPr sz="2700">
              <a:solidFill>
                <a:schemeClr val="lt1"/>
              </a:solidFill>
            </a:endParaRPr>
          </a:p>
          <a:p>
            <a:pPr indent="-400050" lvl="2" marL="1371600" marR="0" rtl="0" algn="l">
              <a:lnSpc>
                <a:spcPct val="90000"/>
              </a:lnSpc>
              <a:spcBef>
                <a:spcPts val="0"/>
              </a:spcBef>
              <a:spcAft>
                <a:spcPts val="0"/>
              </a:spcAft>
              <a:buClr>
                <a:schemeClr val="lt1"/>
              </a:buClr>
              <a:buSzPts val="2700"/>
              <a:buChar char="■"/>
            </a:pPr>
            <a:r>
              <a:rPr lang="it-IT" sz="2700">
                <a:solidFill>
                  <a:schemeClr val="lt1"/>
                </a:solidFill>
              </a:rPr>
              <a:t>titolari e gestori delle piattaforme</a:t>
            </a:r>
            <a:endParaRPr sz="2700">
              <a:solidFill>
                <a:schemeClr val="lt1"/>
              </a:solidFill>
            </a:endParaRPr>
          </a:p>
          <a:p>
            <a:pPr indent="-400050" lvl="1" marL="914400" marR="0" rtl="0" algn="l">
              <a:lnSpc>
                <a:spcPct val="90000"/>
              </a:lnSpc>
              <a:spcBef>
                <a:spcPts val="0"/>
              </a:spcBef>
              <a:spcAft>
                <a:spcPts val="0"/>
              </a:spcAft>
              <a:buClr>
                <a:schemeClr val="lt1"/>
              </a:buClr>
              <a:buSzPts val="2700"/>
              <a:buChar char="○"/>
            </a:pPr>
            <a:r>
              <a:rPr lang="it-IT" sz="2700">
                <a:solidFill>
                  <a:schemeClr val="lt1"/>
                </a:solidFill>
              </a:rPr>
              <a:t>PDND - Piattaforma Digitale Nazionale Dati </a:t>
            </a:r>
            <a:endParaRPr sz="2700">
              <a:solidFill>
                <a:schemeClr val="lt1"/>
              </a:solidFill>
            </a:endParaRPr>
          </a:p>
          <a:p>
            <a:pPr indent="0" lvl="0" marL="0" marR="0" rtl="0" algn="l">
              <a:lnSpc>
                <a:spcPct val="90000"/>
              </a:lnSpc>
              <a:spcBef>
                <a:spcPts val="0"/>
              </a:spcBef>
              <a:spcAft>
                <a:spcPts val="0"/>
              </a:spcAft>
              <a:buSzPts val="4000"/>
              <a:buNone/>
            </a:pPr>
            <a:r>
              <a:t/>
            </a:r>
            <a:endParaRPr sz="2700"/>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8" name="Shape 358"/>
        <p:cNvGrpSpPr/>
        <p:nvPr/>
      </p:nvGrpSpPr>
      <p:grpSpPr>
        <a:xfrm>
          <a:off x="0" y="0"/>
          <a:ext cx="0" cy="0"/>
          <a:chOff x="0" y="0"/>
          <a:chExt cx="0" cy="0"/>
        </a:xfrm>
      </p:grpSpPr>
      <p:sp>
        <p:nvSpPr>
          <p:cNvPr id="359" name="Google Shape;359;g28bcfcd500d_0_58"/>
          <p:cNvSpPr txBox="1"/>
          <p:nvPr/>
        </p:nvSpPr>
        <p:spPr>
          <a:xfrm>
            <a:off x="3005700" y="160950"/>
            <a:ext cx="8315700" cy="523200"/>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Clr>
                <a:schemeClr val="dk1"/>
              </a:buClr>
              <a:buSzPts val="1100"/>
              <a:buFont typeface="Arial"/>
              <a:buNone/>
            </a:pPr>
            <a:r>
              <a:rPr b="1" i="0" lang="it-IT" sz="2800" u="none" cap="none" strike="noStrike">
                <a:solidFill>
                  <a:srgbClr val="4F81BC"/>
                </a:solidFill>
                <a:latin typeface="Arial"/>
                <a:ea typeface="Arial"/>
                <a:cs typeface="Arial"/>
                <a:sym typeface="Arial"/>
              </a:rPr>
              <a:t>La digitalizzazione del ciclo di vita dei contratti</a:t>
            </a:r>
            <a:endParaRPr b="1" i="0" sz="2800" u="none" cap="none" strike="noStrike">
              <a:solidFill>
                <a:srgbClr val="0070C0"/>
              </a:solidFill>
              <a:latin typeface="Arial"/>
              <a:ea typeface="Arial"/>
              <a:cs typeface="Arial"/>
              <a:sym typeface="Arial"/>
            </a:endParaRPr>
          </a:p>
        </p:txBody>
      </p:sp>
      <p:sp>
        <p:nvSpPr>
          <p:cNvPr id="360" name="Google Shape;360;g28bcfcd500d_0_58"/>
          <p:cNvSpPr txBox="1"/>
          <p:nvPr/>
        </p:nvSpPr>
        <p:spPr>
          <a:xfrm>
            <a:off x="721228" y="2185200"/>
            <a:ext cx="10298400" cy="4100400"/>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Clr>
                <a:srgbClr val="000000"/>
              </a:buClr>
              <a:buSzPts val="1200"/>
              <a:buFont typeface="Arial"/>
              <a:buNone/>
            </a:pPr>
            <a:r>
              <a:rPr b="1" i="0" lang="it-IT" sz="1200" u="none" cap="none" strike="noStrike">
                <a:solidFill>
                  <a:srgbClr val="0070C0"/>
                </a:solidFill>
                <a:latin typeface="Arial"/>
                <a:ea typeface="Arial"/>
                <a:cs typeface="Arial"/>
                <a:sym typeface="Arial"/>
              </a:rPr>
              <a:t>AgID </a:t>
            </a:r>
            <a:r>
              <a:rPr b="0" i="0" lang="it-IT" sz="1200" u="none" cap="none" strike="noStrike">
                <a:solidFill>
                  <a:srgbClr val="0070C0"/>
                </a:solidFill>
                <a:latin typeface="Arial"/>
                <a:ea typeface="Arial"/>
                <a:cs typeface="Arial"/>
                <a:sym typeface="Arial"/>
              </a:rPr>
              <a:t>ha emanato la normativa per ottenere la certificazione delle piattaforme con due distinti documenti</a:t>
            </a:r>
            <a:endParaRPr b="0" i="0" sz="1200" u="none" cap="none" strike="noStrike">
              <a:solidFill>
                <a:srgbClr val="0070C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200"/>
              <a:buFont typeface="Arial"/>
              <a:buNone/>
            </a:pPr>
            <a:r>
              <a:t/>
            </a:r>
            <a:endParaRPr b="1" i="0" sz="1200" u="none" cap="none" strike="noStrike">
              <a:solidFill>
                <a:srgbClr val="0070C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200"/>
              <a:buFont typeface="Arial"/>
              <a:buNone/>
            </a:pPr>
            <a:r>
              <a:rPr b="1" i="0" lang="it-IT" sz="1200" u="none" cap="none" strike="noStrike">
                <a:solidFill>
                  <a:srgbClr val="0070C0"/>
                </a:solidFill>
                <a:latin typeface="Arial"/>
                <a:ea typeface="Arial"/>
                <a:cs typeface="Arial"/>
                <a:sym typeface="Arial"/>
              </a:rPr>
              <a:t>Regole tecniche</a:t>
            </a:r>
            <a:endParaRPr b="1" i="0" sz="1200" u="none" cap="none" strike="noStrike">
              <a:solidFill>
                <a:srgbClr val="0070C0"/>
              </a:solidFill>
              <a:highlight>
                <a:srgbClr val="EDEBE9"/>
              </a:highlight>
              <a:latin typeface="Arial"/>
              <a:ea typeface="Arial"/>
              <a:cs typeface="Arial"/>
              <a:sym typeface="Arial"/>
            </a:endParaRPr>
          </a:p>
          <a:p>
            <a:pPr indent="0" lvl="0" marL="457200" marR="0" rtl="0" algn="just">
              <a:lnSpc>
                <a:spcPct val="115000"/>
              </a:lnSpc>
              <a:spcBef>
                <a:spcPts val="0"/>
              </a:spcBef>
              <a:spcAft>
                <a:spcPts val="0"/>
              </a:spcAft>
              <a:buClr>
                <a:srgbClr val="000000"/>
              </a:buClr>
              <a:buSzPts val="1200"/>
              <a:buFont typeface="Arial"/>
              <a:buNone/>
            </a:pPr>
            <a:r>
              <a:rPr b="0" i="0" lang="it-IT" sz="1200" u="none" cap="none" strike="noStrike">
                <a:solidFill>
                  <a:srgbClr val="0070C0"/>
                </a:solidFill>
                <a:latin typeface="Arial"/>
                <a:ea typeface="Arial"/>
                <a:cs typeface="Arial"/>
                <a:sym typeface="Arial"/>
              </a:rPr>
              <a:t>Requisiti tecnici e modalità di certificazione delle Piattaforme di approvvigionamento digitale</a:t>
            </a:r>
            <a:endParaRPr b="0" i="0" sz="1200" u="none" cap="none" strike="noStrike">
              <a:solidFill>
                <a:srgbClr val="0070C0"/>
              </a:solidFill>
              <a:latin typeface="Arial"/>
              <a:ea typeface="Arial"/>
              <a:cs typeface="Arial"/>
              <a:sym typeface="Arial"/>
            </a:endParaRPr>
          </a:p>
          <a:p>
            <a:pPr indent="0" lvl="0" marL="457200" marR="0" rtl="0" algn="just">
              <a:lnSpc>
                <a:spcPct val="115000"/>
              </a:lnSpc>
              <a:spcBef>
                <a:spcPts val="0"/>
              </a:spcBef>
              <a:spcAft>
                <a:spcPts val="0"/>
              </a:spcAft>
              <a:buClr>
                <a:srgbClr val="000000"/>
              </a:buClr>
              <a:buSzPts val="1200"/>
              <a:buFont typeface="Arial"/>
              <a:buNone/>
            </a:pPr>
            <a:r>
              <a:rPr b="0" i="0" lang="it-IT" sz="1200" u="none" cap="none" strike="noStrike">
                <a:solidFill>
                  <a:srgbClr val="0070C0"/>
                </a:solidFill>
                <a:latin typeface="Arial"/>
                <a:ea typeface="Arial"/>
                <a:cs typeface="Arial"/>
                <a:sym typeface="Arial"/>
              </a:rPr>
              <a:t> ​</a:t>
            </a:r>
            <a:endParaRPr b="0" i="0" sz="1200" u="none" cap="none" strike="noStrike">
              <a:solidFill>
                <a:srgbClr val="0070C0"/>
              </a:solidFill>
              <a:highlight>
                <a:srgbClr val="EDEBE9"/>
              </a:highlight>
              <a:latin typeface="Arial"/>
              <a:ea typeface="Arial"/>
              <a:cs typeface="Arial"/>
              <a:sym typeface="Arial"/>
            </a:endParaRPr>
          </a:p>
          <a:p>
            <a:pPr indent="0" lvl="0" marL="0" marR="0" rtl="0" algn="l">
              <a:lnSpc>
                <a:spcPct val="115000"/>
              </a:lnSpc>
              <a:spcBef>
                <a:spcPts val="0"/>
              </a:spcBef>
              <a:spcAft>
                <a:spcPts val="0"/>
              </a:spcAft>
              <a:buClr>
                <a:srgbClr val="000000"/>
              </a:buClr>
              <a:buSzPts val="1200"/>
              <a:buFont typeface="Arial"/>
              <a:buNone/>
            </a:pPr>
            <a:r>
              <a:t/>
            </a:r>
            <a:endParaRPr b="0" i="0" sz="1200" u="none" cap="none" strike="noStrike">
              <a:solidFill>
                <a:srgbClr val="0070C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200"/>
              <a:buFont typeface="Arial"/>
              <a:buNone/>
            </a:pPr>
            <a:r>
              <a:rPr b="1" i="0" lang="it-IT" sz="1200" u="none" cap="none" strike="noStrike">
                <a:solidFill>
                  <a:srgbClr val="0070C0"/>
                </a:solidFill>
                <a:latin typeface="Arial"/>
                <a:ea typeface="Arial"/>
                <a:cs typeface="Arial"/>
                <a:sym typeface="Arial"/>
              </a:rPr>
              <a:t>Schema Operativo</a:t>
            </a:r>
            <a:endParaRPr b="1" i="1" sz="1200" u="none" cap="none" strike="noStrike">
              <a:solidFill>
                <a:srgbClr val="0070C0"/>
              </a:solidFill>
              <a:highlight>
                <a:srgbClr val="EDEBE9"/>
              </a:highlight>
              <a:latin typeface="Arial"/>
              <a:ea typeface="Arial"/>
              <a:cs typeface="Arial"/>
              <a:sym typeface="Arial"/>
            </a:endParaRPr>
          </a:p>
          <a:p>
            <a:pPr indent="0" lvl="0" marL="457200" marR="0" rtl="0" algn="just">
              <a:lnSpc>
                <a:spcPct val="115000"/>
              </a:lnSpc>
              <a:spcBef>
                <a:spcPts val="0"/>
              </a:spcBef>
              <a:spcAft>
                <a:spcPts val="0"/>
              </a:spcAft>
              <a:buClr>
                <a:srgbClr val="000000"/>
              </a:buClr>
              <a:buSzPts val="1200"/>
              <a:buFont typeface="Arial"/>
              <a:buNone/>
            </a:pPr>
            <a:r>
              <a:rPr b="0" i="0" lang="it-IT" sz="1200" u="none" cap="none" strike="noStrike">
                <a:solidFill>
                  <a:srgbClr val="0070C0"/>
                </a:solidFill>
                <a:latin typeface="Arial"/>
                <a:ea typeface="Arial"/>
                <a:cs typeface="Arial"/>
                <a:sym typeface="Arial"/>
              </a:rPr>
              <a:t>a supporto della Certificazione delle Piattaforme di approvvigionamento digitale</a:t>
            </a:r>
            <a:endParaRPr b="0" i="0" sz="1200" u="none" cap="none" strike="noStrike">
              <a:solidFill>
                <a:srgbClr val="0070C0"/>
              </a:solidFill>
              <a:latin typeface="Arial"/>
              <a:ea typeface="Arial"/>
              <a:cs typeface="Arial"/>
              <a:sym typeface="Arial"/>
            </a:endParaRPr>
          </a:p>
          <a:p>
            <a:pPr indent="0" lvl="0" marL="457200" marR="0" rtl="0" algn="just">
              <a:lnSpc>
                <a:spcPct val="115000"/>
              </a:lnSpc>
              <a:spcBef>
                <a:spcPts val="0"/>
              </a:spcBef>
              <a:spcAft>
                <a:spcPts val="0"/>
              </a:spcAft>
              <a:buClr>
                <a:srgbClr val="000000"/>
              </a:buClr>
              <a:buSzPts val="1200"/>
              <a:buFont typeface="Arial"/>
              <a:buNone/>
            </a:pPr>
            <a:r>
              <a:t/>
            </a:r>
            <a:endParaRPr b="0" i="0" sz="1200" u="none" cap="none" strike="noStrike">
              <a:solidFill>
                <a:srgbClr val="0070C0"/>
              </a:solidFill>
              <a:latin typeface="Arial"/>
              <a:ea typeface="Arial"/>
              <a:cs typeface="Arial"/>
              <a:sym typeface="Arial"/>
            </a:endParaRPr>
          </a:p>
          <a:p>
            <a:pPr indent="0" lvl="0" marL="457200" marR="0" rtl="0" algn="just">
              <a:lnSpc>
                <a:spcPct val="115000"/>
              </a:lnSpc>
              <a:spcBef>
                <a:spcPts val="0"/>
              </a:spcBef>
              <a:spcAft>
                <a:spcPts val="0"/>
              </a:spcAft>
              <a:buClr>
                <a:srgbClr val="000000"/>
              </a:buClr>
              <a:buSzPts val="1200"/>
              <a:buFont typeface="Arial"/>
              <a:buNone/>
            </a:pPr>
            <a:r>
              <a:t/>
            </a:r>
            <a:endParaRPr b="0" i="0" sz="1200" u="none" cap="none" strike="noStrike">
              <a:solidFill>
                <a:srgbClr val="0070C0"/>
              </a:solidFill>
              <a:latin typeface="Arial"/>
              <a:ea typeface="Arial"/>
              <a:cs typeface="Arial"/>
              <a:sym typeface="Arial"/>
            </a:endParaRPr>
          </a:p>
          <a:p>
            <a:pPr indent="0" lvl="0" marL="0" marR="0" rtl="0" algn="just">
              <a:lnSpc>
                <a:spcPct val="115000"/>
              </a:lnSpc>
              <a:spcBef>
                <a:spcPts val="0"/>
              </a:spcBef>
              <a:spcAft>
                <a:spcPts val="0"/>
              </a:spcAft>
              <a:buClr>
                <a:srgbClr val="000000"/>
              </a:buClr>
              <a:buSzPts val="1200"/>
              <a:buFont typeface="Arial"/>
              <a:buNone/>
            </a:pPr>
            <a:r>
              <a:rPr b="1" i="0" lang="it-IT" sz="1200" u="none" cap="none" strike="noStrike">
                <a:solidFill>
                  <a:srgbClr val="0070C0"/>
                </a:solidFill>
                <a:latin typeface="Arial"/>
                <a:ea typeface="Arial"/>
                <a:cs typeface="Arial"/>
                <a:sym typeface="Arial"/>
              </a:rPr>
              <a:t>Requisiti delle piattaforme</a:t>
            </a:r>
            <a:endParaRPr b="1" i="0" sz="1200" u="none" cap="none" strike="noStrike">
              <a:solidFill>
                <a:srgbClr val="0070C0"/>
              </a:solidFill>
              <a:latin typeface="Arial"/>
              <a:ea typeface="Arial"/>
              <a:cs typeface="Arial"/>
              <a:sym typeface="Arial"/>
            </a:endParaRPr>
          </a:p>
          <a:p>
            <a:pPr indent="0" lvl="0" marL="0" marR="0" rtl="0" algn="just">
              <a:lnSpc>
                <a:spcPct val="115000"/>
              </a:lnSpc>
              <a:spcBef>
                <a:spcPts val="0"/>
              </a:spcBef>
              <a:spcAft>
                <a:spcPts val="0"/>
              </a:spcAft>
              <a:buClr>
                <a:srgbClr val="000000"/>
              </a:buClr>
              <a:buSzPts val="1200"/>
              <a:buFont typeface="Arial"/>
              <a:buNone/>
            </a:pPr>
            <a:r>
              <a:rPr b="1" i="0" lang="it-IT" sz="1200" u="none" cap="none" strike="noStrike">
                <a:solidFill>
                  <a:srgbClr val="0070C0"/>
                </a:solidFill>
                <a:latin typeface="Arial"/>
                <a:ea typeface="Arial"/>
                <a:cs typeface="Arial"/>
                <a:sym typeface="Arial"/>
              </a:rPr>
              <a:t>	</a:t>
            </a:r>
            <a:r>
              <a:rPr b="0" i="0" lang="it-IT" sz="1200" u="none" cap="none" strike="noStrike">
                <a:solidFill>
                  <a:srgbClr val="0070C0"/>
                </a:solidFill>
                <a:latin typeface="Arial"/>
                <a:ea typeface="Arial"/>
                <a:cs typeface="Arial"/>
                <a:sym typeface="Arial"/>
              </a:rPr>
              <a:t>Requisiti derivanti dalle disposizioni del CAD e da norme di carattere generale (Classe 1)</a:t>
            </a:r>
            <a:endParaRPr b="0" i="0" sz="1200" u="none" cap="none" strike="noStrike">
              <a:solidFill>
                <a:srgbClr val="0070C0"/>
              </a:solidFill>
              <a:latin typeface="Arial"/>
              <a:ea typeface="Arial"/>
              <a:cs typeface="Arial"/>
              <a:sym typeface="Arial"/>
            </a:endParaRPr>
          </a:p>
          <a:p>
            <a:pPr indent="0" lvl="0" marL="0" marR="0" rtl="0" algn="just">
              <a:lnSpc>
                <a:spcPct val="115000"/>
              </a:lnSpc>
              <a:spcBef>
                <a:spcPts val="0"/>
              </a:spcBef>
              <a:spcAft>
                <a:spcPts val="0"/>
              </a:spcAft>
              <a:buClr>
                <a:srgbClr val="000000"/>
              </a:buClr>
              <a:buSzPts val="1200"/>
              <a:buFont typeface="Arial"/>
              <a:buNone/>
            </a:pPr>
            <a:r>
              <a:rPr b="0" i="0" lang="it-IT" sz="1200" u="none" cap="none" strike="noStrike">
                <a:solidFill>
                  <a:srgbClr val="0070C0"/>
                </a:solidFill>
                <a:latin typeface="Arial"/>
                <a:ea typeface="Arial"/>
                <a:cs typeface="Arial"/>
                <a:sym typeface="Arial"/>
              </a:rPr>
              <a:t>	Requisiti funzionali del ciclo di vita digitale dei contratti (Classe 2)</a:t>
            </a:r>
            <a:endParaRPr b="0" i="0" sz="1200" u="none" cap="none" strike="noStrike">
              <a:solidFill>
                <a:srgbClr val="0070C0"/>
              </a:solidFill>
              <a:latin typeface="Arial"/>
              <a:ea typeface="Arial"/>
              <a:cs typeface="Arial"/>
              <a:sym typeface="Arial"/>
            </a:endParaRPr>
          </a:p>
          <a:p>
            <a:pPr indent="0" lvl="0" marL="0" marR="0" rtl="0" algn="just">
              <a:lnSpc>
                <a:spcPct val="115000"/>
              </a:lnSpc>
              <a:spcBef>
                <a:spcPts val="0"/>
              </a:spcBef>
              <a:spcAft>
                <a:spcPts val="0"/>
              </a:spcAft>
              <a:buClr>
                <a:srgbClr val="000000"/>
              </a:buClr>
              <a:buSzPts val="1200"/>
              <a:buFont typeface="Arial"/>
              <a:buNone/>
            </a:pPr>
            <a:r>
              <a:rPr b="0" i="0" lang="it-IT" sz="1200" u="none" cap="none" strike="noStrike">
                <a:solidFill>
                  <a:srgbClr val="0070C0"/>
                </a:solidFill>
                <a:latin typeface="Arial"/>
                <a:ea typeface="Arial"/>
                <a:cs typeface="Arial"/>
                <a:sym typeface="Arial"/>
              </a:rPr>
              <a:t>	Requisiti funzionali generali (Classe 2-a)</a:t>
            </a:r>
            <a:endParaRPr b="0" i="0" sz="1200" u="none" cap="none" strike="noStrike">
              <a:solidFill>
                <a:srgbClr val="0070C0"/>
              </a:solidFill>
              <a:latin typeface="Arial"/>
              <a:ea typeface="Arial"/>
              <a:cs typeface="Arial"/>
              <a:sym typeface="Arial"/>
            </a:endParaRPr>
          </a:p>
          <a:p>
            <a:pPr indent="0" lvl="0" marL="0" marR="0" rtl="0" algn="just">
              <a:lnSpc>
                <a:spcPct val="115000"/>
              </a:lnSpc>
              <a:spcBef>
                <a:spcPts val="0"/>
              </a:spcBef>
              <a:spcAft>
                <a:spcPts val="0"/>
              </a:spcAft>
              <a:buClr>
                <a:srgbClr val="000000"/>
              </a:buClr>
              <a:buSzPts val="1200"/>
              <a:buFont typeface="Arial"/>
              <a:buNone/>
            </a:pPr>
            <a:r>
              <a:rPr b="0" i="0" lang="it-IT" sz="1200" u="none" cap="none" strike="noStrike">
                <a:solidFill>
                  <a:srgbClr val="0070C0"/>
                </a:solidFill>
                <a:latin typeface="Arial"/>
                <a:ea typeface="Arial"/>
                <a:cs typeface="Arial"/>
                <a:sym typeface="Arial"/>
              </a:rPr>
              <a:t>	Requisiti funzionali specifici (Classe 2-b)</a:t>
            </a:r>
            <a:endParaRPr b="0" i="0" sz="1200" u="none" cap="none" strike="noStrike">
              <a:solidFill>
                <a:srgbClr val="0070C0"/>
              </a:solidFill>
              <a:latin typeface="Arial"/>
              <a:ea typeface="Arial"/>
              <a:cs typeface="Arial"/>
              <a:sym typeface="Arial"/>
            </a:endParaRPr>
          </a:p>
          <a:p>
            <a:pPr indent="0" lvl="0" marL="0" marR="0" rtl="0" algn="just">
              <a:lnSpc>
                <a:spcPct val="115000"/>
              </a:lnSpc>
              <a:spcBef>
                <a:spcPts val="0"/>
              </a:spcBef>
              <a:spcAft>
                <a:spcPts val="0"/>
              </a:spcAft>
              <a:buClr>
                <a:srgbClr val="000000"/>
              </a:buClr>
              <a:buSzPts val="1200"/>
              <a:buFont typeface="Arial"/>
              <a:buNone/>
            </a:pPr>
            <a:r>
              <a:rPr b="0" i="0" lang="it-IT" sz="1200" u="none" cap="none" strike="noStrike">
                <a:solidFill>
                  <a:srgbClr val="0070C0"/>
                </a:solidFill>
                <a:latin typeface="Arial"/>
                <a:ea typeface="Arial"/>
                <a:cs typeface="Arial"/>
                <a:sym typeface="Arial"/>
              </a:rPr>
              <a:t>	Requisiti di interoperabilità (Classe 3)</a:t>
            </a:r>
            <a:endParaRPr b="0" i="0" sz="1200" u="none" cap="none" strike="noStrike">
              <a:solidFill>
                <a:srgbClr val="0070C0"/>
              </a:solidFill>
              <a:latin typeface="Arial"/>
              <a:ea typeface="Arial"/>
              <a:cs typeface="Arial"/>
              <a:sym typeface="Arial"/>
            </a:endParaRPr>
          </a:p>
          <a:p>
            <a:pPr indent="0" lvl="0" marL="0" marR="0" rtl="0" algn="just">
              <a:lnSpc>
                <a:spcPct val="115000"/>
              </a:lnSpc>
              <a:spcBef>
                <a:spcPts val="0"/>
              </a:spcBef>
              <a:spcAft>
                <a:spcPts val="0"/>
              </a:spcAft>
              <a:buClr>
                <a:srgbClr val="000000"/>
              </a:buClr>
              <a:buSzPts val="1200"/>
              <a:buFont typeface="Arial"/>
              <a:buNone/>
            </a:pPr>
            <a:r>
              <a:t/>
            </a:r>
            <a:endParaRPr b="0" i="0" sz="1200" u="none" cap="none" strike="noStrike">
              <a:solidFill>
                <a:srgbClr val="0070C0"/>
              </a:solidFill>
              <a:latin typeface="Arial"/>
              <a:ea typeface="Arial"/>
              <a:cs typeface="Arial"/>
              <a:sym typeface="Arial"/>
            </a:endParaRPr>
          </a:p>
          <a:p>
            <a:pPr indent="0" lvl="0" marL="0" marR="0" rtl="0" algn="just">
              <a:lnSpc>
                <a:spcPct val="115000"/>
              </a:lnSpc>
              <a:spcBef>
                <a:spcPts val="0"/>
              </a:spcBef>
              <a:spcAft>
                <a:spcPts val="0"/>
              </a:spcAft>
              <a:buClr>
                <a:srgbClr val="000000"/>
              </a:buClr>
              <a:buSzPts val="1200"/>
              <a:buFont typeface="Arial"/>
              <a:buNone/>
            </a:pPr>
            <a:r>
              <a:rPr b="1" i="0" lang="it-IT" sz="1200" u="none" cap="none" strike="noStrike">
                <a:solidFill>
                  <a:srgbClr val="0070C0"/>
                </a:solidFill>
                <a:latin typeface="Arial"/>
                <a:ea typeface="Arial"/>
                <a:cs typeface="Arial"/>
                <a:sym typeface="Arial"/>
              </a:rPr>
              <a:t>	</a:t>
            </a:r>
            <a:endParaRPr b="1" i="0" sz="1200" u="none" cap="none" strike="noStrike">
              <a:solidFill>
                <a:srgbClr val="0070C0"/>
              </a:solidFill>
              <a:latin typeface="Arial"/>
              <a:ea typeface="Arial"/>
              <a:cs typeface="Arial"/>
              <a:sym typeface="Arial"/>
            </a:endParaRPr>
          </a:p>
          <a:p>
            <a:pPr indent="0" lvl="0" marL="0" marR="0" rtl="0" algn="just">
              <a:lnSpc>
                <a:spcPct val="115000"/>
              </a:lnSpc>
              <a:spcBef>
                <a:spcPts val="0"/>
              </a:spcBef>
              <a:spcAft>
                <a:spcPts val="0"/>
              </a:spcAft>
              <a:buClr>
                <a:srgbClr val="000000"/>
              </a:buClr>
              <a:buSzPts val="1200"/>
              <a:buFont typeface="Arial"/>
              <a:buNone/>
            </a:pPr>
            <a:r>
              <a:t/>
            </a:r>
            <a:endParaRPr b="1" i="0" sz="1200" u="none" cap="none" strike="noStrike">
              <a:solidFill>
                <a:srgbClr val="0070C0"/>
              </a:solidFill>
              <a:latin typeface="Arial"/>
              <a:ea typeface="Arial"/>
              <a:cs typeface="Arial"/>
              <a:sym typeface="Arial"/>
            </a:endParaRPr>
          </a:p>
        </p:txBody>
      </p:sp>
      <p:sp>
        <p:nvSpPr>
          <p:cNvPr id="361" name="Google Shape;361;g28bcfcd500d_0_58"/>
          <p:cNvSpPr txBox="1"/>
          <p:nvPr/>
        </p:nvSpPr>
        <p:spPr>
          <a:xfrm>
            <a:off x="3119425" y="957900"/>
            <a:ext cx="72633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Clr>
                <a:schemeClr val="dk1"/>
              </a:buClr>
              <a:buSzPts val="1100"/>
              <a:buFont typeface="Arial"/>
              <a:buNone/>
            </a:pPr>
            <a:r>
              <a:rPr b="1" i="0" lang="it-IT" sz="1800" u="none" cap="none" strike="noStrike">
                <a:solidFill>
                  <a:srgbClr val="0070C0"/>
                </a:solidFill>
                <a:latin typeface="Arial"/>
                <a:ea typeface="Arial"/>
                <a:cs typeface="Arial"/>
                <a:sym typeface="Arial"/>
              </a:rPr>
              <a:t>Piattaforme di approvvigionamento digitale: certificazione (1/3)</a:t>
            </a:r>
            <a:endParaRPr b="1" i="0" sz="1800" u="none" cap="none" strike="noStrike">
              <a:solidFill>
                <a:srgbClr val="0070C0"/>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5" name="Shape 365"/>
        <p:cNvGrpSpPr/>
        <p:nvPr/>
      </p:nvGrpSpPr>
      <p:grpSpPr>
        <a:xfrm>
          <a:off x="0" y="0"/>
          <a:ext cx="0" cy="0"/>
          <a:chOff x="0" y="0"/>
          <a:chExt cx="0" cy="0"/>
        </a:xfrm>
      </p:grpSpPr>
      <p:sp>
        <p:nvSpPr>
          <p:cNvPr id="366" name="Google Shape;366;g28bcfcd500d_0_66"/>
          <p:cNvSpPr txBox="1"/>
          <p:nvPr/>
        </p:nvSpPr>
        <p:spPr>
          <a:xfrm>
            <a:off x="3005700" y="160950"/>
            <a:ext cx="8315700" cy="523200"/>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Clr>
                <a:schemeClr val="dk1"/>
              </a:buClr>
              <a:buSzPts val="1100"/>
              <a:buFont typeface="Arial"/>
              <a:buNone/>
            </a:pPr>
            <a:r>
              <a:rPr b="1" i="0" lang="it-IT" sz="2800" u="none" cap="none" strike="noStrike">
                <a:solidFill>
                  <a:srgbClr val="4F81BC"/>
                </a:solidFill>
                <a:latin typeface="Arial"/>
                <a:ea typeface="Arial"/>
                <a:cs typeface="Arial"/>
                <a:sym typeface="Arial"/>
              </a:rPr>
              <a:t>La digitalizzazione del ciclo di vita dei contratti</a:t>
            </a:r>
            <a:endParaRPr b="1" i="0" sz="2800" u="none" cap="none" strike="noStrike">
              <a:solidFill>
                <a:srgbClr val="0070C0"/>
              </a:solidFill>
              <a:latin typeface="Arial"/>
              <a:ea typeface="Arial"/>
              <a:cs typeface="Arial"/>
              <a:sym typeface="Arial"/>
            </a:endParaRPr>
          </a:p>
        </p:txBody>
      </p:sp>
      <p:sp>
        <p:nvSpPr>
          <p:cNvPr id="367" name="Google Shape;367;g28bcfcd500d_0_66"/>
          <p:cNvSpPr txBox="1"/>
          <p:nvPr/>
        </p:nvSpPr>
        <p:spPr>
          <a:xfrm>
            <a:off x="721228" y="2185200"/>
            <a:ext cx="10298400" cy="1976400"/>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Clr>
                <a:srgbClr val="000000"/>
              </a:buClr>
              <a:buSzPts val="1200"/>
              <a:buFont typeface="Arial"/>
              <a:buNone/>
            </a:pPr>
            <a:r>
              <a:rPr b="1" i="0" lang="it-IT" sz="1200" u="none" cap="none" strike="noStrike">
                <a:solidFill>
                  <a:srgbClr val="0070C0"/>
                </a:solidFill>
                <a:latin typeface="Arial"/>
                <a:ea typeface="Arial"/>
                <a:cs typeface="Arial"/>
                <a:sym typeface="Arial"/>
              </a:rPr>
              <a:t>Sono soggetti a certificazione:</a:t>
            </a:r>
            <a:endParaRPr b="1" i="0" sz="1200" u="none" cap="none" strike="noStrike">
              <a:solidFill>
                <a:srgbClr val="0070C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200"/>
              <a:buFont typeface="Arial"/>
              <a:buNone/>
            </a:pPr>
            <a:r>
              <a:t/>
            </a:r>
            <a:endParaRPr b="1" i="0" sz="1200" u="none" cap="none" strike="noStrike">
              <a:solidFill>
                <a:srgbClr val="0070C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200"/>
              <a:buFont typeface="Arial"/>
              <a:buNone/>
            </a:pPr>
            <a:r>
              <a:rPr b="1" i="0" lang="it-IT" sz="1200" u="none" cap="none" strike="noStrike">
                <a:solidFill>
                  <a:srgbClr val="0070C0"/>
                </a:solidFill>
                <a:latin typeface="Arial"/>
                <a:ea typeface="Arial"/>
                <a:cs typeface="Arial"/>
                <a:sym typeface="Arial"/>
              </a:rPr>
              <a:t>Piattaforma di approvvigionamento digitale</a:t>
            </a:r>
            <a:r>
              <a:rPr b="0" i="0" lang="it-IT" sz="1200" u="none" cap="none" strike="noStrike">
                <a:solidFill>
                  <a:srgbClr val="0070C0"/>
                </a:solidFill>
                <a:latin typeface="Arial"/>
                <a:ea typeface="Arial"/>
                <a:cs typeface="Arial"/>
                <a:sym typeface="Arial"/>
              </a:rPr>
              <a:t>: ai sensi dell'art. 25 del Codice, insieme dei servizi e dei sistemi informatici, interconnessi e interoperanti, utilizzati dalle stazioni appaltanti e dagli enti concedenti per svolgere una o più attività del ciclo di vita dei contratti pubblici, e per l’interazione con la BDNCPa emanato la normativa per ottenere la certificazione delle piattaforme con due distinti documenti</a:t>
            </a:r>
            <a:endParaRPr b="0" i="0" sz="1200" u="none" cap="none" strike="noStrike">
              <a:solidFill>
                <a:srgbClr val="0070C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200"/>
              <a:buFont typeface="Arial"/>
              <a:buNone/>
            </a:pPr>
            <a:r>
              <a:t/>
            </a:r>
            <a:endParaRPr b="1" i="0" sz="1200" u="none" cap="none" strike="noStrike">
              <a:solidFill>
                <a:srgbClr val="0070C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200"/>
              <a:buFont typeface="Arial"/>
              <a:buNone/>
            </a:pPr>
            <a:r>
              <a:rPr b="1" i="0" lang="it-IT" sz="1200" u="none" cap="none" strike="noStrike">
                <a:solidFill>
                  <a:srgbClr val="0070C0"/>
                </a:solidFill>
                <a:latin typeface="Arial"/>
                <a:ea typeface="Arial"/>
                <a:cs typeface="Arial"/>
                <a:sym typeface="Arial"/>
              </a:rPr>
              <a:t>Componente della Piattaforma di approvvigionamento digitale: </a:t>
            </a:r>
            <a:r>
              <a:rPr b="0" i="0" lang="it-IT" sz="1200" u="none" cap="none" strike="noStrike">
                <a:solidFill>
                  <a:srgbClr val="0070C0"/>
                </a:solidFill>
                <a:latin typeface="Arial"/>
                <a:ea typeface="Arial"/>
                <a:cs typeface="Arial"/>
                <a:sym typeface="Arial"/>
              </a:rPr>
              <a:t>Servizio o sistema informatico software componente di una Piattaforma di approvvigionamento digitale e tale che soddisfi entrambe le seguenti condizioni: a) il componente è utilizzato da almeno una stazione appaltante e da un ente concedente; b) il componente realizza una delle attività previste all’art. 22 comma 2 del Codice o interagisce con la BDNCP. </a:t>
            </a:r>
            <a:endParaRPr b="0" i="0" sz="1200" u="none" cap="none" strike="noStrike">
              <a:solidFill>
                <a:srgbClr val="0070C0"/>
              </a:solidFill>
              <a:latin typeface="Arial"/>
              <a:ea typeface="Arial"/>
              <a:cs typeface="Arial"/>
              <a:sym typeface="Arial"/>
            </a:endParaRPr>
          </a:p>
        </p:txBody>
      </p:sp>
      <p:sp>
        <p:nvSpPr>
          <p:cNvPr id="368" name="Google Shape;368;g28bcfcd500d_0_66"/>
          <p:cNvSpPr txBox="1"/>
          <p:nvPr/>
        </p:nvSpPr>
        <p:spPr>
          <a:xfrm>
            <a:off x="3119425" y="957900"/>
            <a:ext cx="72633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Clr>
                <a:schemeClr val="dk1"/>
              </a:buClr>
              <a:buSzPts val="1100"/>
              <a:buFont typeface="Arial"/>
              <a:buNone/>
            </a:pPr>
            <a:r>
              <a:rPr b="1" i="0" lang="it-IT" sz="1800" u="none" cap="none" strike="noStrike">
                <a:solidFill>
                  <a:srgbClr val="0070C0"/>
                </a:solidFill>
                <a:latin typeface="Arial"/>
                <a:ea typeface="Arial"/>
                <a:cs typeface="Arial"/>
                <a:sym typeface="Arial"/>
              </a:rPr>
              <a:t>Piattaforme di approvvigionamento digitale: certificazione (2/3)</a:t>
            </a:r>
            <a:endParaRPr b="1" i="0" sz="1800" u="none" cap="none" strike="noStrike">
              <a:solidFill>
                <a:srgbClr val="0070C0"/>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2" name="Shape 372"/>
        <p:cNvGrpSpPr/>
        <p:nvPr/>
      </p:nvGrpSpPr>
      <p:grpSpPr>
        <a:xfrm>
          <a:off x="0" y="0"/>
          <a:ext cx="0" cy="0"/>
          <a:chOff x="0" y="0"/>
          <a:chExt cx="0" cy="0"/>
        </a:xfrm>
      </p:grpSpPr>
      <p:sp>
        <p:nvSpPr>
          <p:cNvPr id="373" name="Google Shape;373;g28bcfcd500d_0_81"/>
          <p:cNvSpPr txBox="1"/>
          <p:nvPr/>
        </p:nvSpPr>
        <p:spPr>
          <a:xfrm>
            <a:off x="3005700" y="160950"/>
            <a:ext cx="8315700" cy="523200"/>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Clr>
                <a:schemeClr val="dk1"/>
              </a:buClr>
              <a:buSzPts val="1100"/>
              <a:buFont typeface="Arial"/>
              <a:buNone/>
            </a:pPr>
            <a:r>
              <a:rPr b="1" i="0" lang="it-IT" sz="2800" u="none" cap="none" strike="noStrike">
                <a:solidFill>
                  <a:srgbClr val="4F81BC"/>
                </a:solidFill>
                <a:latin typeface="Arial"/>
                <a:ea typeface="Arial"/>
                <a:cs typeface="Arial"/>
                <a:sym typeface="Arial"/>
              </a:rPr>
              <a:t>La digitalizzazione del ciclo di vita dei contratti</a:t>
            </a:r>
            <a:endParaRPr b="1" i="0" sz="2800" u="none" cap="none" strike="noStrike">
              <a:solidFill>
                <a:srgbClr val="0070C0"/>
              </a:solidFill>
              <a:latin typeface="Arial"/>
              <a:ea typeface="Arial"/>
              <a:cs typeface="Arial"/>
              <a:sym typeface="Arial"/>
            </a:endParaRPr>
          </a:p>
        </p:txBody>
      </p:sp>
      <p:sp>
        <p:nvSpPr>
          <p:cNvPr id="374" name="Google Shape;374;g28bcfcd500d_0_81"/>
          <p:cNvSpPr txBox="1"/>
          <p:nvPr/>
        </p:nvSpPr>
        <p:spPr>
          <a:xfrm>
            <a:off x="721228" y="2185200"/>
            <a:ext cx="10298400" cy="2188800"/>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Clr>
                <a:srgbClr val="000000"/>
              </a:buClr>
              <a:buSzPts val="1200"/>
              <a:buFont typeface="Arial"/>
              <a:buNone/>
            </a:pPr>
            <a:r>
              <a:rPr b="1" i="0" lang="it-IT" sz="1200" u="none" cap="none" strike="noStrike">
                <a:solidFill>
                  <a:srgbClr val="0070C0"/>
                </a:solidFill>
                <a:latin typeface="Arial"/>
                <a:ea typeface="Arial"/>
                <a:cs typeface="Arial"/>
                <a:sym typeface="Arial"/>
              </a:rPr>
              <a:t>Sono soggetti a certificazione:</a:t>
            </a:r>
            <a:endParaRPr b="1" i="0" sz="1200" u="none" cap="none" strike="noStrike">
              <a:solidFill>
                <a:srgbClr val="0070C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200"/>
              <a:buFont typeface="Arial"/>
              <a:buNone/>
            </a:pPr>
            <a:r>
              <a:t/>
            </a:r>
            <a:endParaRPr b="1" i="0" sz="1200" u="none" cap="none" strike="noStrike">
              <a:solidFill>
                <a:srgbClr val="0070C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200"/>
              <a:buFont typeface="Arial"/>
              <a:buNone/>
            </a:pPr>
            <a:r>
              <a:rPr b="1" i="0" lang="it-IT" sz="1200" u="none" cap="none" strike="noStrike">
                <a:solidFill>
                  <a:srgbClr val="0070C0"/>
                </a:solidFill>
                <a:latin typeface="Arial"/>
                <a:ea typeface="Arial"/>
                <a:cs typeface="Arial"/>
                <a:sym typeface="Arial"/>
              </a:rPr>
              <a:t>Titolare della piattaforma o Produttore:</a:t>
            </a:r>
            <a:r>
              <a:rPr b="0" i="0" lang="it-IT" sz="1200" u="none" cap="none" strike="noStrike">
                <a:solidFill>
                  <a:srgbClr val="0070C0"/>
                </a:solidFill>
                <a:latin typeface="Arial"/>
                <a:ea typeface="Arial"/>
                <a:cs typeface="Arial"/>
                <a:sym typeface="Arial"/>
              </a:rPr>
              <a:t> Soggetto giuridico, pubblico o privato, proprietario dei diritti, anche non esclusivi, di almeno un componente essenziale della Piattaforma e che mette a disposizione, anche mediante contratti, convenzioni/accordi, sviluppa e mantiene il software della Piattaforma conforme ai requisiti del Codice e delle Regole tecniche 11 presenti Regole tecniche e lo sottopone a certificazione AGID ai sensi dell’art. 26, c. 2 del Codice, con le modalità specificate nelle presenti Regole tecniche.</a:t>
            </a:r>
            <a:endParaRPr b="0" i="0" sz="1200" u="none" cap="none" strike="noStrike">
              <a:solidFill>
                <a:srgbClr val="0070C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200"/>
              <a:buFont typeface="Arial"/>
              <a:buNone/>
            </a:pPr>
            <a:r>
              <a:t/>
            </a:r>
            <a:endParaRPr b="1" i="0" sz="1200" u="none" cap="none" strike="noStrike">
              <a:solidFill>
                <a:srgbClr val="0070C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200"/>
              <a:buFont typeface="Arial"/>
              <a:buNone/>
            </a:pPr>
            <a:r>
              <a:rPr b="1" i="0" lang="it-IT" sz="1200" u="none" cap="none" strike="noStrike">
                <a:solidFill>
                  <a:srgbClr val="0070C0"/>
                </a:solidFill>
                <a:latin typeface="Arial"/>
                <a:ea typeface="Arial"/>
                <a:cs typeface="Arial"/>
                <a:sym typeface="Arial"/>
              </a:rPr>
              <a:t>Gestore della piattaforma o Gestore: </a:t>
            </a:r>
            <a:r>
              <a:rPr b="0" i="0" lang="it-IT" sz="1200" u="none" cap="none" strike="noStrike">
                <a:solidFill>
                  <a:srgbClr val="0070C0"/>
                </a:solidFill>
                <a:latin typeface="Arial"/>
                <a:ea typeface="Arial"/>
                <a:cs typeface="Arial"/>
                <a:sym typeface="Arial"/>
              </a:rPr>
              <a:t>Soggetto giuridico, pubblico o privato, responsabile della gestione dell’esercizio di un’istanza della Piattaforma in conformità alle presenti Regole tecniche, coincidente con una SA o dalla stessa incaricato, che ne garantisce il funzionamento, la sicurezza e la protezione dei dati personali.</a:t>
            </a:r>
            <a:endParaRPr b="0" i="0" sz="1200" u="none" cap="none" strike="noStrike">
              <a:solidFill>
                <a:srgbClr val="0070C0"/>
              </a:solidFill>
              <a:latin typeface="Arial"/>
              <a:ea typeface="Arial"/>
              <a:cs typeface="Arial"/>
              <a:sym typeface="Arial"/>
            </a:endParaRPr>
          </a:p>
        </p:txBody>
      </p:sp>
      <p:sp>
        <p:nvSpPr>
          <p:cNvPr id="375" name="Google Shape;375;g28bcfcd500d_0_81"/>
          <p:cNvSpPr txBox="1"/>
          <p:nvPr/>
        </p:nvSpPr>
        <p:spPr>
          <a:xfrm>
            <a:off x="3119425" y="957900"/>
            <a:ext cx="72633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Clr>
                <a:schemeClr val="dk1"/>
              </a:buClr>
              <a:buSzPts val="1100"/>
              <a:buFont typeface="Arial"/>
              <a:buNone/>
            </a:pPr>
            <a:r>
              <a:rPr b="1" i="0" lang="it-IT" sz="1800" u="none" cap="none" strike="noStrike">
                <a:solidFill>
                  <a:srgbClr val="0070C0"/>
                </a:solidFill>
                <a:latin typeface="Arial"/>
                <a:ea typeface="Arial"/>
                <a:cs typeface="Arial"/>
                <a:sym typeface="Arial"/>
              </a:rPr>
              <a:t>Piattaforme di approvvigionamento digitale: certificazione (3/3)</a:t>
            </a:r>
            <a:endParaRPr b="1" i="0" sz="1800" u="none" cap="none" strike="noStrike">
              <a:solidFill>
                <a:srgbClr val="0070C0"/>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9" name="Shape 379"/>
        <p:cNvGrpSpPr/>
        <p:nvPr/>
      </p:nvGrpSpPr>
      <p:grpSpPr>
        <a:xfrm>
          <a:off x="0" y="0"/>
          <a:ext cx="0" cy="0"/>
          <a:chOff x="0" y="0"/>
          <a:chExt cx="0" cy="0"/>
        </a:xfrm>
      </p:grpSpPr>
      <p:sp>
        <p:nvSpPr>
          <p:cNvPr id="380" name="Google Shape;380;g28bcfcd500d_0_47"/>
          <p:cNvSpPr txBox="1"/>
          <p:nvPr/>
        </p:nvSpPr>
        <p:spPr>
          <a:xfrm>
            <a:off x="3005700" y="160950"/>
            <a:ext cx="8315700" cy="523200"/>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Clr>
                <a:schemeClr val="dk1"/>
              </a:buClr>
              <a:buSzPts val="1100"/>
              <a:buFont typeface="Arial"/>
              <a:buNone/>
            </a:pPr>
            <a:r>
              <a:rPr b="1" i="0" lang="it-IT" sz="2800" u="none" cap="none" strike="noStrike">
                <a:solidFill>
                  <a:srgbClr val="4F81BC"/>
                </a:solidFill>
                <a:latin typeface="Arial"/>
                <a:ea typeface="Arial"/>
                <a:cs typeface="Arial"/>
                <a:sym typeface="Arial"/>
              </a:rPr>
              <a:t>La digitalizzazione del ciclo di vita dei contratti</a:t>
            </a:r>
            <a:endParaRPr b="1" i="0" sz="2800" u="none" cap="none" strike="noStrike">
              <a:solidFill>
                <a:srgbClr val="0070C0"/>
              </a:solidFill>
              <a:latin typeface="Arial"/>
              <a:ea typeface="Arial"/>
              <a:cs typeface="Arial"/>
              <a:sym typeface="Arial"/>
            </a:endParaRPr>
          </a:p>
        </p:txBody>
      </p:sp>
      <p:sp>
        <p:nvSpPr>
          <p:cNvPr id="381" name="Google Shape;381;g28bcfcd500d_0_47"/>
          <p:cNvSpPr txBox="1"/>
          <p:nvPr/>
        </p:nvSpPr>
        <p:spPr>
          <a:xfrm>
            <a:off x="721228" y="2185200"/>
            <a:ext cx="10298400" cy="2826000"/>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Clr>
                <a:srgbClr val="000000"/>
              </a:buClr>
              <a:buSzPts val="1200"/>
              <a:buFont typeface="Arial"/>
              <a:buNone/>
            </a:pPr>
            <a:r>
              <a:rPr b="1" i="0" lang="it-IT" sz="1200" u="none" cap="none" strike="noStrike">
                <a:solidFill>
                  <a:srgbClr val="0070C0"/>
                </a:solidFill>
                <a:latin typeface="Arial"/>
                <a:ea typeface="Arial"/>
                <a:cs typeface="Arial"/>
                <a:sym typeface="Arial"/>
              </a:rPr>
              <a:t>Abilita l’accesso semplice e sicuro alle informazioni di tutte le Pubbliche Amministrazioni.</a:t>
            </a:r>
            <a:endParaRPr b="1" i="0" sz="1200" u="none" cap="none" strike="noStrike">
              <a:solidFill>
                <a:srgbClr val="0070C0"/>
              </a:solidFill>
              <a:highlight>
                <a:srgbClr val="EDEBE9"/>
              </a:highlight>
              <a:latin typeface="Arial"/>
              <a:ea typeface="Arial"/>
              <a:cs typeface="Arial"/>
              <a:sym typeface="Arial"/>
            </a:endParaRPr>
          </a:p>
          <a:p>
            <a:pPr indent="0" lvl="0" marL="0" marR="0" rtl="0" algn="just">
              <a:lnSpc>
                <a:spcPct val="115000"/>
              </a:lnSpc>
              <a:spcBef>
                <a:spcPts val="0"/>
              </a:spcBef>
              <a:spcAft>
                <a:spcPts val="0"/>
              </a:spcAft>
              <a:buClr>
                <a:srgbClr val="000000"/>
              </a:buClr>
              <a:buSzPts val="1200"/>
              <a:buFont typeface="Arial"/>
              <a:buNone/>
            </a:pPr>
            <a:r>
              <a:t/>
            </a:r>
            <a:endParaRPr b="0" i="0" sz="1200" u="none" cap="none" strike="noStrike">
              <a:solidFill>
                <a:srgbClr val="0070C0"/>
              </a:solidFill>
              <a:latin typeface="Arial"/>
              <a:ea typeface="Arial"/>
              <a:cs typeface="Arial"/>
              <a:sym typeface="Arial"/>
            </a:endParaRPr>
          </a:p>
          <a:p>
            <a:pPr indent="0" lvl="0" marL="0" marR="0" rtl="0" algn="just">
              <a:lnSpc>
                <a:spcPct val="115000"/>
              </a:lnSpc>
              <a:spcBef>
                <a:spcPts val="0"/>
              </a:spcBef>
              <a:spcAft>
                <a:spcPts val="0"/>
              </a:spcAft>
              <a:buClr>
                <a:srgbClr val="000000"/>
              </a:buClr>
              <a:buSzPts val="1200"/>
              <a:buFont typeface="Arial"/>
              <a:buNone/>
            </a:pPr>
            <a:r>
              <a:rPr b="0" i="0" lang="it-IT" sz="1200" u="none" cap="none" strike="noStrike">
                <a:solidFill>
                  <a:srgbClr val="0070C0"/>
                </a:solidFill>
                <a:latin typeface="Arial"/>
                <a:ea typeface="Arial"/>
                <a:cs typeface="Arial"/>
                <a:sym typeface="Arial"/>
              </a:rPr>
              <a:t>Dopo aver aderito alla Piattaforma Digitale Nazionale Dati (PDND), è possibile:</a:t>
            </a:r>
            <a:endParaRPr b="0" i="0" sz="1200" u="none" cap="none" strike="noStrike">
              <a:solidFill>
                <a:srgbClr val="0070C0"/>
              </a:solidFill>
              <a:latin typeface="Arial"/>
              <a:ea typeface="Arial"/>
              <a:cs typeface="Arial"/>
              <a:sym typeface="Arial"/>
            </a:endParaRPr>
          </a:p>
          <a:p>
            <a:pPr indent="-304800" lvl="0" marL="457200" marR="0" rtl="0" algn="just">
              <a:lnSpc>
                <a:spcPct val="115000"/>
              </a:lnSpc>
              <a:spcBef>
                <a:spcPts val="0"/>
              </a:spcBef>
              <a:spcAft>
                <a:spcPts val="0"/>
              </a:spcAft>
              <a:buClr>
                <a:srgbClr val="0070C0"/>
              </a:buClr>
              <a:buSzPts val="1200"/>
              <a:buFont typeface="Arial"/>
              <a:buChar char="●"/>
            </a:pPr>
            <a:r>
              <a:rPr b="0" i="0" lang="it-IT" sz="1200" u="none" cap="none" strike="noStrike">
                <a:solidFill>
                  <a:srgbClr val="0070C0"/>
                </a:solidFill>
                <a:latin typeface="Arial"/>
                <a:ea typeface="Arial"/>
                <a:cs typeface="Arial"/>
                <a:sym typeface="Arial"/>
              </a:rPr>
              <a:t>accedere al catalogo delle API disponibili e quelle che veicolano dati di interesse nazionale e valuta come integrarle nei servizi o come crearne di innovativi </a:t>
            </a:r>
            <a:endParaRPr b="0" i="0" sz="1200" u="none" cap="none" strike="noStrike">
              <a:solidFill>
                <a:srgbClr val="0070C0"/>
              </a:solidFill>
              <a:latin typeface="Arial"/>
              <a:ea typeface="Arial"/>
              <a:cs typeface="Arial"/>
              <a:sym typeface="Arial"/>
            </a:endParaRPr>
          </a:p>
          <a:p>
            <a:pPr indent="-304800" lvl="0" marL="457200" marR="0" rtl="0" algn="just">
              <a:lnSpc>
                <a:spcPct val="115000"/>
              </a:lnSpc>
              <a:spcBef>
                <a:spcPts val="0"/>
              </a:spcBef>
              <a:spcAft>
                <a:spcPts val="0"/>
              </a:spcAft>
              <a:buClr>
                <a:srgbClr val="0070C0"/>
              </a:buClr>
              <a:buSzPts val="1200"/>
              <a:buFont typeface="Arial"/>
              <a:buChar char="●"/>
            </a:pPr>
            <a:r>
              <a:rPr b="0" i="0" lang="it-IT" sz="1200" u="none" cap="none" strike="noStrike">
                <a:solidFill>
                  <a:srgbClr val="0070C0"/>
                </a:solidFill>
                <a:latin typeface="Arial"/>
                <a:ea typeface="Arial"/>
                <a:cs typeface="Arial"/>
                <a:sym typeface="Arial"/>
              </a:rPr>
              <a:t>creare le API usando gli strumenti e i canali di supporto disponibili. </a:t>
            </a:r>
            <a:endParaRPr b="0" i="0" sz="1200" u="none" cap="none" strike="noStrike">
              <a:solidFill>
                <a:srgbClr val="0070C0"/>
              </a:solidFill>
              <a:latin typeface="Arial"/>
              <a:ea typeface="Arial"/>
              <a:cs typeface="Arial"/>
              <a:sym typeface="Arial"/>
            </a:endParaRPr>
          </a:p>
          <a:p>
            <a:pPr indent="-304800" lvl="0" marL="457200" marR="0" rtl="0" algn="just">
              <a:lnSpc>
                <a:spcPct val="115000"/>
              </a:lnSpc>
              <a:spcBef>
                <a:spcPts val="0"/>
              </a:spcBef>
              <a:spcAft>
                <a:spcPts val="0"/>
              </a:spcAft>
              <a:buClr>
                <a:srgbClr val="0070C0"/>
              </a:buClr>
              <a:buSzPts val="1200"/>
              <a:buFont typeface="Arial"/>
              <a:buChar char="●"/>
            </a:pPr>
            <a:r>
              <a:rPr b="0" i="0" lang="it-IT" sz="1200" u="none" cap="none" strike="noStrike">
                <a:solidFill>
                  <a:srgbClr val="0070C0"/>
                </a:solidFill>
                <a:latin typeface="Arial"/>
                <a:ea typeface="Arial"/>
                <a:cs typeface="Arial"/>
                <a:sym typeface="Arial"/>
              </a:rPr>
              <a:t>Consultare e riutilizza ontologie, vocabolari controllati e schemi dati</a:t>
            </a:r>
            <a:endParaRPr b="0" i="0" sz="1200" u="none" cap="none" strike="noStrike">
              <a:solidFill>
                <a:srgbClr val="0070C0"/>
              </a:solidFill>
              <a:latin typeface="Arial"/>
              <a:ea typeface="Arial"/>
              <a:cs typeface="Arial"/>
              <a:sym typeface="Arial"/>
            </a:endParaRPr>
          </a:p>
          <a:p>
            <a:pPr indent="-304800" lvl="0" marL="457200" marR="0" rtl="0" algn="just">
              <a:lnSpc>
                <a:spcPct val="115000"/>
              </a:lnSpc>
              <a:spcBef>
                <a:spcPts val="0"/>
              </a:spcBef>
              <a:spcAft>
                <a:spcPts val="0"/>
              </a:spcAft>
              <a:buClr>
                <a:srgbClr val="0070C0"/>
              </a:buClr>
              <a:buSzPts val="1200"/>
              <a:buFont typeface="Arial"/>
              <a:buChar char="●"/>
            </a:pPr>
            <a:r>
              <a:rPr b="0" i="0" lang="it-IT" sz="1200" u="none" cap="none" strike="noStrike">
                <a:solidFill>
                  <a:srgbClr val="0070C0"/>
                </a:solidFill>
                <a:latin typeface="Arial"/>
                <a:ea typeface="Arial"/>
                <a:cs typeface="Arial"/>
                <a:sym typeface="Arial"/>
              </a:rPr>
              <a:t>Controllare che le tue API siano corrette dal punto di vista sintattico con l’aiuto del validatore durante le fasi di sviluppo</a:t>
            </a:r>
            <a:endParaRPr b="0" i="0" sz="1200" u="none" cap="none" strike="noStrike">
              <a:solidFill>
                <a:srgbClr val="0070C0"/>
              </a:solidFill>
              <a:latin typeface="Arial"/>
              <a:ea typeface="Arial"/>
              <a:cs typeface="Arial"/>
              <a:sym typeface="Arial"/>
            </a:endParaRPr>
          </a:p>
          <a:p>
            <a:pPr indent="-304800" lvl="0" marL="457200" marR="0" rtl="0" algn="just">
              <a:lnSpc>
                <a:spcPct val="115000"/>
              </a:lnSpc>
              <a:spcBef>
                <a:spcPts val="0"/>
              </a:spcBef>
              <a:spcAft>
                <a:spcPts val="0"/>
              </a:spcAft>
              <a:buClr>
                <a:srgbClr val="0070C0"/>
              </a:buClr>
              <a:buSzPts val="1200"/>
              <a:buFont typeface="Arial"/>
              <a:buChar char="●"/>
            </a:pPr>
            <a:r>
              <a:rPr b="0" i="0" lang="it-IT" sz="1200" u="none" cap="none" strike="noStrike">
                <a:solidFill>
                  <a:srgbClr val="0070C0"/>
                </a:solidFill>
                <a:latin typeface="Arial"/>
                <a:ea typeface="Arial"/>
                <a:cs typeface="Arial"/>
                <a:sym typeface="Arial"/>
              </a:rPr>
              <a:t>Pubblica gli e-service, composti da una o più API, in ambiente di collaudo della PDND, fai i test e rendili disponibili sul catalogo anche in esercizio</a:t>
            </a:r>
            <a:endParaRPr b="0" i="0" sz="1200" u="none" cap="none" strike="noStrike">
              <a:solidFill>
                <a:srgbClr val="0070C0"/>
              </a:solidFill>
              <a:latin typeface="Arial"/>
              <a:ea typeface="Arial"/>
              <a:cs typeface="Arial"/>
              <a:sym typeface="Arial"/>
            </a:endParaRPr>
          </a:p>
          <a:p>
            <a:pPr indent="0" lvl="0" marL="0" marR="0" rtl="0" algn="just">
              <a:lnSpc>
                <a:spcPct val="115000"/>
              </a:lnSpc>
              <a:spcBef>
                <a:spcPts val="0"/>
              </a:spcBef>
              <a:spcAft>
                <a:spcPts val="0"/>
              </a:spcAft>
              <a:buClr>
                <a:srgbClr val="000000"/>
              </a:buClr>
              <a:buSzPts val="1200"/>
              <a:buFont typeface="Arial"/>
              <a:buNone/>
            </a:pPr>
            <a:r>
              <a:t/>
            </a:r>
            <a:endParaRPr b="0" i="0" sz="1200" u="none" cap="none" strike="noStrike">
              <a:solidFill>
                <a:srgbClr val="0070C0"/>
              </a:solidFill>
              <a:latin typeface="Arial"/>
              <a:ea typeface="Arial"/>
              <a:cs typeface="Arial"/>
              <a:sym typeface="Arial"/>
            </a:endParaRPr>
          </a:p>
          <a:p>
            <a:pPr indent="0" lvl="0" marL="0" marR="0" rtl="0" algn="l">
              <a:lnSpc>
                <a:spcPct val="115000"/>
              </a:lnSpc>
              <a:spcBef>
                <a:spcPts val="0"/>
              </a:spcBef>
              <a:spcAft>
                <a:spcPts val="0"/>
              </a:spcAft>
              <a:buClr>
                <a:schemeClr val="dk1"/>
              </a:buClr>
              <a:buSzPts val="1100"/>
              <a:buFont typeface="Arial"/>
              <a:buNone/>
            </a:pPr>
            <a:r>
              <a:rPr b="1" i="0" lang="it-IT" sz="1200" u="none" cap="none" strike="noStrike">
                <a:solidFill>
                  <a:srgbClr val="0070C0"/>
                </a:solidFill>
                <a:latin typeface="Arial"/>
                <a:ea typeface="Arial"/>
                <a:cs typeface="Arial"/>
                <a:sym typeface="Arial"/>
              </a:rPr>
              <a:t>Caratteristiche particolari per l’accesso a PCP</a:t>
            </a:r>
            <a:endParaRPr b="0" i="0" sz="1200" u="none" cap="none" strike="noStrike">
              <a:solidFill>
                <a:srgbClr val="0070C0"/>
              </a:solidFill>
              <a:latin typeface="Arial"/>
              <a:ea typeface="Arial"/>
              <a:cs typeface="Arial"/>
              <a:sym typeface="Arial"/>
            </a:endParaRPr>
          </a:p>
          <a:p>
            <a:pPr indent="0" lvl="0" marL="0" marR="0" rtl="0" algn="just">
              <a:lnSpc>
                <a:spcPct val="115000"/>
              </a:lnSpc>
              <a:spcBef>
                <a:spcPts val="0"/>
              </a:spcBef>
              <a:spcAft>
                <a:spcPts val="0"/>
              </a:spcAft>
              <a:buClr>
                <a:srgbClr val="000000"/>
              </a:buClr>
              <a:buSzPts val="1200"/>
              <a:buFont typeface="Arial"/>
              <a:buNone/>
            </a:pPr>
            <a:r>
              <a:t/>
            </a:r>
            <a:endParaRPr b="1" i="0" sz="1200" u="none" cap="none" strike="noStrike">
              <a:solidFill>
                <a:srgbClr val="0070C0"/>
              </a:solidFill>
              <a:latin typeface="Arial"/>
              <a:ea typeface="Arial"/>
              <a:cs typeface="Arial"/>
              <a:sym typeface="Arial"/>
            </a:endParaRPr>
          </a:p>
        </p:txBody>
      </p:sp>
      <p:sp>
        <p:nvSpPr>
          <p:cNvPr id="382" name="Google Shape;382;g28bcfcd500d_0_47"/>
          <p:cNvSpPr txBox="1"/>
          <p:nvPr/>
        </p:nvSpPr>
        <p:spPr>
          <a:xfrm>
            <a:off x="3119425" y="957900"/>
            <a:ext cx="72633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Clr>
                <a:schemeClr val="dk1"/>
              </a:buClr>
              <a:buSzPts val="1100"/>
              <a:buFont typeface="Arial"/>
              <a:buNone/>
            </a:pPr>
            <a:r>
              <a:rPr b="1" i="0" lang="it-IT" sz="1800" u="none" cap="none" strike="noStrike">
                <a:solidFill>
                  <a:srgbClr val="0070C0"/>
                </a:solidFill>
                <a:latin typeface="Arial"/>
                <a:ea typeface="Arial"/>
                <a:cs typeface="Arial"/>
                <a:sym typeface="Arial"/>
              </a:rPr>
              <a:t>Piattaforma Nazionale Digitale Dati (PDND)</a:t>
            </a:r>
            <a:endParaRPr b="1" i="0" sz="1800" u="none" cap="none" strike="noStrike">
              <a:solidFill>
                <a:srgbClr val="0070C0"/>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6" name="Shape 386"/>
        <p:cNvGrpSpPr/>
        <p:nvPr/>
      </p:nvGrpSpPr>
      <p:grpSpPr>
        <a:xfrm>
          <a:off x="0" y="0"/>
          <a:ext cx="0" cy="0"/>
          <a:chOff x="0" y="0"/>
          <a:chExt cx="0" cy="0"/>
        </a:xfrm>
      </p:grpSpPr>
      <p:sp>
        <p:nvSpPr>
          <p:cNvPr id="387" name="Google Shape;387;g21198b97098_0_8"/>
          <p:cNvSpPr/>
          <p:nvPr/>
        </p:nvSpPr>
        <p:spPr>
          <a:xfrm>
            <a:off x="5115467" y="2983267"/>
            <a:ext cx="4161300" cy="168000"/>
          </a:xfrm>
          <a:prstGeom prst="roundRect">
            <a:avLst>
              <a:gd fmla="val 7507" name="adj"/>
            </a:avLst>
          </a:prstGeom>
          <a:solidFill>
            <a:srgbClr val="EA9999"/>
          </a:solidFill>
          <a:ln>
            <a:noFill/>
          </a:ln>
          <a:effectLst>
            <a:reflection blurRad="0" dir="5400000" dist="38100" endA="0" endPos="30000" fadeDir="5400012" kx="0" rotWithShape="0" algn="bl" stPos="0" sy="-100000" ky="0"/>
          </a:effectLst>
        </p:spPr>
        <p:txBody>
          <a:bodyPr anchorCtr="0" anchor="ctr" bIns="86825" lIns="86825" spcFirstLastPara="1" rIns="86825" wrap="square" tIns="86825">
            <a:noAutofit/>
          </a:bodyPr>
          <a:lstStyle/>
          <a:p>
            <a:pPr indent="0" lvl="0" marL="0" marR="0" rtl="0" algn="ctr">
              <a:lnSpc>
                <a:spcPct val="100000"/>
              </a:lnSpc>
              <a:spcBef>
                <a:spcPts val="0"/>
              </a:spcBef>
              <a:spcAft>
                <a:spcPts val="0"/>
              </a:spcAft>
              <a:buClr>
                <a:schemeClr val="dk1"/>
              </a:buClr>
              <a:buSzPts val="800"/>
              <a:buFont typeface="Arial"/>
              <a:buNone/>
            </a:pPr>
            <a:r>
              <a:t/>
            </a:r>
            <a:endParaRPr b="0" i="0" sz="800" u="none" cap="none" strike="noStrike">
              <a:solidFill>
                <a:srgbClr val="0066CC"/>
              </a:solidFill>
              <a:latin typeface="Titillium Web"/>
              <a:ea typeface="Titillium Web"/>
              <a:cs typeface="Titillium Web"/>
              <a:sym typeface="Titillium Web"/>
            </a:endParaRPr>
          </a:p>
        </p:txBody>
      </p:sp>
      <p:sp>
        <p:nvSpPr>
          <p:cNvPr id="388" name="Google Shape;388;g21198b97098_0_8"/>
          <p:cNvSpPr txBox="1"/>
          <p:nvPr/>
        </p:nvSpPr>
        <p:spPr>
          <a:xfrm>
            <a:off x="429067" y="526933"/>
            <a:ext cx="2481900" cy="373500"/>
          </a:xfrm>
          <a:prstGeom prst="rect">
            <a:avLst/>
          </a:prstGeom>
          <a:no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chemeClr val="dk1"/>
              </a:buClr>
              <a:buSzPts val="1500"/>
              <a:buFont typeface="Arial"/>
              <a:buNone/>
            </a:pPr>
            <a:r>
              <a:t/>
            </a:r>
            <a:endParaRPr b="0" i="0" sz="1300" u="none" cap="none" strike="noStrike">
              <a:solidFill>
                <a:srgbClr val="0066CC"/>
              </a:solidFill>
              <a:latin typeface="Titillium Web"/>
              <a:ea typeface="Titillium Web"/>
              <a:cs typeface="Titillium Web"/>
              <a:sym typeface="Titillium Web"/>
            </a:endParaRPr>
          </a:p>
        </p:txBody>
      </p:sp>
      <p:sp>
        <p:nvSpPr>
          <p:cNvPr id="389" name="Google Shape;389;g21198b97098_0_8"/>
          <p:cNvSpPr txBox="1"/>
          <p:nvPr/>
        </p:nvSpPr>
        <p:spPr>
          <a:xfrm>
            <a:off x="2943675" y="217125"/>
            <a:ext cx="8574300" cy="683400"/>
          </a:xfrm>
          <a:prstGeom prst="rect">
            <a:avLst/>
          </a:prstGeom>
          <a:noFill/>
          <a:ln>
            <a:noFill/>
          </a:ln>
        </p:spPr>
        <p:txBody>
          <a:bodyPr anchorCtr="0" anchor="t" bIns="117825" lIns="117825" spcFirstLastPara="1" rIns="117825" wrap="square" tIns="117825">
            <a:noAutofit/>
          </a:bodyPr>
          <a:lstStyle/>
          <a:p>
            <a:pPr indent="0" lvl="0" marL="0" marR="0" rtl="0" algn="l">
              <a:lnSpc>
                <a:spcPct val="115000"/>
              </a:lnSpc>
              <a:spcBef>
                <a:spcPts val="0"/>
              </a:spcBef>
              <a:spcAft>
                <a:spcPts val="0"/>
              </a:spcAft>
              <a:buClr>
                <a:srgbClr val="000000"/>
              </a:buClr>
              <a:buSzPts val="1900"/>
              <a:buFont typeface="Arial"/>
              <a:buNone/>
            </a:pPr>
            <a:r>
              <a:rPr b="1" i="0" lang="it-IT" sz="2800" u="none" cap="none" strike="noStrike">
                <a:solidFill>
                  <a:srgbClr val="0066CC"/>
                </a:solidFill>
                <a:latin typeface="Arial"/>
                <a:ea typeface="Arial"/>
                <a:cs typeface="Arial"/>
                <a:sym typeface="Arial"/>
              </a:rPr>
              <a:t>Piano di transizione per Gestione contratti e FVOE</a:t>
            </a:r>
            <a:endParaRPr b="0" i="0" sz="2800" u="none" cap="none" strike="noStrike">
              <a:solidFill>
                <a:srgbClr val="0066CC"/>
              </a:solidFill>
              <a:latin typeface="Arial"/>
              <a:ea typeface="Arial"/>
              <a:cs typeface="Arial"/>
              <a:sym typeface="Arial"/>
            </a:endParaRPr>
          </a:p>
        </p:txBody>
      </p:sp>
      <p:sp>
        <p:nvSpPr>
          <p:cNvPr id="390" name="Google Shape;390;g21198b97098_0_8"/>
          <p:cNvSpPr/>
          <p:nvPr/>
        </p:nvSpPr>
        <p:spPr>
          <a:xfrm>
            <a:off x="534625" y="2443825"/>
            <a:ext cx="10983300" cy="947100"/>
          </a:xfrm>
          <a:prstGeom prst="roundRect">
            <a:avLst>
              <a:gd fmla="val 8748" name="adj"/>
            </a:avLst>
          </a:prstGeom>
          <a:noFill/>
          <a:ln cap="flat" cmpd="sng" w="9525">
            <a:solidFill>
              <a:srgbClr val="78909C"/>
            </a:solidFill>
            <a:prstDash val="dot"/>
            <a:round/>
            <a:headEnd len="sm" w="sm" type="none"/>
            <a:tailEnd len="sm" w="sm" type="none"/>
          </a:ln>
        </p:spPr>
        <p:txBody>
          <a:bodyPr anchorCtr="0" anchor="ctr" bIns="86825" lIns="86825" spcFirstLastPara="1" rIns="86825" wrap="square" tIns="86825">
            <a:noAutofit/>
          </a:bodyPr>
          <a:lstStyle/>
          <a:p>
            <a:pPr indent="0" lvl="0" marL="0" marR="0" rtl="0" algn="l">
              <a:lnSpc>
                <a:spcPct val="100000"/>
              </a:lnSpc>
              <a:spcBef>
                <a:spcPts val="0"/>
              </a:spcBef>
              <a:spcAft>
                <a:spcPts val="0"/>
              </a:spcAft>
              <a:buClr>
                <a:srgbClr val="000000"/>
              </a:buClr>
              <a:buSzPts val="1700"/>
              <a:buFont typeface="Arial"/>
              <a:buNone/>
            </a:pPr>
            <a:r>
              <a:t/>
            </a:r>
            <a:endParaRPr b="0" i="0" sz="1700" u="none" cap="none" strike="noStrike">
              <a:solidFill>
                <a:srgbClr val="000000"/>
              </a:solidFill>
              <a:highlight>
                <a:srgbClr val="4472C4"/>
              </a:highlight>
              <a:latin typeface="Arial"/>
              <a:ea typeface="Arial"/>
              <a:cs typeface="Arial"/>
              <a:sym typeface="Arial"/>
            </a:endParaRPr>
          </a:p>
        </p:txBody>
      </p:sp>
      <p:sp>
        <p:nvSpPr>
          <p:cNvPr id="391" name="Google Shape;391;g21198b97098_0_8"/>
          <p:cNvSpPr/>
          <p:nvPr/>
        </p:nvSpPr>
        <p:spPr>
          <a:xfrm>
            <a:off x="5115475" y="2495421"/>
            <a:ext cx="4161300" cy="168000"/>
          </a:xfrm>
          <a:prstGeom prst="roundRect">
            <a:avLst>
              <a:gd fmla="val 7507" name="adj"/>
            </a:avLst>
          </a:prstGeom>
          <a:solidFill>
            <a:srgbClr val="EA9999"/>
          </a:solidFill>
          <a:ln>
            <a:noFill/>
          </a:ln>
        </p:spPr>
        <p:txBody>
          <a:bodyPr anchorCtr="0" anchor="ctr" bIns="86825" lIns="86825" spcFirstLastPara="1" rIns="86825" wrap="square" tIns="86825">
            <a:noAutofit/>
          </a:bodyPr>
          <a:lstStyle/>
          <a:p>
            <a:pPr indent="0" lvl="0" marL="0" marR="0" rtl="0" algn="ctr">
              <a:lnSpc>
                <a:spcPct val="100000"/>
              </a:lnSpc>
              <a:spcBef>
                <a:spcPts val="0"/>
              </a:spcBef>
              <a:spcAft>
                <a:spcPts val="0"/>
              </a:spcAft>
              <a:buClr>
                <a:schemeClr val="dk1"/>
              </a:buClr>
              <a:buSzPts val="800"/>
              <a:buFont typeface="Arial"/>
              <a:buNone/>
            </a:pPr>
            <a:r>
              <a:rPr b="1" i="0" lang="it-IT" sz="800" u="none" cap="none" strike="noStrike">
                <a:solidFill>
                  <a:srgbClr val="0000FF"/>
                </a:solidFill>
                <a:latin typeface="Titillium Web"/>
                <a:ea typeface="Titillium Web"/>
                <a:cs typeface="Titillium Web"/>
                <a:sym typeface="Titillium Web"/>
              </a:rPr>
              <a:t>SIMOG</a:t>
            </a:r>
            <a:r>
              <a:rPr b="0" i="0" lang="it-IT" sz="800" u="none" cap="none" strike="noStrike">
                <a:solidFill>
                  <a:srgbClr val="0000FF"/>
                </a:solidFill>
                <a:latin typeface="Titillium Web"/>
                <a:ea typeface="Titillium Web"/>
                <a:cs typeface="Titillium Web"/>
                <a:sym typeface="Titillium Web"/>
              </a:rPr>
              <a:t> Interfaccia web - con limitazione all’emissione CIG per i soli interventi pre 31/12/2023</a:t>
            </a:r>
            <a:endParaRPr b="0" i="0" sz="800" u="none" cap="none" strike="noStrike">
              <a:solidFill>
                <a:srgbClr val="0000FF"/>
              </a:solidFill>
              <a:latin typeface="Titillium Web"/>
              <a:ea typeface="Titillium Web"/>
              <a:cs typeface="Titillium Web"/>
              <a:sym typeface="Titillium Web"/>
            </a:endParaRPr>
          </a:p>
        </p:txBody>
      </p:sp>
      <p:sp>
        <p:nvSpPr>
          <p:cNvPr id="392" name="Google Shape;392;g21198b97098_0_8"/>
          <p:cNvSpPr/>
          <p:nvPr/>
        </p:nvSpPr>
        <p:spPr>
          <a:xfrm>
            <a:off x="534625" y="3411100"/>
            <a:ext cx="10983300" cy="683400"/>
          </a:xfrm>
          <a:prstGeom prst="roundRect">
            <a:avLst>
              <a:gd fmla="val 8748" name="adj"/>
            </a:avLst>
          </a:prstGeom>
          <a:noFill/>
          <a:ln cap="flat" cmpd="sng" w="9525">
            <a:solidFill>
              <a:srgbClr val="78909C"/>
            </a:solidFill>
            <a:prstDash val="dot"/>
            <a:round/>
            <a:headEnd len="sm" w="sm" type="none"/>
            <a:tailEnd len="sm" w="sm" type="none"/>
          </a:ln>
        </p:spPr>
        <p:txBody>
          <a:bodyPr anchorCtr="0" anchor="ctr" bIns="86825" lIns="86825" spcFirstLastPara="1" rIns="86825" wrap="square" tIns="86825">
            <a:noAutofit/>
          </a:bodyPr>
          <a:lstStyle/>
          <a:p>
            <a:pPr indent="0" lvl="0" marL="0" marR="0" rtl="0" algn="l">
              <a:lnSpc>
                <a:spcPct val="100000"/>
              </a:lnSpc>
              <a:spcBef>
                <a:spcPts val="0"/>
              </a:spcBef>
              <a:spcAft>
                <a:spcPts val="0"/>
              </a:spcAft>
              <a:buClr>
                <a:srgbClr val="000000"/>
              </a:buClr>
              <a:buSzPts val="1700"/>
              <a:buFont typeface="Arial"/>
              <a:buNone/>
            </a:pPr>
            <a:r>
              <a:t/>
            </a:r>
            <a:endParaRPr b="0" i="0" sz="1700" u="none" cap="none" strike="noStrike">
              <a:solidFill>
                <a:srgbClr val="000000"/>
              </a:solidFill>
              <a:highlight>
                <a:srgbClr val="4472C4"/>
              </a:highlight>
              <a:latin typeface="Arial"/>
              <a:ea typeface="Arial"/>
              <a:cs typeface="Arial"/>
              <a:sym typeface="Arial"/>
            </a:endParaRPr>
          </a:p>
        </p:txBody>
      </p:sp>
      <p:sp>
        <p:nvSpPr>
          <p:cNvPr id="393" name="Google Shape;393;g21198b97098_0_8"/>
          <p:cNvSpPr txBox="1"/>
          <p:nvPr/>
        </p:nvSpPr>
        <p:spPr>
          <a:xfrm>
            <a:off x="519840" y="3333233"/>
            <a:ext cx="1562100" cy="384900"/>
          </a:xfrm>
          <a:prstGeom prst="rect">
            <a:avLst/>
          </a:prstGeom>
          <a:noFill/>
          <a:ln>
            <a:noFill/>
          </a:ln>
        </p:spPr>
        <p:txBody>
          <a:bodyPr anchorCtr="0" anchor="t" bIns="121900" lIns="121900" spcFirstLastPara="1" rIns="121900" wrap="square" tIns="121900">
            <a:spAutoFit/>
          </a:bodyPr>
          <a:lstStyle/>
          <a:p>
            <a:pPr indent="0" lvl="0" marL="0" marR="0" rtl="0" algn="l">
              <a:lnSpc>
                <a:spcPct val="100000"/>
              </a:lnSpc>
              <a:spcBef>
                <a:spcPts val="0"/>
              </a:spcBef>
              <a:spcAft>
                <a:spcPts val="0"/>
              </a:spcAft>
              <a:buClr>
                <a:srgbClr val="000000"/>
              </a:buClr>
              <a:buSzPts val="1100"/>
              <a:buFont typeface="Arial"/>
              <a:buNone/>
            </a:pPr>
            <a:r>
              <a:rPr b="1" i="0" lang="it-IT" sz="900" u="none" cap="none" strike="noStrike">
                <a:solidFill>
                  <a:srgbClr val="0066CC"/>
                </a:solidFill>
                <a:latin typeface="Titillium Web"/>
                <a:ea typeface="Titillium Web"/>
                <a:cs typeface="Titillium Web"/>
                <a:sym typeface="Titillium Web"/>
              </a:rPr>
              <a:t>PCP</a:t>
            </a:r>
            <a:endParaRPr b="1" i="0" sz="1100" u="none" cap="none" strike="noStrike">
              <a:solidFill>
                <a:srgbClr val="0066CC"/>
              </a:solidFill>
              <a:latin typeface="Titillium Web"/>
              <a:ea typeface="Titillium Web"/>
              <a:cs typeface="Titillium Web"/>
              <a:sym typeface="Titillium Web"/>
            </a:endParaRPr>
          </a:p>
        </p:txBody>
      </p:sp>
      <p:sp>
        <p:nvSpPr>
          <p:cNvPr id="394" name="Google Shape;394;g21198b97098_0_8"/>
          <p:cNvSpPr/>
          <p:nvPr/>
        </p:nvSpPr>
        <p:spPr>
          <a:xfrm>
            <a:off x="121075" y="4719550"/>
            <a:ext cx="11397000" cy="1580100"/>
          </a:xfrm>
          <a:prstGeom prst="roundRect">
            <a:avLst>
              <a:gd fmla="val 8748" name="adj"/>
            </a:avLst>
          </a:prstGeom>
          <a:noFill/>
          <a:ln cap="flat" cmpd="sng" w="9525">
            <a:solidFill>
              <a:srgbClr val="78909C"/>
            </a:solidFill>
            <a:prstDash val="dot"/>
            <a:round/>
            <a:headEnd len="sm" w="sm" type="none"/>
            <a:tailEnd len="sm" w="sm" type="none"/>
          </a:ln>
        </p:spPr>
        <p:txBody>
          <a:bodyPr anchorCtr="0" anchor="ctr" bIns="86825" lIns="86825" spcFirstLastPara="1" rIns="86825" wrap="square" tIns="86825">
            <a:noAutofit/>
          </a:bodyPr>
          <a:lstStyle/>
          <a:p>
            <a:pPr indent="0" lvl="0" marL="0" marR="0" rtl="0" algn="l">
              <a:lnSpc>
                <a:spcPct val="100000"/>
              </a:lnSpc>
              <a:spcBef>
                <a:spcPts val="0"/>
              </a:spcBef>
              <a:spcAft>
                <a:spcPts val="0"/>
              </a:spcAft>
              <a:buClr>
                <a:srgbClr val="000000"/>
              </a:buClr>
              <a:buSzPts val="1700"/>
              <a:buFont typeface="Arial"/>
              <a:buNone/>
            </a:pPr>
            <a:r>
              <a:t/>
            </a:r>
            <a:endParaRPr b="0" i="0" sz="1700" u="none" cap="none" strike="noStrike">
              <a:solidFill>
                <a:srgbClr val="000000"/>
              </a:solidFill>
              <a:highlight>
                <a:srgbClr val="4472C4"/>
              </a:highlight>
              <a:latin typeface="Arial"/>
              <a:ea typeface="Arial"/>
              <a:cs typeface="Arial"/>
              <a:sym typeface="Arial"/>
            </a:endParaRPr>
          </a:p>
        </p:txBody>
      </p:sp>
      <p:sp>
        <p:nvSpPr>
          <p:cNvPr id="395" name="Google Shape;395;g21198b97098_0_8"/>
          <p:cNvSpPr txBox="1"/>
          <p:nvPr/>
        </p:nvSpPr>
        <p:spPr>
          <a:xfrm>
            <a:off x="538919" y="4702627"/>
            <a:ext cx="2979900" cy="384900"/>
          </a:xfrm>
          <a:prstGeom prst="rect">
            <a:avLst/>
          </a:prstGeom>
          <a:noFill/>
          <a:ln>
            <a:noFill/>
          </a:ln>
        </p:spPr>
        <p:txBody>
          <a:bodyPr anchorCtr="0" anchor="t" bIns="121900" lIns="121900" spcFirstLastPara="1" rIns="121900" wrap="square" tIns="121900">
            <a:spAutoFit/>
          </a:bodyPr>
          <a:lstStyle/>
          <a:p>
            <a:pPr indent="0" lvl="0" marL="0" marR="0" rtl="0" algn="l">
              <a:lnSpc>
                <a:spcPct val="100000"/>
              </a:lnSpc>
              <a:spcBef>
                <a:spcPts val="0"/>
              </a:spcBef>
              <a:spcAft>
                <a:spcPts val="0"/>
              </a:spcAft>
              <a:buClr>
                <a:srgbClr val="000000"/>
              </a:buClr>
              <a:buSzPts val="1100"/>
              <a:buFont typeface="Arial"/>
              <a:buNone/>
            </a:pPr>
            <a:r>
              <a:rPr b="1" i="0" lang="it-IT" sz="900" u="none" cap="none" strike="noStrike">
                <a:solidFill>
                  <a:srgbClr val="0066CC"/>
                </a:solidFill>
                <a:latin typeface="Titillium Web"/>
                <a:ea typeface="Titillium Web"/>
                <a:cs typeface="Titillium Web"/>
                <a:sym typeface="Titillium Web"/>
              </a:rPr>
              <a:t>FVOE</a:t>
            </a:r>
            <a:endParaRPr b="1" i="0" sz="900" u="none" cap="none" strike="noStrike">
              <a:solidFill>
                <a:srgbClr val="0066CC"/>
              </a:solidFill>
              <a:latin typeface="Titillium Web"/>
              <a:ea typeface="Titillium Web"/>
              <a:cs typeface="Titillium Web"/>
              <a:sym typeface="Titillium Web"/>
            </a:endParaRPr>
          </a:p>
        </p:txBody>
      </p:sp>
      <p:sp>
        <p:nvSpPr>
          <p:cNvPr id="396" name="Google Shape;396;g21198b97098_0_8"/>
          <p:cNvSpPr/>
          <p:nvPr/>
        </p:nvSpPr>
        <p:spPr>
          <a:xfrm>
            <a:off x="620975" y="4998425"/>
            <a:ext cx="8662200" cy="148500"/>
          </a:xfrm>
          <a:prstGeom prst="roundRect">
            <a:avLst>
              <a:gd fmla="val 7507" name="adj"/>
            </a:avLst>
          </a:prstGeom>
          <a:solidFill>
            <a:srgbClr val="EA9999"/>
          </a:solidFill>
          <a:ln>
            <a:noFill/>
          </a:ln>
        </p:spPr>
        <p:txBody>
          <a:bodyPr anchorCtr="0" anchor="ctr" bIns="86825" lIns="86825" spcFirstLastPara="1" rIns="86825" wrap="square" tIns="86825">
            <a:noAutofit/>
          </a:bodyPr>
          <a:lstStyle/>
          <a:p>
            <a:pPr indent="0" lvl="0" marL="0" marR="0" rtl="0" algn="ctr">
              <a:lnSpc>
                <a:spcPct val="100000"/>
              </a:lnSpc>
              <a:spcBef>
                <a:spcPts val="0"/>
              </a:spcBef>
              <a:spcAft>
                <a:spcPts val="0"/>
              </a:spcAft>
              <a:buClr>
                <a:srgbClr val="000000"/>
              </a:buClr>
              <a:buSzPts val="800"/>
              <a:buFont typeface="Arial"/>
              <a:buNone/>
            </a:pPr>
            <a:r>
              <a:rPr b="1" i="0" lang="it-IT" sz="800" u="none" cap="none" strike="noStrike">
                <a:solidFill>
                  <a:srgbClr val="0000FF"/>
                </a:solidFill>
                <a:latin typeface="Titillium Web"/>
                <a:ea typeface="Titillium Web"/>
                <a:cs typeface="Titillium Web"/>
                <a:sym typeface="Titillium Web"/>
              </a:rPr>
              <a:t>FVOE</a:t>
            </a:r>
            <a:r>
              <a:rPr b="0" i="0" lang="it-IT" sz="800" u="none" cap="none" strike="noStrike">
                <a:solidFill>
                  <a:srgbClr val="0000FF"/>
                </a:solidFill>
                <a:latin typeface="Titillium Web"/>
                <a:ea typeface="Titillium Web"/>
                <a:cs typeface="Titillium Web"/>
                <a:sym typeface="Titillium Web"/>
              </a:rPr>
              <a:t> 1.0 interfaccia WEB OE</a:t>
            </a:r>
            <a:endParaRPr b="0" i="0" sz="800" u="none" cap="none" strike="noStrike">
              <a:solidFill>
                <a:srgbClr val="0000FF"/>
              </a:solidFill>
              <a:latin typeface="Titillium Web"/>
              <a:ea typeface="Titillium Web"/>
              <a:cs typeface="Titillium Web"/>
              <a:sym typeface="Titillium Web"/>
            </a:endParaRPr>
          </a:p>
        </p:txBody>
      </p:sp>
      <p:sp>
        <p:nvSpPr>
          <p:cNvPr id="397" name="Google Shape;397;g21198b97098_0_8"/>
          <p:cNvSpPr txBox="1"/>
          <p:nvPr/>
        </p:nvSpPr>
        <p:spPr>
          <a:xfrm>
            <a:off x="519835" y="2138800"/>
            <a:ext cx="3522000" cy="384900"/>
          </a:xfrm>
          <a:prstGeom prst="rect">
            <a:avLst/>
          </a:prstGeom>
          <a:noFill/>
          <a:ln>
            <a:noFill/>
          </a:ln>
        </p:spPr>
        <p:txBody>
          <a:bodyPr anchorCtr="0" anchor="t" bIns="121900" lIns="121900" spcFirstLastPara="1" rIns="121900" wrap="square" tIns="121900">
            <a:spAutoFit/>
          </a:bodyPr>
          <a:lstStyle/>
          <a:p>
            <a:pPr indent="0" lvl="0" marL="0" marR="0" rtl="0" algn="l">
              <a:lnSpc>
                <a:spcPct val="100000"/>
              </a:lnSpc>
              <a:spcBef>
                <a:spcPts val="0"/>
              </a:spcBef>
              <a:spcAft>
                <a:spcPts val="0"/>
              </a:spcAft>
              <a:buClr>
                <a:schemeClr val="dk1"/>
              </a:buClr>
              <a:buSzPts val="1100"/>
              <a:buFont typeface="Arial"/>
              <a:buNone/>
            </a:pPr>
            <a:r>
              <a:rPr b="1" i="0" lang="it-IT" sz="900" u="none" cap="none" strike="noStrike">
                <a:solidFill>
                  <a:srgbClr val="0066CC"/>
                </a:solidFill>
                <a:latin typeface="Titillium Web"/>
                <a:ea typeface="Titillium Web"/>
                <a:cs typeface="Titillium Web"/>
                <a:sym typeface="Titillium Web"/>
              </a:rPr>
              <a:t>Comunicazione dati  Legacy (CIG Ordinario)</a:t>
            </a:r>
            <a:endParaRPr b="1" i="0" sz="900" u="none" cap="none" strike="noStrike">
              <a:solidFill>
                <a:srgbClr val="0066CC"/>
              </a:solidFill>
              <a:latin typeface="Titillium Web"/>
              <a:ea typeface="Titillium Web"/>
              <a:cs typeface="Titillium Web"/>
              <a:sym typeface="Titillium Web"/>
            </a:endParaRPr>
          </a:p>
        </p:txBody>
      </p:sp>
      <p:sp>
        <p:nvSpPr>
          <p:cNvPr id="398" name="Google Shape;398;g21198b97098_0_8"/>
          <p:cNvSpPr/>
          <p:nvPr/>
        </p:nvSpPr>
        <p:spPr>
          <a:xfrm>
            <a:off x="5115475" y="3442225"/>
            <a:ext cx="6130500" cy="168000"/>
          </a:xfrm>
          <a:prstGeom prst="roundRect">
            <a:avLst>
              <a:gd fmla="val 7507" name="adj"/>
            </a:avLst>
          </a:prstGeom>
          <a:solidFill>
            <a:srgbClr val="FFC000"/>
          </a:solidFill>
          <a:ln>
            <a:noFill/>
          </a:ln>
        </p:spPr>
        <p:txBody>
          <a:bodyPr anchorCtr="0" anchor="ctr" bIns="86825" lIns="86825" spcFirstLastPara="1" rIns="86825" wrap="square" tIns="86825">
            <a:noAutofit/>
          </a:bodyPr>
          <a:lstStyle/>
          <a:p>
            <a:pPr indent="0" lvl="0" marL="0" marR="0" rtl="0" algn="ctr">
              <a:lnSpc>
                <a:spcPct val="100000"/>
              </a:lnSpc>
              <a:spcBef>
                <a:spcPts val="0"/>
              </a:spcBef>
              <a:spcAft>
                <a:spcPts val="0"/>
              </a:spcAft>
              <a:buClr>
                <a:schemeClr val="dk1"/>
              </a:buClr>
              <a:buSzPts val="800"/>
              <a:buFont typeface="Arial"/>
              <a:buNone/>
            </a:pPr>
            <a:r>
              <a:rPr b="1" i="0" lang="it-IT" sz="800" u="none" cap="none" strike="noStrike">
                <a:solidFill>
                  <a:srgbClr val="0000FF"/>
                </a:solidFill>
                <a:latin typeface="Titillium Web"/>
                <a:ea typeface="Titillium Web"/>
                <a:cs typeface="Titillium Web"/>
                <a:sym typeface="Titillium Web"/>
              </a:rPr>
              <a:t>PCP</a:t>
            </a:r>
            <a:r>
              <a:rPr b="0" i="0" lang="it-IT" sz="800" u="none" cap="none" strike="noStrike">
                <a:solidFill>
                  <a:srgbClr val="0000FF"/>
                </a:solidFill>
                <a:latin typeface="Titillium Web"/>
                <a:ea typeface="Titillium Web"/>
                <a:cs typeface="Titillium Web"/>
                <a:sym typeface="Titillium Web"/>
              </a:rPr>
              <a:t> Erogazione CIG via UI </a:t>
            </a:r>
            <a:endParaRPr b="0" i="0" sz="800" u="none" cap="none" strike="noStrike">
              <a:solidFill>
                <a:srgbClr val="0000FF"/>
              </a:solidFill>
              <a:latin typeface="Titillium Web"/>
              <a:ea typeface="Titillium Web"/>
              <a:cs typeface="Titillium Web"/>
              <a:sym typeface="Titillium Web"/>
            </a:endParaRPr>
          </a:p>
        </p:txBody>
      </p:sp>
      <p:sp>
        <p:nvSpPr>
          <p:cNvPr id="399" name="Google Shape;399;g21198b97098_0_8"/>
          <p:cNvSpPr/>
          <p:nvPr/>
        </p:nvSpPr>
        <p:spPr>
          <a:xfrm>
            <a:off x="632900" y="2709500"/>
            <a:ext cx="4467900" cy="168000"/>
          </a:xfrm>
          <a:prstGeom prst="roundRect">
            <a:avLst>
              <a:gd fmla="val 7507" name="adj"/>
            </a:avLst>
          </a:prstGeom>
          <a:solidFill>
            <a:srgbClr val="EA9999"/>
          </a:solidFill>
          <a:ln>
            <a:noFill/>
          </a:ln>
        </p:spPr>
        <p:txBody>
          <a:bodyPr anchorCtr="0" anchor="ctr" bIns="86825" lIns="86825" spcFirstLastPara="1" rIns="86825" wrap="square" tIns="86825">
            <a:noAutofit/>
          </a:bodyPr>
          <a:lstStyle/>
          <a:p>
            <a:pPr indent="0" lvl="0" marL="0" marR="0" rtl="0" algn="ctr">
              <a:lnSpc>
                <a:spcPct val="100000"/>
              </a:lnSpc>
              <a:spcBef>
                <a:spcPts val="0"/>
              </a:spcBef>
              <a:spcAft>
                <a:spcPts val="0"/>
              </a:spcAft>
              <a:buClr>
                <a:schemeClr val="dk1"/>
              </a:buClr>
              <a:buSzPts val="800"/>
              <a:buFont typeface="Arial"/>
              <a:buNone/>
            </a:pPr>
            <a:r>
              <a:rPr b="1" i="0" lang="it-IT" sz="800" u="none" cap="none" strike="noStrike">
                <a:solidFill>
                  <a:srgbClr val="0000FF"/>
                </a:solidFill>
                <a:latin typeface="Titillium Web"/>
                <a:ea typeface="Titillium Web"/>
                <a:cs typeface="Titillium Web"/>
                <a:sym typeface="Titillium Web"/>
              </a:rPr>
              <a:t>SIMOG</a:t>
            </a:r>
            <a:r>
              <a:rPr b="0" i="0" lang="it-IT" sz="800" u="none" cap="none" strike="noStrike">
                <a:solidFill>
                  <a:srgbClr val="0000FF"/>
                </a:solidFill>
                <a:latin typeface="Titillium Web"/>
                <a:ea typeface="Titillium Web"/>
                <a:cs typeface="Titillium Web"/>
                <a:sym typeface="Titillium Web"/>
              </a:rPr>
              <a:t> Interfaccia massloader</a:t>
            </a:r>
            <a:endParaRPr b="0" i="0" sz="800" u="none" cap="none" strike="noStrike">
              <a:solidFill>
                <a:srgbClr val="0000FF"/>
              </a:solidFill>
              <a:latin typeface="Titillium Web"/>
              <a:ea typeface="Titillium Web"/>
              <a:cs typeface="Titillium Web"/>
              <a:sym typeface="Titillium Web"/>
            </a:endParaRPr>
          </a:p>
        </p:txBody>
      </p:sp>
      <p:sp>
        <p:nvSpPr>
          <p:cNvPr id="400" name="Google Shape;400;g21198b97098_0_8"/>
          <p:cNvSpPr/>
          <p:nvPr/>
        </p:nvSpPr>
        <p:spPr>
          <a:xfrm>
            <a:off x="647267" y="2983267"/>
            <a:ext cx="4467900" cy="168000"/>
          </a:xfrm>
          <a:prstGeom prst="roundRect">
            <a:avLst>
              <a:gd fmla="val 7507" name="adj"/>
            </a:avLst>
          </a:prstGeom>
          <a:solidFill>
            <a:srgbClr val="B6D7A8"/>
          </a:solidFill>
          <a:ln>
            <a:noFill/>
          </a:ln>
        </p:spPr>
        <p:txBody>
          <a:bodyPr anchorCtr="0" anchor="ctr" bIns="86825" lIns="86825" spcFirstLastPara="1" rIns="86825" wrap="square" tIns="86825">
            <a:noAutofit/>
          </a:bodyPr>
          <a:lstStyle/>
          <a:p>
            <a:pPr indent="0" lvl="0" marL="0" marR="0" rtl="0" algn="ctr">
              <a:lnSpc>
                <a:spcPct val="100000"/>
              </a:lnSpc>
              <a:spcBef>
                <a:spcPts val="0"/>
              </a:spcBef>
              <a:spcAft>
                <a:spcPts val="0"/>
              </a:spcAft>
              <a:buClr>
                <a:schemeClr val="dk1"/>
              </a:buClr>
              <a:buSzPts val="800"/>
              <a:buFont typeface="Arial"/>
              <a:buNone/>
            </a:pPr>
            <a:r>
              <a:rPr b="1" i="0" lang="it-IT" sz="800" u="none" cap="none" strike="noStrike">
                <a:solidFill>
                  <a:srgbClr val="0000FF"/>
                </a:solidFill>
                <a:latin typeface="Titillium Web"/>
                <a:ea typeface="Titillium Web"/>
                <a:cs typeface="Titillium Web"/>
                <a:sym typeface="Titillium Web"/>
              </a:rPr>
              <a:t>SIMOG</a:t>
            </a:r>
            <a:r>
              <a:rPr b="0" i="0" lang="it-IT" sz="800" u="none" cap="none" strike="noStrike">
                <a:solidFill>
                  <a:srgbClr val="0000FF"/>
                </a:solidFill>
                <a:latin typeface="Titillium Web"/>
                <a:ea typeface="Titillium Web"/>
                <a:cs typeface="Titillium Web"/>
                <a:sym typeface="Titillium Web"/>
              </a:rPr>
              <a:t> web services</a:t>
            </a:r>
            <a:endParaRPr b="0" i="0" sz="800" u="none" cap="none" strike="noStrike">
              <a:solidFill>
                <a:srgbClr val="0000FF"/>
              </a:solidFill>
              <a:latin typeface="Titillium Web"/>
              <a:ea typeface="Titillium Web"/>
              <a:cs typeface="Titillium Web"/>
              <a:sym typeface="Titillium Web"/>
            </a:endParaRPr>
          </a:p>
        </p:txBody>
      </p:sp>
      <p:sp>
        <p:nvSpPr>
          <p:cNvPr id="401" name="Google Shape;401;g21198b97098_0_8"/>
          <p:cNvSpPr/>
          <p:nvPr/>
        </p:nvSpPr>
        <p:spPr>
          <a:xfrm>
            <a:off x="2880575" y="3180025"/>
            <a:ext cx="2247300" cy="168000"/>
          </a:xfrm>
          <a:prstGeom prst="roundRect">
            <a:avLst>
              <a:gd fmla="val 7507" name="adj"/>
            </a:avLst>
          </a:prstGeom>
          <a:solidFill>
            <a:srgbClr val="B6D7A8"/>
          </a:solidFill>
          <a:ln>
            <a:noFill/>
          </a:ln>
        </p:spPr>
        <p:txBody>
          <a:bodyPr anchorCtr="0" anchor="ctr" bIns="86825" lIns="86825" spcFirstLastPara="1" rIns="86825" wrap="square" tIns="86825">
            <a:noAutofit/>
          </a:bodyPr>
          <a:lstStyle/>
          <a:p>
            <a:pPr indent="0" lvl="0" marL="0" marR="0" rtl="0" algn="ctr">
              <a:lnSpc>
                <a:spcPct val="100000"/>
              </a:lnSpc>
              <a:spcBef>
                <a:spcPts val="0"/>
              </a:spcBef>
              <a:spcAft>
                <a:spcPts val="0"/>
              </a:spcAft>
              <a:buClr>
                <a:schemeClr val="dk1"/>
              </a:buClr>
              <a:buSzPts val="800"/>
              <a:buFont typeface="Arial"/>
              <a:buNone/>
            </a:pPr>
            <a:r>
              <a:rPr b="1" i="0" lang="it-IT" sz="800" u="none" cap="none" strike="noStrike">
                <a:solidFill>
                  <a:srgbClr val="0000FF"/>
                </a:solidFill>
                <a:latin typeface="Titillium Web"/>
                <a:ea typeface="Titillium Web"/>
                <a:cs typeface="Titillium Web"/>
                <a:sym typeface="Titillium Web"/>
              </a:rPr>
              <a:t>SIMOG</a:t>
            </a:r>
            <a:r>
              <a:rPr b="0" i="0" lang="it-IT" sz="800" u="none" cap="none" strike="noStrike">
                <a:solidFill>
                  <a:srgbClr val="0000FF"/>
                </a:solidFill>
                <a:latin typeface="Titillium Web"/>
                <a:ea typeface="Titillium Web"/>
                <a:cs typeface="Titillium Web"/>
                <a:sym typeface="Titillium Web"/>
              </a:rPr>
              <a:t> web services via PDND</a:t>
            </a:r>
            <a:endParaRPr b="0" i="0" sz="800" u="none" cap="none" strike="noStrike">
              <a:solidFill>
                <a:srgbClr val="0000FF"/>
              </a:solidFill>
              <a:latin typeface="Titillium Web"/>
              <a:ea typeface="Titillium Web"/>
              <a:cs typeface="Titillium Web"/>
              <a:sym typeface="Titillium Web"/>
            </a:endParaRPr>
          </a:p>
        </p:txBody>
      </p:sp>
      <p:sp>
        <p:nvSpPr>
          <p:cNvPr id="402" name="Google Shape;402;g21198b97098_0_8"/>
          <p:cNvSpPr/>
          <p:nvPr/>
        </p:nvSpPr>
        <p:spPr>
          <a:xfrm>
            <a:off x="639288" y="1765438"/>
            <a:ext cx="1920000" cy="410100"/>
          </a:xfrm>
          <a:prstGeom prst="roundRect">
            <a:avLst>
              <a:gd fmla="val 16667" name="adj"/>
            </a:avLst>
          </a:prstGeom>
          <a:solidFill>
            <a:srgbClr val="00A3E1"/>
          </a:solidFill>
          <a:ln>
            <a:noFill/>
          </a:ln>
          <a:effectLst>
            <a:outerShdw blurRad="57150" rotWithShape="0" algn="bl" dir="5400000" dist="19050">
              <a:srgbClr val="000000">
                <a:alpha val="45882"/>
              </a:srgbClr>
            </a:outerShdw>
          </a:effectLst>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100"/>
              <a:buFont typeface="Arial"/>
              <a:buNone/>
            </a:pPr>
            <a:r>
              <a:rPr b="0" i="0" lang="it-IT" sz="1100" u="none" cap="none" strike="noStrike">
                <a:solidFill>
                  <a:schemeClr val="lt1"/>
                </a:solidFill>
                <a:latin typeface="Titillium Web"/>
                <a:ea typeface="Titillium Web"/>
                <a:cs typeface="Titillium Web"/>
                <a:sym typeface="Titillium Web"/>
              </a:rPr>
              <a:t>Fase 1: AS-IS  GEN-MAR 2023</a:t>
            </a:r>
            <a:endParaRPr b="0" i="0" sz="1100" u="none" cap="none" strike="noStrike">
              <a:solidFill>
                <a:schemeClr val="lt1"/>
              </a:solidFill>
              <a:latin typeface="Titillium Web"/>
              <a:ea typeface="Titillium Web"/>
              <a:cs typeface="Titillium Web"/>
              <a:sym typeface="Titillium Web"/>
            </a:endParaRPr>
          </a:p>
        </p:txBody>
      </p:sp>
      <p:sp>
        <p:nvSpPr>
          <p:cNvPr id="403" name="Google Shape;403;g21198b97098_0_8"/>
          <p:cNvSpPr/>
          <p:nvPr/>
        </p:nvSpPr>
        <p:spPr>
          <a:xfrm>
            <a:off x="2880569" y="1765446"/>
            <a:ext cx="1920000" cy="410100"/>
          </a:xfrm>
          <a:prstGeom prst="roundRect">
            <a:avLst>
              <a:gd fmla="val 16667" name="adj"/>
            </a:avLst>
          </a:prstGeom>
          <a:solidFill>
            <a:srgbClr val="00A3E1"/>
          </a:solid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100"/>
              <a:buFont typeface="Arial"/>
              <a:buNone/>
            </a:pPr>
            <a:r>
              <a:rPr b="0" i="0" lang="it-IT" sz="1100" u="none" cap="none" strike="noStrike">
                <a:solidFill>
                  <a:schemeClr val="lt1"/>
                </a:solidFill>
                <a:latin typeface="Titillium Web"/>
                <a:ea typeface="Titillium Web"/>
                <a:cs typeface="Titillium Web"/>
                <a:sym typeface="Titillium Web"/>
              </a:rPr>
              <a:t>Fase 2: test e certificazione</a:t>
            </a:r>
            <a:endParaRPr b="0" i="0" sz="1100" u="none" cap="none" strike="noStrike">
              <a:solidFill>
                <a:schemeClr val="lt1"/>
              </a:solidFill>
              <a:latin typeface="Titillium Web"/>
              <a:ea typeface="Titillium Web"/>
              <a:cs typeface="Titillium Web"/>
              <a:sym typeface="Titillium Web"/>
            </a:endParaRPr>
          </a:p>
          <a:p>
            <a:pPr indent="0" lvl="0" marL="0" marR="0" rtl="0" algn="ctr">
              <a:lnSpc>
                <a:spcPct val="100000"/>
              </a:lnSpc>
              <a:spcBef>
                <a:spcPts val="0"/>
              </a:spcBef>
              <a:spcAft>
                <a:spcPts val="0"/>
              </a:spcAft>
              <a:buClr>
                <a:srgbClr val="000000"/>
              </a:buClr>
              <a:buSzPts val="1100"/>
              <a:buFont typeface="Arial"/>
              <a:buNone/>
            </a:pPr>
            <a:r>
              <a:rPr b="0" i="0" lang="it-IT" sz="1100" u="none" cap="none" strike="noStrike">
                <a:solidFill>
                  <a:schemeClr val="lt1"/>
                </a:solidFill>
                <a:latin typeface="Titillium Web"/>
                <a:ea typeface="Titillium Web"/>
                <a:cs typeface="Titillium Web"/>
                <a:sym typeface="Titillium Web"/>
              </a:rPr>
              <a:t>APR-DIC 2023</a:t>
            </a:r>
            <a:endParaRPr b="0" i="0" sz="1100" u="none" cap="none" strike="noStrike">
              <a:solidFill>
                <a:schemeClr val="lt1"/>
              </a:solidFill>
              <a:latin typeface="Titillium Web"/>
              <a:ea typeface="Titillium Web"/>
              <a:cs typeface="Titillium Web"/>
              <a:sym typeface="Titillium Web"/>
            </a:endParaRPr>
          </a:p>
        </p:txBody>
      </p:sp>
      <p:sp>
        <p:nvSpPr>
          <p:cNvPr id="404" name="Google Shape;404;g21198b97098_0_8"/>
          <p:cNvSpPr/>
          <p:nvPr/>
        </p:nvSpPr>
        <p:spPr>
          <a:xfrm>
            <a:off x="5121851" y="1765446"/>
            <a:ext cx="1920000" cy="410100"/>
          </a:xfrm>
          <a:prstGeom prst="roundRect">
            <a:avLst>
              <a:gd fmla="val 16667" name="adj"/>
            </a:avLst>
          </a:prstGeom>
          <a:solidFill>
            <a:srgbClr val="00A3E1"/>
          </a:solid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100"/>
              <a:buFont typeface="Arial"/>
              <a:buNone/>
            </a:pPr>
            <a:r>
              <a:rPr b="0" i="0" lang="it-IT" sz="1100" u="none" cap="none" strike="noStrike">
                <a:solidFill>
                  <a:schemeClr val="lt1"/>
                </a:solidFill>
                <a:latin typeface="Titillium Web"/>
                <a:ea typeface="Titillium Web"/>
                <a:cs typeface="Titillium Web"/>
                <a:sym typeface="Titillium Web"/>
              </a:rPr>
              <a:t>Fase 3:  AVVIO </a:t>
            </a:r>
            <a:endParaRPr b="0" i="0" sz="1100" u="none" cap="none" strike="noStrike">
              <a:solidFill>
                <a:schemeClr val="lt1"/>
              </a:solidFill>
              <a:latin typeface="Titillium Web"/>
              <a:ea typeface="Titillium Web"/>
              <a:cs typeface="Titillium Web"/>
              <a:sym typeface="Titillium Web"/>
            </a:endParaRPr>
          </a:p>
          <a:p>
            <a:pPr indent="0" lvl="0" marL="0" marR="0" rtl="0" algn="ctr">
              <a:lnSpc>
                <a:spcPct val="100000"/>
              </a:lnSpc>
              <a:spcBef>
                <a:spcPts val="0"/>
              </a:spcBef>
              <a:spcAft>
                <a:spcPts val="0"/>
              </a:spcAft>
              <a:buClr>
                <a:srgbClr val="000000"/>
              </a:buClr>
              <a:buSzPts val="1100"/>
              <a:buFont typeface="Arial"/>
              <a:buNone/>
            </a:pPr>
            <a:r>
              <a:rPr b="0" i="0" lang="it-IT" sz="1100" u="none" cap="none" strike="noStrike">
                <a:solidFill>
                  <a:schemeClr val="lt1"/>
                </a:solidFill>
                <a:latin typeface="Titillium Web"/>
                <a:ea typeface="Titillium Web"/>
                <a:cs typeface="Titillium Web"/>
                <a:sym typeface="Titillium Web"/>
              </a:rPr>
              <a:t>GEN 2024</a:t>
            </a:r>
            <a:endParaRPr b="0" i="0" sz="1100" u="none" cap="none" strike="noStrike">
              <a:solidFill>
                <a:schemeClr val="lt1"/>
              </a:solidFill>
              <a:latin typeface="Titillium Web"/>
              <a:ea typeface="Titillium Web"/>
              <a:cs typeface="Titillium Web"/>
              <a:sym typeface="Titillium Web"/>
            </a:endParaRPr>
          </a:p>
        </p:txBody>
      </p:sp>
      <p:sp>
        <p:nvSpPr>
          <p:cNvPr id="405" name="Google Shape;405;g21198b97098_0_8"/>
          <p:cNvSpPr/>
          <p:nvPr/>
        </p:nvSpPr>
        <p:spPr>
          <a:xfrm>
            <a:off x="7363133" y="1765446"/>
            <a:ext cx="1920000" cy="410100"/>
          </a:xfrm>
          <a:prstGeom prst="roundRect">
            <a:avLst>
              <a:gd fmla="val 16667" name="adj"/>
            </a:avLst>
          </a:prstGeom>
          <a:solidFill>
            <a:srgbClr val="00A3E1"/>
          </a:solid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100"/>
              <a:buFont typeface="Arial"/>
              <a:buNone/>
            </a:pPr>
            <a:r>
              <a:rPr b="0" i="0" lang="it-IT" sz="1100" u="none" cap="none" strike="noStrike">
                <a:solidFill>
                  <a:schemeClr val="lt1"/>
                </a:solidFill>
                <a:latin typeface="Titillium Web"/>
                <a:ea typeface="Titillium Web"/>
                <a:cs typeface="Titillium Web"/>
                <a:sym typeface="Titillium Web"/>
              </a:rPr>
              <a:t>Fase 4: sovrapposizione</a:t>
            </a:r>
            <a:endParaRPr b="0" i="0" sz="1100" u="none" cap="none" strike="noStrike">
              <a:solidFill>
                <a:schemeClr val="lt1"/>
              </a:solidFill>
              <a:latin typeface="Titillium Web"/>
              <a:ea typeface="Titillium Web"/>
              <a:cs typeface="Titillium Web"/>
              <a:sym typeface="Titillium Web"/>
            </a:endParaRPr>
          </a:p>
          <a:p>
            <a:pPr indent="0" lvl="0" marL="0" marR="0" rtl="0" algn="ctr">
              <a:lnSpc>
                <a:spcPct val="100000"/>
              </a:lnSpc>
              <a:spcBef>
                <a:spcPts val="0"/>
              </a:spcBef>
              <a:spcAft>
                <a:spcPts val="0"/>
              </a:spcAft>
              <a:buClr>
                <a:srgbClr val="000000"/>
              </a:buClr>
              <a:buSzPts val="1100"/>
              <a:buFont typeface="Arial"/>
              <a:buNone/>
            </a:pPr>
            <a:r>
              <a:rPr b="0" i="0" lang="it-IT" sz="1100" u="none" cap="none" strike="noStrike">
                <a:solidFill>
                  <a:schemeClr val="lt1"/>
                </a:solidFill>
                <a:latin typeface="Titillium Web"/>
                <a:ea typeface="Titillium Web"/>
                <a:cs typeface="Titillium Web"/>
                <a:sym typeface="Titillium Web"/>
              </a:rPr>
              <a:t>GEN 24 - GIU 24</a:t>
            </a:r>
            <a:endParaRPr b="0" i="0" sz="1100" u="none" cap="none" strike="noStrike">
              <a:solidFill>
                <a:schemeClr val="lt1"/>
              </a:solidFill>
              <a:latin typeface="Titillium Web"/>
              <a:ea typeface="Titillium Web"/>
              <a:cs typeface="Titillium Web"/>
              <a:sym typeface="Titillium Web"/>
            </a:endParaRPr>
          </a:p>
        </p:txBody>
      </p:sp>
      <p:sp>
        <p:nvSpPr>
          <p:cNvPr id="406" name="Google Shape;406;g21198b97098_0_8"/>
          <p:cNvSpPr/>
          <p:nvPr/>
        </p:nvSpPr>
        <p:spPr>
          <a:xfrm>
            <a:off x="9604415" y="1752513"/>
            <a:ext cx="1920000" cy="410100"/>
          </a:xfrm>
          <a:prstGeom prst="roundRect">
            <a:avLst>
              <a:gd fmla="val 16667" name="adj"/>
            </a:avLst>
          </a:prstGeom>
          <a:solidFill>
            <a:srgbClr val="00A3E1"/>
          </a:solid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100"/>
              <a:buFont typeface="Arial"/>
              <a:buNone/>
            </a:pPr>
            <a:r>
              <a:rPr b="0" i="0" lang="it-IT" sz="1100" u="none" cap="none" strike="noStrike">
                <a:solidFill>
                  <a:schemeClr val="lt1"/>
                </a:solidFill>
                <a:latin typeface="Titillium Web"/>
                <a:ea typeface="Titillium Web"/>
                <a:cs typeface="Titillium Web"/>
                <a:sym typeface="Titillium Web"/>
              </a:rPr>
              <a:t>Fase 5:  digitale</a:t>
            </a:r>
            <a:endParaRPr b="0" i="0" sz="1100" u="none" cap="none" strike="noStrike">
              <a:solidFill>
                <a:schemeClr val="lt1"/>
              </a:solidFill>
              <a:latin typeface="Titillium Web"/>
              <a:ea typeface="Titillium Web"/>
              <a:cs typeface="Titillium Web"/>
              <a:sym typeface="Titillium Web"/>
            </a:endParaRPr>
          </a:p>
          <a:p>
            <a:pPr indent="0" lvl="0" marL="0" marR="0" rtl="0" algn="ctr">
              <a:lnSpc>
                <a:spcPct val="100000"/>
              </a:lnSpc>
              <a:spcBef>
                <a:spcPts val="0"/>
              </a:spcBef>
              <a:spcAft>
                <a:spcPts val="0"/>
              </a:spcAft>
              <a:buClr>
                <a:srgbClr val="000000"/>
              </a:buClr>
              <a:buSzPts val="1100"/>
              <a:buFont typeface="Arial"/>
              <a:buNone/>
            </a:pPr>
            <a:r>
              <a:rPr b="0" i="0" lang="it-IT" sz="1100" u="none" cap="none" strike="noStrike">
                <a:solidFill>
                  <a:schemeClr val="lt1"/>
                </a:solidFill>
                <a:latin typeface="Titillium Web"/>
                <a:ea typeface="Titillium Web"/>
                <a:cs typeface="Titillium Web"/>
                <a:sym typeface="Titillium Web"/>
              </a:rPr>
              <a:t>GIU 24 - …</a:t>
            </a:r>
            <a:endParaRPr b="0" i="0" sz="1100" u="none" cap="none" strike="noStrike">
              <a:solidFill>
                <a:schemeClr val="lt1"/>
              </a:solidFill>
              <a:latin typeface="Titillium Web"/>
              <a:ea typeface="Titillium Web"/>
              <a:cs typeface="Titillium Web"/>
              <a:sym typeface="Titillium Web"/>
            </a:endParaRPr>
          </a:p>
        </p:txBody>
      </p:sp>
      <p:sp>
        <p:nvSpPr>
          <p:cNvPr id="407" name="Google Shape;407;g21198b97098_0_8"/>
          <p:cNvSpPr/>
          <p:nvPr/>
        </p:nvSpPr>
        <p:spPr>
          <a:xfrm>
            <a:off x="5113713" y="3659200"/>
            <a:ext cx="6309600" cy="168000"/>
          </a:xfrm>
          <a:prstGeom prst="roundRect">
            <a:avLst>
              <a:gd fmla="val 7507" name="adj"/>
            </a:avLst>
          </a:prstGeom>
          <a:solidFill>
            <a:srgbClr val="B6D7A8"/>
          </a:solidFill>
          <a:ln>
            <a:noFill/>
          </a:ln>
        </p:spPr>
        <p:txBody>
          <a:bodyPr anchorCtr="0" anchor="ctr" bIns="86825" lIns="86825" spcFirstLastPara="1" rIns="86825" wrap="square" tIns="86825">
            <a:noAutofit/>
          </a:bodyPr>
          <a:lstStyle/>
          <a:p>
            <a:pPr indent="0" lvl="0" marL="0" marR="0" rtl="0" algn="ctr">
              <a:lnSpc>
                <a:spcPct val="100000"/>
              </a:lnSpc>
              <a:spcBef>
                <a:spcPts val="0"/>
              </a:spcBef>
              <a:spcAft>
                <a:spcPts val="0"/>
              </a:spcAft>
              <a:buClr>
                <a:schemeClr val="dk1"/>
              </a:buClr>
              <a:buSzPts val="800"/>
              <a:buFont typeface="Arial"/>
              <a:buNone/>
            </a:pPr>
            <a:r>
              <a:rPr b="1" i="0" lang="it-IT" sz="800" u="none" cap="none" strike="noStrike">
                <a:solidFill>
                  <a:srgbClr val="0000FF"/>
                </a:solidFill>
                <a:latin typeface="Titillium Web"/>
                <a:ea typeface="Titillium Web"/>
                <a:cs typeface="Titillium Web"/>
                <a:sym typeface="Titillium Web"/>
              </a:rPr>
              <a:t>PCP</a:t>
            </a:r>
            <a:r>
              <a:rPr b="0" i="0" lang="it-IT" sz="800" u="none" cap="none" strike="noStrike">
                <a:solidFill>
                  <a:srgbClr val="0000FF"/>
                </a:solidFill>
                <a:latin typeface="Titillium Web"/>
                <a:ea typeface="Titillium Web"/>
                <a:cs typeface="Titillium Web"/>
                <a:sym typeface="Titillium Web"/>
              </a:rPr>
              <a:t> Servizi B2B (via PDND)</a:t>
            </a:r>
            <a:endParaRPr b="0" i="0" sz="800" u="none" cap="none" strike="noStrike">
              <a:solidFill>
                <a:srgbClr val="0000FF"/>
              </a:solidFill>
              <a:latin typeface="Titillium Web"/>
              <a:ea typeface="Titillium Web"/>
              <a:cs typeface="Titillium Web"/>
              <a:sym typeface="Titillium Web"/>
            </a:endParaRPr>
          </a:p>
        </p:txBody>
      </p:sp>
      <p:cxnSp>
        <p:nvCxnSpPr>
          <p:cNvPr id="408" name="Google Shape;408;g21198b97098_0_8"/>
          <p:cNvCxnSpPr>
            <a:endCxn id="391" idx="3"/>
          </p:cNvCxnSpPr>
          <p:nvPr/>
        </p:nvCxnSpPr>
        <p:spPr>
          <a:xfrm flipH="1" rot="5400000">
            <a:off x="9007525" y="2848671"/>
            <a:ext cx="1080900" cy="542400"/>
          </a:xfrm>
          <a:prstGeom prst="bentConnector2">
            <a:avLst/>
          </a:prstGeom>
          <a:noFill/>
          <a:ln cap="flat" cmpd="sng" w="9525">
            <a:solidFill>
              <a:srgbClr val="0166CC"/>
            </a:solidFill>
            <a:prstDash val="solid"/>
            <a:round/>
            <a:headEnd len="med" w="med" type="stealth"/>
            <a:tailEnd len="sm" w="sm" type="none"/>
          </a:ln>
        </p:spPr>
      </p:cxnSp>
      <p:cxnSp>
        <p:nvCxnSpPr>
          <p:cNvPr id="409" name="Google Shape;409;g21198b97098_0_8"/>
          <p:cNvCxnSpPr/>
          <p:nvPr/>
        </p:nvCxnSpPr>
        <p:spPr>
          <a:xfrm flipH="1" rot="5400000">
            <a:off x="9196667" y="3140467"/>
            <a:ext cx="589200" cy="430200"/>
          </a:xfrm>
          <a:prstGeom prst="bentConnector3">
            <a:avLst>
              <a:gd fmla="val 99977" name="adj1"/>
            </a:avLst>
          </a:prstGeom>
          <a:noFill/>
          <a:ln cap="flat" cmpd="sng" w="9525">
            <a:solidFill>
              <a:srgbClr val="0166CC"/>
            </a:solidFill>
            <a:prstDash val="solid"/>
            <a:round/>
            <a:headEnd len="med" w="med" type="stealth"/>
            <a:tailEnd len="sm" w="sm" type="none"/>
          </a:ln>
        </p:spPr>
      </p:cxnSp>
      <p:cxnSp>
        <p:nvCxnSpPr>
          <p:cNvPr id="410" name="Google Shape;410;g21198b97098_0_8"/>
          <p:cNvCxnSpPr>
            <a:endCxn id="411" idx="3"/>
          </p:cNvCxnSpPr>
          <p:nvPr/>
        </p:nvCxnSpPr>
        <p:spPr>
          <a:xfrm flipH="1" rot="5400000">
            <a:off x="9237767" y="3299958"/>
            <a:ext cx="381900" cy="303900"/>
          </a:xfrm>
          <a:prstGeom prst="bentConnector2">
            <a:avLst/>
          </a:prstGeom>
          <a:noFill/>
          <a:ln cap="flat" cmpd="sng" w="9525">
            <a:solidFill>
              <a:srgbClr val="0166CC"/>
            </a:solidFill>
            <a:prstDash val="solid"/>
            <a:round/>
            <a:headEnd len="med" w="med" type="stealth"/>
            <a:tailEnd len="sm" w="sm" type="none"/>
          </a:ln>
        </p:spPr>
      </p:cxnSp>
      <p:sp>
        <p:nvSpPr>
          <p:cNvPr id="412" name="Google Shape;412;g21198b97098_0_8"/>
          <p:cNvSpPr/>
          <p:nvPr/>
        </p:nvSpPr>
        <p:spPr>
          <a:xfrm>
            <a:off x="534625" y="4078275"/>
            <a:ext cx="10983300" cy="706800"/>
          </a:xfrm>
          <a:prstGeom prst="roundRect">
            <a:avLst>
              <a:gd fmla="val 8748" name="adj"/>
            </a:avLst>
          </a:prstGeom>
          <a:noFill/>
          <a:ln cap="flat" cmpd="sng" w="9525">
            <a:solidFill>
              <a:srgbClr val="78909C"/>
            </a:solidFill>
            <a:prstDash val="dot"/>
            <a:round/>
            <a:headEnd len="sm" w="sm" type="none"/>
            <a:tailEnd len="sm" w="sm" type="none"/>
          </a:ln>
        </p:spPr>
        <p:txBody>
          <a:bodyPr anchorCtr="0" anchor="ctr" bIns="86825" lIns="86825" spcFirstLastPara="1" rIns="86825" wrap="square" tIns="86825">
            <a:noAutofit/>
          </a:bodyPr>
          <a:lstStyle/>
          <a:p>
            <a:pPr indent="0" lvl="0" marL="0" marR="0" rtl="0" algn="l">
              <a:lnSpc>
                <a:spcPct val="100000"/>
              </a:lnSpc>
              <a:spcBef>
                <a:spcPts val="0"/>
              </a:spcBef>
              <a:spcAft>
                <a:spcPts val="0"/>
              </a:spcAft>
              <a:buClr>
                <a:srgbClr val="000000"/>
              </a:buClr>
              <a:buSzPts val="1700"/>
              <a:buFont typeface="Arial"/>
              <a:buNone/>
            </a:pPr>
            <a:r>
              <a:t/>
            </a:r>
            <a:endParaRPr b="0" i="0" sz="1700" u="none" cap="none" strike="noStrike">
              <a:solidFill>
                <a:srgbClr val="000000"/>
              </a:solidFill>
              <a:highlight>
                <a:srgbClr val="4472C4"/>
              </a:highlight>
              <a:latin typeface="Arial"/>
              <a:ea typeface="Arial"/>
              <a:cs typeface="Arial"/>
              <a:sym typeface="Arial"/>
            </a:endParaRPr>
          </a:p>
        </p:txBody>
      </p:sp>
      <p:sp>
        <p:nvSpPr>
          <p:cNvPr id="413" name="Google Shape;413;g21198b97098_0_8"/>
          <p:cNvSpPr/>
          <p:nvPr/>
        </p:nvSpPr>
        <p:spPr>
          <a:xfrm>
            <a:off x="632900" y="4323033"/>
            <a:ext cx="4161300" cy="168000"/>
          </a:xfrm>
          <a:prstGeom prst="roundRect">
            <a:avLst>
              <a:gd fmla="val 7507" name="adj"/>
            </a:avLst>
          </a:prstGeom>
          <a:solidFill>
            <a:srgbClr val="EA9999"/>
          </a:solidFill>
          <a:ln>
            <a:noFill/>
          </a:ln>
        </p:spPr>
        <p:txBody>
          <a:bodyPr anchorCtr="0" anchor="ctr" bIns="86825" lIns="86825" spcFirstLastPara="1" rIns="86825" wrap="square" tIns="86825">
            <a:noAutofit/>
          </a:bodyPr>
          <a:lstStyle/>
          <a:p>
            <a:pPr indent="0" lvl="0" marL="0" marR="0" rtl="0" algn="ctr">
              <a:lnSpc>
                <a:spcPct val="100000"/>
              </a:lnSpc>
              <a:spcBef>
                <a:spcPts val="0"/>
              </a:spcBef>
              <a:spcAft>
                <a:spcPts val="0"/>
              </a:spcAft>
              <a:buClr>
                <a:schemeClr val="dk1"/>
              </a:buClr>
              <a:buSzPts val="800"/>
              <a:buFont typeface="Arial"/>
              <a:buNone/>
            </a:pPr>
            <a:r>
              <a:rPr b="1" i="0" lang="it-IT" sz="800" u="none" cap="none" strike="noStrike">
                <a:solidFill>
                  <a:srgbClr val="0000FF"/>
                </a:solidFill>
                <a:latin typeface="Titillium Web"/>
                <a:ea typeface="Titillium Web"/>
                <a:cs typeface="Titillium Web"/>
                <a:sym typeface="Titillium Web"/>
              </a:rPr>
              <a:t>SMARTCIG</a:t>
            </a:r>
            <a:r>
              <a:rPr b="0" i="0" lang="it-IT" sz="800" u="none" cap="none" strike="noStrike">
                <a:solidFill>
                  <a:srgbClr val="0000FF"/>
                </a:solidFill>
                <a:latin typeface="Titillium Web"/>
                <a:ea typeface="Titillium Web"/>
                <a:cs typeface="Titillium Web"/>
                <a:sym typeface="Titillium Web"/>
              </a:rPr>
              <a:t> Interfaccia web </a:t>
            </a:r>
            <a:endParaRPr b="0" i="0" sz="800" u="none" cap="none" strike="noStrike">
              <a:solidFill>
                <a:srgbClr val="0000FF"/>
              </a:solidFill>
              <a:latin typeface="Titillium Web"/>
              <a:ea typeface="Titillium Web"/>
              <a:cs typeface="Titillium Web"/>
              <a:sym typeface="Titillium Web"/>
            </a:endParaRPr>
          </a:p>
        </p:txBody>
      </p:sp>
      <p:sp>
        <p:nvSpPr>
          <p:cNvPr id="414" name="Google Shape;414;g21198b97098_0_8"/>
          <p:cNvSpPr txBox="1"/>
          <p:nvPr/>
        </p:nvSpPr>
        <p:spPr>
          <a:xfrm>
            <a:off x="519835" y="3993000"/>
            <a:ext cx="3522000" cy="384900"/>
          </a:xfrm>
          <a:prstGeom prst="rect">
            <a:avLst/>
          </a:prstGeom>
          <a:noFill/>
          <a:ln>
            <a:noFill/>
          </a:ln>
        </p:spPr>
        <p:txBody>
          <a:bodyPr anchorCtr="0" anchor="t" bIns="121900" lIns="121900" spcFirstLastPara="1" rIns="121900" wrap="square" tIns="121900">
            <a:spAutoFit/>
          </a:bodyPr>
          <a:lstStyle/>
          <a:p>
            <a:pPr indent="0" lvl="0" marL="0" marR="0" rtl="0" algn="l">
              <a:lnSpc>
                <a:spcPct val="100000"/>
              </a:lnSpc>
              <a:spcBef>
                <a:spcPts val="0"/>
              </a:spcBef>
              <a:spcAft>
                <a:spcPts val="0"/>
              </a:spcAft>
              <a:buClr>
                <a:schemeClr val="dk1"/>
              </a:buClr>
              <a:buSzPts val="1100"/>
              <a:buFont typeface="Arial"/>
              <a:buNone/>
            </a:pPr>
            <a:r>
              <a:rPr b="1" i="0" lang="it-IT" sz="900" u="none" cap="none" strike="noStrike">
                <a:solidFill>
                  <a:srgbClr val="0000FF"/>
                </a:solidFill>
                <a:latin typeface="Titillium Web"/>
                <a:ea typeface="Titillium Web"/>
                <a:cs typeface="Titillium Web"/>
                <a:sym typeface="Titillium Web"/>
              </a:rPr>
              <a:t>Comunicazione Dati Legacy (SmartCIG)</a:t>
            </a:r>
            <a:endParaRPr b="1" i="0" sz="900" u="none" cap="none" strike="noStrike">
              <a:solidFill>
                <a:srgbClr val="0000FF"/>
              </a:solidFill>
              <a:latin typeface="Titillium Web"/>
              <a:ea typeface="Titillium Web"/>
              <a:cs typeface="Titillium Web"/>
              <a:sym typeface="Titillium Web"/>
            </a:endParaRPr>
          </a:p>
        </p:txBody>
      </p:sp>
      <p:sp>
        <p:nvSpPr>
          <p:cNvPr id="415" name="Google Shape;415;g21198b97098_0_8"/>
          <p:cNvSpPr/>
          <p:nvPr/>
        </p:nvSpPr>
        <p:spPr>
          <a:xfrm>
            <a:off x="632900" y="4551633"/>
            <a:ext cx="4161300" cy="168000"/>
          </a:xfrm>
          <a:prstGeom prst="roundRect">
            <a:avLst>
              <a:gd fmla="val 7507" name="adj"/>
            </a:avLst>
          </a:prstGeom>
          <a:solidFill>
            <a:srgbClr val="EA9999"/>
          </a:solidFill>
          <a:ln>
            <a:noFill/>
          </a:ln>
        </p:spPr>
        <p:txBody>
          <a:bodyPr anchorCtr="0" anchor="ctr" bIns="86825" lIns="86825" spcFirstLastPara="1" rIns="86825" wrap="square" tIns="86825">
            <a:noAutofit/>
          </a:bodyPr>
          <a:lstStyle/>
          <a:p>
            <a:pPr indent="0" lvl="0" marL="0" marR="0" rtl="0" algn="ctr">
              <a:lnSpc>
                <a:spcPct val="100000"/>
              </a:lnSpc>
              <a:spcBef>
                <a:spcPts val="0"/>
              </a:spcBef>
              <a:spcAft>
                <a:spcPts val="0"/>
              </a:spcAft>
              <a:buClr>
                <a:schemeClr val="dk1"/>
              </a:buClr>
              <a:buSzPts val="800"/>
              <a:buFont typeface="Arial"/>
              <a:buNone/>
            </a:pPr>
            <a:r>
              <a:rPr b="1" i="0" lang="it-IT" sz="800" u="none" cap="none" strike="noStrike">
                <a:solidFill>
                  <a:srgbClr val="0000FF"/>
                </a:solidFill>
                <a:latin typeface="Titillium Web"/>
                <a:ea typeface="Titillium Web"/>
                <a:cs typeface="Titillium Web"/>
                <a:sym typeface="Titillium Web"/>
              </a:rPr>
              <a:t>SMARTCIG</a:t>
            </a:r>
            <a:r>
              <a:rPr b="0" i="0" lang="it-IT" sz="800" u="none" cap="none" strike="noStrike">
                <a:solidFill>
                  <a:srgbClr val="0000FF"/>
                </a:solidFill>
                <a:latin typeface="Titillium Web"/>
                <a:ea typeface="Titillium Web"/>
                <a:cs typeface="Titillium Web"/>
                <a:sym typeface="Titillium Web"/>
              </a:rPr>
              <a:t> web service </a:t>
            </a:r>
            <a:endParaRPr b="0" i="0" sz="800" u="none" cap="none" strike="noStrike">
              <a:solidFill>
                <a:srgbClr val="0000FF"/>
              </a:solidFill>
              <a:latin typeface="Titillium Web"/>
              <a:ea typeface="Titillium Web"/>
              <a:cs typeface="Titillium Web"/>
              <a:sym typeface="Titillium Web"/>
            </a:endParaRPr>
          </a:p>
        </p:txBody>
      </p:sp>
      <p:cxnSp>
        <p:nvCxnSpPr>
          <p:cNvPr id="416" name="Google Shape;416;g21198b97098_0_8"/>
          <p:cNvCxnSpPr>
            <a:stCxn id="407" idx="1"/>
            <a:endCxn id="415" idx="3"/>
          </p:cNvCxnSpPr>
          <p:nvPr/>
        </p:nvCxnSpPr>
        <p:spPr>
          <a:xfrm flipH="1">
            <a:off x="4794213" y="3743200"/>
            <a:ext cx="319500" cy="892500"/>
          </a:xfrm>
          <a:prstGeom prst="bentConnector3">
            <a:avLst>
              <a:gd fmla="val 50002" name="adj1"/>
            </a:avLst>
          </a:prstGeom>
          <a:noFill/>
          <a:ln cap="flat" cmpd="sng" w="9525">
            <a:solidFill>
              <a:srgbClr val="0166CC"/>
            </a:solidFill>
            <a:prstDash val="solid"/>
            <a:round/>
            <a:headEnd len="med" w="med" type="stealth"/>
            <a:tailEnd len="sm" w="sm" type="none"/>
          </a:ln>
        </p:spPr>
      </p:cxnSp>
      <p:cxnSp>
        <p:nvCxnSpPr>
          <p:cNvPr id="417" name="Google Shape;417;g21198b97098_0_8"/>
          <p:cNvCxnSpPr>
            <a:stCxn id="398" idx="1"/>
            <a:endCxn id="413" idx="3"/>
          </p:cNvCxnSpPr>
          <p:nvPr/>
        </p:nvCxnSpPr>
        <p:spPr>
          <a:xfrm flipH="1">
            <a:off x="4794175" y="3526225"/>
            <a:ext cx="321300" cy="880800"/>
          </a:xfrm>
          <a:prstGeom prst="bentConnector3">
            <a:avLst>
              <a:gd fmla="val 49996" name="adj1"/>
            </a:avLst>
          </a:prstGeom>
          <a:noFill/>
          <a:ln cap="flat" cmpd="sng" w="9525">
            <a:solidFill>
              <a:srgbClr val="0166CC"/>
            </a:solidFill>
            <a:prstDash val="solid"/>
            <a:round/>
            <a:headEnd len="med" w="med" type="stealth"/>
            <a:tailEnd len="sm" w="sm" type="none"/>
          </a:ln>
        </p:spPr>
      </p:cxnSp>
      <p:sp>
        <p:nvSpPr>
          <p:cNvPr id="418" name="Google Shape;418;g21198b97098_0_8"/>
          <p:cNvSpPr/>
          <p:nvPr/>
        </p:nvSpPr>
        <p:spPr>
          <a:xfrm>
            <a:off x="5128000" y="5483033"/>
            <a:ext cx="6309600" cy="148500"/>
          </a:xfrm>
          <a:prstGeom prst="roundRect">
            <a:avLst>
              <a:gd fmla="val 7507" name="adj"/>
            </a:avLst>
          </a:prstGeom>
          <a:solidFill>
            <a:srgbClr val="B6D7A8"/>
          </a:solidFill>
          <a:ln>
            <a:noFill/>
          </a:ln>
        </p:spPr>
        <p:txBody>
          <a:bodyPr anchorCtr="0" anchor="ctr" bIns="86825" lIns="86825" spcFirstLastPara="1" rIns="86825" wrap="square" tIns="86825">
            <a:noAutofit/>
          </a:bodyPr>
          <a:lstStyle/>
          <a:p>
            <a:pPr indent="0" lvl="0" marL="0" marR="0" rtl="0" algn="ctr">
              <a:lnSpc>
                <a:spcPct val="100000"/>
              </a:lnSpc>
              <a:spcBef>
                <a:spcPts val="0"/>
              </a:spcBef>
              <a:spcAft>
                <a:spcPts val="0"/>
              </a:spcAft>
              <a:buClr>
                <a:srgbClr val="000000"/>
              </a:buClr>
              <a:buSzPts val="800"/>
              <a:buFont typeface="Arial"/>
              <a:buNone/>
            </a:pPr>
            <a:r>
              <a:rPr b="1" i="0" lang="it-IT" sz="800" u="none" cap="none" strike="noStrike">
                <a:solidFill>
                  <a:srgbClr val="0000FF"/>
                </a:solidFill>
                <a:latin typeface="Titillium Web"/>
                <a:ea typeface="Titillium Web"/>
                <a:cs typeface="Titillium Web"/>
                <a:sym typeface="Titillium Web"/>
              </a:rPr>
              <a:t>FVOE</a:t>
            </a:r>
            <a:r>
              <a:rPr b="0" i="0" lang="it-IT" sz="800" u="none" cap="none" strike="noStrike">
                <a:solidFill>
                  <a:srgbClr val="0000FF"/>
                </a:solidFill>
                <a:latin typeface="Titillium Web"/>
                <a:ea typeface="Titillium Web"/>
                <a:cs typeface="Titillium Web"/>
                <a:sym typeface="Titillium Web"/>
              </a:rPr>
              <a:t> 2.0 interfaccia WEB per OE</a:t>
            </a:r>
            <a:endParaRPr b="0" i="0" sz="800" u="none" cap="none" strike="noStrike">
              <a:solidFill>
                <a:srgbClr val="0000FF"/>
              </a:solidFill>
              <a:latin typeface="Titillium Web"/>
              <a:ea typeface="Titillium Web"/>
              <a:cs typeface="Titillium Web"/>
              <a:sym typeface="Titillium Web"/>
            </a:endParaRPr>
          </a:p>
        </p:txBody>
      </p:sp>
      <p:sp>
        <p:nvSpPr>
          <p:cNvPr id="419" name="Google Shape;419;g21198b97098_0_8"/>
          <p:cNvSpPr/>
          <p:nvPr/>
        </p:nvSpPr>
        <p:spPr>
          <a:xfrm>
            <a:off x="5128000" y="5735333"/>
            <a:ext cx="1907700" cy="148500"/>
          </a:xfrm>
          <a:prstGeom prst="roundRect">
            <a:avLst>
              <a:gd fmla="val 7507" name="adj"/>
            </a:avLst>
          </a:prstGeom>
          <a:solidFill>
            <a:srgbClr val="FFC000"/>
          </a:solidFill>
          <a:ln>
            <a:noFill/>
          </a:ln>
        </p:spPr>
        <p:txBody>
          <a:bodyPr anchorCtr="0" anchor="ctr" bIns="86825" lIns="86825" spcFirstLastPara="1" rIns="86825" wrap="square" tIns="86825">
            <a:noAutofit/>
          </a:bodyPr>
          <a:lstStyle/>
          <a:p>
            <a:pPr indent="0" lvl="0" marL="0" marR="0" rtl="0" algn="ctr">
              <a:lnSpc>
                <a:spcPct val="100000"/>
              </a:lnSpc>
              <a:spcBef>
                <a:spcPts val="0"/>
              </a:spcBef>
              <a:spcAft>
                <a:spcPts val="0"/>
              </a:spcAft>
              <a:buClr>
                <a:srgbClr val="000000"/>
              </a:buClr>
              <a:buSzPts val="800"/>
              <a:buFont typeface="Arial"/>
              <a:buNone/>
            </a:pPr>
            <a:r>
              <a:rPr b="1" i="0" lang="it-IT" sz="800" u="none" cap="none" strike="noStrike">
                <a:solidFill>
                  <a:srgbClr val="0000FF"/>
                </a:solidFill>
                <a:latin typeface="Titillium Web"/>
                <a:ea typeface="Titillium Web"/>
                <a:cs typeface="Titillium Web"/>
                <a:sym typeface="Titillium Web"/>
              </a:rPr>
              <a:t>FVOE</a:t>
            </a:r>
            <a:r>
              <a:rPr b="0" i="0" lang="it-IT" sz="800" u="none" cap="none" strike="noStrike">
                <a:solidFill>
                  <a:srgbClr val="0000FF"/>
                </a:solidFill>
                <a:latin typeface="Titillium Web"/>
                <a:ea typeface="Titillium Web"/>
                <a:cs typeface="Titillium Web"/>
                <a:sym typeface="Titillium Web"/>
              </a:rPr>
              <a:t> 2.0 interfaccia WEB SA minimale</a:t>
            </a:r>
            <a:endParaRPr b="0" i="0" sz="800" u="none" cap="none" strike="noStrike">
              <a:solidFill>
                <a:srgbClr val="0000FF"/>
              </a:solidFill>
              <a:latin typeface="Titillium Web"/>
              <a:ea typeface="Titillium Web"/>
              <a:cs typeface="Titillium Web"/>
              <a:sym typeface="Titillium Web"/>
            </a:endParaRPr>
          </a:p>
        </p:txBody>
      </p:sp>
      <p:sp>
        <p:nvSpPr>
          <p:cNvPr id="420" name="Google Shape;420;g21198b97098_0_8"/>
          <p:cNvSpPr/>
          <p:nvPr/>
        </p:nvSpPr>
        <p:spPr>
          <a:xfrm>
            <a:off x="5128000" y="6041883"/>
            <a:ext cx="6309600" cy="148500"/>
          </a:xfrm>
          <a:prstGeom prst="roundRect">
            <a:avLst>
              <a:gd fmla="val 7507" name="adj"/>
            </a:avLst>
          </a:prstGeom>
          <a:solidFill>
            <a:srgbClr val="B6D7A8"/>
          </a:solidFill>
          <a:ln>
            <a:noFill/>
          </a:ln>
        </p:spPr>
        <p:txBody>
          <a:bodyPr anchorCtr="0" anchor="ctr" bIns="86825" lIns="86825" spcFirstLastPara="1" rIns="86825" wrap="square" tIns="86825">
            <a:noAutofit/>
          </a:bodyPr>
          <a:lstStyle/>
          <a:p>
            <a:pPr indent="0" lvl="0" marL="0" marR="0" rtl="0" algn="ctr">
              <a:lnSpc>
                <a:spcPct val="100000"/>
              </a:lnSpc>
              <a:spcBef>
                <a:spcPts val="0"/>
              </a:spcBef>
              <a:spcAft>
                <a:spcPts val="0"/>
              </a:spcAft>
              <a:buClr>
                <a:srgbClr val="000000"/>
              </a:buClr>
              <a:buSzPts val="800"/>
              <a:buFont typeface="Arial"/>
              <a:buNone/>
            </a:pPr>
            <a:r>
              <a:rPr b="1" i="0" lang="it-IT" sz="800" u="none" cap="none" strike="noStrike">
                <a:solidFill>
                  <a:srgbClr val="0000FF"/>
                </a:solidFill>
                <a:latin typeface="Titillium Web"/>
                <a:ea typeface="Titillium Web"/>
                <a:cs typeface="Titillium Web"/>
                <a:sym typeface="Titillium Web"/>
              </a:rPr>
              <a:t>FVOE</a:t>
            </a:r>
            <a:r>
              <a:rPr b="0" i="0" lang="it-IT" sz="800" u="none" cap="none" strike="noStrike">
                <a:solidFill>
                  <a:srgbClr val="0000FF"/>
                </a:solidFill>
                <a:latin typeface="Titillium Web"/>
                <a:ea typeface="Titillium Web"/>
                <a:cs typeface="Titillium Web"/>
                <a:sym typeface="Titillium Web"/>
              </a:rPr>
              <a:t> 2.0 servizi B2B</a:t>
            </a:r>
            <a:endParaRPr b="0" i="0" sz="800" u="none" cap="none" strike="noStrike">
              <a:solidFill>
                <a:srgbClr val="0000FF"/>
              </a:solidFill>
              <a:latin typeface="Titillium Web"/>
              <a:ea typeface="Titillium Web"/>
              <a:cs typeface="Titillium Web"/>
              <a:sym typeface="Titillium Web"/>
            </a:endParaRPr>
          </a:p>
        </p:txBody>
      </p:sp>
      <p:sp>
        <p:nvSpPr>
          <p:cNvPr id="421" name="Google Shape;421;g21198b97098_0_8"/>
          <p:cNvSpPr/>
          <p:nvPr/>
        </p:nvSpPr>
        <p:spPr>
          <a:xfrm>
            <a:off x="620974" y="5227025"/>
            <a:ext cx="8662200" cy="148500"/>
          </a:xfrm>
          <a:prstGeom prst="roundRect">
            <a:avLst>
              <a:gd fmla="val 7507" name="adj"/>
            </a:avLst>
          </a:prstGeom>
          <a:solidFill>
            <a:srgbClr val="EA9999"/>
          </a:solidFill>
          <a:ln>
            <a:noFill/>
          </a:ln>
        </p:spPr>
        <p:txBody>
          <a:bodyPr anchorCtr="0" anchor="ctr" bIns="86825" lIns="86825" spcFirstLastPara="1" rIns="86825" wrap="square" tIns="86825">
            <a:noAutofit/>
          </a:bodyPr>
          <a:lstStyle/>
          <a:p>
            <a:pPr indent="0" lvl="0" marL="0" marR="0" rtl="0" algn="ctr">
              <a:lnSpc>
                <a:spcPct val="100000"/>
              </a:lnSpc>
              <a:spcBef>
                <a:spcPts val="0"/>
              </a:spcBef>
              <a:spcAft>
                <a:spcPts val="0"/>
              </a:spcAft>
              <a:buClr>
                <a:srgbClr val="000000"/>
              </a:buClr>
              <a:buSzPts val="800"/>
              <a:buFont typeface="Arial"/>
              <a:buNone/>
            </a:pPr>
            <a:r>
              <a:rPr b="1" i="0" lang="it-IT" sz="800" u="none" cap="none" strike="noStrike">
                <a:solidFill>
                  <a:srgbClr val="0000FF"/>
                </a:solidFill>
                <a:latin typeface="Titillium Web"/>
                <a:ea typeface="Titillium Web"/>
                <a:cs typeface="Titillium Web"/>
                <a:sym typeface="Titillium Web"/>
              </a:rPr>
              <a:t>FVOE</a:t>
            </a:r>
            <a:r>
              <a:rPr b="0" i="0" lang="it-IT" sz="800" u="none" cap="none" strike="noStrike">
                <a:solidFill>
                  <a:srgbClr val="0000FF"/>
                </a:solidFill>
                <a:latin typeface="Titillium Web"/>
                <a:ea typeface="Titillium Web"/>
                <a:cs typeface="Titillium Web"/>
                <a:sym typeface="Titillium Web"/>
              </a:rPr>
              <a:t> 1.0 interfaccia WEB SA</a:t>
            </a:r>
            <a:endParaRPr b="0" i="0" sz="800" u="none" cap="none" strike="noStrike">
              <a:solidFill>
                <a:srgbClr val="0000FF"/>
              </a:solidFill>
              <a:latin typeface="Titillium Web"/>
              <a:ea typeface="Titillium Web"/>
              <a:cs typeface="Titillium Web"/>
              <a:sym typeface="Titillium Web"/>
            </a:endParaRPr>
          </a:p>
        </p:txBody>
      </p:sp>
      <p:sp>
        <p:nvSpPr>
          <p:cNvPr id="422" name="Google Shape;422;g21198b97098_0_8"/>
          <p:cNvSpPr/>
          <p:nvPr/>
        </p:nvSpPr>
        <p:spPr>
          <a:xfrm>
            <a:off x="7417125" y="5753750"/>
            <a:ext cx="1920000" cy="148500"/>
          </a:xfrm>
          <a:prstGeom prst="roundRect">
            <a:avLst>
              <a:gd fmla="val 7507" name="adj"/>
            </a:avLst>
          </a:prstGeom>
          <a:solidFill>
            <a:srgbClr val="FFC000"/>
          </a:solidFill>
          <a:ln>
            <a:noFill/>
          </a:ln>
        </p:spPr>
        <p:txBody>
          <a:bodyPr anchorCtr="0" anchor="ctr" bIns="86825" lIns="86825" spcFirstLastPara="1" rIns="86825" wrap="square" tIns="86825">
            <a:noAutofit/>
          </a:bodyPr>
          <a:lstStyle/>
          <a:p>
            <a:pPr indent="0" lvl="0" marL="0" marR="0" rtl="0" algn="ctr">
              <a:lnSpc>
                <a:spcPct val="100000"/>
              </a:lnSpc>
              <a:spcBef>
                <a:spcPts val="0"/>
              </a:spcBef>
              <a:spcAft>
                <a:spcPts val="0"/>
              </a:spcAft>
              <a:buClr>
                <a:srgbClr val="000000"/>
              </a:buClr>
              <a:buSzPts val="800"/>
              <a:buFont typeface="Arial"/>
              <a:buNone/>
            </a:pPr>
            <a:r>
              <a:rPr b="1" i="0" lang="it-IT" sz="800" u="none" cap="none" strike="noStrike">
                <a:solidFill>
                  <a:srgbClr val="0000FF"/>
                </a:solidFill>
                <a:latin typeface="Titillium Web"/>
                <a:ea typeface="Titillium Web"/>
                <a:cs typeface="Titillium Web"/>
                <a:sym typeface="Titillium Web"/>
              </a:rPr>
              <a:t>FVOE</a:t>
            </a:r>
            <a:r>
              <a:rPr b="0" i="0" lang="it-IT" sz="800" u="none" cap="none" strike="noStrike">
                <a:solidFill>
                  <a:srgbClr val="0000FF"/>
                </a:solidFill>
                <a:latin typeface="Titillium Web"/>
                <a:ea typeface="Titillium Web"/>
                <a:cs typeface="Titillium Web"/>
                <a:sym typeface="Titillium Web"/>
              </a:rPr>
              <a:t> 2.0 interfaccia WEB SA estesa</a:t>
            </a:r>
            <a:endParaRPr b="0" i="0" sz="800" u="none" cap="none" strike="noStrike">
              <a:solidFill>
                <a:srgbClr val="0000FF"/>
              </a:solidFill>
              <a:latin typeface="Titillium Web"/>
              <a:ea typeface="Titillium Web"/>
              <a:cs typeface="Titillium Web"/>
              <a:sym typeface="Titillium Web"/>
            </a:endParaRPr>
          </a:p>
        </p:txBody>
      </p:sp>
      <p:cxnSp>
        <p:nvCxnSpPr>
          <p:cNvPr id="423" name="Google Shape;423;g21198b97098_0_8"/>
          <p:cNvCxnSpPr>
            <a:stCxn id="422" idx="1"/>
            <a:endCxn id="419" idx="3"/>
          </p:cNvCxnSpPr>
          <p:nvPr/>
        </p:nvCxnSpPr>
        <p:spPr>
          <a:xfrm rot="10800000">
            <a:off x="7035825" y="5809700"/>
            <a:ext cx="381300" cy="18300"/>
          </a:xfrm>
          <a:prstGeom prst="bentConnector3">
            <a:avLst>
              <a:gd fmla="val 50016" name="adj1"/>
            </a:avLst>
          </a:prstGeom>
          <a:noFill/>
          <a:ln cap="flat" cmpd="sng" w="9525">
            <a:solidFill>
              <a:srgbClr val="0166CC"/>
            </a:solidFill>
            <a:prstDash val="solid"/>
            <a:round/>
            <a:headEnd len="med" w="med" type="stealth"/>
            <a:tailEnd len="sm" w="sm" type="none"/>
          </a:ln>
        </p:spPr>
      </p:cxnSp>
      <p:sp>
        <p:nvSpPr>
          <p:cNvPr id="411" name="Google Shape;411;g21198b97098_0_8"/>
          <p:cNvSpPr/>
          <p:nvPr/>
        </p:nvSpPr>
        <p:spPr>
          <a:xfrm>
            <a:off x="5115467" y="3176958"/>
            <a:ext cx="4161300" cy="168000"/>
          </a:xfrm>
          <a:prstGeom prst="roundRect">
            <a:avLst>
              <a:gd fmla="val 7507" name="adj"/>
            </a:avLst>
          </a:prstGeom>
          <a:solidFill>
            <a:srgbClr val="EA9999"/>
          </a:solidFill>
          <a:ln>
            <a:noFill/>
          </a:ln>
        </p:spPr>
        <p:txBody>
          <a:bodyPr anchorCtr="0" anchor="ctr" bIns="86825" lIns="86825" spcFirstLastPara="1" rIns="86825" wrap="square" tIns="86825">
            <a:noAutofit/>
          </a:bodyPr>
          <a:lstStyle/>
          <a:p>
            <a:pPr indent="0" lvl="0" marL="0" marR="0" rtl="0" algn="ctr">
              <a:lnSpc>
                <a:spcPct val="100000"/>
              </a:lnSpc>
              <a:spcBef>
                <a:spcPts val="0"/>
              </a:spcBef>
              <a:spcAft>
                <a:spcPts val="0"/>
              </a:spcAft>
              <a:buClr>
                <a:schemeClr val="dk1"/>
              </a:buClr>
              <a:buSzPts val="800"/>
              <a:buFont typeface="Arial"/>
              <a:buNone/>
            </a:pPr>
            <a:r>
              <a:t/>
            </a:r>
            <a:endParaRPr b="0" i="0" sz="800" u="none" cap="none" strike="noStrike">
              <a:solidFill>
                <a:srgbClr val="0066CC"/>
              </a:solidFill>
              <a:latin typeface="Titillium Web"/>
              <a:ea typeface="Titillium Web"/>
              <a:cs typeface="Titillium Web"/>
              <a:sym typeface="Titillium Web"/>
            </a:endParaRPr>
          </a:p>
        </p:txBody>
      </p:sp>
      <p:sp>
        <p:nvSpPr>
          <p:cNvPr id="424" name="Google Shape;424;g21198b97098_0_8"/>
          <p:cNvSpPr/>
          <p:nvPr/>
        </p:nvSpPr>
        <p:spPr>
          <a:xfrm>
            <a:off x="7684825" y="1321850"/>
            <a:ext cx="1242300" cy="168000"/>
          </a:xfrm>
          <a:prstGeom prst="roundRect">
            <a:avLst>
              <a:gd fmla="val 7507" name="adj"/>
            </a:avLst>
          </a:prstGeom>
          <a:solidFill>
            <a:srgbClr val="EA9999"/>
          </a:solidFill>
          <a:ln>
            <a:noFill/>
          </a:ln>
        </p:spPr>
        <p:txBody>
          <a:bodyPr anchorCtr="0" anchor="ctr" bIns="86825" lIns="86825" spcFirstLastPara="1" rIns="86825" wrap="square" tIns="86825">
            <a:noAutofit/>
          </a:bodyPr>
          <a:lstStyle/>
          <a:p>
            <a:pPr indent="0" lvl="0" marL="0" marR="0" rtl="0" algn="ctr">
              <a:lnSpc>
                <a:spcPct val="100000"/>
              </a:lnSpc>
              <a:spcBef>
                <a:spcPts val="0"/>
              </a:spcBef>
              <a:spcAft>
                <a:spcPts val="0"/>
              </a:spcAft>
              <a:buClr>
                <a:schemeClr val="dk1"/>
              </a:buClr>
              <a:buSzPts val="800"/>
              <a:buFont typeface="Arial"/>
              <a:buNone/>
            </a:pPr>
            <a:r>
              <a:rPr b="0" i="0" lang="it-IT" sz="800" u="none" cap="none" strike="noStrike">
                <a:solidFill>
                  <a:srgbClr val="0000FF"/>
                </a:solidFill>
                <a:latin typeface="Titillium Web"/>
                <a:ea typeface="Titillium Web"/>
                <a:cs typeface="Titillium Web"/>
                <a:sym typeface="Titillium Web"/>
              </a:rPr>
              <a:t>Periodo di dismissione</a:t>
            </a:r>
            <a:endParaRPr b="0" i="0" sz="800" u="none" cap="none" strike="noStrike">
              <a:solidFill>
                <a:srgbClr val="0000FF"/>
              </a:solidFill>
              <a:latin typeface="Titillium Web"/>
              <a:ea typeface="Titillium Web"/>
              <a:cs typeface="Titillium Web"/>
              <a:sym typeface="Titillium Web"/>
            </a:endParaRPr>
          </a:p>
        </p:txBody>
      </p:sp>
      <p:sp>
        <p:nvSpPr>
          <p:cNvPr id="425" name="Google Shape;425;g21198b97098_0_8"/>
          <p:cNvSpPr txBox="1"/>
          <p:nvPr>
            <p:ph idx="12" type="sldNum"/>
          </p:nvPr>
        </p:nvSpPr>
        <p:spPr>
          <a:xfrm>
            <a:off x="10275625" y="5822675"/>
            <a:ext cx="376800" cy="3018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888888"/>
              </a:buClr>
              <a:buSzPts val="1200"/>
              <a:buFont typeface="Calibri"/>
              <a:buNone/>
            </a:pPr>
            <a:fld id="{00000000-1234-1234-1234-123412341234}" type="slidenum">
              <a:rPr lang="it-IT"/>
              <a:t>‹#›</a:t>
            </a:fld>
            <a:endParaRPr/>
          </a:p>
        </p:txBody>
      </p:sp>
      <p:sp>
        <p:nvSpPr>
          <p:cNvPr id="426" name="Google Shape;426;g21198b97098_0_8"/>
          <p:cNvSpPr/>
          <p:nvPr/>
        </p:nvSpPr>
        <p:spPr>
          <a:xfrm>
            <a:off x="8980225" y="1321850"/>
            <a:ext cx="1242300" cy="168000"/>
          </a:xfrm>
          <a:prstGeom prst="roundRect">
            <a:avLst>
              <a:gd fmla="val 7507" name="adj"/>
            </a:avLst>
          </a:prstGeom>
          <a:solidFill>
            <a:srgbClr val="FFC000"/>
          </a:solidFill>
          <a:ln>
            <a:noFill/>
          </a:ln>
        </p:spPr>
        <p:txBody>
          <a:bodyPr anchorCtr="0" anchor="ctr" bIns="86825" lIns="86825" spcFirstLastPara="1" rIns="86825" wrap="square" tIns="86825">
            <a:noAutofit/>
          </a:bodyPr>
          <a:lstStyle/>
          <a:p>
            <a:pPr indent="0" lvl="0" marL="0" marR="0" rtl="0" algn="ctr">
              <a:lnSpc>
                <a:spcPct val="100000"/>
              </a:lnSpc>
              <a:spcBef>
                <a:spcPts val="0"/>
              </a:spcBef>
              <a:spcAft>
                <a:spcPts val="0"/>
              </a:spcAft>
              <a:buClr>
                <a:schemeClr val="dk1"/>
              </a:buClr>
              <a:buSzPts val="800"/>
              <a:buFont typeface="Arial"/>
              <a:buNone/>
            </a:pPr>
            <a:r>
              <a:rPr b="0" i="0" lang="it-IT" sz="800" u="none" cap="none" strike="noStrike">
                <a:solidFill>
                  <a:srgbClr val="0000FF"/>
                </a:solidFill>
                <a:latin typeface="Titillium Web"/>
                <a:ea typeface="Titillium Web"/>
                <a:cs typeface="Titillium Web"/>
                <a:sym typeface="Titillium Web"/>
              </a:rPr>
              <a:t>Uso temporaneo</a:t>
            </a:r>
            <a:endParaRPr b="0" i="0" sz="800" u="none" cap="none" strike="noStrike">
              <a:solidFill>
                <a:srgbClr val="0000FF"/>
              </a:solidFill>
              <a:latin typeface="Titillium Web"/>
              <a:ea typeface="Titillium Web"/>
              <a:cs typeface="Titillium Web"/>
              <a:sym typeface="Titillium Web"/>
            </a:endParaRPr>
          </a:p>
        </p:txBody>
      </p:sp>
      <p:sp>
        <p:nvSpPr>
          <p:cNvPr id="427" name="Google Shape;427;g21198b97098_0_8"/>
          <p:cNvSpPr/>
          <p:nvPr/>
        </p:nvSpPr>
        <p:spPr>
          <a:xfrm>
            <a:off x="10275625" y="1321856"/>
            <a:ext cx="1242300" cy="168000"/>
          </a:xfrm>
          <a:prstGeom prst="roundRect">
            <a:avLst>
              <a:gd fmla="val 7507" name="adj"/>
            </a:avLst>
          </a:prstGeom>
          <a:solidFill>
            <a:srgbClr val="B6D7A8"/>
          </a:solidFill>
          <a:ln>
            <a:noFill/>
          </a:ln>
        </p:spPr>
        <p:txBody>
          <a:bodyPr anchorCtr="0" anchor="ctr" bIns="86825" lIns="86825" spcFirstLastPara="1" rIns="86825" wrap="square" tIns="86825">
            <a:noAutofit/>
          </a:bodyPr>
          <a:lstStyle/>
          <a:p>
            <a:pPr indent="0" lvl="0" marL="0" marR="0" rtl="0" algn="ctr">
              <a:lnSpc>
                <a:spcPct val="100000"/>
              </a:lnSpc>
              <a:spcBef>
                <a:spcPts val="0"/>
              </a:spcBef>
              <a:spcAft>
                <a:spcPts val="0"/>
              </a:spcAft>
              <a:buClr>
                <a:schemeClr val="dk1"/>
              </a:buClr>
              <a:buSzPts val="800"/>
              <a:buFont typeface="Arial"/>
              <a:buNone/>
            </a:pPr>
            <a:r>
              <a:rPr b="0" i="0" lang="it-IT" sz="800" u="none" cap="none" strike="noStrike">
                <a:solidFill>
                  <a:srgbClr val="0000FF"/>
                </a:solidFill>
                <a:latin typeface="Titillium Web"/>
                <a:ea typeface="Titillium Web"/>
                <a:cs typeface="Titillium Web"/>
                <a:sym typeface="Titillium Web"/>
              </a:rPr>
              <a:t>Periodo di attività</a:t>
            </a:r>
            <a:endParaRPr b="0" i="0" sz="800" u="none" cap="none" strike="noStrike">
              <a:solidFill>
                <a:srgbClr val="0000FF"/>
              </a:solidFill>
              <a:latin typeface="Titillium Web"/>
              <a:ea typeface="Titillium Web"/>
              <a:cs typeface="Titillium Web"/>
              <a:sym typeface="Titillium Web"/>
            </a:endParaRPr>
          </a:p>
        </p:txBody>
      </p:sp>
      <p:cxnSp>
        <p:nvCxnSpPr>
          <p:cNvPr id="428" name="Google Shape;428;g21198b97098_0_8"/>
          <p:cNvCxnSpPr>
            <a:endCxn id="398" idx="3"/>
          </p:cNvCxnSpPr>
          <p:nvPr/>
        </p:nvCxnSpPr>
        <p:spPr>
          <a:xfrm flipH="1" rot="5400000">
            <a:off x="11245825" y="3526375"/>
            <a:ext cx="132900" cy="132600"/>
          </a:xfrm>
          <a:prstGeom prst="bentConnector2">
            <a:avLst/>
          </a:prstGeom>
          <a:noFill/>
          <a:ln cap="flat" cmpd="sng" w="9525">
            <a:solidFill>
              <a:srgbClr val="0166CC"/>
            </a:solidFill>
            <a:prstDash val="solid"/>
            <a:round/>
            <a:headEnd len="med" w="med" type="stealth"/>
            <a:tailEnd len="sm" w="sm" type="none"/>
          </a:ln>
        </p:spPr>
      </p:cxnSp>
      <p:sp>
        <p:nvSpPr>
          <p:cNvPr id="429" name="Google Shape;429;g21198b97098_0_8"/>
          <p:cNvSpPr/>
          <p:nvPr/>
        </p:nvSpPr>
        <p:spPr>
          <a:xfrm>
            <a:off x="647267" y="2497492"/>
            <a:ext cx="4467900" cy="168000"/>
          </a:xfrm>
          <a:prstGeom prst="roundRect">
            <a:avLst>
              <a:gd fmla="val 7507" name="adj"/>
            </a:avLst>
          </a:prstGeom>
          <a:solidFill>
            <a:srgbClr val="B6D7A8"/>
          </a:solidFill>
          <a:ln>
            <a:noFill/>
          </a:ln>
        </p:spPr>
        <p:txBody>
          <a:bodyPr anchorCtr="0" anchor="ctr" bIns="86825" lIns="86825" spcFirstLastPara="1" rIns="86825" wrap="square" tIns="86825">
            <a:noAutofit/>
          </a:bodyPr>
          <a:lstStyle/>
          <a:p>
            <a:pPr indent="0" lvl="0" marL="0" marR="0" rtl="0" algn="ctr">
              <a:lnSpc>
                <a:spcPct val="100000"/>
              </a:lnSpc>
              <a:spcBef>
                <a:spcPts val="0"/>
              </a:spcBef>
              <a:spcAft>
                <a:spcPts val="0"/>
              </a:spcAft>
              <a:buClr>
                <a:schemeClr val="dk1"/>
              </a:buClr>
              <a:buSzPts val="800"/>
              <a:buFont typeface="Arial"/>
              <a:buNone/>
            </a:pPr>
            <a:r>
              <a:rPr b="1" i="0" lang="it-IT" sz="800" u="none" cap="none" strike="noStrike">
                <a:solidFill>
                  <a:srgbClr val="0000FF"/>
                </a:solidFill>
                <a:latin typeface="Titillium Web"/>
                <a:ea typeface="Titillium Web"/>
                <a:cs typeface="Titillium Web"/>
                <a:sym typeface="Titillium Web"/>
              </a:rPr>
              <a:t>SIMOG</a:t>
            </a:r>
            <a:r>
              <a:rPr b="0" i="0" lang="it-IT" sz="800" u="none" cap="none" strike="noStrike">
                <a:solidFill>
                  <a:srgbClr val="0000FF"/>
                </a:solidFill>
                <a:latin typeface="Titillium Web"/>
                <a:ea typeface="Titillium Web"/>
                <a:cs typeface="Titillium Web"/>
                <a:sym typeface="Titillium Web"/>
              </a:rPr>
              <a:t> interfaccia web </a:t>
            </a:r>
            <a:endParaRPr b="0" i="0" sz="800" u="none" cap="none" strike="noStrike">
              <a:solidFill>
                <a:srgbClr val="0000FF"/>
              </a:solidFill>
              <a:latin typeface="Titillium Web"/>
              <a:ea typeface="Titillium Web"/>
              <a:cs typeface="Titillium Web"/>
              <a:sym typeface="Titillium Web"/>
            </a:endParaRPr>
          </a:p>
        </p:txBody>
      </p:sp>
      <p:sp>
        <p:nvSpPr>
          <p:cNvPr id="430" name="Google Shape;430;g21198b97098_0_8"/>
          <p:cNvSpPr/>
          <p:nvPr/>
        </p:nvSpPr>
        <p:spPr>
          <a:xfrm>
            <a:off x="5118475" y="3880650"/>
            <a:ext cx="4161300" cy="168000"/>
          </a:xfrm>
          <a:prstGeom prst="roundRect">
            <a:avLst>
              <a:gd fmla="val 7507" name="adj"/>
            </a:avLst>
          </a:prstGeom>
          <a:solidFill>
            <a:srgbClr val="B6D7A8"/>
          </a:solidFill>
          <a:ln>
            <a:noFill/>
          </a:ln>
        </p:spPr>
        <p:txBody>
          <a:bodyPr anchorCtr="0" anchor="ctr" bIns="86825" lIns="86825" spcFirstLastPara="1" rIns="86825" wrap="square" tIns="86825">
            <a:noAutofit/>
          </a:bodyPr>
          <a:lstStyle/>
          <a:p>
            <a:pPr indent="0" lvl="0" marL="0" marR="0" rtl="0" algn="ctr">
              <a:lnSpc>
                <a:spcPct val="100000"/>
              </a:lnSpc>
              <a:spcBef>
                <a:spcPts val="0"/>
              </a:spcBef>
              <a:spcAft>
                <a:spcPts val="0"/>
              </a:spcAft>
              <a:buClr>
                <a:schemeClr val="dk1"/>
              </a:buClr>
              <a:buSzPts val="800"/>
              <a:buFont typeface="Arial"/>
              <a:buNone/>
            </a:pPr>
            <a:r>
              <a:rPr b="1" i="0" lang="it-IT" sz="800" u="none" cap="none" strike="noStrike">
                <a:solidFill>
                  <a:srgbClr val="0000FF"/>
                </a:solidFill>
                <a:latin typeface="Titillium Web"/>
                <a:ea typeface="Titillium Web"/>
                <a:cs typeface="Titillium Web"/>
                <a:sym typeface="Titillium Web"/>
              </a:rPr>
              <a:t>Realizzazione flusso dati legacy (ex Simog)</a:t>
            </a:r>
            <a:endParaRPr b="0" i="0" sz="800" u="none" cap="none" strike="noStrike">
              <a:solidFill>
                <a:srgbClr val="0000FF"/>
              </a:solidFill>
              <a:latin typeface="Titillium Web"/>
              <a:ea typeface="Titillium Web"/>
              <a:cs typeface="Titillium Web"/>
              <a:sym typeface="Titillium Web"/>
            </a:endParaRPr>
          </a:p>
        </p:txBody>
      </p:sp>
      <p:cxnSp>
        <p:nvCxnSpPr>
          <p:cNvPr id="431" name="Google Shape;431;g21198b97098_0_8"/>
          <p:cNvCxnSpPr>
            <a:endCxn id="430" idx="3"/>
          </p:cNvCxnSpPr>
          <p:nvPr/>
        </p:nvCxnSpPr>
        <p:spPr>
          <a:xfrm flipH="1">
            <a:off x="9279775" y="3829050"/>
            <a:ext cx="689700" cy="135600"/>
          </a:xfrm>
          <a:prstGeom prst="bentConnector3">
            <a:avLst>
              <a:gd fmla="val -362" name="adj1"/>
            </a:avLst>
          </a:prstGeom>
          <a:noFill/>
          <a:ln cap="flat" cmpd="sng" w="9525">
            <a:solidFill>
              <a:srgbClr val="0166CC"/>
            </a:solidFill>
            <a:prstDash val="solid"/>
            <a:round/>
            <a:headEnd len="med" w="med" type="stealth"/>
            <a:tailEnd len="sm" w="sm" type="none"/>
          </a:ln>
        </p:spPr>
      </p:cxn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6" name="Shape 436"/>
        <p:cNvGrpSpPr/>
        <p:nvPr/>
      </p:nvGrpSpPr>
      <p:grpSpPr>
        <a:xfrm>
          <a:off x="0" y="0"/>
          <a:ext cx="0" cy="0"/>
          <a:chOff x="0" y="0"/>
          <a:chExt cx="0" cy="0"/>
        </a:xfrm>
      </p:grpSpPr>
      <p:sp>
        <p:nvSpPr>
          <p:cNvPr id="437" name="Google Shape;437;g2b2f1850b23_0_11"/>
          <p:cNvSpPr txBox="1"/>
          <p:nvPr/>
        </p:nvSpPr>
        <p:spPr>
          <a:xfrm>
            <a:off x="781050" y="3269575"/>
            <a:ext cx="10629900" cy="16623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9600"/>
              <a:buFont typeface="Arial"/>
              <a:buNone/>
            </a:pPr>
            <a:r>
              <a:rPr b="1" i="0" lang="it-IT" sz="9600" u="none" cap="none" strike="noStrike">
                <a:solidFill>
                  <a:schemeClr val="lt1"/>
                </a:solidFill>
                <a:latin typeface="Arial"/>
                <a:ea typeface="Arial"/>
                <a:cs typeface="Arial"/>
                <a:sym typeface="Arial"/>
              </a:rPr>
              <a:t>Q&amp;A </a:t>
            </a:r>
            <a:endParaRPr b="1" i="0" sz="9600" u="none" cap="none" strike="noStrike">
              <a:solidFill>
                <a:schemeClr val="lt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9"/>
          <p:cNvSpPr txBox="1"/>
          <p:nvPr/>
        </p:nvSpPr>
        <p:spPr>
          <a:xfrm>
            <a:off x="3005700" y="160950"/>
            <a:ext cx="8315700" cy="523200"/>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Clr>
                <a:schemeClr val="dk1"/>
              </a:buClr>
              <a:buSzPts val="1100"/>
              <a:buFont typeface="Arial"/>
              <a:buNone/>
            </a:pPr>
            <a:r>
              <a:rPr b="1" i="0" lang="it-IT" sz="2800" u="none" cap="none" strike="noStrike">
                <a:solidFill>
                  <a:srgbClr val="4F81BC"/>
                </a:solidFill>
                <a:latin typeface="Arial"/>
                <a:ea typeface="Arial"/>
                <a:cs typeface="Arial"/>
                <a:sym typeface="Arial"/>
              </a:rPr>
              <a:t>La digitalizzazione del ciclo di vita dei contratti</a:t>
            </a:r>
            <a:endParaRPr b="1" i="0" sz="2800" u="none" cap="none" strike="noStrike">
              <a:solidFill>
                <a:srgbClr val="0070C0"/>
              </a:solidFill>
              <a:latin typeface="Arial"/>
              <a:ea typeface="Arial"/>
              <a:cs typeface="Arial"/>
              <a:sym typeface="Arial"/>
            </a:endParaRPr>
          </a:p>
        </p:txBody>
      </p:sp>
      <p:sp>
        <p:nvSpPr>
          <p:cNvPr id="122" name="Google Shape;122;p9"/>
          <p:cNvSpPr txBox="1"/>
          <p:nvPr/>
        </p:nvSpPr>
        <p:spPr>
          <a:xfrm>
            <a:off x="721228" y="2185200"/>
            <a:ext cx="10298400" cy="3183900"/>
          </a:xfrm>
          <a:prstGeom prst="rect">
            <a:avLst/>
          </a:prstGeom>
          <a:noFill/>
          <a:ln>
            <a:noFill/>
          </a:ln>
        </p:spPr>
        <p:txBody>
          <a:bodyPr anchorCtr="0" anchor="t" bIns="45700" lIns="91425" spcFirstLastPara="1" rIns="91425" wrap="square" tIns="45700">
            <a:spAutoFit/>
          </a:bodyPr>
          <a:lstStyle/>
          <a:p>
            <a:pPr indent="-336550" lvl="0" marL="457200" marR="0" rtl="0" algn="l">
              <a:lnSpc>
                <a:spcPct val="115000"/>
              </a:lnSpc>
              <a:spcBef>
                <a:spcPts val="0"/>
              </a:spcBef>
              <a:spcAft>
                <a:spcPts val="0"/>
              </a:spcAft>
              <a:buClr>
                <a:srgbClr val="0070C0"/>
              </a:buClr>
              <a:buSzPts val="1700"/>
              <a:buFont typeface="Arial"/>
              <a:buChar char="●"/>
            </a:pPr>
            <a:r>
              <a:rPr b="0" i="0" lang="it-IT" sz="1700" u="none" cap="none" strike="noStrike">
                <a:solidFill>
                  <a:srgbClr val="0070C0"/>
                </a:solidFill>
                <a:latin typeface="Arial"/>
                <a:ea typeface="Arial"/>
                <a:cs typeface="Arial"/>
                <a:sym typeface="Arial"/>
              </a:rPr>
              <a:t>Una intera parte del codice dedicata alla digitalizzazione (18 articoli + art. correlati)</a:t>
            </a:r>
            <a:endParaRPr b="0" i="0" sz="1700" u="none" cap="none" strike="noStrike">
              <a:solidFill>
                <a:srgbClr val="0070C0"/>
              </a:solidFill>
              <a:latin typeface="Arial"/>
              <a:ea typeface="Arial"/>
              <a:cs typeface="Arial"/>
              <a:sym typeface="Arial"/>
            </a:endParaRPr>
          </a:p>
          <a:p>
            <a:pPr indent="-336550" lvl="0" marL="457200" marR="0" rtl="0" algn="l">
              <a:lnSpc>
                <a:spcPct val="115000"/>
              </a:lnSpc>
              <a:spcBef>
                <a:spcPts val="0"/>
              </a:spcBef>
              <a:spcAft>
                <a:spcPts val="0"/>
              </a:spcAft>
              <a:buClr>
                <a:srgbClr val="0070C0"/>
              </a:buClr>
              <a:buSzPts val="1700"/>
              <a:buFont typeface="Arial"/>
              <a:buChar char="●"/>
            </a:pPr>
            <a:r>
              <a:rPr b="0" i="0" lang="it-IT" sz="1700" u="none" cap="none" strike="noStrike">
                <a:solidFill>
                  <a:srgbClr val="0070C0"/>
                </a:solidFill>
                <a:latin typeface="Arial"/>
                <a:ea typeface="Arial"/>
                <a:cs typeface="Arial"/>
                <a:sym typeface="Arial"/>
              </a:rPr>
              <a:t>Unica modalità per la gestione dei contratti in tutte le fasi</a:t>
            </a:r>
            <a:endParaRPr b="0" i="0" sz="1700" u="none" cap="none" strike="noStrike">
              <a:solidFill>
                <a:srgbClr val="0070C0"/>
              </a:solidFill>
              <a:latin typeface="Arial"/>
              <a:ea typeface="Arial"/>
              <a:cs typeface="Arial"/>
              <a:sym typeface="Arial"/>
            </a:endParaRPr>
          </a:p>
          <a:p>
            <a:pPr indent="-336550" lvl="0" marL="457200" marR="0" rtl="0" algn="l">
              <a:lnSpc>
                <a:spcPct val="115000"/>
              </a:lnSpc>
              <a:spcBef>
                <a:spcPts val="0"/>
              </a:spcBef>
              <a:spcAft>
                <a:spcPts val="0"/>
              </a:spcAft>
              <a:buClr>
                <a:srgbClr val="0070C0"/>
              </a:buClr>
              <a:buSzPts val="1700"/>
              <a:buFont typeface="Arial"/>
              <a:buChar char="●"/>
            </a:pPr>
            <a:r>
              <a:rPr b="0" i="0" lang="it-IT" sz="1700" u="none" cap="none" strike="noStrike">
                <a:solidFill>
                  <a:srgbClr val="0070C0"/>
                </a:solidFill>
                <a:latin typeface="Arial"/>
                <a:ea typeface="Arial"/>
                <a:cs typeface="Arial"/>
                <a:sym typeface="Arial"/>
              </a:rPr>
              <a:t>Principi e diritti digitali (art.19 e 20). Cittadinanza digitale </a:t>
            </a:r>
            <a:endParaRPr b="0" i="0" sz="1700" u="none" cap="none" strike="noStrike">
              <a:solidFill>
                <a:srgbClr val="0070C0"/>
              </a:solidFill>
              <a:latin typeface="Arial"/>
              <a:ea typeface="Arial"/>
              <a:cs typeface="Arial"/>
              <a:sym typeface="Arial"/>
            </a:endParaRPr>
          </a:p>
          <a:p>
            <a:pPr indent="-336550" lvl="1" marL="914400" marR="0" rtl="0" algn="l">
              <a:lnSpc>
                <a:spcPct val="115000"/>
              </a:lnSpc>
              <a:spcBef>
                <a:spcPts val="0"/>
              </a:spcBef>
              <a:spcAft>
                <a:spcPts val="0"/>
              </a:spcAft>
              <a:buClr>
                <a:srgbClr val="0070C0"/>
              </a:buClr>
              <a:buSzPts val="1700"/>
              <a:buFont typeface="Arial"/>
              <a:buChar char="○"/>
            </a:pPr>
            <a:r>
              <a:rPr b="0" i="0" lang="it-IT" sz="1700" u="none" cap="none" strike="noStrike">
                <a:solidFill>
                  <a:srgbClr val="0070C0"/>
                </a:solidFill>
                <a:latin typeface="Arial"/>
                <a:ea typeface="Arial"/>
                <a:cs typeface="Arial"/>
                <a:sym typeface="Arial"/>
              </a:rPr>
              <a:t>neutralità tecnologica </a:t>
            </a:r>
            <a:endParaRPr b="0" i="0" sz="1700" u="none" cap="none" strike="noStrike">
              <a:solidFill>
                <a:srgbClr val="0070C0"/>
              </a:solidFill>
              <a:latin typeface="Arial"/>
              <a:ea typeface="Arial"/>
              <a:cs typeface="Arial"/>
              <a:sym typeface="Arial"/>
            </a:endParaRPr>
          </a:p>
          <a:p>
            <a:pPr indent="-336550" lvl="1" marL="914400" marR="0" rtl="0" algn="l">
              <a:lnSpc>
                <a:spcPct val="115000"/>
              </a:lnSpc>
              <a:spcBef>
                <a:spcPts val="0"/>
              </a:spcBef>
              <a:spcAft>
                <a:spcPts val="0"/>
              </a:spcAft>
              <a:buClr>
                <a:srgbClr val="0070C0"/>
              </a:buClr>
              <a:buSzPts val="1700"/>
              <a:buFont typeface="Arial"/>
              <a:buChar char="○"/>
            </a:pPr>
            <a:r>
              <a:rPr b="0" i="0" lang="it-IT" sz="1700" u="none" cap="none" strike="noStrike">
                <a:solidFill>
                  <a:srgbClr val="0070C0"/>
                </a:solidFill>
                <a:latin typeface="Arial"/>
                <a:ea typeface="Arial"/>
                <a:cs typeface="Arial"/>
                <a:sym typeface="Arial"/>
              </a:rPr>
              <a:t>trasparenza </a:t>
            </a:r>
            <a:endParaRPr b="0" i="0" sz="1700" u="none" cap="none" strike="noStrike">
              <a:solidFill>
                <a:srgbClr val="0070C0"/>
              </a:solidFill>
              <a:latin typeface="Arial"/>
              <a:ea typeface="Arial"/>
              <a:cs typeface="Arial"/>
              <a:sym typeface="Arial"/>
            </a:endParaRPr>
          </a:p>
          <a:p>
            <a:pPr indent="-336550" lvl="1" marL="914400" marR="0" rtl="0" algn="l">
              <a:lnSpc>
                <a:spcPct val="115000"/>
              </a:lnSpc>
              <a:spcBef>
                <a:spcPts val="0"/>
              </a:spcBef>
              <a:spcAft>
                <a:spcPts val="0"/>
              </a:spcAft>
              <a:buClr>
                <a:srgbClr val="0070C0"/>
              </a:buClr>
              <a:buSzPts val="1700"/>
              <a:buFont typeface="Arial"/>
              <a:buChar char="○"/>
            </a:pPr>
            <a:r>
              <a:rPr b="0" i="0" lang="it-IT" sz="1700" u="none" cap="none" strike="noStrike">
                <a:solidFill>
                  <a:srgbClr val="0070C0"/>
                </a:solidFill>
                <a:latin typeface="Arial"/>
                <a:ea typeface="Arial"/>
                <a:cs typeface="Arial"/>
                <a:sym typeface="Arial"/>
              </a:rPr>
              <a:t>protezione dati personali e sicurezza informatica</a:t>
            </a:r>
            <a:endParaRPr b="0" i="0" sz="1700" u="none" cap="none" strike="noStrike">
              <a:solidFill>
                <a:srgbClr val="0070C0"/>
              </a:solidFill>
              <a:latin typeface="Arial"/>
              <a:ea typeface="Arial"/>
              <a:cs typeface="Arial"/>
              <a:sym typeface="Arial"/>
            </a:endParaRPr>
          </a:p>
          <a:p>
            <a:pPr indent="-336550" lvl="1" marL="914400" marR="0" rtl="0" algn="l">
              <a:lnSpc>
                <a:spcPct val="115000"/>
              </a:lnSpc>
              <a:spcBef>
                <a:spcPts val="0"/>
              </a:spcBef>
              <a:spcAft>
                <a:spcPts val="0"/>
              </a:spcAft>
              <a:buClr>
                <a:srgbClr val="0070C0"/>
              </a:buClr>
              <a:buSzPts val="1700"/>
              <a:buFont typeface="Arial"/>
              <a:buChar char="○"/>
            </a:pPr>
            <a:r>
              <a:rPr b="0" i="0" lang="it-IT" sz="1700" u="none" cap="none" strike="noStrike">
                <a:solidFill>
                  <a:srgbClr val="0070C0"/>
                </a:solidFill>
                <a:latin typeface="Arial"/>
                <a:ea typeface="Arial"/>
                <a:cs typeface="Arial"/>
                <a:sym typeface="Arial"/>
              </a:rPr>
              <a:t>Unicità del luogo di prima pubblicazione e Unico invio delle informazioni (TOOP)</a:t>
            </a:r>
            <a:endParaRPr b="1" i="0" sz="2300" u="none" cap="none" strike="noStrike">
              <a:solidFill>
                <a:srgbClr val="0070C0"/>
              </a:solidFill>
              <a:latin typeface="Arial"/>
              <a:ea typeface="Arial"/>
              <a:cs typeface="Arial"/>
              <a:sym typeface="Arial"/>
            </a:endParaRPr>
          </a:p>
          <a:p>
            <a:pPr indent="0" lvl="0" marL="0" marR="0" rtl="0" algn="l">
              <a:lnSpc>
                <a:spcPct val="100000"/>
              </a:lnSpc>
              <a:spcBef>
                <a:spcPts val="1200"/>
              </a:spcBef>
              <a:spcAft>
                <a:spcPts val="0"/>
              </a:spcAft>
              <a:buClr>
                <a:srgbClr val="000000"/>
              </a:buClr>
              <a:buSzPts val="2000"/>
              <a:buFont typeface="Arial"/>
              <a:buNone/>
            </a:pPr>
            <a:r>
              <a:t/>
            </a:r>
            <a:endParaRPr b="1" i="0" sz="2000" u="none" cap="none" strike="noStrike">
              <a:solidFill>
                <a:srgbClr val="0070C0"/>
              </a:solidFill>
              <a:latin typeface="Arial"/>
              <a:ea typeface="Arial"/>
              <a:cs typeface="Arial"/>
              <a:sym typeface="Arial"/>
            </a:endParaRPr>
          </a:p>
          <a:p>
            <a:pPr indent="0" lvl="1"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70C0"/>
              </a:solidFill>
              <a:latin typeface="Calibri"/>
              <a:ea typeface="Calibri"/>
              <a:cs typeface="Calibri"/>
              <a:sym typeface="Calibri"/>
            </a:endParaRPr>
          </a:p>
          <a:p>
            <a:pPr indent="0" lvl="2" marL="0" marR="0" rtl="0" algn="l">
              <a:lnSpc>
                <a:spcPct val="100000"/>
              </a:lnSpc>
              <a:spcBef>
                <a:spcPts val="0"/>
              </a:spcBef>
              <a:spcAft>
                <a:spcPts val="0"/>
              </a:spcAft>
              <a:buClr>
                <a:srgbClr val="000000"/>
              </a:buClr>
              <a:buSzPts val="2000"/>
              <a:buFont typeface="Arial"/>
              <a:buNone/>
            </a:pPr>
            <a:r>
              <a:t/>
            </a:r>
            <a:endParaRPr b="1" i="0" sz="2000" u="none" cap="none" strike="noStrike">
              <a:solidFill>
                <a:srgbClr val="0070C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g1e405664e1f_1_0"/>
          <p:cNvSpPr txBox="1"/>
          <p:nvPr/>
        </p:nvSpPr>
        <p:spPr>
          <a:xfrm>
            <a:off x="3005700" y="160950"/>
            <a:ext cx="8315700" cy="523200"/>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Clr>
                <a:schemeClr val="dk1"/>
              </a:buClr>
              <a:buSzPts val="1100"/>
              <a:buFont typeface="Arial"/>
              <a:buNone/>
            </a:pPr>
            <a:r>
              <a:rPr b="1" i="0" lang="it-IT" sz="2800" u="none" cap="none" strike="noStrike">
                <a:solidFill>
                  <a:srgbClr val="4F81BC"/>
                </a:solidFill>
                <a:latin typeface="Arial"/>
                <a:ea typeface="Arial"/>
                <a:cs typeface="Arial"/>
                <a:sym typeface="Arial"/>
              </a:rPr>
              <a:t>La digitalizzazione del ciclo di vita dei contratti</a:t>
            </a:r>
            <a:endParaRPr b="1" i="0" sz="2800" u="none" cap="none" strike="noStrike">
              <a:solidFill>
                <a:srgbClr val="0070C0"/>
              </a:solidFill>
              <a:latin typeface="Arial"/>
              <a:ea typeface="Arial"/>
              <a:cs typeface="Arial"/>
              <a:sym typeface="Arial"/>
            </a:endParaRPr>
          </a:p>
        </p:txBody>
      </p:sp>
      <p:sp>
        <p:nvSpPr>
          <p:cNvPr id="128" name="Google Shape;128;g1e405664e1f_1_0"/>
          <p:cNvSpPr txBox="1"/>
          <p:nvPr/>
        </p:nvSpPr>
        <p:spPr>
          <a:xfrm>
            <a:off x="721228" y="2185200"/>
            <a:ext cx="10298400" cy="4022400"/>
          </a:xfrm>
          <a:prstGeom prst="rect">
            <a:avLst/>
          </a:prstGeom>
          <a:noFill/>
          <a:ln>
            <a:noFill/>
          </a:ln>
        </p:spPr>
        <p:txBody>
          <a:bodyPr anchorCtr="0" anchor="t" bIns="45700" lIns="91425" spcFirstLastPara="1" rIns="91425" wrap="square" tIns="45700">
            <a:spAutoFit/>
          </a:bodyPr>
          <a:lstStyle/>
          <a:p>
            <a:pPr indent="-336550" lvl="0" marL="457200" marR="0" rtl="0" algn="l">
              <a:lnSpc>
                <a:spcPct val="115000"/>
              </a:lnSpc>
              <a:spcBef>
                <a:spcPts val="0"/>
              </a:spcBef>
              <a:spcAft>
                <a:spcPts val="0"/>
              </a:spcAft>
              <a:buClr>
                <a:srgbClr val="0070C0"/>
              </a:buClr>
              <a:buSzPts val="1700"/>
              <a:buFont typeface="Arial"/>
              <a:buChar char="●"/>
            </a:pPr>
            <a:r>
              <a:rPr b="0" i="0" lang="it-IT" sz="1700" u="none" cap="none" strike="noStrike">
                <a:solidFill>
                  <a:srgbClr val="0070C0"/>
                </a:solidFill>
                <a:latin typeface="Arial"/>
                <a:ea typeface="Arial"/>
                <a:cs typeface="Arial"/>
                <a:sym typeface="Arial"/>
              </a:rPr>
              <a:t>Responsabile unico del Progetto (art. 15)</a:t>
            </a:r>
            <a:endParaRPr b="0" i="0" sz="1700" u="none" cap="none" strike="noStrike">
              <a:solidFill>
                <a:srgbClr val="0070C0"/>
              </a:solidFill>
              <a:latin typeface="Arial"/>
              <a:ea typeface="Arial"/>
              <a:cs typeface="Arial"/>
              <a:sym typeface="Arial"/>
            </a:endParaRPr>
          </a:p>
          <a:p>
            <a:pPr indent="-336550" lvl="0" marL="457200" marR="0" rtl="0" algn="l">
              <a:lnSpc>
                <a:spcPct val="115000"/>
              </a:lnSpc>
              <a:spcBef>
                <a:spcPts val="0"/>
              </a:spcBef>
              <a:spcAft>
                <a:spcPts val="0"/>
              </a:spcAft>
              <a:buClr>
                <a:srgbClr val="0070C0"/>
              </a:buClr>
              <a:buSzPts val="1700"/>
              <a:buFont typeface="Arial"/>
              <a:buChar char="●"/>
            </a:pPr>
            <a:r>
              <a:rPr b="0" i="0" lang="it-IT" sz="1700" u="none" cap="none" strike="noStrike">
                <a:solidFill>
                  <a:srgbClr val="0070C0"/>
                </a:solidFill>
                <a:latin typeface="Arial"/>
                <a:ea typeface="Arial"/>
                <a:cs typeface="Arial"/>
                <a:sym typeface="Arial"/>
              </a:rPr>
              <a:t>Ciclo di vita digitale dei contratti pubblici (art.21)</a:t>
            </a:r>
            <a:endParaRPr b="0" i="0" sz="1700" u="none" cap="none" strike="noStrike">
              <a:solidFill>
                <a:srgbClr val="0070C0"/>
              </a:solidFill>
              <a:latin typeface="Arial"/>
              <a:ea typeface="Arial"/>
              <a:cs typeface="Arial"/>
              <a:sym typeface="Arial"/>
            </a:endParaRPr>
          </a:p>
          <a:p>
            <a:pPr indent="-336550" lvl="0" marL="457200" marR="0" rtl="0" algn="l">
              <a:lnSpc>
                <a:spcPct val="115000"/>
              </a:lnSpc>
              <a:spcBef>
                <a:spcPts val="0"/>
              </a:spcBef>
              <a:spcAft>
                <a:spcPts val="0"/>
              </a:spcAft>
              <a:buClr>
                <a:srgbClr val="0070C0"/>
              </a:buClr>
              <a:buSzPts val="1700"/>
              <a:buFont typeface="Arial"/>
              <a:buChar char="●"/>
            </a:pPr>
            <a:r>
              <a:rPr b="0" i="0" lang="it-IT" sz="1700" u="none" cap="none" strike="noStrike">
                <a:solidFill>
                  <a:srgbClr val="0070C0"/>
                </a:solidFill>
                <a:latin typeface="Arial"/>
                <a:ea typeface="Arial"/>
                <a:cs typeface="Arial"/>
                <a:sym typeface="Arial"/>
              </a:rPr>
              <a:t>Ecosistema nazionale di approvvigionamento digitale (e-procurement) (art.22)</a:t>
            </a:r>
            <a:endParaRPr b="0" i="0" sz="1700" u="none" cap="none" strike="noStrike">
              <a:solidFill>
                <a:srgbClr val="0070C0"/>
              </a:solidFill>
              <a:latin typeface="Arial"/>
              <a:ea typeface="Arial"/>
              <a:cs typeface="Arial"/>
              <a:sym typeface="Arial"/>
            </a:endParaRPr>
          </a:p>
          <a:p>
            <a:pPr indent="-336550" lvl="0" marL="457200" marR="0" rtl="0" algn="l">
              <a:lnSpc>
                <a:spcPct val="115000"/>
              </a:lnSpc>
              <a:spcBef>
                <a:spcPts val="0"/>
              </a:spcBef>
              <a:spcAft>
                <a:spcPts val="0"/>
              </a:spcAft>
              <a:buClr>
                <a:srgbClr val="0070C0"/>
              </a:buClr>
              <a:buSzPts val="1700"/>
              <a:buFont typeface="Arial"/>
              <a:buChar char="●"/>
            </a:pPr>
            <a:r>
              <a:rPr b="0" i="0" lang="it-IT" sz="1700" u="none" cap="none" strike="noStrike">
                <a:solidFill>
                  <a:srgbClr val="0070C0"/>
                </a:solidFill>
                <a:latin typeface="Arial"/>
                <a:ea typeface="Arial"/>
                <a:cs typeface="Arial"/>
                <a:sym typeface="Arial"/>
              </a:rPr>
              <a:t>Banca dati nazionale dei contratti pubblici – BDNCP(art.23)</a:t>
            </a:r>
            <a:endParaRPr b="0" i="0" sz="1700" u="none" cap="none" strike="noStrike">
              <a:solidFill>
                <a:srgbClr val="0070C0"/>
              </a:solidFill>
              <a:latin typeface="Arial"/>
              <a:ea typeface="Arial"/>
              <a:cs typeface="Arial"/>
              <a:sym typeface="Arial"/>
            </a:endParaRPr>
          </a:p>
          <a:p>
            <a:pPr indent="-336550" lvl="0" marL="457200" marR="0" rtl="0" algn="l">
              <a:lnSpc>
                <a:spcPct val="115000"/>
              </a:lnSpc>
              <a:spcBef>
                <a:spcPts val="0"/>
              </a:spcBef>
              <a:spcAft>
                <a:spcPts val="0"/>
              </a:spcAft>
              <a:buClr>
                <a:srgbClr val="0070C0"/>
              </a:buClr>
              <a:buSzPts val="1700"/>
              <a:buFont typeface="Arial"/>
              <a:buChar char="●"/>
            </a:pPr>
            <a:r>
              <a:rPr b="0" i="0" lang="it-IT" sz="1700" u="none" cap="none" strike="noStrike">
                <a:solidFill>
                  <a:srgbClr val="0070C0"/>
                </a:solidFill>
                <a:latin typeface="Arial"/>
                <a:ea typeface="Arial"/>
                <a:cs typeface="Arial"/>
                <a:sym typeface="Arial"/>
              </a:rPr>
              <a:t>Fascicolo virtuale dell’operatore economico (art.24)</a:t>
            </a:r>
            <a:endParaRPr b="0" i="0" sz="1700" u="none" cap="none" strike="noStrike">
              <a:solidFill>
                <a:srgbClr val="0070C0"/>
              </a:solidFill>
              <a:latin typeface="Arial"/>
              <a:ea typeface="Arial"/>
              <a:cs typeface="Arial"/>
              <a:sym typeface="Arial"/>
            </a:endParaRPr>
          </a:p>
          <a:p>
            <a:pPr indent="-336550" lvl="0" marL="457200" marR="0" rtl="0" algn="l">
              <a:lnSpc>
                <a:spcPct val="115000"/>
              </a:lnSpc>
              <a:spcBef>
                <a:spcPts val="0"/>
              </a:spcBef>
              <a:spcAft>
                <a:spcPts val="0"/>
              </a:spcAft>
              <a:buClr>
                <a:srgbClr val="0070C0"/>
              </a:buClr>
              <a:buSzPts val="1700"/>
              <a:buFont typeface="Arial"/>
              <a:buChar char="●"/>
            </a:pPr>
            <a:r>
              <a:rPr b="0" i="0" lang="it-IT" sz="1700" u="none" cap="none" strike="noStrike">
                <a:solidFill>
                  <a:srgbClr val="0070C0"/>
                </a:solidFill>
                <a:latin typeface="Arial"/>
                <a:ea typeface="Arial"/>
                <a:cs typeface="Arial"/>
                <a:sym typeface="Arial"/>
              </a:rPr>
              <a:t>Piattaforme di approvvigionamento digitale(art.25)</a:t>
            </a:r>
            <a:endParaRPr b="0" i="0" sz="1700" u="none" cap="none" strike="noStrike">
              <a:solidFill>
                <a:srgbClr val="0070C0"/>
              </a:solidFill>
              <a:latin typeface="Arial"/>
              <a:ea typeface="Arial"/>
              <a:cs typeface="Arial"/>
              <a:sym typeface="Arial"/>
            </a:endParaRPr>
          </a:p>
          <a:p>
            <a:pPr indent="-336550" lvl="0" marL="457200" marR="0" rtl="0" algn="l">
              <a:lnSpc>
                <a:spcPct val="115000"/>
              </a:lnSpc>
              <a:spcBef>
                <a:spcPts val="0"/>
              </a:spcBef>
              <a:spcAft>
                <a:spcPts val="0"/>
              </a:spcAft>
              <a:buClr>
                <a:srgbClr val="0070C0"/>
              </a:buClr>
              <a:buSzPts val="1700"/>
              <a:buFont typeface="Arial"/>
              <a:buChar char="●"/>
            </a:pPr>
            <a:r>
              <a:rPr b="0" i="0" lang="it-IT" sz="1700" u="none" cap="none" strike="noStrike">
                <a:solidFill>
                  <a:srgbClr val="0070C0"/>
                </a:solidFill>
                <a:latin typeface="Arial"/>
                <a:ea typeface="Arial"/>
                <a:cs typeface="Arial"/>
                <a:sym typeface="Arial"/>
              </a:rPr>
              <a:t>Regole tecniche e certificazione piattaforme (art.26)</a:t>
            </a:r>
            <a:endParaRPr b="0" i="0" sz="1700" u="none" cap="none" strike="noStrike">
              <a:solidFill>
                <a:srgbClr val="0070C0"/>
              </a:solidFill>
              <a:latin typeface="Arial"/>
              <a:ea typeface="Arial"/>
              <a:cs typeface="Arial"/>
              <a:sym typeface="Arial"/>
            </a:endParaRPr>
          </a:p>
          <a:p>
            <a:pPr indent="-336550" lvl="0" marL="457200" marR="0" rtl="0" algn="l">
              <a:lnSpc>
                <a:spcPct val="115000"/>
              </a:lnSpc>
              <a:spcBef>
                <a:spcPts val="0"/>
              </a:spcBef>
              <a:spcAft>
                <a:spcPts val="0"/>
              </a:spcAft>
              <a:buClr>
                <a:srgbClr val="0070C0"/>
              </a:buClr>
              <a:buSzPts val="1700"/>
              <a:buFont typeface="Arial"/>
              <a:buChar char="●"/>
            </a:pPr>
            <a:r>
              <a:rPr b="0" i="0" lang="it-IT" sz="1700" u="none" cap="none" strike="noStrike">
                <a:solidFill>
                  <a:srgbClr val="0070C0"/>
                </a:solidFill>
                <a:latin typeface="Arial"/>
                <a:ea typeface="Arial"/>
                <a:cs typeface="Arial"/>
                <a:sym typeface="Arial"/>
              </a:rPr>
              <a:t>Pubblicità legale degli atti e trasparenza (art.27 e 28, 84 e 85)</a:t>
            </a:r>
            <a:endParaRPr b="0" i="0" sz="1700" u="none" cap="none" strike="noStrike">
              <a:solidFill>
                <a:srgbClr val="0070C0"/>
              </a:solidFill>
              <a:latin typeface="Arial"/>
              <a:ea typeface="Arial"/>
              <a:cs typeface="Arial"/>
              <a:sym typeface="Arial"/>
            </a:endParaRPr>
          </a:p>
          <a:p>
            <a:pPr indent="-336550" lvl="0" marL="457200" marR="0" rtl="0" algn="l">
              <a:lnSpc>
                <a:spcPct val="115000"/>
              </a:lnSpc>
              <a:spcBef>
                <a:spcPts val="0"/>
              </a:spcBef>
              <a:spcAft>
                <a:spcPts val="0"/>
              </a:spcAft>
              <a:buClr>
                <a:srgbClr val="0070C0"/>
              </a:buClr>
              <a:buSzPts val="1700"/>
              <a:buFont typeface="Arial"/>
              <a:buChar char="●"/>
            </a:pPr>
            <a:r>
              <a:rPr b="0" i="0" lang="it-IT" sz="1700" u="none" cap="none" strike="noStrike">
                <a:solidFill>
                  <a:srgbClr val="0070C0"/>
                </a:solidFill>
                <a:latin typeface="Arial"/>
                <a:ea typeface="Arial"/>
                <a:cs typeface="Arial"/>
                <a:sym typeface="Arial"/>
              </a:rPr>
              <a:t>Uso di procedure automatizzate nel ciclo di vita dei contratti (art.30)</a:t>
            </a:r>
            <a:endParaRPr b="0" i="0" sz="1700" u="none" cap="none" strike="noStrike">
              <a:solidFill>
                <a:srgbClr val="0070C0"/>
              </a:solidFill>
              <a:latin typeface="Arial"/>
              <a:ea typeface="Arial"/>
              <a:cs typeface="Arial"/>
              <a:sym typeface="Arial"/>
            </a:endParaRPr>
          </a:p>
          <a:p>
            <a:pPr indent="-336550" lvl="0" marL="457200" marR="0" rtl="0" algn="l">
              <a:lnSpc>
                <a:spcPct val="115000"/>
              </a:lnSpc>
              <a:spcBef>
                <a:spcPts val="0"/>
              </a:spcBef>
              <a:spcAft>
                <a:spcPts val="0"/>
              </a:spcAft>
              <a:buClr>
                <a:srgbClr val="0070C0"/>
              </a:buClr>
              <a:buSzPts val="1700"/>
              <a:buFont typeface="Arial"/>
              <a:buChar char="●"/>
            </a:pPr>
            <a:r>
              <a:rPr b="0" i="0" lang="it-IT" sz="1700" u="none" cap="none" strike="noStrike">
                <a:solidFill>
                  <a:srgbClr val="0070C0"/>
                </a:solidFill>
                <a:latin typeface="Arial"/>
                <a:ea typeface="Arial"/>
                <a:cs typeface="Arial"/>
                <a:sym typeface="Arial"/>
              </a:rPr>
              <a:t>Anagrafe degli O.E. partecipanti agli appalti (art.31)</a:t>
            </a:r>
            <a:endParaRPr b="0" i="0" sz="2100" u="none" cap="none" strike="noStrike">
              <a:solidFill>
                <a:schemeClr val="dk1"/>
              </a:solidFill>
              <a:latin typeface="Calibri"/>
              <a:ea typeface="Calibri"/>
              <a:cs typeface="Calibri"/>
              <a:sym typeface="Calibri"/>
            </a:endParaRPr>
          </a:p>
          <a:p>
            <a:pPr indent="0" lvl="0" marL="0" marR="0" rtl="0" algn="l">
              <a:lnSpc>
                <a:spcPct val="100000"/>
              </a:lnSpc>
              <a:spcBef>
                <a:spcPts val="700"/>
              </a:spcBef>
              <a:spcAft>
                <a:spcPts val="0"/>
              </a:spcAft>
              <a:buClr>
                <a:srgbClr val="000000"/>
              </a:buClr>
              <a:buSzPts val="2000"/>
              <a:buFont typeface="Arial"/>
              <a:buNone/>
            </a:pPr>
            <a:r>
              <a:t/>
            </a:r>
            <a:endParaRPr b="1" i="0" sz="2000" u="none" cap="none" strike="noStrike">
              <a:solidFill>
                <a:srgbClr val="0070C0"/>
              </a:solidFill>
              <a:latin typeface="Arial"/>
              <a:ea typeface="Arial"/>
              <a:cs typeface="Arial"/>
              <a:sym typeface="Arial"/>
            </a:endParaRPr>
          </a:p>
          <a:p>
            <a:pPr indent="0" lvl="1"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70C0"/>
              </a:solidFill>
              <a:latin typeface="Calibri"/>
              <a:ea typeface="Calibri"/>
              <a:cs typeface="Calibri"/>
              <a:sym typeface="Calibri"/>
            </a:endParaRPr>
          </a:p>
          <a:p>
            <a:pPr indent="0" lvl="2" marL="0" marR="0" rtl="0" algn="l">
              <a:lnSpc>
                <a:spcPct val="100000"/>
              </a:lnSpc>
              <a:spcBef>
                <a:spcPts val="0"/>
              </a:spcBef>
              <a:spcAft>
                <a:spcPts val="0"/>
              </a:spcAft>
              <a:buClr>
                <a:srgbClr val="000000"/>
              </a:buClr>
              <a:buSzPts val="2000"/>
              <a:buFont typeface="Arial"/>
              <a:buNone/>
            </a:pPr>
            <a:r>
              <a:t/>
            </a:r>
            <a:endParaRPr b="1" i="0" sz="2000" u="none" cap="none" strike="noStrike">
              <a:solidFill>
                <a:srgbClr val="0070C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g1e405664e1f_1_5"/>
          <p:cNvSpPr txBox="1"/>
          <p:nvPr/>
        </p:nvSpPr>
        <p:spPr>
          <a:xfrm>
            <a:off x="3005700" y="160950"/>
            <a:ext cx="8315700" cy="523200"/>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Clr>
                <a:schemeClr val="dk1"/>
              </a:buClr>
              <a:buSzPts val="1100"/>
              <a:buFont typeface="Arial"/>
              <a:buNone/>
            </a:pPr>
            <a:r>
              <a:rPr b="1" i="0" lang="it-IT" sz="2800" u="none" cap="none" strike="noStrike">
                <a:solidFill>
                  <a:srgbClr val="4F81BC"/>
                </a:solidFill>
                <a:latin typeface="Arial"/>
                <a:ea typeface="Arial"/>
                <a:cs typeface="Arial"/>
                <a:sym typeface="Arial"/>
              </a:rPr>
              <a:t>La digitalizzazione del ciclo di vita dei contratti</a:t>
            </a:r>
            <a:endParaRPr b="1" i="0" sz="2800" u="none" cap="none" strike="noStrike">
              <a:solidFill>
                <a:srgbClr val="0070C0"/>
              </a:solidFill>
              <a:latin typeface="Arial"/>
              <a:ea typeface="Arial"/>
              <a:cs typeface="Arial"/>
              <a:sym typeface="Arial"/>
            </a:endParaRPr>
          </a:p>
        </p:txBody>
      </p:sp>
      <p:sp>
        <p:nvSpPr>
          <p:cNvPr id="134" name="Google Shape;134;g1e405664e1f_1_5"/>
          <p:cNvSpPr txBox="1"/>
          <p:nvPr/>
        </p:nvSpPr>
        <p:spPr>
          <a:xfrm>
            <a:off x="708353" y="2210975"/>
            <a:ext cx="10298400" cy="4146300"/>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Clr>
                <a:srgbClr val="000000"/>
              </a:buClr>
              <a:buSzPts val="1200"/>
              <a:buFont typeface="Arial"/>
              <a:buNone/>
            </a:pPr>
            <a:r>
              <a:rPr b="0" i="0" lang="it-IT" sz="1200" u="none" cap="none" strike="noStrike">
                <a:solidFill>
                  <a:srgbClr val="0070C0"/>
                </a:solidFill>
                <a:latin typeface="Arial"/>
                <a:ea typeface="Arial"/>
                <a:cs typeface="Arial"/>
                <a:sym typeface="Arial"/>
              </a:rPr>
              <a:t>Art. 15</a:t>
            </a:r>
            <a:endParaRPr b="0" i="0" sz="1200" u="none" cap="none" strike="noStrike">
              <a:solidFill>
                <a:srgbClr val="0070C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200"/>
              <a:buFont typeface="Arial"/>
              <a:buNone/>
            </a:pPr>
            <a:r>
              <a:rPr b="0" i="0" lang="it-IT" sz="1200" u="none" cap="none" strike="noStrike">
                <a:solidFill>
                  <a:srgbClr val="0070C0"/>
                </a:solidFill>
                <a:latin typeface="Arial"/>
                <a:ea typeface="Arial"/>
                <a:cs typeface="Arial"/>
                <a:sym typeface="Arial"/>
              </a:rPr>
              <a:t>Le stazioni appaltanti e gli enti concedenti nominano il RUP tra i dipendenti assunti anche a tempo determinato della stazione appaltante o dell’ente concedente, preferibilmente in servizio presso l’unità organizzativa titolare del potere di spesa, in possesso dei requisiti di cui all’allegato I.2 e di competenze professionali adeguate in relazione ai compiti al medesimo affidati, nel rispetto dell’inquadramento contrattuale e delle relative mansioni. Le stazioni appaltanti e gli enti concedenti che non sono pubbliche amministrazioni o enti pubblici individuano, secondo i propri ordinamenti, uno o più soggetti cui affidare i compiti del RUP, limitatamente al rispetto delle norme del codice alla cui osservanza sono tenute. L’ufficio di RUP è obbligatorio e non può essere rifiutato. In caso di mancata nomina del RUP nell’atto di avvio dell’intervento pubblico, l’incarico è svolto dal responsabile dell’unità organizzativa competente per l’intervento.</a:t>
            </a:r>
            <a:endParaRPr b="0" i="0" sz="1200" u="none" cap="none" strike="noStrike">
              <a:solidFill>
                <a:srgbClr val="0070C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200"/>
              <a:buFont typeface="Arial"/>
              <a:buNone/>
            </a:pPr>
            <a:r>
              <a:t/>
            </a:r>
            <a:endParaRPr b="0" i="0" sz="1200" u="none" cap="none" strike="noStrike">
              <a:solidFill>
                <a:srgbClr val="0070C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200"/>
              <a:buFont typeface="Arial"/>
              <a:buNone/>
            </a:pPr>
            <a:r>
              <a:rPr b="0" i="0" lang="it-IT" sz="1200" u="none" cap="none" strike="noStrike">
                <a:solidFill>
                  <a:srgbClr val="0070C0"/>
                </a:solidFill>
                <a:latin typeface="Arial"/>
                <a:ea typeface="Arial"/>
                <a:cs typeface="Arial"/>
                <a:sym typeface="Arial"/>
              </a:rPr>
              <a:t>Ferma restando</a:t>
            </a:r>
            <a:r>
              <a:rPr b="0" i="0" lang="it-IT" sz="1200" u="none" cap="none" strike="noStrike">
                <a:solidFill>
                  <a:srgbClr val="0070C0"/>
                </a:solidFill>
                <a:highlight>
                  <a:srgbClr val="00FFFF"/>
                </a:highlight>
                <a:latin typeface="Arial"/>
                <a:ea typeface="Arial"/>
                <a:cs typeface="Arial"/>
                <a:sym typeface="Arial"/>
              </a:rPr>
              <a:t> l’unicità del RUP, </a:t>
            </a:r>
            <a:r>
              <a:rPr b="0" i="0" lang="it-IT" sz="1200" u="none" cap="none" strike="noStrike">
                <a:solidFill>
                  <a:srgbClr val="0070C0"/>
                </a:solidFill>
                <a:latin typeface="Arial"/>
                <a:ea typeface="Arial"/>
                <a:cs typeface="Arial"/>
                <a:sym typeface="Arial"/>
              </a:rPr>
              <a:t>le stazioni appaltanti e gli enti concedenti, </a:t>
            </a:r>
            <a:r>
              <a:rPr b="0" i="0" lang="it-IT" sz="1200" u="none" cap="none" strike="noStrike">
                <a:solidFill>
                  <a:srgbClr val="0070C0"/>
                </a:solidFill>
                <a:highlight>
                  <a:srgbClr val="00FFFF"/>
                </a:highlight>
                <a:latin typeface="Arial"/>
                <a:ea typeface="Arial"/>
                <a:cs typeface="Arial"/>
                <a:sym typeface="Arial"/>
              </a:rPr>
              <a:t>possono individuare modelli organizzativi, </a:t>
            </a:r>
            <a:r>
              <a:rPr b="0" i="0" lang="it-IT" sz="1200" u="none" cap="none" strike="noStrike">
                <a:solidFill>
                  <a:srgbClr val="0070C0"/>
                </a:solidFill>
                <a:latin typeface="Arial"/>
                <a:ea typeface="Arial"/>
                <a:cs typeface="Arial"/>
                <a:sym typeface="Arial"/>
              </a:rPr>
              <a:t>i quali prevedano </a:t>
            </a:r>
            <a:r>
              <a:rPr b="0" i="0" lang="it-IT" sz="1200" u="none" cap="none" strike="noStrike">
                <a:solidFill>
                  <a:srgbClr val="0070C0"/>
                </a:solidFill>
                <a:highlight>
                  <a:srgbClr val="00FFFF"/>
                </a:highlight>
                <a:latin typeface="Arial"/>
                <a:ea typeface="Arial"/>
                <a:cs typeface="Arial"/>
                <a:sym typeface="Arial"/>
              </a:rPr>
              <a:t>la nomina di un responsabile di procedimento per le fasi di programmazione, progettazione ed esecuzione e un responsabile di procedimento per la fase di affidamento. </a:t>
            </a:r>
            <a:r>
              <a:rPr b="0" i="0" lang="it-IT" sz="1200" u="none" cap="none" strike="noStrike">
                <a:solidFill>
                  <a:srgbClr val="0070C0"/>
                </a:solidFill>
                <a:latin typeface="Arial"/>
                <a:ea typeface="Arial"/>
                <a:cs typeface="Arial"/>
                <a:sym typeface="Arial"/>
              </a:rPr>
              <a:t>Le relative responsabilità sono ripartite in base ai compiti svolti in ciascuna fase, ferme restando le funzioni di supervisione, indirizzo e coordinamento del RUP.</a:t>
            </a:r>
            <a:endParaRPr b="0" i="0" sz="1200" u="none" cap="none" strike="noStrike">
              <a:solidFill>
                <a:srgbClr val="0070C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2100"/>
              <a:buFont typeface="Arial"/>
              <a:buNone/>
            </a:pPr>
            <a:r>
              <a:t/>
            </a:r>
            <a:endParaRPr b="0" i="0" sz="2100" u="none" cap="none" strike="noStrike">
              <a:solidFill>
                <a:schemeClr val="dk1"/>
              </a:solidFill>
              <a:latin typeface="Calibri"/>
              <a:ea typeface="Calibri"/>
              <a:cs typeface="Calibri"/>
              <a:sym typeface="Calibri"/>
            </a:endParaRPr>
          </a:p>
          <a:p>
            <a:pPr indent="0" lvl="0" marL="0" marR="0" rtl="0" algn="l">
              <a:lnSpc>
                <a:spcPct val="100000"/>
              </a:lnSpc>
              <a:spcBef>
                <a:spcPts val="700"/>
              </a:spcBef>
              <a:spcAft>
                <a:spcPts val="0"/>
              </a:spcAft>
              <a:buClr>
                <a:srgbClr val="000000"/>
              </a:buClr>
              <a:buSzPts val="2000"/>
              <a:buFont typeface="Arial"/>
              <a:buNone/>
            </a:pPr>
            <a:r>
              <a:t/>
            </a:r>
            <a:endParaRPr b="1" i="0" sz="2000" u="none" cap="none" strike="noStrike">
              <a:solidFill>
                <a:srgbClr val="0070C0"/>
              </a:solidFill>
              <a:latin typeface="Arial"/>
              <a:ea typeface="Arial"/>
              <a:cs typeface="Arial"/>
              <a:sym typeface="Arial"/>
            </a:endParaRPr>
          </a:p>
          <a:p>
            <a:pPr indent="0" lvl="1"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70C0"/>
              </a:solidFill>
              <a:latin typeface="Calibri"/>
              <a:ea typeface="Calibri"/>
              <a:cs typeface="Calibri"/>
              <a:sym typeface="Calibri"/>
            </a:endParaRPr>
          </a:p>
          <a:p>
            <a:pPr indent="0" lvl="2" marL="0" marR="0" rtl="0" algn="l">
              <a:lnSpc>
                <a:spcPct val="100000"/>
              </a:lnSpc>
              <a:spcBef>
                <a:spcPts val="0"/>
              </a:spcBef>
              <a:spcAft>
                <a:spcPts val="0"/>
              </a:spcAft>
              <a:buClr>
                <a:srgbClr val="000000"/>
              </a:buClr>
              <a:buSzPts val="2000"/>
              <a:buFont typeface="Arial"/>
              <a:buNone/>
            </a:pPr>
            <a:r>
              <a:t/>
            </a:r>
            <a:endParaRPr b="1" i="0" sz="2000" u="none" cap="none" strike="noStrike">
              <a:solidFill>
                <a:srgbClr val="0070C0"/>
              </a:solidFill>
              <a:latin typeface="Arial"/>
              <a:ea typeface="Arial"/>
              <a:cs typeface="Arial"/>
              <a:sym typeface="Arial"/>
            </a:endParaRPr>
          </a:p>
        </p:txBody>
      </p:sp>
      <p:sp>
        <p:nvSpPr>
          <p:cNvPr id="135" name="Google Shape;135;g1e405664e1f_1_5"/>
          <p:cNvSpPr txBox="1"/>
          <p:nvPr/>
        </p:nvSpPr>
        <p:spPr>
          <a:xfrm>
            <a:off x="3119425" y="957900"/>
            <a:ext cx="35580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Clr>
                <a:schemeClr val="dk1"/>
              </a:buClr>
              <a:buSzPts val="1100"/>
              <a:buFont typeface="Arial"/>
              <a:buNone/>
            </a:pPr>
            <a:r>
              <a:rPr b="1" i="0" lang="it-IT" sz="1800" u="none" cap="none" strike="noStrike">
                <a:solidFill>
                  <a:srgbClr val="4F81BC"/>
                </a:solidFill>
                <a:latin typeface="Arial"/>
                <a:ea typeface="Arial"/>
                <a:cs typeface="Arial"/>
                <a:sym typeface="Arial"/>
              </a:rPr>
              <a:t>La figura del RUP</a:t>
            </a:r>
            <a:endParaRPr b="1" i="0" sz="1800" u="none" cap="none" strike="noStrike">
              <a:solidFill>
                <a:srgbClr val="4F81BC"/>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g24db0e86756_0_13"/>
          <p:cNvSpPr txBox="1"/>
          <p:nvPr/>
        </p:nvSpPr>
        <p:spPr>
          <a:xfrm>
            <a:off x="3005700" y="160950"/>
            <a:ext cx="8315700" cy="523200"/>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Clr>
                <a:schemeClr val="dk1"/>
              </a:buClr>
              <a:buSzPts val="1100"/>
              <a:buFont typeface="Arial"/>
              <a:buNone/>
            </a:pPr>
            <a:r>
              <a:rPr b="1" i="0" lang="it-IT" sz="2800" u="none" cap="none" strike="noStrike">
                <a:solidFill>
                  <a:srgbClr val="4F81BC"/>
                </a:solidFill>
                <a:latin typeface="Arial"/>
                <a:ea typeface="Arial"/>
                <a:cs typeface="Arial"/>
                <a:sym typeface="Arial"/>
              </a:rPr>
              <a:t>La digitalizzazione del ciclo di vita dei contratti</a:t>
            </a:r>
            <a:endParaRPr b="1" i="0" sz="2800" u="none" cap="none" strike="noStrike">
              <a:solidFill>
                <a:srgbClr val="0070C0"/>
              </a:solidFill>
              <a:latin typeface="Arial"/>
              <a:ea typeface="Arial"/>
              <a:cs typeface="Arial"/>
              <a:sym typeface="Arial"/>
            </a:endParaRPr>
          </a:p>
        </p:txBody>
      </p:sp>
      <p:sp>
        <p:nvSpPr>
          <p:cNvPr id="141" name="Google Shape;141;g24db0e86756_0_13"/>
          <p:cNvSpPr txBox="1"/>
          <p:nvPr/>
        </p:nvSpPr>
        <p:spPr>
          <a:xfrm>
            <a:off x="708353" y="2210975"/>
            <a:ext cx="10298400" cy="3487500"/>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Clr>
                <a:srgbClr val="000000"/>
              </a:buClr>
              <a:buSzPts val="1200"/>
              <a:buFont typeface="Arial"/>
              <a:buNone/>
            </a:pPr>
            <a:r>
              <a:rPr b="0" i="0" lang="it-IT" sz="1200" u="none" cap="none" strike="noStrike">
                <a:solidFill>
                  <a:srgbClr val="0070C0"/>
                </a:solidFill>
                <a:latin typeface="Arial"/>
                <a:ea typeface="Arial"/>
                <a:cs typeface="Arial"/>
                <a:sym typeface="Arial"/>
              </a:rPr>
              <a:t>Art. 21</a:t>
            </a:r>
            <a:endParaRPr b="0" i="0" sz="1200" u="none" cap="none" strike="noStrike">
              <a:solidFill>
                <a:srgbClr val="0070C0"/>
              </a:solidFill>
              <a:latin typeface="Arial"/>
              <a:ea typeface="Arial"/>
              <a:cs typeface="Arial"/>
              <a:sym typeface="Arial"/>
            </a:endParaRPr>
          </a:p>
          <a:p>
            <a:pPr indent="0" lvl="0" marL="0" marR="0" rtl="0" algn="l">
              <a:lnSpc>
                <a:spcPct val="115000"/>
              </a:lnSpc>
              <a:spcBef>
                <a:spcPts val="1200"/>
              </a:spcBef>
              <a:spcAft>
                <a:spcPts val="0"/>
              </a:spcAft>
              <a:buClr>
                <a:schemeClr val="dk1"/>
              </a:buClr>
              <a:buSzPts val="1100"/>
              <a:buFont typeface="Arial"/>
              <a:buNone/>
            </a:pPr>
            <a:r>
              <a:rPr b="0" i="0" lang="it-IT" sz="1200" u="none" cap="none" strike="noStrike">
                <a:solidFill>
                  <a:srgbClr val="0070C0"/>
                </a:solidFill>
                <a:highlight>
                  <a:srgbClr val="00FFFF"/>
                </a:highlight>
                <a:latin typeface="Arial"/>
                <a:ea typeface="Arial"/>
                <a:cs typeface="Arial"/>
                <a:sym typeface="Arial"/>
              </a:rPr>
              <a:t>Il ciclo di vita</a:t>
            </a:r>
            <a:r>
              <a:rPr b="0" i="0" lang="it-IT" sz="1200" u="none" cap="none" strike="noStrike">
                <a:solidFill>
                  <a:srgbClr val="0070C0"/>
                </a:solidFill>
                <a:latin typeface="Arial"/>
                <a:ea typeface="Arial"/>
                <a:cs typeface="Arial"/>
                <a:sym typeface="Arial"/>
              </a:rPr>
              <a:t> digitale dei contratti pubblici, di norma, </a:t>
            </a:r>
            <a:r>
              <a:rPr b="0" i="0" lang="it-IT" sz="1200" u="none" cap="none" strike="noStrike">
                <a:solidFill>
                  <a:srgbClr val="0070C0"/>
                </a:solidFill>
                <a:highlight>
                  <a:srgbClr val="00FFFF"/>
                </a:highlight>
                <a:latin typeface="Arial"/>
                <a:ea typeface="Arial"/>
                <a:cs typeface="Arial"/>
                <a:sym typeface="Arial"/>
              </a:rPr>
              <a:t>si articola in programmazione, progettazione, pubblicazione, affidamento ed esecuzione</a:t>
            </a:r>
            <a:r>
              <a:rPr b="0" i="0" lang="it-IT" sz="1200" u="none" cap="none" strike="noStrike">
                <a:solidFill>
                  <a:srgbClr val="0070C0"/>
                </a:solidFill>
                <a:latin typeface="Arial"/>
                <a:ea typeface="Arial"/>
                <a:cs typeface="Arial"/>
                <a:sym typeface="Arial"/>
              </a:rPr>
              <a:t>.</a:t>
            </a:r>
            <a:endParaRPr b="0" i="0" sz="1200" u="none" cap="none" strike="noStrike">
              <a:solidFill>
                <a:srgbClr val="0070C0"/>
              </a:solidFill>
              <a:latin typeface="Arial"/>
              <a:ea typeface="Arial"/>
              <a:cs typeface="Arial"/>
              <a:sym typeface="Arial"/>
            </a:endParaRPr>
          </a:p>
          <a:p>
            <a:pPr indent="0" lvl="0" marL="0" marR="0" rtl="0" algn="l">
              <a:lnSpc>
                <a:spcPct val="115000"/>
              </a:lnSpc>
              <a:spcBef>
                <a:spcPts val="1200"/>
              </a:spcBef>
              <a:spcAft>
                <a:spcPts val="0"/>
              </a:spcAft>
              <a:buClr>
                <a:schemeClr val="dk1"/>
              </a:buClr>
              <a:buSzPts val="1100"/>
              <a:buFont typeface="Arial"/>
              <a:buNone/>
            </a:pPr>
            <a:r>
              <a:rPr b="0" i="0" lang="it-IT" sz="1200" u="none" cap="none" strike="noStrike">
                <a:solidFill>
                  <a:srgbClr val="0070C0"/>
                </a:solidFill>
                <a:highlight>
                  <a:srgbClr val="00FFFF"/>
                </a:highlight>
                <a:latin typeface="Arial"/>
                <a:ea typeface="Arial"/>
                <a:cs typeface="Arial"/>
                <a:sym typeface="Arial"/>
              </a:rPr>
              <a:t>Le attività inerenti al ciclo di vita </a:t>
            </a:r>
            <a:r>
              <a:rPr b="0" i="0" lang="it-IT" sz="1200" u="none" cap="none" strike="noStrike">
                <a:solidFill>
                  <a:srgbClr val="0070C0"/>
                </a:solidFill>
                <a:latin typeface="Arial"/>
                <a:ea typeface="Arial"/>
                <a:cs typeface="Arial"/>
                <a:sym typeface="Arial"/>
              </a:rPr>
              <a:t>di cui al comma 1 </a:t>
            </a:r>
            <a:r>
              <a:rPr b="0" i="0" lang="it-IT" sz="1200" u="none" cap="none" strike="noStrike">
                <a:solidFill>
                  <a:srgbClr val="0070C0"/>
                </a:solidFill>
                <a:highlight>
                  <a:srgbClr val="00FFFF"/>
                </a:highlight>
                <a:latin typeface="Arial"/>
                <a:ea typeface="Arial"/>
                <a:cs typeface="Arial"/>
                <a:sym typeface="Arial"/>
              </a:rPr>
              <a:t>sono gestite,</a:t>
            </a:r>
            <a:r>
              <a:rPr b="0" i="0" lang="it-IT" sz="1200" u="none" cap="none" strike="noStrike">
                <a:solidFill>
                  <a:srgbClr val="0070C0"/>
                </a:solidFill>
                <a:latin typeface="Arial"/>
                <a:ea typeface="Arial"/>
                <a:cs typeface="Arial"/>
                <a:sym typeface="Arial"/>
              </a:rPr>
              <a:t> nel rispetto delle disposizioni del codice dell'amministrazione digitale, di cui al </a:t>
            </a:r>
            <a:r>
              <a:rPr b="0" i="0" lang="it-IT" sz="1200" u="none" cap="none" strike="noStrike">
                <a:solidFill>
                  <a:srgbClr val="0070C0"/>
                </a:solidFill>
                <a:uFill>
                  <a:noFill/>
                </a:uFill>
                <a:latin typeface="Arial"/>
                <a:ea typeface="Arial"/>
                <a:cs typeface="Arial"/>
                <a:sym typeface="Arial"/>
                <a:hlinkClick r:id="rId3">
                  <a:extLst>
                    <a:ext uri="{A12FA001-AC4F-418D-AE19-62706E023703}">
                      <ahyp:hlinkClr val="tx"/>
                    </a:ext>
                  </a:extLst>
                </a:hlinkClick>
              </a:rPr>
              <a:t>decreto legislativo 7 marzo 2005, n. 82</a:t>
            </a:r>
            <a:r>
              <a:rPr b="0" i="0" lang="it-IT" sz="1200" u="none" cap="none" strike="noStrike">
                <a:solidFill>
                  <a:srgbClr val="0070C0"/>
                </a:solidFill>
                <a:latin typeface="Arial"/>
                <a:ea typeface="Arial"/>
                <a:cs typeface="Arial"/>
                <a:sym typeface="Arial"/>
              </a:rPr>
              <a:t>, </a:t>
            </a:r>
            <a:r>
              <a:rPr b="0" i="0" lang="it-IT" sz="1200" u="none" cap="none" strike="noStrike">
                <a:solidFill>
                  <a:srgbClr val="0070C0"/>
                </a:solidFill>
                <a:highlight>
                  <a:srgbClr val="00FFFF"/>
                </a:highlight>
                <a:latin typeface="Arial"/>
                <a:ea typeface="Arial"/>
                <a:cs typeface="Arial"/>
                <a:sym typeface="Arial"/>
              </a:rPr>
              <a:t>attraverso piattaforme e servizi digitali fra loro interoperabili</a:t>
            </a:r>
            <a:r>
              <a:rPr b="0" i="0" lang="it-IT" sz="1200" u="none" cap="none" strike="noStrike">
                <a:solidFill>
                  <a:srgbClr val="0070C0"/>
                </a:solidFill>
                <a:latin typeface="Arial"/>
                <a:ea typeface="Arial"/>
                <a:cs typeface="Arial"/>
                <a:sym typeface="Arial"/>
              </a:rPr>
              <a:t>, come indicati all’</a:t>
            </a:r>
            <a:r>
              <a:rPr b="0" i="0" lang="it-IT" sz="1200" u="none" cap="none" strike="noStrike">
                <a:solidFill>
                  <a:srgbClr val="0070C0"/>
                </a:solidFill>
                <a:uFill>
                  <a:noFill/>
                </a:uFill>
                <a:latin typeface="Arial"/>
                <a:ea typeface="Arial"/>
                <a:cs typeface="Arial"/>
                <a:sym typeface="Arial"/>
                <a:hlinkClick r:id="rId4">
                  <a:extLst>
                    <a:ext uri="{A12FA001-AC4F-418D-AE19-62706E023703}">
                      <ahyp:hlinkClr val="tx"/>
                    </a:ext>
                  </a:extLst>
                </a:hlinkClick>
              </a:rPr>
              <a:t>articolo 22</a:t>
            </a:r>
            <a:r>
              <a:rPr b="0" i="0" lang="it-IT" sz="1200" u="none" cap="none" strike="noStrike">
                <a:solidFill>
                  <a:srgbClr val="0070C0"/>
                </a:solidFill>
                <a:latin typeface="Arial"/>
                <a:ea typeface="Arial"/>
                <a:cs typeface="Arial"/>
                <a:sym typeface="Arial"/>
              </a:rPr>
              <a:t>.</a:t>
            </a:r>
            <a:endParaRPr b="0" i="0" sz="1200" u="none" cap="none" strike="noStrike">
              <a:solidFill>
                <a:srgbClr val="0070C0"/>
              </a:solidFill>
              <a:latin typeface="Arial"/>
              <a:ea typeface="Arial"/>
              <a:cs typeface="Arial"/>
              <a:sym typeface="Arial"/>
            </a:endParaRPr>
          </a:p>
          <a:p>
            <a:pPr indent="0" lvl="0" marL="0" marR="0" rtl="0" algn="l">
              <a:lnSpc>
                <a:spcPct val="115000"/>
              </a:lnSpc>
              <a:spcBef>
                <a:spcPts val="1200"/>
              </a:spcBef>
              <a:spcAft>
                <a:spcPts val="0"/>
              </a:spcAft>
              <a:buClr>
                <a:schemeClr val="dk1"/>
              </a:buClr>
              <a:buSzPts val="1100"/>
              <a:buFont typeface="Arial"/>
              <a:buNone/>
            </a:pPr>
            <a:r>
              <a:rPr b="0" i="0" lang="it-IT" sz="1200" u="none" cap="none" strike="noStrike">
                <a:solidFill>
                  <a:srgbClr val="0070C0"/>
                </a:solidFill>
                <a:latin typeface="Arial"/>
                <a:ea typeface="Arial"/>
                <a:cs typeface="Arial"/>
                <a:sym typeface="Arial"/>
              </a:rPr>
              <a:t>I soggetti che intervengono nel ciclo di vita digitale dei contratti pubblici operano secondo le disposizioni della presente Parte e procedono all’atto dell’avvio della procedura secondo le disposizioni del codice di cui al </a:t>
            </a:r>
            <a:r>
              <a:rPr b="0" i="0" lang="it-IT" sz="1200" u="none" cap="none" strike="noStrike">
                <a:solidFill>
                  <a:srgbClr val="0070C0"/>
                </a:solidFill>
                <a:uFill>
                  <a:noFill/>
                </a:uFill>
                <a:latin typeface="Arial"/>
                <a:ea typeface="Arial"/>
                <a:cs typeface="Arial"/>
                <a:sym typeface="Arial"/>
                <a:hlinkClick r:id="rId5">
                  <a:extLst>
                    <a:ext uri="{A12FA001-AC4F-418D-AE19-62706E023703}">
                      <ahyp:hlinkClr val="tx"/>
                    </a:ext>
                  </a:extLst>
                </a:hlinkClick>
              </a:rPr>
              <a:t>decreto legislativo n. 82 del 2005</a:t>
            </a:r>
            <a:r>
              <a:rPr b="0" i="0" lang="it-IT" sz="1200" u="none" cap="none" strike="noStrike">
                <a:solidFill>
                  <a:srgbClr val="0070C0"/>
                </a:solidFill>
                <a:latin typeface="Arial"/>
                <a:ea typeface="Arial"/>
                <a:cs typeface="Arial"/>
                <a:sym typeface="Arial"/>
              </a:rPr>
              <a:t> e dell’</a:t>
            </a:r>
            <a:r>
              <a:rPr b="0" i="0" lang="it-IT" sz="1200" u="none" cap="none" strike="noStrike">
                <a:solidFill>
                  <a:srgbClr val="0070C0"/>
                </a:solidFill>
                <a:uFill>
                  <a:noFill/>
                </a:uFill>
                <a:latin typeface="Arial"/>
                <a:ea typeface="Arial"/>
                <a:cs typeface="Arial"/>
                <a:sym typeface="Arial"/>
                <a:hlinkClick r:id="rId6">
                  <a:extLst>
                    <a:ext uri="{A12FA001-AC4F-418D-AE19-62706E023703}">
                      <ahyp:hlinkClr val="tx"/>
                    </a:ext>
                  </a:extLst>
                </a:hlinkClick>
              </a:rPr>
              <a:t>articolo 3 della legge 13 agosto 2010, n. 136</a:t>
            </a:r>
            <a:r>
              <a:rPr b="0" i="0" lang="it-IT" sz="1200" u="none" cap="none" strike="noStrike">
                <a:solidFill>
                  <a:srgbClr val="0070C0"/>
                </a:solidFill>
                <a:latin typeface="Arial"/>
                <a:ea typeface="Arial"/>
                <a:cs typeface="Arial"/>
                <a:sym typeface="Arial"/>
              </a:rPr>
              <a:t>.</a:t>
            </a:r>
            <a:endParaRPr b="0" i="0" sz="1200" u="none" cap="none" strike="noStrike">
              <a:solidFill>
                <a:srgbClr val="0070C0"/>
              </a:solidFill>
              <a:latin typeface="Arial"/>
              <a:ea typeface="Arial"/>
              <a:cs typeface="Arial"/>
              <a:sym typeface="Arial"/>
            </a:endParaRPr>
          </a:p>
          <a:p>
            <a:pPr indent="0" lvl="0" marL="0" marR="0" rtl="0" algn="l">
              <a:lnSpc>
                <a:spcPct val="115000"/>
              </a:lnSpc>
              <a:spcBef>
                <a:spcPts val="1200"/>
              </a:spcBef>
              <a:spcAft>
                <a:spcPts val="0"/>
              </a:spcAft>
              <a:buClr>
                <a:srgbClr val="000000"/>
              </a:buClr>
              <a:buSzPts val="2100"/>
              <a:buFont typeface="Arial"/>
              <a:buNone/>
            </a:pPr>
            <a:r>
              <a:t/>
            </a:r>
            <a:endParaRPr b="0" i="0" sz="2100" u="none" cap="none" strike="noStrike">
              <a:solidFill>
                <a:schemeClr val="dk1"/>
              </a:solidFill>
              <a:latin typeface="Calibri"/>
              <a:ea typeface="Calibri"/>
              <a:cs typeface="Calibri"/>
              <a:sym typeface="Calibri"/>
            </a:endParaRPr>
          </a:p>
          <a:p>
            <a:pPr indent="0" lvl="0" marL="0" marR="0" rtl="0" algn="l">
              <a:lnSpc>
                <a:spcPct val="100000"/>
              </a:lnSpc>
              <a:spcBef>
                <a:spcPts val="700"/>
              </a:spcBef>
              <a:spcAft>
                <a:spcPts val="0"/>
              </a:spcAft>
              <a:buClr>
                <a:srgbClr val="000000"/>
              </a:buClr>
              <a:buSzPts val="2000"/>
              <a:buFont typeface="Arial"/>
              <a:buNone/>
            </a:pPr>
            <a:r>
              <a:t/>
            </a:r>
            <a:endParaRPr b="1" i="0" sz="2000" u="none" cap="none" strike="noStrike">
              <a:solidFill>
                <a:srgbClr val="0070C0"/>
              </a:solidFill>
              <a:latin typeface="Arial"/>
              <a:ea typeface="Arial"/>
              <a:cs typeface="Arial"/>
              <a:sym typeface="Arial"/>
            </a:endParaRPr>
          </a:p>
          <a:p>
            <a:pPr indent="0" lvl="1"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70C0"/>
              </a:solidFill>
              <a:latin typeface="Calibri"/>
              <a:ea typeface="Calibri"/>
              <a:cs typeface="Calibri"/>
              <a:sym typeface="Calibri"/>
            </a:endParaRPr>
          </a:p>
          <a:p>
            <a:pPr indent="0" lvl="2" marL="0" marR="0" rtl="0" algn="l">
              <a:lnSpc>
                <a:spcPct val="100000"/>
              </a:lnSpc>
              <a:spcBef>
                <a:spcPts val="0"/>
              </a:spcBef>
              <a:spcAft>
                <a:spcPts val="0"/>
              </a:spcAft>
              <a:buClr>
                <a:srgbClr val="000000"/>
              </a:buClr>
              <a:buSzPts val="2000"/>
              <a:buFont typeface="Arial"/>
              <a:buNone/>
            </a:pPr>
            <a:r>
              <a:t/>
            </a:r>
            <a:endParaRPr b="1" i="0" sz="2000" u="none" cap="none" strike="noStrike">
              <a:solidFill>
                <a:srgbClr val="0070C0"/>
              </a:solidFill>
              <a:latin typeface="Arial"/>
              <a:ea typeface="Arial"/>
              <a:cs typeface="Arial"/>
              <a:sym typeface="Arial"/>
            </a:endParaRPr>
          </a:p>
        </p:txBody>
      </p:sp>
      <p:sp>
        <p:nvSpPr>
          <p:cNvPr id="142" name="Google Shape;142;g24db0e86756_0_13"/>
          <p:cNvSpPr txBox="1"/>
          <p:nvPr/>
        </p:nvSpPr>
        <p:spPr>
          <a:xfrm>
            <a:off x="3119425" y="957900"/>
            <a:ext cx="63426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Clr>
                <a:schemeClr val="dk1"/>
              </a:buClr>
              <a:buSzPts val="1100"/>
              <a:buFont typeface="Arial"/>
              <a:buNone/>
            </a:pPr>
            <a:r>
              <a:rPr b="1" i="0" lang="it-IT" sz="1800" u="none" cap="none" strike="noStrike">
                <a:solidFill>
                  <a:srgbClr val="4F81BC"/>
                </a:solidFill>
                <a:latin typeface="Arial"/>
                <a:ea typeface="Arial"/>
                <a:cs typeface="Arial"/>
                <a:sym typeface="Arial"/>
              </a:rPr>
              <a:t>Ciclo di vita digitale dei contratti pubblici </a:t>
            </a:r>
            <a:endParaRPr b="1" i="0" sz="1800" u="none" cap="none" strike="noStrike">
              <a:solidFill>
                <a:srgbClr val="0070C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g24db0e86756_0_21"/>
          <p:cNvSpPr txBox="1"/>
          <p:nvPr/>
        </p:nvSpPr>
        <p:spPr>
          <a:xfrm>
            <a:off x="3005700" y="160950"/>
            <a:ext cx="8315700" cy="523200"/>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Clr>
                <a:schemeClr val="dk1"/>
              </a:buClr>
              <a:buSzPts val="1100"/>
              <a:buFont typeface="Arial"/>
              <a:buNone/>
            </a:pPr>
            <a:r>
              <a:rPr b="1" i="0" lang="it-IT" sz="2800" u="none" cap="none" strike="noStrike">
                <a:solidFill>
                  <a:srgbClr val="4F81BC"/>
                </a:solidFill>
                <a:latin typeface="Arial"/>
                <a:ea typeface="Arial"/>
                <a:cs typeface="Arial"/>
                <a:sym typeface="Arial"/>
              </a:rPr>
              <a:t>La digitalizzazione del ciclo di vita dei contratti</a:t>
            </a:r>
            <a:endParaRPr b="1" i="0" sz="2800" u="none" cap="none" strike="noStrike">
              <a:solidFill>
                <a:srgbClr val="0070C0"/>
              </a:solidFill>
              <a:latin typeface="Arial"/>
              <a:ea typeface="Arial"/>
              <a:cs typeface="Arial"/>
              <a:sym typeface="Arial"/>
            </a:endParaRPr>
          </a:p>
        </p:txBody>
      </p:sp>
      <p:sp>
        <p:nvSpPr>
          <p:cNvPr id="148" name="Google Shape;148;g24db0e86756_0_21"/>
          <p:cNvSpPr txBox="1"/>
          <p:nvPr/>
        </p:nvSpPr>
        <p:spPr>
          <a:xfrm>
            <a:off x="708353" y="2210975"/>
            <a:ext cx="10298400" cy="3866400"/>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Clr>
                <a:srgbClr val="000000"/>
              </a:buClr>
              <a:buSzPts val="1200"/>
              <a:buFont typeface="Arial"/>
              <a:buNone/>
            </a:pPr>
            <a:r>
              <a:rPr b="0" i="0" lang="it-IT" sz="1200" u="none" cap="none" strike="noStrike">
                <a:solidFill>
                  <a:srgbClr val="0070C0"/>
                </a:solidFill>
                <a:latin typeface="Arial"/>
                <a:ea typeface="Arial"/>
                <a:cs typeface="Arial"/>
                <a:sym typeface="Arial"/>
              </a:rPr>
              <a:t>Art. 22</a:t>
            </a:r>
            <a:endParaRPr b="0" i="0" sz="1200" u="none" cap="none" strike="noStrike">
              <a:solidFill>
                <a:srgbClr val="0070C0"/>
              </a:solidFill>
              <a:latin typeface="Arial"/>
              <a:ea typeface="Arial"/>
              <a:cs typeface="Arial"/>
              <a:sym typeface="Arial"/>
            </a:endParaRPr>
          </a:p>
          <a:p>
            <a:pPr indent="0" lvl="0" marL="0" marR="0" rtl="0" algn="l">
              <a:lnSpc>
                <a:spcPct val="115000"/>
              </a:lnSpc>
              <a:spcBef>
                <a:spcPts val="1200"/>
              </a:spcBef>
              <a:spcAft>
                <a:spcPts val="0"/>
              </a:spcAft>
              <a:buClr>
                <a:schemeClr val="dk1"/>
              </a:buClr>
              <a:buSzPts val="1100"/>
              <a:buFont typeface="Arial"/>
              <a:buNone/>
            </a:pPr>
            <a:r>
              <a:rPr b="0" i="0" lang="it-IT" sz="1200" u="none" cap="none" strike="noStrike">
                <a:solidFill>
                  <a:srgbClr val="0070C0"/>
                </a:solidFill>
                <a:highlight>
                  <a:srgbClr val="00FFFF"/>
                </a:highlight>
                <a:latin typeface="Arial"/>
                <a:ea typeface="Arial"/>
                <a:cs typeface="Arial"/>
                <a:sym typeface="Arial"/>
              </a:rPr>
              <a:t>L’ecosistema nazionale di approvvigionamento digitale (e-procurement) è costituito dalle piattaforme e dai servizi digitali infrastrutturali abilitanti la gestione del ciclo di vita dei contratti pubblici</a:t>
            </a:r>
            <a:r>
              <a:rPr b="0" i="0" lang="it-IT" sz="1200" u="none" cap="none" strike="noStrike">
                <a:solidFill>
                  <a:srgbClr val="0070C0"/>
                </a:solidFill>
                <a:latin typeface="Arial"/>
                <a:ea typeface="Arial"/>
                <a:cs typeface="Arial"/>
                <a:sym typeface="Arial"/>
              </a:rPr>
              <a:t>, di cui all’</a:t>
            </a:r>
            <a:r>
              <a:rPr b="0" i="0" lang="it-IT" sz="1200" u="none" cap="none" strike="noStrike">
                <a:solidFill>
                  <a:srgbClr val="0070C0"/>
                </a:solidFill>
                <a:uFill>
                  <a:noFill/>
                </a:uFill>
                <a:latin typeface="Arial"/>
                <a:ea typeface="Arial"/>
                <a:cs typeface="Arial"/>
                <a:sym typeface="Arial"/>
                <a:hlinkClick r:id="rId3">
                  <a:extLst>
                    <a:ext uri="{A12FA001-AC4F-418D-AE19-62706E023703}">
                      <ahyp:hlinkClr val="tx"/>
                    </a:ext>
                  </a:extLst>
                </a:hlinkClick>
              </a:rPr>
              <a:t>articolo 23</a:t>
            </a:r>
            <a:r>
              <a:rPr b="0" i="0" lang="it-IT" sz="1200" u="none" cap="none" strike="noStrike">
                <a:solidFill>
                  <a:srgbClr val="0070C0"/>
                </a:solidFill>
                <a:latin typeface="Arial"/>
                <a:ea typeface="Arial"/>
                <a:cs typeface="Arial"/>
                <a:sym typeface="Arial"/>
              </a:rPr>
              <a:t> e dalle piattaforme di approvvigionamento digitale utilizzate dalle stazioni appaltanti di cui all’</a:t>
            </a:r>
            <a:r>
              <a:rPr b="0" i="0" lang="it-IT" sz="1200" u="none" cap="none" strike="noStrike">
                <a:solidFill>
                  <a:srgbClr val="0070C0"/>
                </a:solidFill>
                <a:uFill>
                  <a:noFill/>
                </a:uFill>
                <a:latin typeface="Arial"/>
                <a:ea typeface="Arial"/>
                <a:cs typeface="Arial"/>
                <a:sym typeface="Arial"/>
                <a:hlinkClick r:id="rId4">
                  <a:extLst>
                    <a:ext uri="{A12FA001-AC4F-418D-AE19-62706E023703}">
                      <ahyp:hlinkClr val="tx"/>
                    </a:ext>
                  </a:extLst>
                </a:hlinkClick>
              </a:rPr>
              <a:t>articolo 25</a:t>
            </a:r>
            <a:r>
              <a:rPr b="0" i="0" lang="it-IT" sz="1200" u="none" cap="none" strike="noStrike">
                <a:solidFill>
                  <a:srgbClr val="0070C0"/>
                </a:solidFill>
                <a:latin typeface="Arial"/>
                <a:ea typeface="Arial"/>
                <a:cs typeface="Arial"/>
                <a:sym typeface="Arial"/>
              </a:rPr>
              <a:t>.</a:t>
            </a:r>
            <a:endParaRPr b="0" i="0" sz="1200" u="none" cap="none" strike="noStrike">
              <a:solidFill>
                <a:srgbClr val="0070C0"/>
              </a:solidFill>
              <a:latin typeface="Arial"/>
              <a:ea typeface="Arial"/>
              <a:cs typeface="Arial"/>
              <a:sym typeface="Arial"/>
            </a:endParaRPr>
          </a:p>
          <a:p>
            <a:pPr indent="0" lvl="0" marL="0" marR="0" rtl="0" algn="l">
              <a:lnSpc>
                <a:spcPct val="115000"/>
              </a:lnSpc>
              <a:spcBef>
                <a:spcPts val="1200"/>
              </a:spcBef>
              <a:spcAft>
                <a:spcPts val="0"/>
              </a:spcAft>
              <a:buClr>
                <a:schemeClr val="dk1"/>
              </a:buClr>
              <a:buSzPts val="1100"/>
              <a:buFont typeface="Arial"/>
              <a:buNone/>
            </a:pPr>
            <a:r>
              <a:rPr b="0" i="0" lang="it-IT" sz="1200" u="none" cap="none" strike="noStrike">
                <a:solidFill>
                  <a:srgbClr val="0070C0"/>
                </a:solidFill>
                <a:highlight>
                  <a:srgbClr val="00FFFF"/>
                </a:highlight>
                <a:latin typeface="Arial"/>
                <a:ea typeface="Arial"/>
                <a:cs typeface="Arial"/>
                <a:sym typeface="Arial"/>
              </a:rPr>
              <a:t>Le piattaforme</a:t>
            </a:r>
            <a:r>
              <a:rPr b="0" i="0" lang="it-IT" sz="1200" u="none" cap="none" strike="noStrike">
                <a:solidFill>
                  <a:srgbClr val="0070C0"/>
                </a:solidFill>
                <a:latin typeface="Arial"/>
                <a:ea typeface="Arial"/>
                <a:cs typeface="Arial"/>
                <a:sym typeface="Arial"/>
              </a:rPr>
              <a:t> e i servizi digitali di cui al comma 1 </a:t>
            </a:r>
            <a:r>
              <a:rPr b="0" i="0" lang="it-IT" sz="1200" u="none" cap="none" strike="noStrike">
                <a:solidFill>
                  <a:srgbClr val="0070C0"/>
                </a:solidFill>
                <a:highlight>
                  <a:srgbClr val="00FFFF"/>
                </a:highlight>
                <a:latin typeface="Arial"/>
                <a:ea typeface="Arial"/>
                <a:cs typeface="Arial"/>
                <a:sym typeface="Arial"/>
              </a:rPr>
              <a:t>consentono</a:t>
            </a:r>
            <a:r>
              <a:rPr b="0" i="0" lang="it-IT" sz="1200" u="none" cap="none" strike="noStrike">
                <a:solidFill>
                  <a:srgbClr val="0070C0"/>
                </a:solidFill>
                <a:latin typeface="Arial"/>
                <a:ea typeface="Arial"/>
                <a:cs typeface="Arial"/>
                <a:sym typeface="Arial"/>
              </a:rPr>
              <a:t>, in particolare:</a:t>
            </a:r>
            <a:endParaRPr b="0" i="0" sz="1200" u="none" cap="none" strike="noStrike">
              <a:solidFill>
                <a:srgbClr val="0070C0"/>
              </a:solidFill>
              <a:latin typeface="Arial"/>
              <a:ea typeface="Arial"/>
              <a:cs typeface="Arial"/>
              <a:sym typeface="Arial"/>
            </a:endParaRPr>
          </a:p>
          <a:p>
            <a:pPr indent="0" lvl="0" marL="381000" marR="381000" rtl="0" algn="l">
              <a:lnSpc>
                <a:spcPct val="115000"/>
              </a:lnSpc>
              <a:spcBef>
                <a:spcPts val="1200"/>
              </a:spcBef>
              <a:spcAft>
                <a:spcPts val="0"/>
              </a:spcAft>
              <a:buClr>
                <a:schemeClr val="dk1"/>
              </a:buClr>
              <a:buSzPts val="1100"/>
              <a:buFont typeface="Arial"/>
              <a:buNone/>
            </a:pPr>
            <a:r>
              <a:rPr b="0" i="0" lang="it-IT" sz="1200" u="none" cap="none" strike="noStrike">
                <a:solidFill>
                  <a:srgbClr val="0070C0"/>
                </a:solidFill>
                <a:highlight>
                  <a:srgbClr val="00FFFF"/>
                </a:highlight>
                <a:latin typeface="Arial"/>
                <a:ea typeface="Arial"/>
                <a:cs typeface="Arial"/>
                <a:sym typeface="Arial"/>
              </a:rPr>
              <a:t>a) la redazione o l’acquisizione degli atti in formato nativo digitale;</a:t>
            </a:r>
            <a:br>
              <a:rPr b="0" i="0" lang="it-IT" sz="1200" u="none" cap="none" strike="noStrike">
                <a:solidFill>
                  <a:srgbClr val="0070C0"/>
                </a:solidFill>
                <a:highlight>
                  <a:srgbClr val="00FFFF"/>
                </a:highlight>
                <a:latin typeface="Arial"/>
                <a:ea typeface="Arial"/>
                <a:cs typeface="Arial"/>
                <a:sym typeface="Arial"/>
              </a:rPr>
            </a:br>
            <a:r>
              <a:rPr b="0" i="0" lang="it-IT" sz="1200" u="none" cap="none" strike="noStrike">
                <a:solidFill>
                  <a:srgbClr val="0070C0"/>
                </a:solidFill>
                <a:highlight>
                  <a:srgbClr val="00FFFF"/>
                </a:highlight>
                <a:latin typeface="Arial"/>
                <a:ea typeface="Arial"/>
                <a:cs typeface="Arial"/>
                <a:sym typeface="Arial"/>
              </a:rPr>
              <a:t>b) la pubblicazione e la trasmissione dei dati e documenti alla Banca dati nazionale dei contratti pubblici;</a:t>
            </a:r>
            <a:br>
              <a:rPr b="0" i="0" lang="it-IT" sz="1200" u="none" cap="none" strike="noStrike">
                <a:solidFill>
                  <a:srgbClr val="0070C0"/>
                </a:solidFill>
                <a:highlight>
                  <a:srgbClr val="00FFFF"/>
                </a:highlight>
                <a:latin typeface="Arial"/>
                <a:ea typeface="Arial"/>
                <a:cs typeface="Arial"/>
                <a:sym typeface="Arial"/>
              </a:rPr>
            </a:br>
            <a:r>
              <a:rPr b="0" i="0" lang="it-IT" sz="1200" u="none" cap="none" strike="noStrike">
                <a:solidFill>
                  <a:srgbClr val="0070C0"/>
                </a:solidFill>
                <a:highlight>
                  <a:srgbClr val="00FFFF"/>
                </a:highlight>
                <a:latin typeface="Arial"/>
                <a:ea typeface="Arial"/>
                <a:cs typeface="Arial"/>
                <a:sym typeface="Arial"/>
              </a:rPr>
              <a:t>c) l’accesso elettronico alla documentazione di gara;</a:t>
            </a:r>
            <a:br>
              <a:rPr b="0" i="0" lang="it-IT" sz="1200" u="none" cap="none" strike="noStrike">
                <a:solidFill>
                  <a:srgbClr val="0070C0"/>
                </a:solidFill>
                <a:highlight>
                  <a:srgbClr val="00FFFF"/>
                </a:highlight>
                <a:latin typeface="Arial"/>
                <a:ea typeface="Arial"/>
                <a:cs typeface="Arial"/>
                <a:sym typeface="Arial"/>
              </a:rPr>
            </a:br>
            <a:r>
              <a:rPr b="0" i="0" lang="it-IT" sz="1200" u="none" cap="none" strike="noStrike">
                <a:solidFill>
                  <a:srgbClr val="0070C0"/>
                </a:solidFill>
                <a:highlight>
                  <a:srgbClr val="00FFFF"/>
                </a:highlight>
                <a:latin typeface="Arial"/>
                <a:ea typeface="Arial"/>
                <a:cs typeface="Arial"/>
                <a:sym typeface="Arial"/>
              </a:rPr>
              <a:t>d) la presentazione del documento di gara unico europeo in formato digitale e l’interoperabilità con il fascicolo virtuale dell’operatore economico;</a:t>
            </a:r>
            <a:br>
              <a:rPr b="0" i="0" lang="it-IT" sz="1200" u="none" cap="none" strike="noStrike">
                <a:solidFill>
                  <a:srgbClr val="0070C0"/>
                </a:solidFill>
                <a:highlight>
                  <a:srgbClr val="00FFFF"/>
                </a:highlight>
                <a:latin typeface="Arial"/>
                <a:ea typeface="Arial"/>
                <a:cs typeface="Arial"/>
                <a:sym typeface="Arial"/>
              </a:rPr>
            </a:br>
            <a:r>
              <a:rPr b="0" i="0" lang="it-IT" sz="1200" u="none" cap="none" strike="noStrike">
                <a:solidFill>
                  <a:srgbClr val="0070C0"/>
                </a:solidFill>
                <a:highlight>
                  <a:srgbClr val="00FFFF"/>
                </a:highlight>
                <a:latin typeface="Arial"/>
                <a:ea typeface="Arial"/>
                <a:cs typeface="Arial"/>
                <a:sym typeface="Arial"/>
              </a:rPr>
              <a:t>e) la presentazione delle offerte</a:t>
            </a:r>
            <a:br>
              <a:rPr b="0" i="0" lang="it-IT" sz="1200" u="none" cap="none" strike="noStrike">
                <a:solidFill>
                  <a:srgbClr val="0070C0"/>
                </a:solidFill>
                <a:highlight>
                  <a:srgbClr val="00FFFF"/>
                </a:highlight>
                <a:latin typeface="Arial"/>
                <a:ea typeface="Arial"/>
                <a:cs typeface="Arial"/>
                <a:sym typeface="Arial"/>
              </a:rPr>
            </a:br>
            <a:r>
              <a:rPr b="0" i="0" lang="it-IT" sz="1200" u="none" cap="none" strike="noStrike">
                <a:solidFill>
                  <a:srgbClr val="0070C0"/>
                </a:solidFill>
                <a:highlight>
                  <a:srgbClr val="00FFFF"/>
                </a:highlight>
                <a:latin typeface="Arial"/>
                <a:ea typeface="Arial"/>
                <a:cs typeface="Arial"/>
                <a:sym typeface="Arial"/>
              </a:rPr>
              <a:t>f) l’apertura, la gestione e la conservazione del fascicolo di gara in modalità digitale;</a:t>
            </a:r>
            <a:br>
              <a:rPr b="0" i="0" lang="it-IT" sz="1200" u="none" cap="none" strike="noStrike">
                <a:solidFill>
                  <a:srgbClr val="0070C0"/>
                </a:solidFill>
                <a:highlight>
                  <a:srgbClr val="00FFFF"/>
                </a:highlight>
                <a:latin typeface="Arial"/>
                <a:ea typeface="Arial"/>
                <a:cs typeface="Arial"/>
                <a:sym typeface="Arial"/>
              </a:rPr>
            </a:br>
            <a:r>
              <a:rPr b="0" i="0" lang="it-IT" sz="1200" u="none" cap="none" strike="noStrike">
                <a:solidFill>
                  <a:srgbClr val="0070C0"/>
                </a:solidFill>
                <a:highlight>
                  <a:srgbClr val="00FFFF"/>
                </a:highlight>
                <a:latin typeface="Arial"/>
                <a:ea typeface="Arial"/>
                <a:cs typeface="Arial"/>
                <a:sym typeface="Arial"/>
              </a:rPr>
              <a:t>g) il controllo tecnico, contabile e amministrativo dei contratti anche in fase di esecuzione e la gestione delle garanzie.</a:t>
            </a:r>
            <a:endParaRPr b="0" i="0" sz="1200" u="none" cap="none" strike="noStrike">
              <a:solidFill>
                <a:srgbClr val="0070C0"/>
              </a:solidFill>
              <a:highlight>
                <a:srgbClr val="00FFFF"/>
              </a:highlight>
              <a:latin typeface="Arial"/>
              <a:ea typeface="Arial"/>
              <a:cs typeface="Arial"/>
              <a:sym typeface="Arial"/>
            </a:endParaRPr>
          </a:p>
          <a:p>
            <a:pPr indent="0" lvl="0" marL="0" marR="0" rtl="0" algn="l">
              <a:lnSpc>
                <a:spcPct val="115000"/>
              </a:lnSpc>
              <a:spcBef>
                <a:spcPts val="1200"/>
              </a:spcBef>
              <a:spcAft>
                <a:spcPts val="1200"/>
              </a:spcAft>
              <a:buClr>
                <a:schemeClr val="dk1"/>
              </a:buClr>
              <a:buSzPts val="1100"/>
              <a:buFont typeface="Arial"/>
              <a:buNone/>
            </a:pPr>
            <a:r>
              <a:rPr b="0" i="0" lang="it-IT" sz="1200" u="none" cap="none" strike="noStrike">
                <a:solidFill>
                  <a:srgbClr val="0070C0"/>
                </a:solidFill>
                <a:latin typeface="Arial"/>
                <a:ea typeface="Arial"/>
                <a:cs typeface="Arial"/>
                <a:sym typeface="Arial"/>
              </a:rPr>
              <a:t>Le basi di dati di interesse nazionale alimentano l’ecosistema nazionale di approvvigionamento digitale, ai sensi dell’</a:t>
            </a:r>
            <a:r>
              <a:rPr b="0" i="0" lang="it-IT" sz="1200" u="none" cap="none" strike="noStrike">
                <a:solidFill>
                  <a:srgbClr val="0070C0"/>
                </a:solidFill>
                <a:uFill>
                  <a:noFill/>
                </a:uFill>
                <a:latin typeface="Arial"/>
                <a:ea typeface="Arial"/>
                <a:cs typeface="Arial"/>
                <a:sym typeface="Arial"/>
                <a:hlinkClick r:id="rId5">
                  <a:extLst>
                    <a:ext uri="{A12FA001-AC4F-418D-AE19-62706E023703}">
                      <ahyp:hlinkClr val="tx"/>
                    </a:ext>
                  </a:extLst>
                </a:hlinkClick>
              </a:rPr>
              <a:t>articolo 60 del codice dell'amministrazione digitale, di cui al decreto legislativo 7 marzo 2005, n. 82</a:t>
            </a:r>
            <a:r>
              <a:rPr b="0" i="0" lang="it-IT" sz="1200" u="none" cap="none" strike="noStrike">
                <a:solidFill>
                  <a:srgbClr val="0070C0"/>
                </a:solidFill>
                <a:latin typeface="Arial"/>
                <a:ea typeface="Arial"/>
                <a:cs typeface="Arial"/>
                <a:sym typeface="Arial"/>
              </a:rPr>
              <a:t>.</a:t>
            </a:r>
            <a:endParaRPr b="1" i="0" sz="2000" u="none" cap="none" strike="noStrike">
              <a:solidFill>
                <a:srgbClr val="0070C0"/>
              </a:solidFill>
              <a:latin typeface="Arial"/>
              <a:ea typeface="Arial"/>
              <a:cs typeface="Arial"/>
              <a:sym typeface="Arial"/>
            </a:endParaRPr>
          </a:p>
        </p:txBody>
      </p:sp>
      <p:sp>
        <p:nvSpPr>
          <p:cNvPr id="149" name="Google Shape;149;g24db0e86756_0_21"/>
          <p:cNvSpPr txBox="1"/>
          <p:nvPr/>
        </p:nvSpPr>
        <p:spPr>
          <a:xfrm>
            <a:off x="3119425" y="957900"/>
            <a:ext cx="88176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Clr>
                <a:schemeClr val="dk1"/>
              </a:buClr>
              <a:buSzPts val="1100"/>
              <a:buFont typeface="Arial"/>
              <a:buNone/>
            </a:pPr>
            <a:r>
              <a:rPr b="1" i="0" lang="it-IT" sz="1800" u="none" cap="none" strike="noStrike">
                <a:solidFill>
                  <a:srgbClr val="4F81BC"/>
                </a:solidFill>
                <a:latin typeface="Arial"/>
                <a:ea typeface="Arial"/>
                <a:cs typeface="Arial"/>
                <a:sym typeface="Arial"/>
              </a:rPr>
              <a:t>Ecosistema nazionale di approvvigionamento digitale (e-procurement)</a:t>
            </a:r>
            <a:endParaRPr b="1" i="0" sz="1800" u="none" cap="none" strike="noStrike">
              <a:solidFill>
                <a:srgbClr val="0070C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g24db0e86756_0_29"/>
          <p:cNvSpPr txBox="1"/>
          <p:nvPr/>
        </p:nvSpPr>
        <p:spPr>
          <a:xfrm>
            <a:off x="3005700" y="160950"/>
            <a:ext cx="8315700" cy="523200"/>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Clr>
                <a:schemeClr val="dk1"/>
              </a:buClr>
              <a:buSzPts val="1100"/>
              <a:buFont typeface="Arial"/>
              <a:buNone/>
            </a:pPr>
            <a:r>
              <a:rPr b="1" i="0" lang="it-IT" sz="2800" u="none" cap="none" strike="noStrike">
                <a:solidFill>
                  <a:srgbClr val="4F81BC"/>
                </a:solidFill>
                <a:latin typeface="Arial"/>
                <a:ea typeface="Arial"/>
                <a:cs typeface="Arial"/>
                <a:sym typeface="Arial"/>
              </a:rPr>
              <a:t>La digitalizzazione del ciclo di vita dei contratti</a:t>
            </a:r>
            <a:endParaRPr b="1" i="0" sz="2800" u="none" cap="none" strike="noStrike">
              <a:solidFill>
                <a:srgbClr val="0070C0"/>
              </a:solidFill>
              <a:latin typeface="Arial"/>
              <a:ea typeface="Arial"/>
              <a:cs typeface="Arial"/>
              <a:sym typeface="Arial"/>
            </a:endParaRPr>
          </a:p>
        </p:txBody>
      </p:sp>
      <p:sp>
        <p:nvSpPr>
          <p:cNvPr id="155" name="Google Shape;155;g24db0e86756_0_29"/>
          <p:cNvSpPr txBox="1"/>
          <p:nvPr/>
        </p:nvSpPr>
        <p:spPr>
          <a:xfrm>
            <a:off x="708353" y="2210975"/>
            <a:ext cx="10298400" cy="4503900"/>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Clr>
                <a:srgbClr val="000000"/>
              </a:buClr>
              <a:buSzPts val="1200"/>
              <a:buFont typeface="Arial"/>
              <a:buNone/>
            </a:pPr>
            <a:r>
              <a:rPr b="0" i="0" lang="it-IT" sz="1200" u="none" cap="none" strike="noStrike">
                <a:solidFill>
                  <a:srgbClr val="0070C0"/>
                </a:solidFill>
                <a:latin typeface="Arial"/>
                <a:ea typeface="Arial"/>
                <a:cs typeface="Arial"/>
                <a:sym typeface="Arial"/>
              </a:rPr>
              <a:t>Art. 23</a:t>
            </a:r>
            <a:endParaRPr b="0" i="0" sz="1200" u="none" cap="none" strike="noStrike">
              <a:solidFill>
                <a:srgbClr val="0070C0"/>
              </a:solidFill>
              <a:latin typeface="Arial"/>
              <a:ea typeface="Arial"/>
              <a:cs typeface="Arial"/>
              <a:sym typeface="Arial"/>
            </a:endParaRPr>
          </a:p>
          <a:p>
            <a:pPr indent="0" lvl="0" marL="0" marR="0" rtl="0" algn="l">
              <a:lnSpc>
                <a:spcPct val="115000"/>
              </a:lnSpc>
              <a:spcBef>
                <a:spcPts val="1200"/>
              </a:spcBef>
              <a:spcAft>
                <a:spcPts val="0"/>
              </a:spcAft>
              <a:buClr>
                <a:schemeClr val="dk1"/>
              </a:buClr>
              <a:buSzPts val="1100"/>
              <a:buFont typeface="Arial"/>
              <a:buNone/>
            </a:pPr>
            <a:r>
              <a:rPr b="0" i="0" lang="it-IT" sz="1200" u="none" cap="none" strike="noStrike">
                <a:solidFill>
                  <a:srgbClr val="0070C0"/>
                </a:solidFill>
                <a:latin typeface="Arial"/>
                <a:ea typeface="Arial"/>
                <a:cs typeface="Arial"/>
                <a:sym typeface="Arial"/>
              </a:rPr>
              <a:t>L’ANAC è titolare in via esclusiva della Banca dati nazionale dei contratti pubblici di cui all’</a:t>
            </a:r>
            <a:r>
              <a:rPr b="0" i="0" lang="it-IT" sz="1200" u="none" cap="none" strike="noStrike">
                <a:solidFill>
                  <a:srgbClr val="0070C0"/>
                </a:solidFill>
                <a:uFill>
                  <a:noFill/>
                </a:uFill>
                <a:latin typeface="Arial"/>
                <a:ea typeface="Arial"/>
                <a:cs typeface="Arial"/>
                <a:sym typeface="Arial"/>
                <a:hlinkClick r:id="rId3">
                  <a:extLst>
                    <a:ext uri="{A12FA001-AC4F-418D-AE19-62706E023703}">
                      <ahyp:hlinkClr val="tx"/>
                    </a:ext>
                  </a:extLst>
                </a:hlinkClick>
              </a:rPr>
              <a:t>articolo 62-bis del codice dell'amministrazione digitale, di cui al decreto legislativo 7 marzo 2005, n. 82</a:t>
            </a:r>
            <a:r>
              <a:rPr b="0" i="0" lang="it-IT" sz="1200" u="none" cap="none" strike="noStrike">
                <a:solidFill>
                  <a:srgbClr val="0070C0"/>
                </a:solidFill>
                <a:latin typeface="Arial"/>
                <a:ea typeface="Arial"/>
                <a:cs typeface="Arial"/>
                <a:sym typeface="Arial"/>
              </a:rPr>
              <a:t>, abilitante l’ecosistema nazionale di e-procurement, e ne sviluppa e gestisce i servizi.</a:t>
            </a:r>
            <a:endParaRPr b="0" i="0" sz="1200" u="none" cap="none" strike="noStrike">
              <a:solidFill>
                <a:srgbClr val="0070C0"/>
              </a:solidFill>
              <a:latin typeface="Arial"/>
              <a:ea typeface="Arial"/>
              <a:cs typeface="Arial"/>
              <a:sym typeface="Arial"/>
            </a:endParaRPr>
          </a:p>
          <a:p>
            <a:pPr indent="0" lvl="0" marL="0" marR="0" rtl="0" algn="l">
              <a:lnSpc>
                <a:spcPct val="115000"/>
              </a:lnSpc>
              <a:spcBef>
                <a:spcPts val="1200"/>
              </a:spcBef>
              <a:spcAft>
                <a:spcPts val="0"/>
              </a:spcAft>
              <a:buClr>
                <a:schemeClr val="dk1"/>
              </a:buClr>
              <a:buSzPts val="1100"/>
              <a:buFont typeface="Arial"/>
              <a:buNone/>
            </a:pPr>
            <a:r>
              <a:rPr b="0" i="0" lang="it-IT" sz="1200" u="none" cap="none" strike="noStrike">
                <a:solidFill>
                  <a:srgbClr val="0070C0"/>
                </a:solidFill>
                <a:latin typeface="Arial"/>
                <a:ea typeface="Arial"/>
                <a:cs typeface="Arial"/>
                <a:sym typeface="Arial"/>
              </a:rPr>
              <a:t>L’ANAC individua con propri provvedimenti le sezioni in cui si articola la banca dati di cui al comma 1 e i servizi ad essa collegati.</a:t>
            </a:r>
            <a:endParaRPr b="0" i="0" sz="1200" u="none" cap="none" strike="noStrike">
              <a:solidFill>
                <a:srgbClr val="0070C0"/>
              </a:solidFill>
              <a:latin typeface="Arial"/>
              <a:ea typeface="Arial"/>
              <a:cs typeface="Arial"/>
              <a:sym typeface="Arial"/>
            </a:endParaRPr>
          </a:p>
          <a:p>
            <a:pPr indent="0" lvl="0" marL="0" marR="0" rtl="0" algn="l">
              <a:lnSpc>
                <a:spcPct val="115000"/>
              </a:lnSpc>
              <a:spcBef>
                <a:spcPts val="1200"/>
              </a:spcBef>
              <a:spcAft>
                <a:spcPts val="0"/>
              </a:spcAft>
              <a:buClr>
                <a:schemeClr val="dk1"/>
              </a:buClr>
              <a:buSzPts val="1100"/>
              <a:buFont typeface="Arial"/>
              <a:buNone/>
            </a:pPr>
            <a:r>
              <a:rPr b="0" i="0" lang="it-IT" sz="1200" u="none" cap="none" strike="noStrike">
                <a:solidFill>
                  <a:srgbClr val="0070C0"/>
                </a:solidFill>
                <a:highlight>
                  <a:srgbClr val="00FFFF"/>
                </a:highlight>
                <a:latin typeface="Arial"/>
                <a:ea typeface="Arial"/>
                <a:cs typeface="Arial"/>
                <a:sym typeface="Arial"/>
              </a:rPr>
              <a:t>La Banca dati nazionale dei contratti pubblici è interoperabile con le piattaforme di approvvigionamento digitale utilizzate dalle stazioni appaltanti e dagli enti concedenti </a:t>
            </a:r>
            <a:r>
              <a:rPr b="0" i="0" lang="it-IT" sz="1200" u="none" cap="none" strike="noStrike">
                <a:solidFill>
                  <a:srgbClr val="0070C0"/>
                </a:solidFill>
                <a:latin typeface="Arial"/>
                <a:ea typeface="Arial"/>
                <a:cs typeface="Arial"/>
                <a:sym typeface="Arial"/>
              </a:rPr>
              <a:t>e con il portale dei soggetti aggregatori di cui al decreto-legge 24 aprile 2014, n. 66, convertito, con modificazioni, dalla legge 23 giugno 2014, n. 89, </a:t>
            </a:r>
            <a:r>
              <a:rPr b="0" i="0" lang="it-IT" sz="1200" u="none" cap="none" strike="noStrike">
                <a:solidFill>
                  <a:srgbClr val="0070C0"/>
                </a:solidFill>
                <a:highlight>
                  <a:srgbClr val="00FFFF"/>
                </a:highlight>
                <a:latin typeface="Arial"/>
                <a:ea typeface="Arial"/>
                <a:cs typeface="Arial"/>
                <a:sym typeface="Arial"/>
              </a:rPr>
              <a:t>per la digitalizzazione di tutte le fasi del ciclo di vita dei contratti pubblici, nonché con la piattaforma digitale nazionale dati</a:t>
            </a:r>
            <a:r>
              <a:rPr b="0" i="0" lang="it-IT" sz="1200" u="none" cap="none" strike="noStrike">
                <a:solidFill>
                  <a:srgbClr val="0070C0"/>
                </a:solidFill>
                <a:latin typeface="Arial"/>
                <a:ea typeface="Arial"/>
                <a:cs typeface="Arial"/>
                <a:sym typeface="Arial"/>
              </a:rPr>
              <a:t> di cui all’</a:t>
            </a:r>
            <a:r>
              <a:rPr b="0" i="0" lang="it-IT" sz="1200" u="none" cap="none" strike="noStrike">
                <a:solidFill>
                  <a:srgbClr val="0070C0"/>
                </a:solidFill>
                <a:uFill>
                  <a:noFill/>
                </a:uFill>
                <a:latin typeface="Arial"/>
                <a:ea typeface="Arial"/>
                <a:cs typeface="Arial"/>
                <a:sym typeface="Arial"/>
                <a:hlinkClick r:id="rId4">
                  <a:extLst>
                    <a:ext uri="{A12FA001-AC4F-418D-AE19-62706E023703}">
                      <ahyp:hlinkClr val="tx"/>
                    </a:ext>
                  </a:extLst>
                </a:hlinkClick>
              </a:rPr>
              <a:t>articolo 50-ter del codice di cui al decreto legislativo n. 82 del 2005</a:t>
            </a:r>
            <a:r>
              <a:rPr b="0" i="0" lang="it-IT" sz="1200" u="none" cap="none" strike="noStrike">
                <a:solidFill>
                  <a:srgbClr val="0070C0"/>
                </a:solidFill>
                <a:latin typeface="Arial"/>
                <a:ea typeface="Arial"/>
                <a:cs typeface="Arial"/>
                <a:sym typeface="Arial"/>
              </a:rPr>
              <a:t>, con le basi di dati di interesse nazionale di cui all’</a:t>
            </a:r>
            <a:r>
              <a:rPr b="0" i="0" lang="it-IT" sz="1200" u="none" cap="none" strike="noStrike">
                <a:solidFill>
                  <a:srgbClr val="0070C0"/>
                </a:solidFill>
                <a:uFill>
                  <a:noFill/>
                </a:uFill>
                <a:latin typeface="Arial"/>
                <a:ea typeface="Arial"/>
                <a:cs typeface="Arial"/>
                <a:sym typeface="Arial"/>
                <a:hlinkClick r:id="rId5">
                  <a:extLst>
                    <a:ext uri="{A12FA001-AC4F-418D-AE19-62706E023703}">
                      <ahyp:hlinkClr val="tx"/>
                    </a:ext>
                  </a:extLst>
                </a:hlinkClick>
              </a:rPr>
              <a:t>articolo 60 del codice di cui al decreto legislativo 7 marzo 2005, n. 82</a:t>
            </a:r>
            <a:r>
              <a:rPr b="0" i="0" lang="it-IT" sz="1200" u="none" cap="none" strike="noStrike">
                <a:solidFill>
                  <a:srgbClr val="0070C0"/>
                </a:solidFill>
                <a:latin typeface="Arial"/>
                <a:ea typeface="Arial"/>
                <a:cs typeface="Arial"/>
                <a:sym typeface="Arial"/>
              </a:rPr>
              <a:t> e con tutte le altre piattaforme e banche dati dei soggetti di cui all’</a:t>
            </a:r>
            <a:r>
              <a:rPr b="0" i="0" lang="it-IT" sz="1200" u="none" cap="none" strike="noStrike">
                <a:solidFill>
                  <a:srgbClr val="0070C0"/>
                </a:solidFill>
                <a:uFill>
                  <a:noFill/>
                </a:uFill>
                <a:latin typeface="Arial"/>
                <a:ea typeface="Arial"/>
                <a:cs typeface="Arial"/>
                <a:sym typeface="Arial"/>
                <a:hlinkClick r:id="rId6">
                  <a:extLst>
                    <a:ext uri="{A12FA001-AC4F-418D-AE19-62706E023703}">
                      <ahyp:hlinkClr val="tx"/>
                    </a:ext>
                  </a:extLst>
                </a:hlinkClick>
              </a:rPr>
              <a:t>articolo 2 del codice dell'amministrazione digitale, di cui al decreto legislativo 7 marzo 2005, n. 88</a:t>
            </a:r>
            <a:r>
              <a:rPr b="0" i="0" lang="it-IT" sz="1200" u="none" cap="none" strike="noStrike">
                <a:solidFill>
                  <a:srgbClr val="0070C0"/>
                </a:solidFill>
                <a:latin typeface="Arial"/>
                <a:ea typeface="Arial"/>
                <a:cs typeface="Arial"/>
                <a:sym typeface="Arial"/>
              </a:rPr>
              <a:t>, coinvolti nell’attività relativa al ciclo di vita dei contratti pubblici. I soggetti di cui all'</a:t>
            </a:r>
            <a:r>
              <a:rPr b="0" i="0" lang="it-IT" sz="1200" u="none" cap="none" strike="noStrike">
                <a:solidFill>
                  <a:srgbClr val="0070C0"/>
                </a:solidFill>
                <a:uFill>
                  <a:noFill/>
                </a:uFill>
                <a:latin typeface="Arial"/>
                <a:ea typeface="Arial"/>
                <a:cs typeface="Arial"/>
                <a:sym typeface="Arial"/>
                <a:hlinkClick r:id="rId7">
                  <a:extLst>
                    <a:ext uri="{A12FA001-AC4F-418D-AE19-62706E023703}">
                      <ahyp:hlinkClr val="tx"/>
                    </a:ext>
                  </a:extLst>
                </a:hlinkClick>
              </a:rPr>
              <a:t>articolo 2, comma 2, del codice di cui al decreto legislativo 7 marzo 2005, n. 82</a:t>
            </a:r>
            <a:r>
              <a:rPr b="0" i="0" lang="it-IT" sz="1200" u="none" cap="none" strike="noStrike">
                <a:solidFill>
                  <a:srgbClr val="0070C0"/>
                </a:solidFill>
                <a:latin typeface="Arial"/>
                <a:ea typeface="Arial"/>
                <a:cs typeface="Arial"/>
                <a:sym typeface="Arial"/>
              </a:rPr>
              <a:t>, coinvolti nell’attività relativa al ciclo di vita dei contratti, ove non già accreditati alla piattaforma di cui all’</a:t>
            </a:r>
            <a:r>
              <a:rPr b="0" i="0" lang="it-IT" sz="1200" u="none" cap="none" strike="noStrike">
                <a:solidFill>
                  <a:srgbClr val="0070C0"/>
                </a:solidFill>
                <a:uFill>
                  <a:noFill/>
                </a:uFill>
                <a:latin typeface="Arial"/>
                <a:ea typeface="Arial"/>
                <a:cs typeface="Arial"/>
                <a:sym typeface="Arial"/>
                <a:hlinkClick r:id="rId8">
                  <a:extLst>
                    <a:ext uri="{A12FA001-AC4F-418D-AE19-62706E023703}">
                      <ahyp:hlinkClr val="tx"/>
                    </a:ext>
                  </a:extLst>
                </a:hlinkClick>
              </a:rPr>
              <a:t>articolo 50-ter del predetto codice di cui al decreto legislativo n. 82 del 2005</a:t>
            </a:r>
            <a:r>
              <a:rPr b="0" i="0" lang="it-IT" sz="1200" u="none" cap="none" strike="noStrike">
                <a:solidFill>
                  <a:srgbClr val="0070C0"/>
                </a:solidFill>
                <a:latin typeface="Arial"/>
                <a:ea typeface="Arial"/>
                <a:cs typeface="Arial"/>
                <a:sym typeface="Arial"/>
              </a:rPr>
              <a:t>, sono tenuti ad accreditarsi alla predetta piattaforma di cui all’</a:t>
            </a:r>
            <a:r>
              <a:rPr b="0" i="0" lang="it-IT" sz="1200" u="none" cap="none" strike="noStrike">
                <a:solidFill>
                  <a:srgbClr val="0070C0"/>
                </a:solidFill>
                <a:uFill>
                  <a:noFill/>
                </a:uFill>
                <a:latin typeface="Arial"/>
                <a:ea typeface="Arial"/>
                <a:cs typeface="Arial"/>
                <a:sym typeface="Arial"/>
                <a:hlinkClick r:id="rId9">
                  <a:extLst>
                    <a:ext uri="{A12FA001-AC4F-418D-AE19-62706E023703}">
                      <ahyp:hlinkClr val="tx"/>
                    </a:ext>
                  </a:extLst>
                </a:hlinkClick>
              </a:rPr>
              <a:t>articolo 50-ter del codice di cui al decreto legislativo n. 82 del 2005</a:t>
            </a:r>
            <a:r>
              <a:rPr b="0" i="0" lang="it-IT" sz="1200" u="none" cap="none" strike="noStrike">
                <a:solidFill>
                  <a:srgbClr val="0070C0"/>
                </a:solidFill>
                <a:latin typeface="Arial"/>
                <a:ea typeface="Arial"/>
                <a:cs typeface="Arial"/>
                <a:sym typeface="Arial"/>
              </a:rPr>
              <a:t>, nonché alla Banca dati nazionale dei contratti pubblici, a sviluppare le interfacce applicative e a rendere disponibili le proprie basi dati, senza nuovi o maggiori oneri per la finanza pubblica e nel rispetto delle linee guida dell’Agenzia per l’Italia digitale (AGID) in materia di interoperabilità.</a:t>
            </a:r>
            <a:endParaRPr b="0" i="0" sz="1200" u="none" cap="none" strike="noStrike">
              <a:solidFill>
                <a:srgbClr val="0070C0"/>
              </a:solidFill>
              <a:latin typeface="Arial"/>
              <a:ea typeface="Arial"/>
              <a:cs typeface="Arial"/>
              <a:sym typeface="Arial"/>
            </a:endParaRPr>
          </a:p>
          <a:p>
            <a:pPr indent="0" lvl="0" marL="0" marR="0" rtl="0" algn="l">
              <a:lnSpc>
                <a:spcPct val="115000"/>
              </a:lnSpc>
              <a:spcBef>
                <a:spcPts val="1200"/>
              </a:spcBef>
              <a:spcAft>
                <a:spcPts val="1200"/>
              </a:spcAft>
              <a:buClr>
                <a:schemeClr val="dk1"/>
              </a:buClr>
              <a:buSzPts val="1100"/>
              <a:buFont typeface="Arial"/>
              <a:buNone/>
            </a:pPr>
            <a:r>
              <a:rPr b="0" i="0" lang="it-IT" sz="1200" u="none" cap="none" strike="noStrike">
                <a:solidFill>
                  <a:srgbClr val="0070C0"/>
                </a:solidFill>
                <a:highlight>
                  <a:srgbClr val="00FFFF"/>
                </a:highlight>
                <a:latin typeface="Arial"/>
                <a:ea typeface="Arial"/>
                <a:cs typeface="Arial"/>
                <a:sym typeface="Arial"/>
              </a:rPr>
              <a:t>La Banca dati nazionale dei contratti pubblici rende disponibili mediante interoperabilità i servizi e le informazioni necessari allo svolgimento delle fasi dell’intero ciclo di vita dei contratti pubbli</a:t>
            </a:r>
            <a:r>
              <a:rPr b="0" i="0" lang="it-IT" sz="1200" u="none" cap="none" strike="noStrike">
                <a:solidFill>
                  <a:srgbClr val="0070C0"/>
                </a:solidFill>
                <a:latin typeface="Arial"/>
                <a:ea typeface="Arial"/>
                <a:cs typeface="Arial"/>
                <a:sym typeface="Arial"/>
              </a:rPr>
              <a:t>ci, anche ai fini del rispetto di quanto previsto dal </a:t>
            </a:r>
            <a:r>
              <a:rPr b="0" i="0" lang="it-IT" sz="1200" u="none" cap="none" strike="noStrike">
                <a:solidFill>
                  <a:srgbClr val="0070C0"/>
                </a:solidFill>
                <a:uFill>
                  <a:noFill/>
                </a:uFill>
                <a:latin typeface="Arial"/>
                <a:ea typeface="Arial"/>
                <a:cs typeface="Arial"/>
                <a:sym typeface="Arial"/>
                <a:hlinkClick r:id="rId10">
                  <a:extLst>
                    <a:ext uri="{A12FA001-AC4F-418D-AE19-62706E023703}">
                      <ahyp:hlinkClr val="tx"/>
                    </a:ext>
                  </a:extLst>
                </a:hlinkClick>
              </a:rPr>
              <a:t>decreto legislativo 14 marzo 2013, n. 33</a:t>
            </a:r>
            <a:r>
              <a:rPr b="0" i="0" lang="it-IT" sz="1200" u="none" cap="none" strike="noStrike">
                <a:solidFill>
                  <a:srgbClr val="0070C0"/>
                </a:solidFill>
                <a:latin typeface="Arial"/>
                <a:ea typeface="Arial"/>
                <a:cs typeface="Arial"/>
                <a:sym typeface="Arial"/>
              </a:rPr>
              <a:t>. La stessa Banca dati si integra con la piattaforma unica della trasparenza istituita presso l’ANAC.</a:t>
            </a:r>
            <a:endParaRPr b="1" i="0" sz="2000" u="none" cap="none" strike="noStrike">
              <a:solidFill>
                <a:srgbClr val="0070C0"/>
              </a:solidFill>
              <a:latin typeface="Arial"/>
              <a:ea typeface="Arial"/>
              <a:cs typeface="Arial"/>
              <a:sym typeface="Arial"/>
            </a:endParaRPr>
          </a:p>
        </p:txBody>
      </p:sp>
      <p:sp>
        <p:nvSpPr>
          <p:cNvPr id="156" name="Google Shape;156;g24db0e86756_0_29"/>
          <p:cNvSpPr txBox="1"/>
          <p:nvPr/>
        </p:nvSpPr>
        <p:spPr>
          <a:xfrm>
            <a:off x="3119425" y="957900"/>
            <a:ext cx="88176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Clr>
                <a:schemeClr val="dk1"/>
              </a:buClr>
              <a:buSzPts val="1100"/>
              <a:buFont typeface="Arial"/>
              <a:buNone/>
            </a:pPr>
            <a:r>
              <a:rPr b="1" i="0" lang="it-IT" sz="1800" u="none" cap="none" strike="noStrike">
                <a:solidFill>
                  <a:srgbClr val="4F81BC"/>
                </a:solidFill>
                <a:latin typeface="Arial"/>
                <a:ea typeface="Arial"/>
                <a:cs typeface="Arial"/>
                <a:sym typeface="Arial"/>
              </a:rPr>
              <a:t>Banca dati nazionale dei contratti pubblici (1/2).</a:t>
            </a:r>
            <a:endParaRPr b="1" i="0" sz="1800" u="none" cap="none" strike="noStrike">
              <a:solidFill>
                <a:srgbClr val="0070C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g24db0e86756_0_43"/>
          <p:cNvSpPr txBox="1"/>
          <p:nvPr/>
        </p:nvSpPr>
        <p:spPr>
          <a:xfrm>
            <a:off x="3005700" y="160950"/>
            <a:ext cx="8315700" cy="523200"/>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Clr>
                <a:schemeClr val="dk1"/>
              </a:buClr>
              <a:buSzPts val="1100"/>
              <a:buFont typeface="Arial"/>
              <a:buNone/>
            </a:pPr>
            <a:r>
              <a:rPr b="1" i="0" lang="it-IT" sz="2800" u="none" cap="none" strike="noStrike">
                <a:solidFill>
                  <a:srgbClr val="4F81BC"/>
                </a:solidFill>
                <a:latin typeface="Arial"/>
                <a:ea typeface="Arial"/>
                <a:cs typeface="Arial"/>
                <a:sym typeface="Arial"/>
              </a:rPr>
              <a:t>La digitalizzazione del ciclo di vita dei contratti</a:t>
            </a:r>
            <a:endParaRPr b="1" i="0" sz="2800" u="none" cap="none" strike="noStrike">
              <a:solidFill>
                <a:srgbClr val="0070C0"/>
              </a:solidFill>
              <a:latin typeface="Arial"/>
              <a:ea typeface="Arial"/>
              <a:cs typeface="Arial"/>
              <a:sym typeface="Arial"/>
            </a:endParaRPr>
          </a:p>
        </p:txBody>
      </p:sp>
      <p:sp>
        <p:nvSpPr>
          <p:cNvPr id="162" name="Google Shape;162;g24db0e86756_0_43"/>
          <p:cNvSpPr txBox="1"/>
          <p:nvPr/>
        </p:nvSpPr>
        <p:spPr>
          <a:xfrm>
            <a:off x="708353" y="2210975"/>
            <a:ext cx="10298400" cy="4445400"/>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Clr>
                <a:srgbClr val="000000"/>
              </a:buClr>
              <a:buSzPts val="1200"/>
              <a:buFont typeface="Arial"/>
              <a:buNone/>
            </a:pPr>
            <a:r>
              <a:rPr b="0" i="0" lang="it-IT" sz="1200" u="none" cap="none" strike="noStrike">
                <a:solidFill>
                  <a:srgbClr val="0070C0"/>
                </a:solidFill>
                <a:latin typeface="Arial"/>
                <a:ea typeface="Arial"/>
                <a:cs typeface="Arial"/>
                <a:sym typeface="Arial"/>
              </a:rPr>
              <a:t>Art. 23</a:t>
            </a:r>
            <a:endParaRPr b="0" i="0" sz="1200" u="none" cap="none" strike="noStrike">
              <a:solidFill>
                <a:srgbClr val="0070C0"/>
              </a:solidFill>
              <a:latin typeface="Arial"/>
              <a:ea typeface="Arial"/>
              <a:cs typeface="Arial"/>
              <a:sym typeface="Arial"/>
            </a:endParaRPr>
          </a:p>
          <a:p>
            <a:pPr indent="0" lvl="0" marL="0" marR="0" rtl="0" algn="l">
              <a:lnSpc>
                <a:spcPct val="115000"/>
              </a:lnSpc>
              <a:spcBef>
                <a:spcPts val="1200"/>
              </a:spcBef>
              <a:spcAft>
                <a:spcPts val="0"/>
              </a:spcAft>
              <a:buClr>
                <a:schemeClr val="dk1"/>
              </a:buClr>
              <a:buSzPts val="1100"/>
              <a:buFont typeface="Arial"/>
              <a:buNone/>
            </a:pPr>
            <a:r>
              <a:rPr b="0" i="0" lang="it-IT" sz="1200" u="none" cap="none" strike="noStrike">
                <a:solidFill>
                  <a:srgbClr val="0070C0"/>
                </a:solidFill>
                <a:latin typeface="Arial"/>
                <a:ea typeface="Arial"/>
                <a:cs typeface="Arial"/>
                <a:sym typeface="Arial"/>
              </a:rPr>
              <a:t>Con proprio provvedimento l’ANAC individua le informazioni che le stazioni appaltanti e gli enti concedenti sono tenuti a trasmettere alla Banca dati nazionale dei contratti pubblici attraverso le piattaforme telematiche di cui all’</a:t>
            </a:r>
            <a:r>
              <a:rPr b="0" i="0" lang="it-IT" sz="1200" u="none" cap="none" strike="noStrike">
                <a:solidFill>
                  <a:srgbClr val="0070C0"/>
                </a:solidFill>
                <a:uFill>
                  <a:noFill/>
                </a:uFill>
                <a:latin typeface="Arial"/>
                <a:ea typeface="Arial"/>
                <a:cs typeface="Arial"/>
                <a:sym typeface="Arial"/>
                <a:hlinkClick r:id="rId3">
                  <a:extLst>
                    <a:ext uri="{A12FA001-AC4F-418D-AE19-62706E023703}">
                      <ahyp:hlinkClr val="tx"/>
                    </a:ext>
                  </a:extLst>
                </a:hlinkClick>
              </a:rPr>
              <a:t>articolo 25</a:t>
            </a:r>
            <a:r>
              <a:rPr b="0" i="0" lang="it-IT" sz="1200" u="none" cap="none" strike="noStrike">
                <a:solidFill>
                  <a:srgbClr val="0070C0"/>
                </a:solidFill>
                <a:latin typeface="Arial"/>
                <a:ea typeface="Arial"/>
                <a:cs typeface="Arial"/>
                <a:sym typeface="Arial"/>
              </a:rPr>
              <a:t>. </a:t>
            </a:r>
            <a:r>
              <a:rPr b="0" i="0" lang="it-IT" sz="1200" u="none" cap="none" strike="noStrike">
                <a:solidFill>
                  <a:srgbClr val="0070C0"/>
                </a:solidFill>
                <a:highlight>
                  <a:srgbClr val="00FFFF"/>
                </a:highlight>
                <a:latin typeface="Arial"/>
                <a:ea typeface="Arial"/>
                <a:cs typeface="Arial"/>
                <a:sym typeface="Arial"/>
              </a:rPr>
              <a:t>Gli obblighi informativi di cui al primo periodo riguardano anche gli affidamenti diretti a società in house </a:t>
            </a:r>
            <a:r>
              <a:rPr b="0" i="0" lang="it-IT" sz="1200" u="none" cap="none" strike="noStrike">
                <a:solidFill>
                  <a:srgbClr val="0070C0"/>
                </a:solidFill>
                <a:latin typeface="Arial"/>
                <a:ea typeface="Arial"/>
                <a:cs typeface="Arial"/>
                <a:sym typeface="Arial"/>
              </a:rPr>
              <a:t>di cui all’</a:t>
            </a:r>
            <a:r>
              <a:rPr b="0" i="0" lang="it-IT" sz="1200" u="none" cap="none" strike="noStrike">
                <a:solidFill>
                  <a:srgbClr val="0070C0"/>
                </a:solidFill>
                <a:uFill>
                  <a:noFill/>
                </a:uFill>
                <a:latin typeface="Arial"/>
                <a:ea typeface="Arial"/>
                <a:cs typeface="Arial"/>
                <a:sym typeface="Arial"/>
                <a:hlinkClick r:id="rId4">
                  <a:extLst>
                    <a:ext uri="{A12FA001-AC4F-418D-AE19-62706E023703}">
                      <ahyp:hlinkClr val="tx"/>
                    </a:ext>
                  </a:extLst>
                </a:hlinkClick>
              </a:rPr>
              <a:t>articolo 7, comma 2</a:t>
            </a:r>
            <a:r>
              <a:rPr b="0" i="0" lang="it-IT" sz="1200" u="none" cap="none" strike="noStrike">
                <a:solidFill>
                  <a:srgbClr val="0070C0"/>
                </a:solidFill>
                <a:latin typeface="Arial"/>
                <a:ea typeface="Arial"/>
                <a:cs typeface="Arial"/>
                <a:sym typeface="Arial"/>
              </a:rPr>
              <a:t>. Con proprio provvedimento l’ANAC individua i tempi entro i quali i titolari delle piattaforme e delle banche dati di cui al comma 3 e all’</a:t>
            </a:r>
            <a:r>
              <a:rPr b="0" i="0" lang="it-IT" sz="1200" u="none" cap="none" strike="noStrike">
                <a:solidFill>
                  <a:srgbClr val="0070C0"/>
                </a:solidFill>
                <a:uFill>
                  <a:noFill/>
                </a:uFill>
                <a:latin typeface="Arial"/>
                <a:ea typeface="Arial"/>
                <a:cs typeface="Arial"/>
                <a:sym typeface="Arial"/>
                <a:hlinkClick r:id="rId5">
                  <a:extLst>
                    <a:ext uri="{A12FA001-AC4F-418D-AE19-62706E023703}">
                      <ahyp:hlinkClr val="tx"/>
                    </a:ext>
                  </a:extLst>
                </a:hlinkClick>
              </a:rPr>
              <a:t>articolo 22</a:t>
            </a:r>
            <a:r>
              <a:rPr b="0" i="0" lang="it-IT" sz="1200" u="none" cap="none" strike="noStrike">
                <a:solidFill>
                  <a:srgbClr val="0070C0"/>
                </a:solidFill>
                <a:latin typeface="Arial"/>
                <a:ea typeface="Arial"/>
                <a:cs typeface="Arial"/>
                <a:sym typeface="Arial"/>
              </a:rPr>
              <a:t>, garantiscono l’integrazione con i servizi abilitanti l'ecosistema di approvvigionamento digitale. L’integrazione è realizzata attraverso i servizi digitali resi disponibili da ANAC sulla piattaforma digitale nazionale dati, di cui all’</a:t>
            </a:r>
            <a:r>
              <a:rPr b="0" i="0" lang="it-IT" sz="1200" u="none" cap="none" strike="noStrike">
                <a:solidFill>
                  <a:srgbClr val="0070C0"/>
                </a:solidFill>
                <a:uFill>
                  <a:noFill/>
                </a:uFill>
                <a:latin typeface="Arial"/>
                <a:ea typeface="Arial"/>
                <a:cs typeface="Arial"/>
                <a:sym typeface="Arial"/>
                <a:hlinkClick r:id="rId6">
                  <a:extLst>
                    <a:ext uri="{A12FA001-AC4F-418D-AE19-62706E023703}">
                      <ahyp:hlinkClr val="tx"/>
                    </a:ext>
                  </a:extLst>
                </a:hlinkClick>
              </a:rPr>
              <a:t>articolo 60 del codice dell'amministrazione digitale, di cui al decreto legislativo 7 marzo 2005, n. 82</a:t>
            </a:r>
            <a:r>
              <a:rPr b="0" i="0" lang="it-IT" sz="1200" u="none" cap="none" strike="noStrike">
                <a:solidFill>
                  <a:srgbClr val="0070C0"/>
                </a:solidFill>
                <a:latin typeface="Arial"/>
                <a:ea typeface="Arial"/>
                <a:cs typeface="Arial"/>
                <a:sym typeface="Arial"/>
              </a:rPr>
              <a:t>, nel rispetto delle relative regole tecniche.</a:t>
            </a:r>
            <a:endParaRPr b="0" i="0" sz="1200" u="none" cap="none" strike="noStrike">
              <a:solidFill>
                <a:srgbClr val="0070C0"/>
              </a:solidFill>
              <a:latin typeface="Arial"/>
              <a:ea typeface="Arial"/>
              <a:cs typeface="Arial"/>
              <a:sym typeface="Arial"/>
            </a:endParaRPr>
          </a:p>
          <a:p>
            <a:pPr indent="0" lvl="0" marL="0" marR="0" rtl="0" algn="l">
              <a:lnSpc>
                <a:spcPct val="115000"/>
              </a:lnSpc>
              <a:spcBef>
                <a:spcPts val="1200"/>
              </a:spcBef>
              <a:spcAft>
                <a:spcPts val="0"/>
              </a:spcAft>
              <a:buClr>
                <a:schemeClr val="dk1"/>
              </a:buClr>
              <a:buSzPts val="1100"/>
              <a:buFont typeface="Arial"/>
              <a:buNone/>
            </a:pPr>
            <a:r>
              <a:rPr b="0" i="0" lang="it-IT" sz="1200" u="none" cap="none" strike="noStrike">
                <a:solidFill>
                  <a:srgbClr val="0070C0"/>
                </a:solidFill>
                <a:latin typeface="Arial"/>
                <a:ea typeface="Arial"/>
                <a:cs typeface="Arial"/>
                <a:sym typeface="Arial"/>
              </a:rPr>
              <a:t>L’ANAC rende disponibili ai sistemi informativi regionali competenti per territorio, nonché alle pubbliche amministrazioni, le informazioni necessarie allo svolgimento dei compiti istituzionali, ai sensi degli </a:t>
            </a:r>
            <a:r>
              <a:rPr b="0" i="0" lang="it-IT" sz="1200" u="none" cap="none" strike="noStrike">
                <a:solidFill>
                  <a:srgbClr val="0070C0"/>
                </a:solidFill>
                <a:uFill>
                  <a:noFill/>
                </a:uFill>
                <a:latin typeface="Arial"/>
                <a:ea typeface="Arial"/>
                <a:cs typeface="Arial"/>
                <a:sym typeface="Arial"/>
                <a:hlinkClick r:id="rId7">
                  <a:extLst>
                    <a:ext uri="{A12FA001-AC4F-418D-AE19-62706E023703}">
                      <ahyp:hlinkClr val="tx"/>
                    </a:ext>
                  </a:extLst>
                </a:hlinkClick>
              </a:rPr>
              <a:t>articoli 50</a:t>
            </a:r>
            <a:r>
              <a:rPr b="0" i="0" lang="it-IT" sz="1200" u="none" cap="none" strike="noStrike">
                <a:solidFill>
                  <a:srgbClr val="0070C0"/>
                </a:solidFill>
                <a:latin typeface="Arial"/>
                <a:ea typeface="Arial"/>
                <a:cs typeface="Arial"/>
                <a:sym typeface="Arial"/>
              </a:rPr>
              <a:t> e </a:t>
            </a:r>
            <a:r>
              <a:rPr b="0" i="0" lang="it-IT" sz="1200" u="none" cap="none" strike="noStrike">
                <a:solidFill>
                  <a:srgbClr val="0070C0"/>
                </a:solidFill>
                <a:uFill>
                  <a:noFill/>
                </a:uFill>
                <a:latin typeface="Arial"/>
                <a:ea typeface="Arial"/>
                <a:cs typeface="Arial"/>
                <a:sym typeface="Arial"/>
                <a:hlinkClick r:id="rId8">
                  <a:extLst>
                    <a:ext uri="{A12FA001-AC4F-418D-AE19-62706E023703}">
                      <ahyp:hlinkClr val="tx"/>
                    </a:ext>
                  </a:extLst>
                </a:hlinkClick>
              </a:rPr>
              <a:t>50-ter del codice di cui al decreto legislativo n. 82 del 2005</a:t>
            </a:r>
            <a:r>
              <a:rPr b="0" i="0" lang="it-IT" sz="1200" u="none" cap="none" strike="noStrike">
                <a:solidFill>
                  <a:srgbClr val="0070C0"/>
                </a:solidFill>
                <a:latin typeface="Arial"/>
                <a:ea typeface="Arial"/>
                <a:cs typeface="Arial"/>
                <a:sym typeface="Arial"/>
              </a:rPr>
              <a:t>.</a:t>
            </a:r>
            <a:endParaRPr b="0" i="0" sz="1200" u="none" cap="none" strike="noStrike">
              <a:solidFill>
                <a:srgbClr val="0070C0"/>
              </a:solidFill>
              <a:latin typeface="Arial"/>
              <a:ea typeface="Arial"/>
              <a:cs typeface="Arial"/>
              <a:sym typeface="Arial"/>
            </a:endParaRPr>
          </a:p>
          <a:p>
            <a:pPr indent="0" lvl="0" marL="0" marR="0" rtl="0" algn="l">
              <a:lnSpc>
                <a:spcPct val="115000"/>
              </a:lnSpc>
              <a:spcBef>
                <a:spcPts val="1200"/>
              </a:spcBef>
              <a:spcAft>
                <a:spcPts val="0"/>
              </a:spcAft>
              <a:buClr>
                <a:schemeClr val="dk1"/>
              </a:buClr>
              <a:buSzPts val="1100"/>
              <a:buFont typeface="Arial"/>
              <a:buNone/>
            </a:pPr>
            <a:r>
              <a:rPr b="0" i="0" lang="it-IT" sz="1200" u="none" cap="none" strike="noStrike">
                <a:solidFill>
                  <a:srgbClr val="0070C0"/>
                </a:solidFill>
                <a:latin typeface="Arial"/>
                <a:ea typeface="Arial"/>
                <a:cs typeface="Arial"/>
                <a:sym typeface="Arial"/>
              </a:rPr>
              <a:t>Nei casi in cui si omettano informazioni o attività necessarie a garantire l’interoperabilità dei dati, l’ANAC effettua una segnalazione all’AGID per l’esercizio dei poteri sanzionatori di cui all’</a:t>
            </a:r>
            <a:r>
              <a:rPr b="0" i="0" lang="it-IT" sz="1200" u="none" cap="none" strike="noStrike">
                <a:solidFill>
                  <a:srgbClr val="0070C0"/>
                </a:solidFill>
                <a:uFill>
                  <a:noFill/>
                </a:uFill>
                <a:latin typeface="Arial"/>
                <a:ea typeface="Arial"/>
                <a:cs typeface="Arial"/>
                <a:sym typeface="Arial"/>
                <a:hlinkClick r:id="rId9">
                  <a:extLst>
                    <a:ext uri="{A12FA001-AC4F-418D-AE19-62706E023703}">
                      <ahyp:hlinkClr val="tx"/>
                    </a:ext>
                  </a:extLst>
                </a:hlinkClick>
              </a:rPr>
              <a:t>articolo 18-bis del codice di cui al decreto legislativo n. 82 del 2005</a:t>
            </a:r>
            <a:r>
              <a:rPr b="0" i="0" lang="it-IT" sz="1200" u="none" cap="none" strike="noStrike">
                <a:solidFill>
                  <a:srgbClr val="0070C0"/>
                </a:solidFill>
                <a:latin typeface="Arial"/>
                <a:ea typeface="Arial"/>
                <a:cs typeface="Arial"/>
                <a:sym typeface="Arial"/>
              </a:rPr>
              <a:t>.</a:t>
            </a:r>
            <a:endParaRPr b="0" i="0" sz="1200" u="none" cap="none" strike="noStrike">
              <a:solidFill>
                <a:srgbClr val="0070C0"/>
              </a:solidFill>
              <a:latin typeface="Arial"/>
              <a:ea typeface="Arial"/>
              <a:cs typeface="Arial"/>
              <a:sym typeface="Arial"/>
            </a:endParaRPr>
          </a:p>
          <a:p>
            <a:pPr indent="0" lvl="0" marL="0" marR="0" rtl="0" algn="l">
              <a:lnSpc>
                <a:spcPct val="115000"/>
              </a:lnSpc>
              <a:spcBef>
                <a:spcPts val="1200"/>
              </a:spcBef>
              <a:spcAft>
                <a:spcPts val="0"/>
              </a:spcAft>
              <a:buClr>
                <a:schemeClr val="dk1"/>
              </a:buClr>
              <a:buSzPts val="1100"/>
              <a:buFont typeface="Arial"/>
              <a:buNone/>
            </a:pPr>
            <a:r>
              <a:rPr b="0" i="0" lang="it-IT" sz="1200" u="none" cap="none" strike="noStrike">
                <a:solidFill>
                  <a:srgbClr val="0070C0"/>
                </a:solidFill>
                <a:latin typeface="Arial"/>
                <a:ea typeface="Arial"/>
                <a:cs typeface="Arial"/>
                <a:sym typeface="Arial"/>
              </a:rPr>
              <a:t>L’omissione di informazioni richieste, il rifiuto o l’omissione di attività necessarie a garantire l’interoperabilità delle banche dati coinvolte nel ciclo di vita dei contratti pubblici costituisce violazione di obblighi di transizione digitale punibili ai sensi dell’</a:t>
            </a:r>
            <a:r>
              <a:rPr b="0" i="0" lang="it-IT" sz="1200" u="none" cap="none" strike="noStrike">
                <a:solidFill>
                  <a:srgbClr val="0070C0"/>
                </a:solidFill>
                <a:uFill>
                  <a:noFill/>
                </a:uFill>
                <a:latin typeface="Arial"/>
                <a:ea typeface="Arial"/>
                <a:cs typeface="Arial"/>
                <a:sym typeface="Arial"/>
                <a:hlinkClick r:id="rId10">
                  <a:extLst>
                    <a:ext uri="{A12FA001-AC4F-418D-AE19-62706E023703}">
                      <ahyp:hlinkClr val="tx"/>
                    </a:ext>
                  </a:extLst>
                </a:hlinkClick>
              </a:rPr>
              <a:t>articolo 18-bis del codice di cui al decreto legislativo n. 82 del 2005</a:t>
            </a:r>
            <a:r>
              <a:rPr b="0" i="0" lang="it-IT" sz="1200" u="none" cap="none" strike="noStrike">
                <a:solidFill>
                  <a:srgbClr val="0070C0"/>
                </a:solidFill>
                <a:latin typeface="Arial"/>
                <a:ea typeface="Arial"/>
                <a:cs typeface="Arial"/>
                <a:sym typeface="Arial"/>
              </a:rPr>
              <a:t>.</a:t>
            </a:r>
            <a:endParaRPr b="0" i="0" sz="1200" u="none" cap="none" strike="noStrike">
              <a:solidFill>
                <a:srgbClr val="0070C0"/>
              </a:solidFill>
              <a:latin typeface="Arial"/>
              <a:ea typeface="Arial"/>
              <a:cs typeface="Arial"/>
              <a:sym typeface="Arial"/>
            </a:endParaRPr>
          </a:p>
          <a:p>
            <a:pPr indent="0" lvl="0" marL="0" marR="0" rtl="0" algn="l">
              <a:lnSpc>
                <a:spcPct val="115000"/>
              </a:lnSpc>
              <a:spcBef>
                <a:spcPts val="1200"/>
              </a:spcBef>
              <a:spcAft>
                <a:spcPts val="1200"/>
              </a:spcAft>
              <a:buClr>
                <a:schemeClr val="dk1"/>
              </a:buClr>
              <a:buSzPts val="1100"/>
              <a:buFont typeface="Arial"/>
              <a:buNone/>
            </a:pPr>
            <a:r>
              <a:rPr b="0" i="0" lang="it-IT" sz="1200" u="none" cap="none" strike="noStrike">
                <a:solidFill>
                  <a:srgbClr val="0070C0"/>
                </a:solidFill>
                <a:latin typeface="Arial"/>
                <a:ea typeface="Arial"/>
                <a:cs typeface="Arial"/>
                <a:sym typeface="Arial"/>
              </a:rPr>
              <a:t>Al fine di ridurre gli oneri amministrativi dei soggetti attuatori i dati di cui al presente articolo possono essere utilizzati nell’ambito delle procedure concernenti i finanziamenti degli investimenti pubblici come strumento di verifica dell’effettivo utilizzo delle risorse e di avanzamento procedurale nei tempi previsti dalle leggi di spesa.</a:t>
            </a:r>
            <a:endParaRPr b="1" i="0" sz="2000" u="none" cap="none" strike="noStrike">
              <a:solidFill>
                <a:srgbClr val="0070C0"/>
              </a:solidFill>
              <a:latin typeface="Arial"/>
              <a:ea typeface="Arial"/>
              <a:cs typeface="Arial"/>
              <a:sym typeface="Arial"/>
            </a:endParaRPr>
          </a:p>
        </p:txBody>
      </p:sp>
      <p:sp>
        <p:nvSpPr>
          <p:cNvPr id="163" name="Google Shape;163;g24db0e86756_0_43"/>
          <p:cNvSpPr txBox="1"/>
          <p:nvPr/>
        </p:nvSpPr>
        <p:spPr>
          <a:xfrm>
            <a:off x="3119425" y="957900"/>
            <a:ext cx="88176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Clr>
                <a:schemeClr val="dk1"/>
              </a:buClr>
              <a:buSzPts val="1100"/>
              <a:buFont typeface="Arial"/>
              <a:buNone/>
            </a:pPr>
            <a:r>
              <a:rPr b="1" i="0" lang="it-IT" sz="1800" u="none" cap="none" strike="noStrike">
                <a:solidFill>
                  <a:srgbClr val="4F81BC"/>
                </a:solidFill>
                <a:latin typeface="Arial"/>
                <a:ea typeface="Arial"/>
                <a:cs typeface="Arial"/>
                <a:sym typeface="Arial"/>
              </a:rPr>
              <a:t>Banca dati nazionale dei contratti pubblici (2/2).</a:t>
            </a:r>
            <a:endParaRPr b="1" i="0" sz="1800" u="none" cap="none" strike="noStrike">
              <a:solidFill>
                <a:srgbClr val="0070C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2_Tema di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ema di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Tema di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Carrabs Carlo</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0x01010026F384D6CE452147B48DCB89CADB4180</vt:lpwstr>
  </property>
</Properties>
</file>