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337" r:id="rId5"/>
    <p:sldId id="340" r:id="rId6"/>
    <p:sldId id="339" r:id="rId7"/>
    <p:sldId id="342" r:id="rId8"/>
    <p:sldId id="259" r:id="rId9"/>
    <p:sldId id="341" r:id="rId10"/>
    <p:sldId id="261" r:id="rId11"/>
    <p:sldId id="677" r:id="rId12"/>
    <p:sldId id="675" r:id="rId13"/>
  </p:sldIdLst>
  <p:sldSz cx="12192000" cy="6858000"/>
  <p:notesSz cx="6797675" cy="992663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ECD6D8-E485-49CF-879E-F220350A3D84}" v="6" dt="2026-06-22T13:16:00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6247" autoAdjust="0"/>
  </p:normalViewPr>
  <p:slideViewPr>
    <p:cSldViewPr snapToGrid="0" snapToObjects="1">
      <p:cViewPr varScale="1">
        <p:scale>
          <a:sx n="106" d="100"/>
          <a:sy n="106" d="100"/>
        </p:scale>
        <p:origin x="73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9658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063F-75B3-A840-BD8A-A74602CDE0A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481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75" tIns="40138" rIns="80275" bIns="4013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75" tIns="40138" rIns="80275" bIns="40138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75" tIns="40138" rIns="80275" bIns="4013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75" tIns="40138" rIns="80275" bIns="40138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75" tIns="40138" rIns="80275" bIns="4013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75" tIns="40138" rIns="80275" bIns="40138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75" tIns="40138" rIns="80275" bIns="4013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75" tIns="40138" rIns="80275" bIns="40138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EC220-D14E-9BE6-35FC-739D43E51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D33132-47BB-97A2-84ED-ED7F18AF4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6D52BE-0EF4-CEB8-822E-D4F454332E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80275" tIns="40138" rIns="80275" bIns="40138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D1CCA1-462F-413E-4D1B-8B7DBA1735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80275" tIns="40138" rIns="80275" bIns="40138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94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B1658-5D81-CAD0-D5EA-343804283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60BFB6F-86AA-048F-8876-63752D1FFC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4CC6F53C-3340-379C-EE6E-1610CE8A51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3B9FCC-33B3-C968-EC5D-B347E6A4C8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063F-75B3-A840-BD8A-A74602CDE0A2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00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04320" y="6484694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D7584"/>
                </a:solidFill>
              </a:defRPr>
            </a:lvl1pPr>
          </a:lstStyle>
          <a:p>
            <a:fld id="{F7021451-1387-4CA6-816F-3879F97B5CBC}" type="slidenum">
              <a:rPr lang="en-US" smtClean="0"/>
              <a:pPr/>
              <a:t>‹N›</a:t>
            </a:fld>
            <a:endParaRPr lang="en-US" sz="10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B01B3D-B690-0253-259B-DCE23049E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" y="6160117"/>
            <a:ext cx="2128905" cy="57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4A1C-903B-4275-AFA4-918646D2F310}" type="datetime1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24B7-03C6-47AE-82B6-0C4A010D64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885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069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7584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pixabay.com/it/red-cerchio-logo-turno-elemento-1618916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4"/>
          <p:cNvSpPr/>
          <p:nvPr/>
        </p:nvSpPr>
        <p:spPr>
          <a:xfrm>
            <a:off x="-185" y="3207917"/>
            <a:ext cx="12206072" cy="3650084"/>
          </a:xfrm>
          <a:custGeom>
            <a:avLst/>
            <a:gdLst>
              <a:gd name="connsiteX0" fmla="*/ 3358644 w 3359014"/>
              <a:gd name="connsiteY0" fmla="*/ 9548 h 4679149"/>
              <a:gd name="connsiteX1" fmla="*/ 192491 w 3359014"/>
              <a:gd name="connsiteY1" fmla="*/ 0 h 4679149"/>
              <a:gd name="connsiteX2" fmla="*/ 602304 w 3359014"/>
              <a:gd name="connsiteY2" fmla="*/ 1356375 h 4679149"/>
              <a:gd name="connsiteX3" fmla="*/ 0 w 3359014"/>
              <a:gd name="connsiteY3" fmla="*/ 1356375 h 4679149"/>
              <a:gd name="connsiteX4" fmla="*/ 0 w 3359014"/>
              <a:gd name="connsiteY4" fmla="*/ 2956206 h 4679149"/>
              <a:gd name="connsiteX5" fmla="*/ 1057726 w 3359014"/>
              <a:gd name="connsiteY5" fmla="*/ 2956206 h 4679149"/>
              <a:gd name="connsiteX6" fmla="*/ 1574539 w 3359014"/>
              <a:gd name="connsiteY6" fmla="*/ 4679149 h 4679149"/>
              <a:gd name="connsiteX7" fmla="*/ 3359014 w 3359014"/>
              <a:gd name="connsiteY7" fmla="*/ 4679149 h 4679149"/>
              <a:gd name="connsiteX8" fmla="*/ 3358644 w 3359014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6950210 w 9251498"/>
              <a:gd name="connsiteY5" fmla="*/ 2956206 h 4679149"/>
              <a:gd name="connsiteX6" fmla="*/ 0 w 9251498"/>
              <a:gd name="connsiteY6" fmla="*/ 4679149 h 4679149"/>
              <a:gd name="connsiteX7" fmla="*/ 9251498 w 9251498"/>
              <a:gd name="connsiteY7" fmla="*/ 4679149 h 4679149"/>
              <a:gd name="connsiteX8" fmla="*/ 9251128 w 9251498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0 w 9251498"/>
              <a:gd name="connsiteY5" fmla="*/ 4679149 h 4679149"/>
              <a:gd name="connsiteX6" fmla="*/ 9251498 w 9251498"/>
              <a:gd name="connsiteY6" fmla="*/ 4679149 h 4679149"/>
              <a:gd name="connsiteX7" fmla="*/ 9251128 w 9251498"/>
              <a:gd name="connsiteY7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2956206 h 4679149"/>
              <a:gd name="connsiteX4" fmla="*/ 0 w 9251498"/>
              <a:gd name="connsiteY4" fmla="*/ 4679149 h 4679149"/>
              <a:gd name="connsiteX5" fmla="*/ 9251498 w 9251498"/>
              <a:gd name="connsiteY5" fmla="*/ 4679149 h 4679149"/>
              <a:gd name="connsiteX6" fmla="*/ 9251128 w 9251498"/>
              <a:gd name="connsiteY6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5892484 w 9251498"/>
              <a:gd name="connsiteY2" fmla="*/ 2956206 h 4679149"/>
              <a:gd name="connsiteX3" fmla="*/ 0 w 9251498"/>
              <a:gd name="connsiteY3" fmla="*/ 4679149 h 4679149"/>
              <a:gd name="connsiteX4" fmla="*/ 9251498 w 9251498"/>
              <a:gd name="connsiteY4" fmla="*/ 4679149 h 4679149"/>
              <a:gd name="connsiteX5" fmla="*/ 9251128 w 9251498"/>
              <a:gd name="connsiteY5" fmla="*/ 9548 h 4679149"/>
              <a:gd name="connsiteX0" fmla="*/ 9251128 w 9251498"/>
              <a:gd name="connsiteY0" fmla="*/ 0 h 4669601"/>
              <a:gd name="connsiteX1" fmla="*/ 5892484 w 9251498"/>
              <a:gd name="connsiteY1" fmla="*/ 2946658 h 4669601"/>
              <a:gd name="connsiteX2" fmla="*/ 0 w 9251498"/>
              <a:gd name="connsiteY2" fmla="*/ 4669601 h 4669601"/>
              <a:gd name="connsiteX3" fmla="*/ 9251498 w 9251498"/>
              <a:gd name="connsiteY3" fmla="*/ 4669601 h 4669601"/>
              <a:gd name="connsiteX4" fmla="*/ 9251128 w 9251498"/>
              <a:gd name="connsiteY4" fmla="*/ 0 h 4669601"/>
              <a:gd name="connsiteX0" fmla="*/ 9232031 w 9251498"/>
              <a:gd name="connsiteY0" fmla="*/ 0 h 2740943"/>
              <a:gd name="connsiteX1" fmla="*/ 5892484 w 9251498"/>
              <a:gd name="connsiteY1" fmla="*/ 1018000 h 2740943"/>
              <a:gd name="connsiteX2" fmla="*/ 0 w 9251498"/>
              <a:gd name="connsiteY2" fmla="*/ 2740943 h 2740943"/>
              <a:gd name="connsiteX3" fmla="*/ 9251498 w 9251498"/>
              <a:gd name="connsiteY3" fmla="*/ 2740943 h 2740943"/>
              <a:gd name="connsiteX4" fmla="*/ 9232031 w 9251498"/>
              <a:gd name="connsiteY4" fmla="*/ 0 h 2740943"/>
              <a:gd name="connsiteX0" fmla="*/ 9232031 w 9251498"/>
              <a:gd name="connsiteY0" fmla="*/ 0 h 2740943"/>
              <a:gd name="connsiteX1" fmla="*/ 0 w 9251498"/>
              <a:gd name="connsiteY1" fmla="*/ 2740943 h 2740943"/>
              <a:gd name="connsiteX2" fmla="*/ 9251498 w 9251498"/>
              <a:gd name="connsiteY2" fmla="*/ 2740943 h 2740943"/>
              <a:gd name="connsiteX3" fmla="*/ 9232031 w 9251498"/>
              <a:gd name="connsiteY3" fmla="*/ 0 h 274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1498" h="2740943">
                <a:moveTo>
                  <a:pt x="9232031" y="0"/>
                </a:moveTo>
                <a:lnTo>
                  <a:pt x="0" y="2740943"/>
                </a:lnTo>
                <a:lnTo>
                  <a:pt x="9251498" y="2740943"/>
                </a:lnTo>
                <a:cubicBezTo>
                  <a:pt x="9251375" y="1184409"/>
                  <a:pt x="9232154" y="1556534"/>
                  <a:pt x="9232031" y="0"/>
                </a:cubicBezTo>
                <a:close/>
              </a:path>
            </a:pathLst>
          </a:cu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97" dirty="0"/>
          </a:p>
        </p:txBody>
      </p:sp>
      <p:sp>
        <p:nvSpPr>
          <p:cNvPr id="11" name="object 11"/>
          <p:cNvSpPr/>
          <p:nvPr/>
        </p:nvSpPr>
        <p:spPr>
          <a:xfrm>
            <a:off x="9330910" y="5337179"/>
            <a:ext cx="2631577" cy="684109"/>
          </a:xfrm>
          <a:custGeom>
            <a:avLst/>
            <a:gdLst/>
            <a:ahLst/>
            <a:cxnLst/>
            <a:rect l="l" t="t" r="r" b="b"/>
            <a:pathLst>
              <a:path w="1976120" h="513714">
                <a:moveTo>
                  <a:pt x="393" y="0"/>
                </a:moveTo>
                <a:lnTo>
                  <a:pt x="0" y="513588"/>
                </a:lnTo>
                <a:lnTo>
                  <a:pt x="1860626" y="513588"/>
                </a:lnTo>
                <a:lnTo>
                  <a:pt x="1975586" y="166344"/>
                </a:lnTo>
                <a:lnTo>
                  <a:pt x="393" y="0"/>
                </a:lnTo>
                <a:close/>
              </a:path>
            </a:pathLst>
          </a:custGeom>
          <a:solidFill>
            <a:srgbClr val="183062">
              <a:alpha val="89999"/>
            </a:srgbClr>
          </a:solidFill>
        </p:spPr>
        <p:txBody>
          <a:bodyPr wrap="square" lIns="0" tIns="0" rIns="0" bIns="0" rtlCol="0"/>
          <a:lstStyle/>
          <a:p>
            <a:endParaRPr sz="2397">
              <a:solidFill>
                <a:srgbClr val="103676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636195" y="5596317"/>
            <a:ext cx="2220444" cy="303951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>
              <a:spcBef>
                <a:spcPts val="133"/>
              </a:spcBef>
            </a:pPr>
            <a:r>
              <a:rPr lang="it-IT" sz="1864" b="1" spc="-13" dirty="0">
                <a:solidFill>
                  <a:srgbClr val="FFFFFF"/>
                </a:solidFill>
                <a:latin typeface="Calibri"/>
                <a:cs typeface="Calibri"/>
              </a:rPr>
              <a:t>24 giugno 2026</a:t>
            </a:r>
            <a:endParaRPr sz="1864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809" y="1"/>
            <a:ext cx="4473344" cy="6231393"/>
          </a:xfrm>
          <a:custGeom>
            <a:avLst/>
            <a:gdLst/>
            <a:ahLst/>
            <a:cxnLst/>
            <a:rect l="l" t="t" r="r" b="b"/>
            <a:pathLst>
              <a:path w="3359150" h="4679315">
                <a:moveTo>
                  <a:pt x="1821316" y="0"/>
                </a:moveTo>
                <a:lnTo>
                  <a:pt x="192491" y="0"/>
                </a:lnTo>
                <a:lnTo>
                  <a:pt x="602304" y="1356375"/>
                </a:lnTo>
                <a:lnTo>
                  <a:pt x="0" y="1356375"/>
                </a:lnTo>
                <a:lnTo>
                  <a:pt x="0" y="2956206"/>
                </a:lnTo>
                <a:lnTo>
                  <a:pt x="1057726" y="2956206"/>
                </a:lnTo>
                <a:lnTo>
                  <a:pt x="1574539" y="4679149"/>
                </a:lnTo>
                <a:lnTo>
                  <a:pt x="3359014" y="4679149"/>
                </a:lnTo>
                <a:lnTo>
                  <a:pt x="1821316" y="0"/>
                </a:lnTo>
                <a:close/>
              </a:path>
            </a:pathLst>
          </a:custGeom>
          <a:solidFill>
            <a:srgbClr val="E47823">
              <a:alpha val="50000"/>
            </a:srgbClr>
          </a:solidFill>
        </p:spPr>
        <p:txBody>
          <a:bodyPr wrap="square" lIns="0" tIns="0" rIns="0" bIns="0" rtlCol="0"/>
          <a:lstStyle/>
          <a:p>
            <a:endParaRPr lang="it-IT" sz="2397" dirty="0"/>
          </a:p>
          <a:p>
            <a:endParaRPr lang="it-IT" sz="2397" dirty="0"/>
          </a:p>
        </p:txBody>
      </p:sp>
      <p:sp>
        <p:nvSpPr>
          <p:cNvPr id="14" name="object 6"/>
          <p:cNvSpPr/>
          <p:nvPr/>
        </p:nvSpPr>
        <p:spPr>
          <a:xfrm>
            <a:off x="257825" y="0"/>
            <a:ext cx="8095992" cy="466784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E47823"/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  <p:sp>
        <p:nvSpPr>
          <p:cNvPr id="15" name="object 7"/>
          <p:cNvSpPr txBox="1"/>
          <p:nvPr/>
        </p:nvSpPr>
        <p:spPr>
          <a:xfrm>
            <a:off x="757708" y="78807"/>
            <a:ext cx="6555989" cy="273301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>
              <a:spcBef>
                <a:spcPts val="133"/>
              </a:spcBef>
            </a:pPr>
            <a:r>
              <a:rPr sz="1665" b="1" dirty="0">
                <a:solidFill>
                  <a:srgbClr val="FFFFFF"/>
                </a:solidFill>
                <a:latin typeface="+mj-lt"/>
                <a:cs typeface="Tahoma"/>
              </a:rPr>
              <a:t>Direzione </a:t>
            </a:r>
            <a:r>
              <a:rPr lang="it-IT" sz="1665" b="1" dirty="0">
                <a:solidFill>
                  <a:srgbClr val="FFFFFF"/>
                </a:solidFill>
                <a:latin typeface="+mj-lt"/>
                <a:cs typeface="Tahoma"/>
              </a:rPr>
              <a:t>Affari Economici, Finanza e Centro Studi</a:t>
            </a:r>
            <a:endParaRPr sz="1665" b="1" dirty="0">
              <a:latin typeface="+mj-lt"/>
              <a:cs typeface="Tahoma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220025" y="1037297"/>
            <a:ext cx="184731" cy="461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397" dirty="0"/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EAA12BD8-62CE-D0E1-53F8-6D7FC96602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0515" y="214589"/>
            <a:ext cx="3435532" cy="926247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71546B3-A9F2-FABC-085E-F281EF60043E}"/>
              </a:ext>
            </a:extLst>
          </p:cNvPr>
          <p:cNvSpPr txBox="1"/>
          <p:nvPr/>
        </p:nvSpPr>
        <p:spPr>
          <a:xfrm>
            <a:off x="3791744" y="2342490"/>
            <a:ext cx="78728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 Ance</a:t>
            </a:r>
          </a:p>
          <a:p>
            <a:r>
              <a:rPr lang="it-I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Tipologie Omogenee di Lavorazioni (TOL): quadro normativo, applicazione e profili operativi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7013DF4-2690-3BB5-E41C-5C9ACACE4F2A}"/>
              </a:ext>
            </a:extLst>
          </p:cNvPr>
          <p:cNvSpPr txBox="1"/>
          <p:nvPr/>
        </p:nvSpPr>
        <p:spPr>
          <a:xfrm>
            <a:off x="4089612" y="4681918"/>
            <a:ext cx="7872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Flavio Monosilio</a:t>
            </a:r>
          </a:p>
        </p:txBody>
      </p:sp>
    </p:spTree>
    <p:extLst>
      <p:ext uri="{BB962C8B-B14F-4D97-AF65-F5344CB8AC3E}">
        <p14:creationId xmlns:p14="http://schemas.microsoft.com/office/powerpoint/2010/main" val="261804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02875-44E1-9D12-1C53-A7A9140D2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F37E0291-7408-D1B3-779E-12C677D05DB9}"/>
              </a:ext>
            </a:extLst>
          </p:cNvPr>
          <p:cNvSpPr/>
          <p:nvPr/>
        </p:nvSpPr>
        <p:spPr>
          <a:xfrm>
            <a:off x="566928" y="347472"/>
            <a:ext cx="100042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>
                <a:solidFill>
                  <a:srgbClr val="1F3A5F"/>
                </a:solidFill>
              </a:rPr>
              <a:t>Tipologie omogenee di lavorazione (TOL)</a:t>
            </a:r>
            <a:endParaRPr lang="en-US" sz="2600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9A4F69B-8138-2CB7-1E7C-B09A25D16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532020"/>
              </p:ext>
            </p:extLst>
          </p:nvPr>
        </p:nvGraphicFramePr>
        <p:xfrm>
          <a:off x="566928" y="858415"/>
          <a:ext cx="9246201" cy="51411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7070">
                  <a:extLst>
                    <a:ext uri="{9D8B030D-6E8A-4147-A177-3AD203B41FA5}">
                      <a16:colId xmlns:a16="http://schemas.microsoft.com/office/drawing/2014/main" val="4109312837"/>
                    </a:ext>
                  </a:extLst>
                </a:gridCol>
                <a:gridCol w="8619131">
                  <a:extLst>
                    <a:ext uri="{9D8B030D-6E8A-4147-A177-3AD203B41FA5}">
                      <a16:colId xmlns:a16="http://schemas.microsoft.com/office/drawing/2014/main" val="2818604129"/>
                    </a:ext>
                  </a:extLst>
                </a:gridCol>
              </a:tblGrid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Opere edili su edifici e manufatti non soggetti a tutela dei beni culturali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3850182729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Opere edili su edifici e manufatti soggetti a tutela dei beni culturali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4148485641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Scavi archeologici, restauri specialistici di beni del patrimonio culturale e di interesse storico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760127155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Lavori di movimento terra, demolizioni, opere di protezione ambientale, ingegneria naturalistica e opere a verde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994209558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Pavimentazioni in conglomerato bituminoso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797700250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Strutture, opere di ingegneria e manufatti in acciaio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228515948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Strutture, opere di ingegneria e manufatti in calcestruzzo armato, anche prefabbricato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3430799121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Strutture, opere di ingegneria e manufatti in legno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1078580878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Gallerie e opere d'arte nel sottosuolo realizzate con metodo tradizionale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345924051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Gallerie e opere d'arte nel sottosuolo realizzate con metodo meccanizzato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1029906424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Acquedotti, gasdotti, opere di irrigazione e fognature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685578744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Opere marittime e lavori di dragaggio, opere fluviali e di difesa del suolo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3743552477"/>
                  </a:ext>
                </a:extLst>
              </a:tr>
              <a:tr h="3614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Impianti per la produzione, trasformazione e distribuzione di energia elettrica in alta e media tensione, per la trazione elettrica e l'illuminazione pubblica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400455566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Impianti elettrici, tecnologici, radiotelefonici e antintrusione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2410796234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Impianti meccanici, termici, di condizionamento, idrico-sanitari e trasportatori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3882945925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Impianti di potabilizzazione e depurazione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4222322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Impianti di segnalamento, sicurezza del traffico e telecomunicazioni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4183086570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Armamento ferroviario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1387137173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Opere di fondazione speciale, indagini geologiche e geotecniche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3710602092"/>
                  </a:ext>
                </a:extLst>
              </a:tr>
              <a:tr h="251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TOL.20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Recupero o smaltimento rifiuti a discarica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770" marR="7770" marT="7770" marB="0" anchor="ctr"/>
                </a:tc>
                <a:extLst>
                  <a:ext uri="{0D108BD9-81ED-4DB2-BD59-A6C34878D82A}">
                    <a16:rowId xmlns:a16="http://schemas.microsoft.com/office/drawing/2014/main" val="1424978372"/>
                  </a:ext>
                </a:extLst>
              </a:tr>
            </a:tbl>
          </a:graphicData>
        </a:graphic>
      </p:graphicFrame>
      <p:sp>
        <p:nvSpPr>
          <p:cNvPr id="4" name="Slide Number Placeholder 0">
            <a:extLst>
              <a:ext uri="{FF2B5EF4-FFF2-40B4-BE49-F238E27FC236}">
                <a16:creationId xmlns:a16="http://schemas.microsoft.com/office/drawing/2014/main" id="{297B3159-D543-7BC8-E843-F1CBD4D77DE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7584"/>
                </a:solidFill>
              </a:defRPr>
            </a:lvl1pPr>
          </a:lstStyle>
          <a:p>
            <a:pPr algn="l"/>
            <a:r>
              <a:rPr lang="en-US" sz="12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8677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9766DF3-9BAB-C491-5814-90841BCA8E8D}"/>
              </a:ext>
            </a:extLst>
          </p:cNvPr>
          <p:cNvSpPr/>
          <p:nvPr/>
        </p:nvSpPr>
        <p:spPr>
          <a:xfrm>
            <a:off x="566928" y="347472"/>
            <a:ext cx="100042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>
                <a:solidFill>
                  <a:srgbClr val="1F3A5F"/>
                </a:solidFill>
              </a:rPr>
              <a:t>Tipologie omogenee di lavorazione (TOL)</a:t>
            </a:r>
            <a:endParaRPr lang="en-US" sz="2600" dirty="0"/>
          </a:p>
        </p:txBody>
      </p:sp>
      <p:sp>
        <p:nvSpPr>
          <p:cNvPr id="3" name="Slide Number Placeholder 0">
            <a:extLst>
              <a:ext uri="{FF2B5EF4-FFF2-40B4-BE49-F238E27FC236}">
                <a16:creationId xmlns:a16="http://schemas.microsoft.com/office/drawing/2014/main" id="{95C5701A-12E6-3D72-D320-4885019DE11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7584"/>
                </a:solidFill>
              </a:defRPr>
            </a:lvl1pPr>
          </a:lstStyle>
          <a:p>
            <a:pPr algn="l"/>
            <a:r>
              <a:rPr lang="en-US" sz="1200"/>
              <a:t>3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9C2118B-D709-3465-0784-3FEF91633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4" y="802238"/>
            <a:ext cx="11975432" cy="516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6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47472"/>
            <a:ext cx="100042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>
                <a:solidFill>
                  <a:srgbClr val="1F3A5F"/>
                </a:solidFill>
              </a:rPr>
              <a:t>L’applicazione della revisione prezzi nei contratti di lavori pubblici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21792" y="1234440"/>
            <a:ext cx="3337560" cy="4069080"/>
          </a:xfrm>
          <a:prstGeom prst="roundRect">
            <a:avLst>
              <a:gd name="adj" fmla="val 3836"/>
            </a:avLst>
          </a:prstGeom>
          <a:solidFill>
            <a:srgbClr val="FFFFFF"/>
          </a:solidFill>
          <a:ln w="9525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859536" y="1527048"/>
            <a:ext cx="1600200" cy="310896"/>
          </a:xfrm>
          <a:prstGeom prst="roundRect">
            <a:avLst>
              <a:gd name="adj" fmla="val 20588"/>
            </a:avLst>
          </a:prstGeom>
          <a:solidFill>
            <a:srgbClr val="0B8F90"/>
          </a:solidFill>
          <a:ln w="12700">
            <a:solidFill>
              <a:srgbClr val="0B8F9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905256" y="1600200"/>
            <a:ext cx="15087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60" b="1" dirty="0">
                <a:solidFill>
                  <a:srgbClr val="FFFFFF"/>
                </a:solidFill>
              </a:rPr>
              <a:t>1. Indice di progetto</a:t>
            </a:r>
            <a:endParaRPr lang="en-US" sz="860" dirty="0"/>
          </a:p>
        </p:txBody>
      </p:sp>
      <p:sp>
        <p:nvSpPr>
          <p:cNvPr id="7" name="Text 5"/>
          <p:cNvSpPr/>
          <p:nvPr/>
        </p:nvSpPr>
        <p:spPr>
          <a:xfrm>
            <a:off x="868680" y="2057400"/>
            <a:ext cx="269748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72033"/>
                </a:solidFill>
              </a:rPr>
              <a:t>Il progettista individua le TOL applicabili e compone un indice sintetico ponderato.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32688" y="3063240"/>
            <a:ext cx="2468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3A5F"/>
                </a:solidFill>
              </a:rPr>
              <a:t>Iₛ = Σ( pᵢ × I</a:t>
            </a:r>
            <a:r>
              <a:rPr lang="en-US" sz="2400" b="1" baseline="-25000" dirty="0">
                <a:solidFill>
                  <a:srgbClr val="1F3A5F"/>
                </a:solidFill>
              </a:rPr>
              <a:t>TOLᵢ</a:t>
            </a:r>
            <a:r>
              <a:rPr lang="en-US" sz="2400" b="1" dirty="0">
                <a:solidFill>
                  <a:srgbClr val="1F3A5F"/>
                </a:solidFill>
              </a:rPr>
              <a:t>)</a:t>
            </a:r>
            <a:endParaRPr lang="en-US" sz="2400" baseline="-25000" dirty="0"/>
          </a:p>
        </p:txBody>
      </p:sp>
      <p:sp>
        <p:nvSpPr>
          <p:cNvPr id="9" name="Text 7"/>
          <p:cNvSpPr/>
          <p:nvPr/>
        </p:nvSpPr>
        <p:spPr>
          <a:xfrm>
            <a:off x="868680" y="3886200"/>
            <a:ext cx="26974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F6B7A"/>
                </a:solidFill>
              </a:rPr>
              <a:t>Ogni peso riflette la quota della singola tipologia omogenea di </a:t>
            </a:r>
            <a:r>
              <a:rPr lang="en-US" sz="1200" dirty="0" err="1">
                <a:solidFill>
                  <a:srgbClr val="5F6B7A"/>
                </a:solidFill>
              </a:rPr>
              <a:t>lavorazione</a:t>
            </a:r>
            <a:r>
              <a:rPr lang="en-US" sz="1200" dirty="0">
                <a:solidFill>
                  <a:srgbClr val="5F6B7A"/>
                </a:solidFill>
              </a:rPr>
              <a:t> rispetto al </a:t>
            </a:r>
            <a:r>
              <a:rPr lang="en-US" sz="1200" dirty="0" err="1">
                <a:solidFill>
                  <a:srgbClr val="5F6B7A"/>
                </a:solidFill>
              </a:rPr>
              <a:t>progetto</a:t>
            </a:r>
            <a:r>
              <a:rPr lang="en-US" sz="1200" dirty="0">
                <a:solidFill>
                  <a:srgbClr val="5F6B7A"/>
                </a:solidFill>
              </a:rPr>
              <a:t> </a:t>
            </a:r>
            <a:r>
              <a:rPr lang="en-US" sz="1200" dirty="0" err="1">
                <a:solidFill>
                  <a:srgbClr val="5F6B7A"/>
                </a:solidFill>
              </a:rPr>
              <a:t>complessivo</a:t>
            </a:r>
            <a:r>
              <a:rPr lang="en-US" sz="1200" dirty="0">
                <a:solidFill>
                  <a:srgbClr val="5F6B7A"/>
                </a:solidFill>
              </a:rPr>
              <a:t>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75988" y="1308423"/>
            <a:ext cx="3337560" cy="4069080"/>
          </a:xfrm>
          <a:prstGeom prst="roundRect">
            <a:avLst>
              <a:gd name="adj" fmla="val 3836"/>
            </a:avLst>
          </a:prstGeom>
          <a:solidFill>
            <a:srgbClr val="FFFFFF"/>
          </a:solidFill>
          <a:ln w="9525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645152" y="1527048"/>
            <a:ext cx="1627632" cy="310896"/>
          </a:xfrm>
          <a:prstGeom prst="roundRect">
            <a:avLst>
              <a:gd name="adj" fmla="val 20588"/>
            </a:avLst>
          </a:prstGeom>
          <a:solidFill>
            <a:srgbClr val="1D74BA"/>
          </a:solidFill>
          <a:ln w="12700">
            <a:solidFill>
              <a:srgbClr val="1D74B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690872" y="1600200"/>
            <a:ext cx="153619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60" b="1" dirty="0">
                <a:solidFill>
                  <a:srgbClr val="FFFFFF"/>
                </a:solidFill>
              </a:rPr>
              <a:t>2. Verifica nel tempo</a:t>
            </a:r>
            <a:endParaRPr lang="en-US" sz="860" dirty="0"/>
          </a:p>
        </p:txBody>
      </p:sp>
      <p:sp>
        <p:nvSpPr>
          <p:cNvPr id="13" name="Text 11"/>
          <p:cNvSpPr/>
          <p:nvPr/>
        </p:nvSpPr>
        <p:spPr>
          <a:xfrm>
            <a:off x="4645152" y="2057400"/>
            <a:ext cx="278892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72033"/>
                </a:solidFill>
              </a:rPr>
              <a:t>La variazione si misura confrontando </a:t>
            </a:r>
            <a:r>
              <a:rPr lang="en-US" sz="1400">
                <a:solidFill>
                  <a:srgbClr val="172033"/>
                </a:solidFill>
              </a:rPr>
              <a:t>l’indice aggiornato al tempo x con quello del </a:t>
            </a:r>
            <a:r>
              <a:rPr lang="en-US" sz="1400" dirty="0">
                <a:solidFill>
                  <a:srgbClr val="172033"/>
                </a:solidFill>
              </a:rPr>
              <a:t>mese </a:t>
            </a:r>
            <a:r>
              <a:rPr lang="en-US" sz="1400">
                <a:solidFill>
                  <a:srgbClr val="172033"/>
                </a:solidFill>
              </a:rPr>
              <a:t>di aggiudicazione.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617720" y="3127248"/>
            <a:ext cx="2862072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F3A5F"/>
                </a:solidFill>
                <a:latin typeface="Grotesque" panose="020B0504020202020204" pitchFamily="34" charset="0"/>
              </a:rPr>
              <a:t>∆</a:t>
            </a:r>
            <a:r>
              <a:rPr lang="en-US" sz="3000" b="1" dirty="0">
                <a:solidFill>
                  <a:srgbClr val="1F3A5F"/>
                </a:solidFill>
              </a:rPr>
              <a:t> </a:t>
            </a:r>
            <a:r>
              <a:rPr lang="en-US" sz="2000" b="1" dirty="0">
                <a:solidFill>
                  <a:srgbClr val="1F3A5F"/>
                </a:solidFill>
              </a:rPr>
              <a:t>= (Iₛₚₓ − Iₛₘ₀) / Iₛₘ₀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645152" y="3886200"/>
            <a:ext cx="2788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F6B7A"/>
                </a:solidFill>
              </a:rPr>
              <a:t>Per SAL plurimensili si usa la media degli indici TOL </a:t>
            </a:r>
            <a:r>
              <a:rPr lang="en-US" sz="1200" dirty="0" err="1">
                <a:solidFill>
                  <a:srgbClr val="5F6B7A"/>
                </a:solidFill>
              </a:rPr>
              <a:t>più</a:t>
            </a:r>
            <a:r>
              <a:rPr lang="en-US" sz="1200" dirty="0">
                <a:solidFill>
                  <a:srgbClr val="5F6B7A"/>
                </a:solidFill>
              </a:rPr>
              <a:t> </a:t>
            </a:r>
            <a:r>
              <a:rPr lang="en-US" sz="1200" dirty="0" err="1">
                <a:solidFill>
                  <a:srgbClr val="5F6B7A"/>
                </a:solidFill>
              </a:rPr>
              <a:t>aggiornati</a:t>
            </a:r>
            <a:r>
              <a:rPr lang="en-US" sz="1200" dirty="0">
                <a:solidFill>
                  <a:srgbClr val="5F6B7A"/>
                </a:solidFill>
              </a:rPr>
              <a:t> rispetto al </a:t>
            </a:r>
            <a:r>
              <a:rPr lang="en-US" sz="1200" dirty="0" err="1">
                <a:solidFill>
                  <a:srgbClr val="5F6B7A"/>
                </a:solidFill>
              </a:rPr>
              <a:t>periodo</a:t>
            </a:r>
            <a:r>
              <a:rPr lang="en-US" sz="1200" dirty="0">
                <a:solidFill>
                  <a:srgbClr val="5F6B7A"/>
                </a:solidFill>
              </a:rPr>
              <a:t> di </a:t>
            </a:r>
            <a:r>
              <a:rPr lang="en-US" sz="1200" dirty="0" err="1">
                <a:solidFill>
                  <a:srgbClr val="5F6B7A"/>
                </a:solidFill>
              </a:rPr>
              <a:t>maturazione</a:t>
            </a:r>
            <a:r>
              <a:rPr lang="en-US" sz="1200" dirty="0">
                <a:solidFill>
                  <a:srgbClr val="5F6B7A"/>
                </a:solidFill>
              </a:rPr>
              <a:t> del SAL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193024" y="1234440"/>
            <a:ext cx="3337560" cy="4069080"/>
          </a:xfrm>
          <a:prstGeom prst="roundRect">
            <a:avLst>
              <a:gd name="adj" fmla="val 3836"/>
            </a:avLst>
          </a:prstGeom>
          <a:solidFill>
            <a:srgbClr val="FFFFFF"/>
          </a:solidFill>
          <a:ln w="9525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Shape 15"/>
          <p:cNvSpPr/>
          <p:nvPr/>
        </p:nvSpPr>
        <p:spPr>
          <a:xfrm>
            <a:off x="8430768" y="1527048"/>
            <a:ext cx="1691640" cy="310896"/>
          </a:xfrm>
          <a:prstGeom prst="roundRect">
            <a:avLst>
              <a:gd name="adj" fmla="val 2058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8476488" y="1600200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60" b="1" dirty="0">
                <a:solidFill>
                  <a:srgbClr val="FFFFFF"/>
                </a:solidFill>
              </a:rPr>
              <a:t>3. Regola economica</a:t>
            </a:r>
            <a:endParaRPr lang="en-US" sz="860" dirty="0"/>
          </a:p>
        </p:txBody>
      </p:sp>
      <p:sp>
        <p:nvSpPr>
          <p:cNvPr id="19" name="Text 17"/>
          <p:cNvSpPr/>
          <p:nvPr/>
        </p:nvSpPr>
        <p:spPr>
          <a:xfrm>
            <a:off x="8430768" y="2057400"/>
            <a:ext cx="265176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72033"/>
                </a:solidFill>
              </a:rPr>
              <a:t>La revisione opera solo oltre ±3%. La parte eccedente è riconosciuta al 90%.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485632" y="3035808"/>
            <a:ext cx="251460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3A5F"/>
                </a:solidFill>
              </a:rPr>
              <a:t>SAL × 90% ×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3A5F"/>
                </a:solidFill>
              </a:rPr>
              <a:t>(eccedenza oltre 3%)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8430768" y="3950208"/>
            <a:ext cx="265176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F6B7A"/>
                </a:solidFill>
              </a:rPr>
              <a:t>Se la </a:t>
            </a:r>
            <a:r>
              <a:rPr lang="en-US" sz="1200" dirty="0" err="1">
                <a:solidFill>
                  <a:srgbClr val="5F6B7A"/>
                </a:solidFill>
              </a:rPr>
              <a:t>soglia</a:t>
            </a:r>
            <a:r>
              <a:rPr lang="en-US" sz="1200" dirty="0">
                <a:solidFill>
                  <a:srgbClr val="5F6B7A"/>
                </a:solidFill>
              </a:rPr>
              <a:t> del 3% non è superata, l’importo revisionale è pari a zero.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750">
                <a:solidFill>
                  <a:srgbClr val="6D7584"/>
                </a:solidFill>
              </a:defRPr>
            </a:lvl1pPr>
          </a:lstStyle>
          <a:p>
            <a:pPr algn="l"/>
            <a:r>
              <a:rPr lang="en-US" sz="1200"/>
              <a:t>4</a:t>
            </a: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5199D2FF-B5C6-605B-2CEF-38B1DC9983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5629648">
            <a:off x="1922062" y="3079632"/>
            <a:ext cx="431125" cy="425802"/>
          </a:xfrm>
          <a:prstGeom prst="rect">
            <a:avLst/>
          </a:prstGeom>
        </p:spPr>
      </p:pic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3E7A44B4-C353-5A49-7A13-F15203D3F50C}"/>
              </a:ext>
            </a:extLst>
          </p:cNvPr>
          <p:cNvSpPr/>
          <p:nvPr/>
        </p:nvSpPr>
        <p:spPr>
          <a:xfrm>
            <a:off x="1177047" y="3482502"/>
            <a:ext cx="1021404" cy="1400783"/>
          </a:xfrm>
          <a:custGeom>
            <a:avLst/>
            <a:gdLst>
              <a:gd name="csX0" fmla="*/ 1021404 w 1021404"/>
              <a:gd name="csY0" fmla="*/ 0 h 1400783"/>
              <a:gd name="csX1" fmla="*/ 817123 w 1021404"/>
              <a:gd name="csY1" fmla="*/ 243192 h 1400783"/>
              <a:gd name="csX2" fmla="*/ 642025 w 1021404"/>
              <a:gd name="csY2" fmla="*/ 573932 h 1400783"/>
              <a:gd name="csX3" fmla="*/ 233464 w 1021404"/>
              <a:gd name="csY3" fmla="*/ 1089498 h 1400783"/>
              <a:gd name="csX4" fmla="*/ 204281 w 1021404"/>
              <a:gd name="csY4" fmla="*/ 1147864 h 1400783"/>
              <a:gd name="csX5" fmla="*/ 19455 w 1021404"/>
              <a:gd name="csY5" fmla="*/ 1361872 h 1400783"/>
              <a:gd name="csX6" fmla="*/ 0 w 1021404"/>
              <a:gd name="csY6" fmla="*/ 1400783 h 14007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021404" h="1400783">
                <a:moveTo>
                  <a:pt x="1021404" y="0"/>
                </a:moveTo>
                <a:cubicBezTo>
                  <a:pt x="941022" y="80382"/>
                  <a:pt x="889359" y="128464"/>
                  <a:pt x="817123" y="243192"/>
                </a:cubicBezTo>
                <a:cubicBezTo>
                  <a:pt x="750658" y="348754"/>
                  <a:pt x="712846" y="471242"/>
                  <a:pt x="642025" y="573932"/>
                </a:cubicBezTo>
                <a:cubicBezTo>
                  <a:pt x="517536" y="754441"/>
                  <a:pt x="233464" y="1089498"/>
                  <a:pt x="233464" y="1089498"/>
                </a:cubicBezTo>
                <a:cubicBezTo>
                  <a:pt x="223008" y="1120865"/>
                  <a:pt x="226039" y="1120304"/>
                  <a:pt x="204281" y="1147864"/>
                </a:cubicBezTo>
                <a:cubicBezTo>
                  <a:pt x="79830" y="1305502"/>
                  <a:pt x="117121" y="1264207"/>
                  <a:pt x="19455" y="1361872"/>
                </a:cubicBezTo>
                <a:cubicBezTo>
                  <a:pt x="8277" y="1395405"/>
                  <a:pt x="16977" y="1383804"/>
                  <a:pt x="0" y="1400783"/>
                </a:cubicBezTo>
              </a:path>
            </a:pathLst>
          </a:custGeom>
          <a:noFill/>
          <a:ln w="28575">
            <a:solidFill>
              <a:srgbClr val="FF493D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16768912-A078-015B-CE44-36184139A941}"/>
              </a:ext>
            </a:extLst>
          </p:cNvPr>
          <p:cNvSpPr/>
          <p:nvPr/>
        </p:nvSpPr>
        <p:spPr>
          <a:xfrm>
            <a:off x="566928" y="4700405"/>
            <a:ext cx="26974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i="1" dirty="0"/>
              <a:t>Peso % della </a:t>
            </a:r>
            <a:r>
              <a:rPr lang="en-US" sz="1200" b="1" i="1" dirty="0" err="1"/>
              <a:t>singola</a:t>
            </a:r>
            <a:r>
              <a:rPr lang="en-US" sz="1200" b="1" i="1" dirty="0"/>
              <a:t> TOL</a:t>
            </a:r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8C6480A5-028F-D79A-FE81-B32A8E8608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5629648">
            <a:off x="5380063" y="3093593"/>
            <a:ext cx="504976" cy="498741"/>
          </a:xfrm>
          <a:prstGeom prst="rect">
            <a:avLst/>
          </a:prstGeom>
        </p:spPr>
      </p:pic>
      <p:sp>
        <p:nvSpPr>
          <p:cNvPr id="28" name="Figura a mano libera: forma 27">
            <a:extLst>
              <a:ext uri="{FF2B5EF4-FFF2-40B4-BE49-F238E27FC236}">
                <a16:creationId xmlns:a16="http://schemas.microsoft.com/office/drawing/2014/main" id="{71B4E12E-60C8-1AD4-A9D3-A8286FCC3F67}"/>
              </a:ext>
            </a:extLst>
          </p:cNvPr>
          <p:cNvSpPr/>
          <p:nvPr/>
        </p:nvSpPr>
        <p:spPr>
          <a:xfrm>
            <a:off x="4638051" y="3559857"/>
            <a:ext cx="1021404" cy="1400783"/>
          </a:xfrm>
          <a:custGeom>
            <a:avLst/>
            <a:gdLst>
              <a:gd name="csX0" fmla="*/ 1021404 w 1021404"/>
              <a:gd name="csY0" fmla="*/ 0 h 1400783"/>
              <a:gd name="csX1" fmla="*/ 817123 w 1021404"/>
              <a:gd name="csY1" fmla="*/ 243192 h 1400783"/>
              <a:gd name="csX2" fmla="*/ 642025 w 1021404"/>
              <a:gd name="csY2" fmla="*/ 573932 h 1400783"/>
              <a:gd name="csX3" fmla="*/ 233464 w 1021404"/>
              <a:gd name="csY3" fmla="*/ 1089498 h 1400783"/>
              <a:gd name="csX4" fmla="*/ 204281 w 1021404"/>
              <a:gd name="csY4" fmla="*/ 1147864 h 1400783"/>
              <a:gd name="csX5" fmla="*/ 19455 w 1021404"/>
              <a:gd name="csY5" fmla="*/ 1361872 h 1400783"/>
              <a:gd name="csX6" fmla="*/ 0 w 1021404"/>
              <a:gd name="csY6" fmla="*/ 1400783 h 14007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021404" h="1400783">
                <a:moveTo>
                  <a:pt x="1021404" y="0"/>
                </a:moveTo>
                <a:cubicBezTo>
                  <a:pt x="941022" y="80382"/>
                  <a:pt x="889359" y="128464"/>
                  <a:pt x="817123" y="243192"/>
                </a:cubicBezTo>
                <a:cubicBezTo>
                  <a:pt x="750658" y="348754"/>
                  <a:pt x="712846" y="471242"/>
                  <a:pt x="642025" y="573932"/>
                </a:cubicBezTo>
                <a:cubicBezTo>
                  <a:pt x="517536" y="754441"/>
                  <a:pt x="233464" y="1089498"/>
                  <a:pt x="233464" y="1089498"/>
                </a:cubicBezTo>
                <a:cubicBezTo>
                  <a:pt x="223008" y="1120865"/>
                  <a:pt x="226039" y="1120304"/>
                  <a:pt x="204281" y="1147864"/>
                </a:cubicBezTo>
                <a:cubicBezTo>
                  <a:pt x="79830" y="1305502"/>
                  <a:pt x="117121" y="1264207"/>
                  <a:pt x="19455" y="1361872"/>
                </a:cubicBezTo>
                <a:cubicBezTo>
                  <a:pt x="8277" y="1395405"/>
                  <a:pt x="16977" y="1383804"/>
                  <a:pt x="0" y="1400783"/>
                </a:cubicBezTo>
              </a:path>
            </a:pathLst>
          </a:custGeom>
          <a:noFill/>
          <a:ln w="28575">
            <a:solidFill>
              <a:srgbClr val="FF493D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Text 7">
            <a:extLst>
              <a:ext uri="{FF2B5EF4-FFF2-40B4-BE49-F238E27FC236}">
                <a16:creationId xmlns:a16="http://schemas.microsoft.com/office/drawing/2014/main" id="{96B3173E-6D44-A1DB-4A0F-15D2F9849D0B}"/>
              </a:ext>
            </a:extLst>
          </p:cNvPr>
          <p:cNvSpPr/>
          <p:nvPr/>
        </p:nvSpPr>
        <p:spPr>
          <a:xfrm>
            <a:off x="4027932" y="4777760"/>
            <a:ext cx="1779481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i="1" dirty="0"/>
              <a:t>Valore </a:t>
            </a:r>
            <a:r>
              <a:rPr lang="en-US" sz="1200" b="1" i="1" dirty="0" err="1"/>
              <a:t>più</a:t>
            </a:r>
            <a:r>
              <a:rPr lang="en-US" sz="1200" b="1" i="1" dirty="0"/>
              <a:t> </a:t>
            </a:r>
            <a:r>
              <a:rPr lang="en-US" sz="1200" b="1" i="1" dirty="0" err="1"/>
              <a:t>aggiornato</a:t>
            </a:r>
            <a:r>
              <a:rPr lang="en-US" sz="1200" b="1" i="1" dirty="0"/>
              <a:t> </a:t>
            </a:r>
            <a:r>
              <a:rPr lang="en-US" sz="1200" b="1" i="1" dirty="0" err="1"/>
              <a:t>dell’indice</a:t>
            </a:r>
            <a:r>
              <a:rPr lang="en-US" sz="1200" b="1" i="1" dirty="0"/>
              <a:t> </a:t>
            </a:r>
            <a:r>
              <a:rPr lang="en-US" sz="1200" b="1" i="1" dirty="0" err="1"/>
              <a:t>sintetico</a:t>
            </a:r>
            <a:endParaRPr lang="en-US" sz="1200" b="1" i="1" dirty="0"/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07C94AC2-3327-D73A-925A-EEE5F09E19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229648">
            <a:off x="6002833" y="3079538"/>
            <a:ext cx="504976" cy="498741"/>
          </a:xfrm>
          <a:prstGeom prst="rect">
            <a:avLst/>
          </a:prstGeom>
        </p:spPr>
      </p:pic>
      <p:sp>
        <p:nvSpPr>
          <p:cNvPr id="31" name="Figura a mano libera: forma 30">
            <a:extLst>
              <a:ext uri="{FF2B5EF4-FFF2-40B4-BE49-F238E27FC236}">
                <a16:creationId xmlns:a16="http://schemas.microsoft.com/office/drawing/2014/main" id="{3DF00D49-5964-3A06-915A-35169E31DE6D}"/>
              </a:ext>
            </a:extLst>
          </p:cNvPr>
          <p:cNvSpPr/>
          <p:nvPr/>
        </p:nvSpPr>
        <p:spPr>
          <a:xfrm rot="16200000" flipV="1">
            <a:off x="5633452" y="4154421"/>
            <a:ext cx="1250728" cy="63499"/>
          </a:xfrm>
          <a:custGeom>
            <a:avLst/>
            <a:gdLst>
              <a:gd name="csX0" fmla="*/ 1021404 w 1021404"/>
              <a:gd name="csY0" fmla="*/ 0 h 1400783"/>
              <a:gd name="csX1" fmla="*/ 817123 w 1021404"/>
              <a:gd name="csY1" fmla="*/ 243192 h 1400783"/>
              <a:gd name="csX2" fmla="*/ 642025 w 1021404"/>
              <a:gd name="csY2" fmla="*/ 573932 h 1400783"/>
              <a:gd name="csX3" fmla="*/ 233464 w 1021404"/>
              <a:gd name="csY3" fmla="*/ 1089498 h 1400783"/>
              <a:gd name="csX4" fmla="*/ 204281 w 1021404"/>
              <a:gd name="csY4" fmla="*/ 1147864 h 1400783"/>
              <a:gd name="csX5" fmla="*/ 19455 w 1021404"/>
              <a:gd name="csY5" fmla="*/ 1361872 h 1400783"/>
              <a:gd name="csX6" fmla="*/ 0 w 1021404"/>
              <a:gd name="csY6" fmla="*/ 1400783 h 14007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021404" h="1400783">
                <a:moveTo>
                  <a:pt x="1021404" y="0"/>
                </a:moveTo>
                <a:cubicBezTo>
                  <a:pt x="941022" y="80382"/>
                  <a:pt x="889359" y="128464"/>
                  <a:pt x="817123" y="243192"/>
                </a:cubicBezTo>
                <a:cubicBezTo>
                  <a:pt x="750658" y="348754"/>
                  <a:pt x="712846" y="471242"/>
                  <a:pt x="642025" y="573932"/>
                </a:cubicBezTo>
                <a:cubicBezTo>
                  <a:pt x="517536" y="754441"/>
                  <a:pt x="233464" y="1089498"/>
                  <a:pt x="233464" y="1089498"/>
                </a:cubicBezTo>
                <a:cubicBezTo>
                  <a:pt x="223008" y="1120865"/>
                  <a:pt x="226039" y="1120304"/>
                  <a:pt x="204281" y="1147864"/>
                </a:cubicBezTo>
                <a:cubicBezTo>
                  <a:pt x="79830" y="1305502"/>
                  <a:pt x="117121" y="1264207"/>
                  <a:pt x="19455" y="1361872"/>
                </a:cubicBezTo>
                <a:cubicBezTo>
                  <a:pt x="8277" y="1395405"/>
                  <a:pt x="16977" y="1383804"/>
                  <a:pt x="0" y="1400783"/>
                </a:cubicBezTo>
              </a:path>
            </a:pathLst>
          </a:custGeom>
          <a:noFill/>
          <a:ln w="28575">
            <a:solidFill>
              <a:srgbClr val="FF493D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Text 7">
            <a:extLst>
              <a:ext uri="{FF2B5EF4-FFF2-40B4-BE49-F238E27FC236}">
                <a16:creationId xmlns:a16="http://schemas.microsoft.com/office/drawing/2014/main" id="{B638E171-E61C-7F38-60EE-CD51C2C5BACF}"/>
              </a:ext>
            </a:extLst>
          </p:cNvPr>
          <p:cNvSpPr/>
          <p:nvPr/>
        </p:nvSpPr>
        <p:spPr>
          <a:xfrm>
            <a:off x="5993992" y="4811535"/>
            <a:ext cx="1779481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i="1" dirty="0"/>
              <a:t>Valore </a:t>
            </a:r>
            <a:r>
              <a:rPr lang="en-US" sz="1200" b="1" i="1" dirty="0" err="1"/>
              <a:t>dell’indice</a:t>
            </a:r>
            <a:r>
              <a:rPr lang="en-US" sz="1200" b="1" i="1" dirty="0"/>
              <a:t> al mese di </a:t>
            </a:r>
            <a:r>
              <a:rPr lang="en-US" sz="1200" b="1" i="1" dirty="0" err="1"/>
              <a:t>aggiudicazione</a:t>
            </a:r>
            <a:endParaRPr lang="en-US" sz="1200" b="1" i="1" dirty="0"/>
          </a:p>
        </p:txBody>
      </p:sp>
      <p:pic>
        <p:nvPicPr>
          <p:cNvPr id="33" name="Immagine 32">
            <a:extLst>
              <a:ext uri="{FF2B5EF4-FFF2-40B4-BE49-F238E27FC236}">
                <a16:creationId xmlns:a16="http://schemas.microsoft.com/office/drawing/2014/main" id="{4CC66426-5F91-1581-B6B5-032042E53D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5629648">
            <a:off x="1129676" y="2991171"/>
            <a:ext cx="431125" cy="587035"/>
          </a:xfrm>
          <a:prstGeom prst="rect">
            <a:avLst/>
          </a:prstGeom>
        </p:spPr>
      </p:pic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BDDE0F50-D180-239B-D8D5-3356F60969C1}"/>
              </a:ext>
            </a:extLst>
          </p:cNvPr>
          <p:cNvSpPr/>
          <p:nvPr/>
        </p:nvSpPr>
        <p:spPr>
          <a:xfrm rot="10800000">
            <a:off x="1477044" y="1591444"/>
            <a:ext cx="1229579" cy="1518939"/>
          </a:xfrm>
          <a:custGeom>
            <a:avLst/>
            <a:gdLst>
              <a:gd name="csX0" fmla="*/ 1021404 w 1021404"/>
              <a:gd name="csY0" fmla="*/ 0 h 1400783"/>
              <a:gd name="csX1" fmla="*/ 817123 w 1021404"/>
              <a:gd name="csY1" fmla="*/ 243192 h 1400783"/>
              <a:gd name="csX2" fmla="*/ 642025 w 1021404"/>
              <a:gd name="csY2" fmla="*/ 573932 h 1400783"/>
              <a:gd name="csX3" fmla="*/ 233464 w 1021404"/>
              <a:gd name="csY3" fmla="*/ 1089498 h 1400783"/>
              <a:gd name="csX4" fmla="*/ 204281 w 1021404"/>
              <a:gd name="csY4" fmla="*/ 1147864 h 1400783"/>
              <a:gd name="csX5" fmla="*/ 19455 w 1021404"/>
              <a:gd name="csY5" fmla="*/ 1361872 h 1400783"/>
              <a:gd name="csX6" fmla="*/ 0 w 1021404"/>
              <a:gd name="csY6" fmla="*/ 1400783 h 14007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021404" h="1400783">
                <a:moveTo>
                  <a:pt x="1021404" y="0"/>
                </a:moveTo>
                <a:cubicBezTo>
                  <a:pt x="941022" y="80382"/>
                  <a:pt x="889359" y="128464"/>
                  <a:pt x="817123" y="243192"/>
                </a:cubicBezTo>
                <a:cubicBezTo>
                  <a:pt x="750658" y="348754"/>
                  <a:pt x="712846" y="471242"/>
                  <a:pt x="642025" y="573932"/>
                </a:cubicBezTo>
                <a:cubicBezTo>
                  <a:pt x="517536" y="754441"/>
                  <a:pt x="233464" y="1089498"/>
                  <a:pt x="233464" y="1089498"/>
                </a:cubicBezTo>
                <a:cubicBezTo>
                  <a:pt x="223008" y="1120865"/>
                  <a:pt x="226039" y="1120304"/>
                  <a:pt x="204281" y="1147864"/>
                </a:cubicBezTo>
                <a:cubicBezTo>
                  <a:pt x="79830" y="1305502"/>
                  <a:pt x="117121" y="1264207"/>
                  <a:pt x="19455" y="1361872"/>
                </a:cubicBezTo>
                <a:cubicBezTo>
                  <a:pt x="8277" y="1395405"/>
                  <a:pt x="16977" y="1383804"/>
                  <a:pt x="0" y="1400783"/>
                </a:cubicBezTo>
              </a:path>
            </a:pathLst>
          </a:custGeom>
          <a:noFill/>
          <a:ln w="28575">
            <a:solidFill>
              <a:srgbClr val="FF493D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Text 7">
            <a:extLst>
              <a:ext uri="{FF2B5EF4-FFF2-40B4-BE49-F238E27FC236}">
                <a16:creationId xmlns:a16="http://schemas.microsoft.com/office/drawing/2014/main" id="{35A573BC-34D8-3B30-9183-DE2875DCE827}"/>
              </a:ext>
            </a:extLst>
          </p:cNvPr>
          <p:cNvSpPr/>
          <p:nvPr/>
        </p:nvSpPr>
        <p:spPr>
          <a:xfrm>
            <a:off x="2608612" y="1233726"/>
            <a:ext cx="1431036" cy="4099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i="1" dirty="0" err="1"/>
              <a:t>Indice</a:t>
            </a:r>
            <a:r>
              <a:rPr lang="en-US" sz="1200" b="1" i="1" dirty="0"/>
              <a:t> </a:t>
            </a:r>
            <a:r>
              <a:rPr lang="en-US" sz="1200" b="1" i="1" dirty="0" err="1"/>
              <a:t>sintetico</a:t>
            </a:r>
            <a:endParaRPr lang="en-US" sz="1200" b="1" i="1" dirty="0"/>
          </a:p>
        </p:txBody>
      </p:sp>
      <p:pic>
        <p:nvPicPr>
          <p:cNvPr id="36" name="Immagine 35">
            <a:extLst>
              <a:ext uri="{FF2B5EF4-FFF2-40B4-BE49-F238E27FC236}">
                <a16:creationId xmlns:a16="http://schemas.microsoft.com/office/drawing/2014/main" id="{FD9B51EC-224A-2FD3-89DE-10B1DEC855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16972890">
            <a:off x="2518360" y="2933632"/>
            <a:ext cx="546497" cy="670698"/>
          </a:xfrm>
          <a:prstGeom prst="rect">
            <a:avLst/>
          </a:prstGeom>
        </p:spPr>
      </p:pic>
      <p:sp>
        <p:nvSpPr>
          <p:cNvPr id="37" name="Figura a mano libera: forma 36">
            <a:extLst>
              <a:ext uri="{FF2B5EF4-FFF2-40B4-BE49-F238E27FC236}">
                <a16:creationId xmlns:a16="http://schemas.microsoft.com/office/drawing/2014/main" id="{435F7E4A-0CEE-35E2-39B5-51037BA90406}"/>
              </a:ext>
            </a:extLst>
          </p:cNvPr>
          <p:cNvSpPr/>
          <p:nvPr/>
        </p:nvSpPr>
        <p:spPr>
          <a:xfrm>
            <a:off x="2308331" y="3576339"/>
            <a:ext cx="429945" cy="2181503"/>
          </a:xfrm>
          <a:custGeom>
            <a:avLst/>
            <a:gdLst>
              <a:gd name="csX0" fmla="*/ 1021404 w 1021404"/>
              <a:gd name="csY0" fmla="*/ 0 h 1400783"/>
              <a:gd name="csX1" fmla="*/ 817123 w 1021404"/>
              <a:gd name="csY1" fmla="*/ 243192 h 1400783"/>
              <a:gd name="csX2" fmla="*/ 642025 w 1021404"/>
              <a:gd name="csY2" fmla="*/ 573932 h 1400783"/>
              <a:gd name="csX3" fmla="*/ 233464 w 1021404"/>
              <a:gd name="csY3" fmla="*/ 1089498 h 1400783"/>
              <a:gd name="csX4" fmla="*/ 204281 w 1021404"/>
              <a:gd name="csY4" fmla="*/ 1147864 h 1400783"/>
              <a:gd name="csX5" fmla="*/ 19455 w 1021404"/>
              <a:gd name="csY5" fmla="*/ 1361872 h 1400783"/>
              <a:gd name="csX6" fmla="*/ 0 w 1021404"/>
              <a:gd name="csY6" fmla="*/ 1400783 h 14007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021404" h="1400783">
                <a:moveTo>
                  <a:pt x="1021404" y="0"/>
                </a:moveTo>
                <a:cubicBezTo>
                  <a:pt x="941022" y="80382"/>
                  <a:pt x="889359" y="128464"/>
                  <a:pt x="817123" y="243192"/>
                </a:cubicBezTo>
                <a:cubicBezTo>
                  <a:pt x="750658" y="348754"/>
                  <a:pt x="712846" y="471242"/>
                  <a:pt x="642025" y="573932"/>
                </a:cubicBezTo>
                <a:cubicBezTo>
                  <a:pt x="517536" y="754441"/>
                  <a:pt x="233464" y="1089498"/>
                  <a:pt x="233464" y="1089498"/>
                </a:cubicBezTo>
                <a:cubicBezTo>
                  <a:pt x="223008" y="1120865"/>
                  <a:pt x="226039" y="1120304"/>
                  <a:pt x="204281" y="1147864"/>
                </a:cubicBezTo>
                <a:cubicBezTo>
                  <a:pt x="79830" y="1305502"/>
                  <a:pt x="117121" y="1264207"/>
                  <a:pt x="19455" y="1361872"/>
                </a:cubicBezTo>
                <a:cubicBezTo>
                  <a:pt x="8277" y="1395405"/>
                  <a:pt x="16977" y="1383804"/>
                  <a:pt x="0" y="1400783"/>
                </a:cubicBezTo>
              </a:path>
            </a:pathLst>
          </a:custGeom>
          <a:noFill/>
          <a:ln w="28575">
            <a:solidFill>
              <a:srgbClr val="FF493D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Text 7">
            <a:extLst>
              <a:ext uri="{FF2B5EF4-FFF2-40B4-BE49-F238E27FC236}">
                <a16:creationId xmlns:a16="http://schemas.microsoft.com/office/drawing/2014/main" id="{D3724560-2C46-5388-4AC2-937B3E371B5B}"/>
              </a:ext>
            </a:extLst>
          </p:cNvPr>
          <p:cNvSpPr/>
          <p:nvPr/>
        </p:nvSpPr>
        <p:spPr>
          <a:xfrm>
            <a:off x="1698212" y="5574962"/>
            <a:ext cx="26974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i="1" dirty="0" err="1"/>
              <a:t>Indice</a:t>
            </a:r>
            <a:r>
              <a:rPr lang="en-US" sz="1200" b="1" i="1" dirty="0"/>
              <a:t> della </a:t>
            </a:r>
            <a:r>
              <a:rPr lang="en-US" sz="1200" b="1" i="1" dirty="0" err="1"/>
              <a:t>singola</a:t>
            </a:r>
            <a:r>
              <a:rPr lang="en-US" sz="1200" b="1" i="1" dirty="0"/>
              <a:t> TOL</a:t>
            </a: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F0224DB4-31E7-3053-1B20-64469EC091C5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0833" b="47132"/>
          <a:stretch>
            <a:fillRect/>
          </a:stretch>
        </p:blipFill>
        <p:spPr>
          <a:xfrm>
            <a:off x="8276971" y="4453127"/>
            <a:ext cx="2947755" cy="324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8" grpId="0" animBg="1"/>
      <p:bldP spid="29" grpId="0" animBg="1"/>
      <p:bldP spid="31" grpId="0" animBg="1"/>
      <p:bldP spid="32" grpId="0" animBg="1"/>
      <p:bldP spid="34" grpId="0" animBg="1"/>
      <p:bldP spid="35" grpId="0" animBg="1"/>
      <p:bldP spid="37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7" y="347472"/>
            <a:ext cx="937950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>
                <a:solidFill>
                  <a:srgbClr val="1F3A5F"/>
                </a:solidFill>
              </a:rPr>
              <a:t> Dati di input del Progetto – revisione mensile (metodo tab.B)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689703" y="836731"/>
            <a:ext cx="9875520" cy="74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>
                <a:solidFill>
                  <a:srgbClr val="1F3A5F"/>
                </a:solidFill>
              </a:rPr>
              <a:t>Mese aggiudicazione offerta: dicembre 2025</a:t>
            </a:r>
          </a:p>
          <a:p>
            <a:pPr marL="0" indent="0">
              <a:buNone/>
            </a:pPr>
            <a:r>
              <a:rPr lang="en-US" sz="1700" b="1">
                <a:solidFill>
                  <a:srgbClr val="1F3A5F"/>
                </a:solidFill>
              </a:rPr>
              <a:t>Periodo di  maturazione del SAL: marzo 2026</a:t>
            </a:r>
          </a:p>
          <a:p>
            <a:pPr marL="0" indent="0">
              <a:buNone/>
            </a:pPr>
            <a:r>
              <a:rPr lang="en-US" sz="1700" b="1">
                <a:solidFill>
                  <a:srgbClr val="1F3A5F"/>
                </a:solidFill>
              </a:rPr>
              <a:t>Importo SAL : 50.000 euro </a:t>
            </a:r>
            <a:endParaRPr lang="en-US" sz="1700" b="1" dirty="0">
              <a:solidFill>
                <a:srgbClr val="1F3A5F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1666091"/>
            <a:ext cx="4649096" cy="4389120"/>
          </a:xfrm>
          <a:prstGeom prst="roundRect">
            <a:avLst>
              <a:gd name="adj" fmla="val 3256"/>
            </a:avLst>
          </a:prstGeom>
          <a:solidFill>
            <a:srgbClr val="FFFFFF"/>
          </a:solidFill>
          <a:ln w="9525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896112" y="2370179"/>
            <a:ext cx="822960" cy="411480"/>
          </a:xfrm>
          <a:prstGeom prst="rect">
            <a:avLst/>
          </a:prstGeom>
          <a:solidFill>
            <a:srgbClr val="1F3A5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932688" y="245247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TOL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719072" y="2370179"/>
            <a:ext cx="822960" cy="411480"/>
          </a:xfrm>
          <a:prstGeom prst="rect">
            <a:avLst/>
          </a:prstGeom>
          <a:solidFill>
            <a:srgbClr val="1F3A5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1755648" y="245247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Peso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542032" y="2370179"/>
            <a:ext cx="1280160" cy="411480"/>
          </a:xfrm>
          <a:prstGeom prst="rect">
            <a:avLst/>
          </a:prstGeom>
          <a:solidFill>
            <a:srgbClr val="1F3A5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2578608" y="2452475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</a:rPr>
              <a:t>Indice Istat      (dic. 2025)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96112" y="278165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932688" y="286395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TOL.1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719072" y="278165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1755648" y="286395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30%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542032" y="278165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2578608" y="2863955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101,4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96112" y="319313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932688" y="327543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TOL.3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1719072" y="319313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1755648" y="327543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25%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542032" y="319313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Text 21"/>
          <p:cNvSpPr/>
          <p:nvPr/>
        </p:nvSpPr>
        <p:spPr>
          <a:xfrm>
            <a:off x="2578608" y="3275435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104,7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96112" y="360461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932688" y="368691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TOL.4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1719072" y="360461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7" name="Text 25"/>
          <p:cNvSpPr/>
          <p:nvPr/>
        </p:nvSpPr>
        <p:spPr>
          <a:xfrm>
            <a:off x="1755648" y="368691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20%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2542032" y="360461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9" name="Text 27"/>
          <p:cNvSpPr/>
          <p:nvPr/>
        </p:nvSpPr>
        <p:spPr>
          <a:xfrm>
            <a:off x="2578608" y="3686915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99,4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96112" y="401609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1" name="Text 29"/>
          <p:cNvSpPr/>
          <p:nvPr/>
        </p:nvSpPr>
        <p:spPr>
          <a:xfrm>
            <a:off x="932688" y="409839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TOL.6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1719072" y="4016099"/>
            <a:ext cx="822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3" name="Text 31"/>
          <p:cNvSpPr/>
          <p:nvPr/>
        </p:nvSpPr>
        <p:spPr>
          <a:xfrm>
            <a:off x="1755648" y="4098395"/>
            <a:ext cx="7498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72033"/>
                </a:solidFill>
              </a:rPr>
              <a:t>25%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2542032" y="401609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5" name="Text 33"/>
          <p:cNvSpPr/>
          <p:nvPr/>
        </p:nvSpPr>
        <p:spPr>
          <a:xfrm>
            <a:off x="2578608" y="4098395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87,2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5899676" y="1666091"/>
            <a:ext cx="2743200" cy="4389120"/>
          </a:xfrm>
          <a:prstGeom prst="roundRect">
            <a:avLst>
              <a:gd name="adj" fmla="val 4667"/>
            </a:avLst>
          </a:prstGeom>
          <a:solidFill>
            <a:srgbClr val="EEF7FF"/>
          </a:solidFill>
          <a:ln w="9525">
            <a:solidFill>
              <a:srgbClr val="B7D4F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8" name="Text 36"/>
          <p:cNvSpPr/>
          <p:nvPr/>
        </p:nvSpPr>
        <p:spPr>
          <a:xfrm>
            <a:off x="6539756" y="1940411"/>
            <a:ext cx="146304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1F3A5F"/>
                </a:solidFill>
              </a:rPr>
              <a:t>Peso TOL</a:t>
            </a:r>
            <a:endParaRPr lang="en-US" dirty="0"/>
          </a:p>
        </p:txBody>
      </p:sp>
      <p:sp>
        <p:nvSpPr>
          <p:cNvPr id="39" name="Shape 37"/>
          <p:cNvSpPr/>
          <p:nvPr/>
        </p:nvSpPr>
        <p:spPr>
          <a:xfrm>
            <a:off x="6539756" y="2342828"/>
            <a:ext cx="768096" cy="768096"/>
          </a:xfrm>
          <a:prstGeom prst="ellipse">
            <a:avLst/>
          </a:prstGeom>
          <a:solidFill>
            <a:srgbClr val="1D74BA"/>
          </a:solidFill>
          <a:ln w="12700">
            <a:solidFill>
              <a:srgbClr val="1D74B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0" name="Text 38"/>
          <p:cNvSpPr/>
          <p:nvPr/>
        </p:nvSpPr>
        <p:spPr>
          <a:xfrm>
            <a:off x="6631196" y="2635436"/>
            <a:ext cx="621792" cy="182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30%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6576332" y="3184076"/>
            <a:ext cx="731520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F6B7A"/>
                </a:solidFill>
              </a:rPr>
              <a:t>TOL.1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7454156" y="3101780"/>
            <a:ext cx="768096" cy="768096"/>
          </a:xfrm>
          <a:prstGeom prst="ellipse">
            <a:avLst/>
          </a:prstGeom>
          <a:solidFill>
            <a:srgbClr val="0B8F90"/>
          </a:solidFill>
          <a:ln w="12700">
            <a:solidFill>
              <a:srgbClr val="0B8F9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3" name="Text 41"/>
          <p:cNvSpPr/>
          <p:nvPr/>
        </p:nvSpPr>
        <p:spPr>
          <a:xfrm>
            <a:off x="7545596" y="3440108"/>
            <a:ext cx="621792" cy="182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25%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7490732" y="3943028"/>
            <a:ext cx="731520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F6B7A"/>
                </a:solidFill>
              </a:rPr>
              <a:t>TOL.3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6539756" y="3851588"/>
            <a:ext cx="768096" cy="768096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6" name="Text 44"/>
          <p:cNvSpPr/>
          <p:nvPr/>
        </p:nvSpPr>
        <p:spPr>
          <a:xfrm>
            <a:off x="6631196" y="4144196"/>
            <a:ext cx="621792" cy="182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20%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6576332" y="4692836"/>
            <a:ext cx="731520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F6B7A"/>
                </a:solidFill>
              </a:rPr>
              <a:t>TOL.4</a:t>
            </a:r>
            <a:endParaRPr lang="en-US" sz="1400" dirty="0"/>
          </a:p>
        </p:txBody>
      </p:sp>
      <p:sp>
        <p:nvSpPr>
          <p:cNvPr id="48" name="Shape 46"/>
          <p:cNvSpPr/>
          <p:nvPr/>
        </p:nvSpPr>
        <p:spPr>
          <a:xfrm>
            <a:off x="7454156" y="4583108"/>
            <a:ext cx="768096" cy="768096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9" name="Text 47"/>
          <p:cNvSpPr/>
          <p:nvPr/>
        </p:nvSpPr>
        <p:spPr>
          <a:xfrm>
            <a:off x="7550125" y="4875716"/>
            <a:ext cx="621792" cy="182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25%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7490732" y="5424356"/>
            <a:ext cx="731520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F6B7A"/>
                </a:solidFill>
              </a:rPr>
              <a:t>TOL.6</a:t>
            </a:r>
            <a:endParaRPr lang="en-US" sz="1400" dirty="0"/>
          </a:p>
        </p:txBody>
      </p:sp>
      <p:sp>
        <p:nvSpPr>
          <p:cNvPr id="86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750">
                <a:solidFill>
                  <a:srgbClr val="6D7584"/>
                </a:solidFill>
              </a:defRPr>
            </a:lvl1pPr>
          </a:lstStyle>
          <a:p>
            <a:pPr algn="l"/>
            <a:r>
              <a:rPr lang="it-IT" sz="1200"/>
              <a:t>5</a:t>
            </a:r>
            <a:endParaRPr lang="en-US" sz="1200"/>
          </a:p>
        </p:txBody>
      </p:sp>
      <p:sp>
        <p:nvSpPr>
          <p:cNvPr id="85" name="CasellaDiTesto 84">
            <a:extLst>
              <a:ext uri="{FF2B5EF4-FFF2-40B4-BE49-F238E27FC236}">
                <a16:creationId xmlns:a16="http://schemas.microsoft.com/office/drawing/2014/main" id="{DF5B0F19-6683-2F9F-C2B0-01BEE989F03C}"/>
              </a:ext>
            </a:extLst>
          </p:cNvPr>
          <p:cNvSpPr txBox="1"/>
          <p:nvPr/>
        </p:nvSpPr>
        <p:spPr>
          <a:xfrm>
            <a:off x="1011541" y="4434315"/>
            <a:ext cx="40201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000" dirty="0"/>
              <a:t>TOL.1  - Opere edili su edifici e manufatti non soggetti a tutela dei beni culturali </a:t>
            </a:r>
          </a:p>
        </p:txBody>
      </p:sp>
      <p:sp>
        <p:nvSpPr>
          <p:cNvPr id="88" name="CasellaDiTesto 87">
            <a:extLst>
              <a:ext uri="{FF2B5EF4-FFF2-40B4-BE49-F238E27FC236}">
                <a16:creationId xmlns:a16="http://schemas.microsoft.com/office/drawing/2014/main" id="{3945D224-3249-B3EA-5CA7-C1BBC513FF0A}"/>
              </a:ext>
            </a:extLst>
          </p:cNvPr>
          <p:cNvSpPr txBox="1"/>
          <p:nvPr/>
        </p:nvSpPr>
        <p:spPr>
          <a:xfrm>
            <a:off x="1011541" y="4802245"/>
            <a:ext cx="36501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000" dirty="0"/>
              <a:t>TOL.3  - Scavi archeologici, restauri specialistici di beni del patrimonio culturale e di interesse storico </a:t>
            </a:r>
          </a:p>
        </p:txBody>
      </p:sp>
      <p:sp>
        <p:nvSpPr>
          <p:cNvPr id="90" name="CasellaDiTesto 89">
            <a:extLst>
              <a:ext uri="{FF2B5EF4-FFF2-40B4-BE49-F238E27FC236}">
                <a16:creationId xmlns:a16="http://schemas.microsoft.com/office/drawing/2014/main" id="{852D319D-FB2B-E830-0D5B-C27C6237649B}"/>
              </a:ext>
            </a:extLst>
          </p:cNvPr>
          <p:cNvSpPr txBox="1"/>
          <p:nvPr/>
        </p:nvSpPr>
        <p:spPr>
          <a:xfrm>
            <a:off x="1003433" y="5169928"/>
            <a:ext cx="36582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000" dirty="0"/>
              <a:t>TOL.4  - Lavori di movimento terra, demolizioni, opere di protezione ambientale, ingegneria naturalistica e opere a verde </a:t>
            </a:r>
          </a:p>
        </p:txBody>
      </p: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A5866C19-AABC-0FC4-8EC5-C99BD39BD6CB}"/>
              </a:ext>
            </a:extLst>
          </p:cNvPr>
          <p:cNvSpPr txBox="1"/>
          <p:nvPr/>
        </p:nvSpPr>
        <p:spPr>
          <a:xfrm>
            <a:off x="991763" y="5631593"/>
            <a:ext cx="36582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dirty="0"/>
              <a:t>TOL.6  - Strutture, opere di ingegneria e manufatti in acciaio </a:t>
            </a:r>
          </a:p>
        </p:txBody>
      </p:sp>
      <p:sp>
        <p:nvSpPr>
          <p:cNvPr id="36" name="Shape 8">
            <a:extLst>
              <a:ext uri="{FF2B5EF4-FFF2-40B4-BE49-F238E27FC236}">
                <a16:creationId xmlns:a16="http://schemas.microsoft.com/office/drawing/2014/main" id="{56BF6F15-B84A-7F6C-0CA2-D901E09CDA5C}"/>
              </a:ext>
            </a:extLst>
          </p:cNvPr>
          <p:cNvSpPr/>
          <p:nvPr/>
        </p:nvSpPr>
        <p:spPr>
          <a:xfrm>
            <a:off x="3797095" y="2379139"/>
            <a:ext cx="1280160" cy="411480"/>
          </a:xfrm>
          <a:prstGeom prst="rect">
            <a:avLst/>
          </a:prstGeom>
          <a:solidFill>
            <a:srgbClr val="1F3A5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7" name="Shape 14">
            <a:extLst>
              <a:ext uri="{FF2B5EF4-FFF2-40B4-BE49-F238E27FC236}">
                <a16:creationId xmlns:a16="http://schemas.microsoft.com/office/drawing/2014/main" id="{4B7300A7-1BC7-24BF-8ACE-1C79D5F7B2EE}"/>
              </a:ext>
            </a:extLst>
          </p:cNvPr>
          <p:cNvSpPr/>
          <p:nvPr/>
        </p:nvSpPr>
        <p:spPr>
          <a:xfrm>
            <a:off x="3797095" y="279061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9" name="Shape 20">
            <a:extLst>
              <a:ext uri="{FF2B5EF4-FFF2-40B4-BE49-F238E27FC236}">
                <a16:creationId xmlns:a16="http://schemas.microsoft.com/office/drawing/2014/main" id="{DC83D2B4-3160-D4CA-F729-850A7A927447}"/>
              </a:ext>
            </a:extLst>
          </p:cNvPr>
          <p:cNvSpPr/>
          <p:nvPr/>
        </p:nvSpPr>
        <p:spPr>
          <a:xfrm>
            <a:off x="3797095" y="320209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1" name="Shape 26">
            <a:extLst>
              <a:ext uri="{FF2B5EF4-FFF2-40B4-BE49-F238E27FC236}">
                <a16:creationId xmlns:a16="http://schemas.microsoft.com/office/drawing/2014/main" id="{7F07FDEC-41E1-C0D7-E427-71EF135F9E21}"/>
              </a:ext>
            </a:extLst>
          </p:cNvPr>
          <p:cNvSpPr/>
          <p:nvPr/>
        </p:nvSpPr>
        <p:spPr>
          <a:xfrm>
            <a:off x="3797095" y="361357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3" name="Shape 32">
            <a:extLst>
              <a:ext uri="{FF2B5EF4-FFF2-40B4-BE49-F238E27FC236}">
                <a16:creationId xmlns:a16="http://schemas.microsoft.com/office/drawing/2014/main" id="{A4A268E4-2F07-5075-FB05-511955AA9C16}"/>
              </a:ext>
            </a:extLst>
          </p:cNvPr>
          <p:cNvSpPr/>
          <p:nvPr/>
        </p:nvSpPr>
        <p:spPr>
          <a:xfrm>
            <a:off x="3797095" y="4025059"/>
            <a:ext cx="12801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D7DE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4" name="Text 9">
            <a:extLst>
              <a:ext uri="{FF2B5EF4-FFF2-40B4-BE49-F238E27FC236}">
                <a16:creationId xmlns:a16="http://schemas.microsoft.com/office/drawing/2014/main" id="{0709BD2C-B23D-A718-1CED-EA8D6DF0CC1D}"/>
              </a:ext>
            </a:extLst>
          </p:cNvPr>
          <p:cNvSpPr/>
          <p:nvPr/>
        </p:nvSpPr>
        <p:spPr>
          <a:xfrm>
            <a:off x="3824707" y="2461435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</a:rPr>
              <a:t>Indice Istat      (mar.2026)</a:t>
            </a:r>
            <a:endParaRPr lang="en-US" sz="1400" dirty="0"/>
          </a:p>
        </p:txBody>
      </p:sp>
      <p:sp>
        <p:nvSpPr>
          <p:cNvPr id="95" name="Text 15">
            <a:extLst>
              <a:ext uri="{FF2B5EF4-FFF2-40B4-BE49-F238E27FC236}">
                <a16:creationId xmlns:a16="http://schemas.microsoft.com/office/drawing/2014/main" id="{4029B482-3386-08D9-4AD3-4DD635B0B0E6}"/>
              </a:ext>
            </a:extLst>
          </p:cNvPr>
          <p:cNvSpPr/>
          <p:nvPr/>
        </p:nvSpPr>
        <p:spPr>
          <a:xfrm>
            <a:off x="3806777" y="2863956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104,7</a:t>
            </a:r>
            <a:endParaRPr lang="en-US" sz="1300" dirty="0"/>
          </a:p>
        </p:txBody>
      </p:sp>
      <p:sp>
        <p:nvSpPr>
          <p:cNvPr id="96" name="Text 21">
            <a:extLst>
              <a:ext uri="{FF2B5EF4-FFF2-40B4-BE49-F238E27FC236}">
                <a16:creationId xmlns:a16="http://schemas.microsoft.com/office/drawing/2014/main" id="{5C7578D6-33D0-B506-1EFC-99468CEDFE6A}"/>
              </a:ext>
            </a:extLst>
          </p:cNvPr>
          <p:cNvSpPr/>
          <p:nvPr/>
        </p:nvSpPr>
        <p:spPr>
          <a:xfrm>
            <a:off x="3806777" y="3275436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107,6</a:t>
            </a:r>
            <a:endParaRPr lang="en-US" sz="1300" dirty="0"/>
          </a:p>
        </p:txBody>
      </p:sp>
      <p:sp>
        <p:nvSpPr>
          <p:cNvPr id="97" name="Text 27">
            <a:extLst>
              <a:ext uri="{FF2B5EF4-FFF2-40B4-BE49-F238E27FC236}">
                <a16:creationId xmlns:a16="http://schemas.microsoft.com/office/drawing/2014/main" id="{D2A5532F-03E5-534C-62FB-6DBBDD88594C}"/>
              </a:ext>
            </a:extLst>
          </p:cNvPr>
          <p:cNvSpPr/>
          <p:nvPr/>
        </p:nvSpPr>
        <p:spPr>
          <a:xfrm>
            <a:off x="3806777" y="3686916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107,8</a:t>
            </a:r>
            <a:endParaRPr lang="en-US" sz="1300" dirty="0"/>
          </a:p>
        </p:txBody>
      </p:sp>
      <p:sp>
        <p:nvSpPr>
          <p:cNvPr id="98" name="Text 33">
            <a:extLst>
              <a:ext uri="{FF2B5EF4-FFF2-40B4-BE49-F238E27FC236}">
                <a16:creationId xmlns:a16="http://schemas.microsoft.com/office/drawing/2014/main" id="{A7825F0E-921E-6A8A-F3C2-6D582829BC5D}"/>
              </a:ext>
            </a:extLst>
          </p:cNvPr>
          <p:cNvSpPr/>
          <p:nvPr/>
        </p:nvSpPr>
        <p:spPr>
          <a:xfrm>
            <a:off x="3806777" y="4098396"/>
            <a:ext cx="12070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rgbClr val="172033"/>
                </a:solidFill>
              </a:rPr>
              <a:t>92,5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9184"/>
            <a:ext cx="10146254" cy="38404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Revisione </a:t>
            </a:r>
            <a:r>
              <a:rPr lang="en-US" sz="1700" b="1" u="sng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mensile</a:t>
            </a:r>
            <a:r>
              <a:rPr lang="en-US" sz="1700" b="1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: SAL a marzo 2026</a:t>
            </a:r>
            <a:endParaRPr lang="en-US" sz="1700" dirty="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98145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F3A5F"/>
                </a:solidFill>
              </a:rPr>
              <a:t>Ogni </a:t>
            </a:r>
            <a:r>
              <a:rPr lang="en-US" sz="1600" b="1">
                <a:solidFill>
                  <a:srgbClr val="1F3A5F"/>
                </a:solidFill>
              </a:rPr>
              <a:t>indice di marzo </a:t>
            </a:r>
            <a:r>
              <a:rPr lang="en-US" sz="1600" b="1" dirty="0">
                <a:solidFill>
                  <a:srgbClr val="1F3A5F"/>
                </a:solidFill>
              </a:rPr>
              <a:t>2026 </a:t>
            </a:r>
            <a:r>
              <a:rPr lang="en-US" sz="1600" b="1">
                <a:solidFill>
                  <a:srgbClr val="1F3A5F"/>
                </a:solidFill>
              </a:rPr>
              <a:t>è ribasato rispetto al mese di aggiudicazione posto uguale a 100</a:t>
            </a:r>
            <a:endParaRPr lang="en-US" sz="1600" b="1" dirty="0">
              <a:solidFill>
                <a:srgbClr val="1F3A5F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571052" y="1115568"/>
            <a:ext cx="9487348" cy="50292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DE5F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Indice marzo 2026 </a:t>
            </a:r>
            <a:r>
              <a:rPr lang="en-US" b="1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ribasato = </a:t>
            </a:r>
            <a:r>
              <a:rPr lang="en-US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indice marzo </a:t>
            </a:r>
            <a:r>
              <a:rPr lang="en-US" b="1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2026 / </a:t>
            </a:r>
            <a:r>
              <a:rPr lang="en-US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indice dicembre 2025 × 100</a:t>
            </a:r>
            <a:endParaRPr lang="en-US" dirty="0">
              <a:latin typeface="+mj-lt"/>
            </a:endParaRPr>
          </a:p>
        </p:txBody>
      </p:sp>
      <p:sp>
        <p:nvSpPr>
          <p:cNvPr id="5" name="Text 3"/>
          <p:cNvSpPr/>
          <p:nvPr/>
        </p:nvSpPr>
        <p:spPr>
          <a:xfrm>
            <a:off x="502920" y="2011680"/>
            <a:ext cx="914400" cy="649224"/>
          </a:xfrm>
          <a:prstGeom prst="rect">
            <a:avLst/>
          </a:prstGeom>
          <a:solidFill>
            <a:srgbClr val="DCECF8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TOL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1417320" y="2011680"/>
            <a:ext cx="3566160" cy="649224"/>
          </a:xfrm>
          <a:prstGeom prst="rect">
            <a:avLst/>
          </a:prstGeom>
          <a:solidFill>
            <a:srgbClr val="DCECF8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Calcolo indice ribasato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983480" y="2011680"/>
            <a:ext cx="1828800" cy="649224"/>
          </a:xfrm>
          <a:prstGeom prst="rect">
            <a:avLst/>
          </a:prstGeom>
          <a:solidFill>
            <a:srgbClr val="DCECF8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Indice ribasato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812280" y="2011680"/>
            <a:ext cx="1097280" cy="649224"/>
          </a:xfrm>
          <a:prstGeom prst="rect">
            <a:avLst/>
          </a:prstGeom>
          <a:solidFill>
            <a:srgbClr val="DCECF8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Peso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7909560" y="2011680"/>
            <a:ext cx="2148840" cy="649224"/>
          </a:xfrm>
          <a:prstGeom prst="rect">
            <a:avLst/>
          </a:prstGeom>
          <a:solidFill>
            <a:srgbClr val="DCECF8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B2E59"/>
                </a:solidFill>
                <a:latin typeface="Aptos" panose="020B0004020202020204" pitchFamily="34" charset="0"/>
                <a:ea typeface="Arial" pitchFamily="34" charset="-122"/>
                <a:cs typeface="Arial" pitchFamily="34" charset="-120"/>
              </a:rPr>
              <a:t>Contributo ponderato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02920" y="2660904"/>
            <a:ext cx="9144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TOL.1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417320" y="2660904"/>
            <a:ext cx="356616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104,7 / 101,4 </a:t>
            </a: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× 100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983480" y="2660904"/>
            <a:ext cx="18288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103,3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812280" y="2660904"/>
            <a:ext cx="109728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30%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7909560" y="2660904"/>
            <a:ext cx="21488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31,0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02920" y="3310128"/>
            <a:ext cx="9144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TOL.3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417320" y="3310128"/>
            <a:ext cx="356616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107,6 / 104,7 </a:t>
            </a: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× 100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983480" y="3310128"/>
            <a:ext cx="18288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102,8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812280" y="3310128"/>
            <a:ext cx="109728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25%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7909560" y="3310128"/>
            <a:ext cx="21488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25,7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02920" y="3959352"/>
            <a:ext cx="9144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TOL.4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1417320" y="3959352"/>
            <a:ext cx="356616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107,8 / 99,4 </a:t>
            </a: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× 100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983480" y="3959352"/>
            <a:ext cx="18288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108,5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812280" y="3959352"/>
            <a:ext cx="109728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20%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909560" y="3959352"/>
            <a:ext cx="21488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21,7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502920" y="4608576"/>
            <a:ext cx="9144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TOL.6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1417320" y="4608576"/>
            <a:ext cx="356616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92,5 / 87,2× </a:t>
            </a: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100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983480" y="4608576"/>
            <a:ext cx="182880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106,1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6812280" y="4608576"/>
            <a:ext cx="109728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25%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7909560" y="4608576"/>
            <a:ext cx="21488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C8D5E2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>
                <a:solidFill>
                  <a:schemeClr val="tx2"/>
                </a:solidFill>
                <a:latin typeface="+mj-lt"/>
                <a:ea typeface="Arial" pitchFamily="34" charset="-122"/>
                <a:cs typeface="Arial" pitchFamily="34" charset="-120"/>
              </a:rPr>
              <a:t>26,5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30" name="Image 0" descr="/mnt/data/template_extract/ppt/media/image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" y="6336792"/>
            <a:ext cx="1298448" cy="393192"/>
          </a:xfrm>
          <a:prstGeom prst="rect">
            <a:avLst/>
          </a:prstGeom>
        </p:spPr>
      </p:pic>
      <p:sp>
        <p:nvSpPr>
          <p:cNvPr id="31" name="Text 28"/>
          <p:cNvSpPr/>
          <p:nvPr/>
        </p:nvSpPr>
        <p:spPr>
          <a:xfrm>
            <a:off x="1783080" y="6473952"/>
            <a:ext cx="3931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8A9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Direzione Affari Economici, Finanza e Centro Studi</a:t>
            </a:r>
            <a:endParaRPr lang="en-US" sz="550" dirty="0"/>
          </a:p>
        </p:txBody>
      </p:sp>
      <p:sp>
        <p:nvSpPr>
          <p:cNvPr id="35" name="Slide Number Placeholder 0">
            <a:extLst>
              <a:ext uri="{FF2B5EF4-FFF2-40B4-BE49-F238E27FC236}">
                <a16:creationId xmlns:a16="http://schemas.microsoft.com/office/drawing/2014/main" id="{4C62DB1E-BD34-1EA9-A2A8-A402E6FBA81D}"/>
              </a:ext>
            </a:extLst>
          </p:cNvPr>
          <p:cNvSpPr txBox="1">
            <a:spLocks/>
          </p:cNvSpPr>
          <p:nvPr/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 marL="0" algn="l" defTabSz="914400" rtl="0" eaLnBrk="1" latinLnBrk="0" hangingPunct="1">
              <a:defRPr sz="750" kern="1200">
                <a:solidFill>
                  <a:srgbClr val="6D758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9184"/>
            <a:ext cx="6675120" cy="38404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950" b="1">
                <a:solidFill>
                  <a:srgbClr val="0B2E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Calcolo del SAL revisionale - </a:t>
            </a:r>
            <a:r>
              <a:rPr lang="en-US" sz="1950" b="1" u="sng">
                <a:solidFill>
                  <a:srgbClr val="0B2E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mensile</a:t>
            </a:r>
            <a:endParaRPr lang="en-US" sz="1950" u="sng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6949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Il coefficiente è calcolato sul confronto tra indice </a:t>
            </a:r>
            <a:r>
              <a:rPr lang="en-US" sz="950">
                <a:solidFill>
                  <a:srgbClr val="6B7280"/>
                </a:solidFill>
              </a:rPr>
              <a:t>sintetico SAL del periodo x  e l’indice </a:t>
            </a:r>
            <a:r>
              <a:rPr lang="en-US" sz="950" dirty="0">
                <a:solidFill>
                  <a:srgbClr val="6B7280"/>
                </a:solidFill>
              </a:rPr>
              <a:t>base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71337" y="1873088"/>
            <a:ext cx="10520124" cy="723165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E1E8F0"/>
            </a:solidFill>
          </a:ln>
        </p:spPr>
        <p:txBody>
          <a:bodyPr wrap="square" lIns="1016" tIns="1016" rIns="1016" bIns="1016" rtlCol="0" anchor="ctr">
            <a:noAutofit/>
          </a:bodyPr>
          <a:lstStyle/>
          <a:p>
            <a:r>
              <a:rPr lang="en-US" sz="20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Coefficiente di revisione = (ISp</a:t>
            </a:r>
            <a:r>
              <a:rPr lang="en-US" sz="2000" b="1" baseline="-2500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x </a:t>
            </a:r>
            <a:r>
              <a:rPr lang="en-US" sz="20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− </a:t>
            </a:r>
            <a:r>
              <a:rPr lang="en-US" sz="2000" b="1">
                <a:solidFill>
                  <a:srgbClr val="0B2E59"/>
                </a:solidFill>
                <a:latin typeface="+mj-lt"/>
                <a:cs typeface="Arial" pitchFamily="34" charset="-120"/>
              </a:rPr>
              <a:t>ISm</a:t>
            </a:r>
            <a:r>
              <a:rPr lang="en-US" sz="2000" b="1" baseline="-25000">
                <a:solidFill>
                  <a:srgbClr val="0B2E59"/>
                </a:solidFill>
                <a:latin typeface="+mj-lt"/>
                <a:cs typeface="Arial" pitchFamily="34" charset="-120"/>
              </a:rPr>
              <a:t>0</a:t>
            </a:r>
            <a:r>
              <a:rPr lang="en-US" sz="20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) / </a:t>
            </a:r>
            <a:r>
              <a:rPr lang="en-US" sz="2000" b="1">
                <a:solidFill>
                  <a:srgbClr val="0B2E59"/>
                </a:solidFill>
                <a:latin typeface="+mj-lt"/>
                <a:cs typeface="Arial" pitchFamily="34" charset="-120"/>
              </a:rPr>
              <a:t>ISm</a:t>
            </a:r>
            <a:r>
              <a:rPr lang="en-US" sz="2000" b="1" baseline="-25000">
                <a:solidFill>
                  <a:srgbClr val="0B2E59"/>
                </a:solidFill>
                <a:latin typeface="+mj-lt"/>
                <a:cs typeface="Arial" pitchFamily="34" charset="-120"/>
              </a:rPr>
              <a:t>0</a:t>
            </a:r>
            <a:r>
              <a:rPr lang="en-US" sz="20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 = (</a:t>
            </a:r>
            <a:r>
              <a:rPr lang="en-US" sz="2000" b="1">
                <a:solidFill>
                  <a:srgbClr val="0B2E59"/>
                </a:solidFill>
                <a:ea typeface="Arial" pitchFamily="34" charset="-122"/>
                <a:cs typeface="Arial" pitchFamily="34" charset="-120"/>
              </a:rPr>
              <a:t>104,9 </a:t>
            </a:r>
            <a:r>
              <a:rPr lang="en-US" sz="20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− 100,0) / 100,0 = 0,0488</a:t>
            </a:r>
          </a:p>
          <a:p>
            <a:endParaRPr lang="en-US" sz="600" b="1">
              <a:solidFill>
                <a:srgbClr val="0B2E59"/>
              </a:solidFill>
              <a:latin typeface="+mj-lt"/>
              <a:ea typeface="Arial" pitchFamily="34" charset="-122"/>
              <a:cs typeface="Arial" pitchFamily="34" charset="-120"/>
            </a:endParaRPr>
          </a:p>
          <a:p>
            <a:r>
              <a:rPr lang="en-US" sz="2000" b="1">
                <a:solidFill>
                  <a:srgbClr val="0B2E59"/>
                </a:solidFill>
                <a:latin typeface="+mj-lt"/>
                <a:cs typeface="Arial" pitchFamily="34" charset="-120"/>
              </a:rPr>
              <a:t>Arrotondato alla quarta cifra decimale:0,0488 = 4,88%</a:t>
            </a:r>
            <a:endParaRPr lang="en-US" sz="2000" dirty="0">
              <a:latin typeface="+mj-lt"/>
            </a:endParaRPr>
          </a:p>
        </p:txBody>
      </p:sp>
      <p:sp>
        <p:nvSpPr>
          <p:cNvPr id="6" name="Text 4"/>
          <p:cNvSpPr/>
          <p:nvPr/>
        </p:nvSpPr>
        <p:spPr>
          <a:xfrm>
            <a:off x="471336" y="2899583"/>
            <a:ext cx="10520125" cy="591036"/>
          </a:xfrm>
          <a:prstGeom prst="roundRect">
            <a:avLst/>
          </a:prstGeom>
          <a:solidFill>
            <a:srgbClr val="E9F7EF"/>
          </a:solidFill>
          <a:ln w="12700">
            <a:solidFill>
              <a:srgbClr val="BFE7C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78A4C"/>
                </a:solidFill>
                <a:latin typeface="+mj-lt"/>
                <a:ea typeface="Arial" pitchFamily="34" charset="-122"/>
                <a:cs typeface="Arial" pitchFamily="34" charset="-120"/>
              </a:rPr>
              <a:t>La soglia del 3% </a:t>
            </a:r>
            <a:r>
              <a:rPr lang="en-US" sz="2200" b="1">
                <a:solidFill>
                  <a:srgbClr val="178A4C"/>
                </a:solidFill>
                <a:latin typeface="+mj-lt"/>
                <a:ea typeface="Arial" pitchFamily="34" charset="-122"/>
                <a:cs typeface="Arial" pitchFamily="34" charset="-120"/>
              </a:rPr>
              <a:t>è superata → </a:t>
            </a:r>
            <a:r>
              <a:rPr lang="en-US" sz="2200" b="1" dirty="0">
                <a:solidFill>
                  <a:srgbClr val="178A4C"/>
                </a:solidFill>
                <a:latin typeface="+mj-lt"/>
                <a:ea typeface="Arial" pitchFamily="34" charset="-122"/>
                <a:cs typeface="Arial" pitchFamily="34" charset="-120"/>
              </a:rPr>
              <a:t>la revisione prezzi scatta</a:t>
            </a:r>
            <a:endParaRPr lang="en-US" sz="2200" dirty="0">
              <a:latin typeface="+mj-lt"/>
            </a:endParaRPr>
          </a:p>
        </p:txBody>
      </p:sp>
      <p:sp>
        <p:nvSpPr>
          <p:cNvPr id="7" name="Text 5"/>
          <p:cNvSpPr/>
          <p:nvPr/>
        </p:nvSpPr>
        <p:spPr>
          <a:xfrm>
            <a:off x="480508" y="3663273"/>
            <a:ext cx="10520124" cy="723165"/>
          </a:xfrm>
          <a:prstGeom prst="roundRect">
            <a:avLst/>
          </a:prstGeom>
          <a:solidFill>
            <a:srgbClr val="FFF1E2"/>
          </a:solidFill>
          <a:ln w="12700">
            <a:solidFill>
              <a:srgbClr val="FFD6AD"/>
            </a:solidFill>
          </a:ln>
        </p:spPr>
        <p:txBody>
          <a:bodyPr wrap="square" lIns="762" tIns="762" rIns="762" bIns="762" rtlCol="0" anchor="ctr">
            <a:no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28C28"/>
                </a:solidFill>
                <a:latin typeface="+mj-lt"/>
                <a:ea typeface="Arial" pitchFamily="34" charset="-122"/>
                <a:cs typeface="Arial" pitchFamily="34" charset="-120"/>
              </a:rPr>
              <a:t>Parte eccedente</a:t>
            </a:r>
            <a:endParaRPr lang="en-US" sz="2200" dirty="0">
              <a:latin typeface="+mj-lt"/>
            </a:endParaRPr>
          </a:p>
          <a:p>
            <a:pPr marL="0" indent="0" algn="ctr">
              <a:buNone/>
            </a:pPr>
            <a:r>
              <a:rPr lang="en-US" sz="2200" b="1">
                <a:solidFill>
                  <a:srgbClr val="F28C28"/>
                </a:solidFill>
                <a:latin typeface="+mj-lt"/>
                <a:ea typeface="Arial" pitchFamily="34" charset="-122"/>
                <a:cs typeface="Arial" pitchFamily="34" charset="-120"/>
              </a:rPr>
              <a:t>0,0488 </a:t>
            </a:r>
            <a:r>
              <a:rPr lang="en-US" sz="2200" b="1" dirty="0">
                <a:solidFill>
                  <a:srgbClr val="F28C28"/>
                </a:solidFill>
                <a:latin typeface="+mj-lt"/>
                <a:ea typeface="Arial" pitchFamily="34" charset="-122"/>
                <a:cs typeface="Arial" pitchFamily="34" charset="-120"/>
              </a:rPr>
              <a:t>− 0,0300 </a:t>
            </a:r>
            <a:r>
              <a:rPr lang="en-US" sz="2200" b="1">
                <a:solidFill>
                  <a:srgbClr val="F28C28"/>
                </a:solidFill>
                <a:latin typeface="+mj-lt"/>
                <a:ea typeface="Arial" pitchFamily="34" charset="-122"/>
                <a:cs typeface="Arial" pitchFamily="34" charset="-120"/>
              </a:rPr>
              <a:t>= 0,0188</a:t>
            </a:r>
            <a:endParaRPr lang="en-US" sz="2200" dirty="0">
              <a:latin typeface="+mj-lt"/>
            </a:endParaRPr>
          </a:p>
        </p:txBody>
      </p:sp>
      <p:pic>
        <p:nvPicPr>
          <p:cNvPr id="9" name="Image 0" descr="/mnt/data/template_extract/ppt/media/image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" y="6336792"/>
            <a:ext cx="1298448" cy="39319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783080" y="6473952"/>
            <a:ext cx="3931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8A9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Direzione Affari Economici, Finanza e Centro Studi</a:t>
            </a:r>
            <a:endParaRPr lang="en-US" sz="550" dirty="0"/>
          </a:p>
        </p:txBody>
      </p:sp>
      <p:sp>
        <p:nvSpPr>
          <p:cNvPr id="12" name="Text 2">
            <a:extLst>
              <a:ext uri="{FF2B5EF4-FFF2-40B4-BE49-F238E27FC236}">
                <a16:creationId xmlns:a16="http://schemas.microsoft.com/office/drawing/2014/main" id="{5A16FD85-4121-12C1-7E59-6538D2FCAFE3}"/>
              </a:ext>
            </a:extLst>
          </p:cNvPr>
          <p:cNvSpPr/>
          <p:nvPr/>
        </p:nvSpPr>
        <p:spPr>
          <a:xfrm>
            <a:off x="480508" y="1126582"/>
            <a:ext cx="10520124" cy="57141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DE5F8"/>
            </a:solidFill>
          </a:ln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ISp</a:t>
            </a:r>
            <a:r>
              <a:rPr lang="en-US" sz="2000" b="1" baseline="-25000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x</a:t>
            </a:r>
            <a:r>
              <a:rPr lang="en-US" sz="2000" b="1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= 31,0 + 25,7 + 21,7 + 26,5 = 104,9</a:t>
            </a:r>
          </a:p>
          <a:p>
            <a:r>
              <a:rPr lang="en-US" sz="2000" b="1">
                <a:solidFill>
                  <a:srgbClr val="0B2E59"/>
                </a:solidFill>
                <a:latin typeface="+mj-lt"/>
                <a:cs typeface="Arial" pitchFamily="34" charset="-120"/>
              </a:rPr>
              <a:t>ISm</a:t>
            </a:r>
            <a:r>
              <a:rPr lang="en-US" sz="2000" b="1" baseline="-25000">
                <a:solidFill>
                  <a:srgbClr val="0B2E59"/>
                </a:solidFill>
                <a:latin typeface="+mj-lt"/>
                <a:cs typeface="Arial" pitchFamily="34" charset="-120"/>
              </a:rPr>
              <a:t>0</a:t>
            </a:r>
            <a:r>
              <a:rPr lang="en-US" sz="2000" b="1">
                <a:solidFill>
                  <a:srgbClr val="0B2E59"/>
                </a:solidFill>
                <a:latin typeface="+mj-lt"/>
                <a:cs typeface="Arial" pitchFamily="34" charset="-120"/>
              </a:rPr>
              <a:t> = 100,0</a:t>
            </a:r>
            <a:endParaRPr lang="en-US" sz="2000" dirty="0">
              <a:latin typeface="+mj-lt"/>
            </a:endParaRPr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EBD42D8D-76ED-05AD-9549-DB5B6F79F40B}"/>
              </a:ext>
            </a:extLst>
          </p:cNvPr>
          <p:cNvSpPr/>
          <p:nvPr/>
        </p:nvSpPr>
        <p:spPr>
          <a:xfrm>
            <a:off x="868680" y="4605971"/>
            <a:ext cx="10131952" cy="50292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DE5F8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Importo revisionale = SAL × 90% × parte eccedente</a:t>
            </a:r>
            <a:endParaRPr lang="en-US" sz="2400" dirty="0">
              <a:latin typeface="+mj-lt"/>
            </a:endParaRPr>
          </a:p>
        </p:txBody>
      </p:sp>
      <p:sp>
        <p:nvSpPr>
          <p:cNvPr id="15" name="Text 3">
            <a:extLst>
              <a:ext uri="{FF2B5EF4-FFF2-40B4-BE49-F238E27FC236}">
                <a16:creationId xmlns:a16="http://schemas.microsoft.com/office/drawing/2014/main" id="{983E43AF-75C8-9A63-9974-087DF1329EA2}"/>
              </a:ext>
            </a:extLst>
          </p:cNvPr>
          <p:cNvSpPr/>
          <p:nvPr/>
        </p:nvSpPr>
        <p:spPr>
          <a:xfrm>
            <a:off x="1051560" y="5408025"/>
            <a:ext cx="388620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1E8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€ 50.000,00 × 0,90 </a:t>
            </a:r>
            <a:r>
              <a:rPr lang="en-US" sz="2400" b="1">
                <a:solidFill>
                  <a:srgbClr val="0B2E59"/>
                </a:solidFill>
                <a:latin typeface="+mj-lt"/>
                <a:ea typeface="Arial" pitchFamily="34" charset="-122"/>
                <a:cs typeface="Arial" pitchFamily="34" charset="-120"/>
              </a:rPr>
              <a:t>× 0,0188</a:t>
            </a:r>
            <a:endParaRPr lang="en-US" sz="2400" dirty="0">
              <a:latin typeface="+mj-lt"/>
            </a:endParaRPr>
          </a:p>
        </p:txBody>
      </p:sp>
      <p:sp>
        <p:nvSpPr>
          <p:cNvPr id="16" name="Text 4">
            <a:extLst>
              <a:ext uri="{FF2B5EF4-FFF2-40B4-BE49-F238E27FC236}">
                <a16:creationId xmlns:a16="http://schemas.microsoft.com/office/drawing/2014/main" id="{A4AF99DE-8B87-5D61-738C-0C4AB82CB768}"/>
              </a:ext>
            </a:extLst>
          </p:cNvPr>
          <p:cNvSpPr/>
          <p:nvPr/>
        </p:nvSpPr>
        <p:spPr>
          <a:xfrm>
            <a:off x="5212080" y="5636625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7A8794"/>
                </a:solidFill>
                <a:latin typeface="+mj-lt"/>
              </a:rPr>
              <a:t>=</a:t>
            </a:r>
            <a:endParaRPr lang="en-US" sz="2400" dirty="0">
              <a:latin typeface="+mj-lt"/>
            </a:endParaRPr>
          </a:p>
        </p:txBody>
      </p:sp>
      <p:sp>
        <p:nvSpPr>
          <p:cNvPr id="17" name="Text 5">
            <a:extLst>
              <a:ext uri="{FF2B5EF4-FFF2-40B4-BE49-F238E27FC236}">
                <a16:creationId xmlns:a16="http://schemas.microsoft.com/office/drawing/2014/main" id="{09F5941A-964D-43EA-0EE9-65C828C17502}"/>
              </a:ext>
            </a:extLst>
          </p:cNvPr>
          <p:cNvSpPr/>
          <p:nvPr/>
        </p:nvSpPr>
        <p:spPr>
          <a:xfrm>
            <a:off x="5989320" y="5225145"/>
            <a:ext cx="3840480" cy="123444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BFE7C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78A4C"/>
                </a:solidFill>
                <a:latin typeface="+mj-lt"/>
                <a:ea typeface="Arial" pitchFamily="34" charset="-122"/>
                <a:cs typeface="Arial" pitchFamily="34" charset="-120"/>
              </a:rPr>
              <a:t>+ </a:t>
            </a:r>
            <a:r>
              <a:rPr lang="en-US" sz="2400" b="1">
                <a:solidFill>
                  <a:srgbClr val="178A4C"/>
                </a:solidFill>
                <a:latin typeface="+mj-lt"/>
                <a:ea typeface="Arial" pitchFamily="34" charset="-122"/>
                <a:cs typeface="Arial" pitchFamily="34" charset="-120"/>
              </a:rPr>
              <a:t>€ 846,0</a:t>
            </a:r>
            <a:endParaRPr lang="en-US" sz="2400" dirty="0">
              <a:latin typeface="+mj-lt"/>
            </a:endParaRPr>
          </a:p>
        </p:txBody>
      </p:sp>
      <p:sp>
        <p:nvSpPr>
          <p:cNvPr id="18" name="Slide Number Placeholder 0">
            <a:extLst>
              <a:ext uri="{FF2B5EF4-FFF2-40B4-BE49-F238E27FC236}">
                <a16:creationId xmlns:a16="http://schemas.microsoft.com/office/drawing/2014/main" id="{66784889-129D-6CB7-C157-2942BAFD18C1}"/>
              </a:ext>
            </a:extLst>
          </p:cNvPr>
          <p:cNvSpPr txBox="1">
            <a:spLocks/>
          </p:cNvSpPr>
          <p:nvPr/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 marL="0" algn="l" defTabSz="914400" rtl="0" eaLnBrk="1" latinLnBrk="0" hangingPunct="1">
              <a:defRPr sz="750" kern="1200">
                <a:solidFill>
                  <a:srgbClr val="6D758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55EBA-C7D1-01EC-955D-8DD47D807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0" descr="/mnt/data/template_extract/ppt/media/image3.png">
            <a:extLst>
              <a:ext uri="{FF2B5EF4-FFF2-40B4-BE49-F238E27FC236}">
                <a16:creationId xmlns:a16="http://schemas.microsoft.com/office/drawing/2014/main" id="{62D36026-B6EB-6A6F-EC4B-B38B070846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" y="6336792"/>
            <a:ext cx="1298448" cy="393192"/>
          </a:xfrm>
          <a:prstGeom prst="rect">
            <a:avLst/>
          </a:prstGeom>
        </p:spPr>
      </p:pic>
      <p:sp>
        <p:nvSpPr>
          <p:cNvPr id="10" name="Text 7">
            <a:extLst>
              <a:ext uri="{FF2B5EF4-FFF2-40B4-BE49-F238E27FC236}">
                <a16:creationId xmlns:a16="http://schemas.microsoft.com/office/drawing/2014/main" id="{4B878ABE-1BD7-5F34-01D1-C5E04EAE00CC}"/>
              </a:ext>
            </a:extLst>
          </p:cNvPr>
          <p:cNvSpPr/>
          <p:nvPr/>
        </p:nvSpPr>
        <p:spPr>
          <a:xfrm>
            <a:off x="1783080" y="6473952"/>
            <a:ext cx="3931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8A9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Direzione Affari Economici, Finanza e Centro Studi</a:t>
            </a:r>
            <a:endParaRPr lang="en-US" sz="550" dirty="0"/>
          </a:p>
        </p:txBody>
      </p:sp>
      <p:sp>
        <p:nvSpPr>
          <p:cNvPr id="18" name="Slide Number Placeholder 0">
            <a:extLst>
              <a:ext uri="{FF2B5EF4-FFF2-40B4-BE49-F238E27FC236}">
                <a16:creationId xmlns:a16="http://schemas.microsoft.com/office/drawing/2014/main" id="{42B2B55F-C90D-056D-AF14-84112A180443}"/>
              </a:ext>
            </a:extLst>
          </p:cNvPr>
          <p:cNvSpPr txBox="1">
            <a:spLocks/>
          </p:cNvSpPr>
          <p:nvPr/>
        </p:nvSpPr>
        <p:spPr>
          <a:xfrm>
            <a:off x="11658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 marL="0" algn="l" defTabSz="914400" rtl="0" eaLnBrk="1" latinLnBrk="0" hangingPunct="1">
              <a:defRPr sz="750" kern="1200">
                <a:solidFill>
                  <a:srgbClr val="6D758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8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8BB3AA7-4207-0C12-622C-81A4DBA528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18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425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89594-D42F-2467-1EB4-3A17B98CD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4">
            <a:extLst>
              <a:ext uri="{FF2B5EF4-FFF2-40B4-BE49-F238E27FC236}">
                <a16:creationId xmlns:a16="http://schemas.microsoft.com/office/drawing/2014/main" id="{F322BC26-F143-7C41-6A6C-87F7011824FF}"/>
              </a:ext>
            </a:extLst>
          </p:cNvPr>
          <p:cNvSpPr/>
          <p:nvPr/>
        </p:nvSpPr>
        <p:spPr>
          <a:xfrm>
            <a:off x="-185" y="3207917"/>
            <a:ext cx="12206072" cy="3650084"/>
          </a:xfrm>
          <a:custGeom>
            <a:avLst/>
            <a:gdLst>
              <a:gd name="connsiteX0" fmla="*/ 3358644 w 3359014"/>
              <a:gd name="connsiteY0" fmla="*/ 9548 h 4679149"/>
              <a:gd name="connsiteX1" fmla="*/ 192491 w 3359014"/>
              <a:gd name="connsiteY1" fmla="*/ 0 h 4679149"/>
              <a:gd name="connsiteX2" fmla="*/ 602304 w 3359014"/>
              <a:gd name="connsiteY2" fmla="*/ 1356375 h 4679149"/>
              <a:gd name="connsiteX3" fmla="*/ 0 w 3359014"/>
              <a:gd name="connsiteY3" fmla="*/ 1356375 h 4679149"/>
              <a:gd name="connsiteX4" fmla="*/ 0 w 3359014"/>
              <a:gd name="connsiteY4" fmla="*/ 2956206 h 4679149"/>
              <a:gd name="connsiteX5" fmla="*/ 1057726 w 3359014"/>
              <a:gd name="connsiteY5" fmla="*/ 2956206 h 4679149"/>
              <a:gd name="connsiteX6" fmla="*/ 1574539 w 3359014"/>
              <a:gd name="connsiteY6" fmla="*/ 4679149 h 4679149"/>
              <a:gd name="connsiteX7" fmla="*/ 3359014 w 3359014"/>
              <a:gd name="connsiteY7" fmla="*/ 4679149 h 4679149"/>
              <a:gd name="connsiteX8" fmla="*/ 3358644 w 3359014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6950210 w 9251498"/>
              <a:gd name="connsiteY5" fmla="*/ 2956206 h 4679149"/>
              <a:gd name="connsiteX6" fmla="*/ 0 w 9251498"/>
              <a:gd name="connsiteY6" fmla="*/ 4679149 h 4679149"/>
              <a:gd name="connsiteX7" fmla="*/ 9251498 w 9251498"/>
              <a:gd name="connsiteY7" fmla="*/ 4679149 h 4679149"/>
              <a:gd name="connsiteX8" fmla="*/ 9251128 w 9251498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0 w 9251498"/>
              <a:gd name="connsiteY5" fmla="*/ 4679149 h 4679149"/>
              <a:gd name="connsiteX6" fmla="*/ 9251498 w 9251498"/>
              <a:gd name="connsiteY6" fmla="*/ 4679149 h 4679149"/>
              <a:gd name="connsiteX7" fmla="*/ 9251128 w 9251498"/>
              <a:gd name="connsiteY7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2956206 h 4679149"/>
              <a:gd name="connsiteX4" fmla="*/ 0 w 9251498"/>
              <a:gd name="connsiteY4" fmla="*/ 4679149 h 4679149"/>
              <a:gd name="connsiteX5" fmla="*/ 9251498 w 9251498"/>
              <a:gd name="connsiteY5" fmla="*/ 4679149 h 4679149"/>
              <a:gd name="connsiteX6" fmla="*/ 9251128 w 9251498"/>
              <a:gd name="connsiteY6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5892484 w 9251498"/>
              <a:gd name="connsiteY2" fmla="*/ 2956206 h 4679149"/>
              <a:gd name="connsiteX3" fmla="*/ 0 w 9251498"/>
              <a:gd name="connsiteY3" fmla="*/ 4679149 h 4679149"/>
              <a:gd name="connsiteX4" fmla="*/ 9251498 w 9251498"/>
              <a:gd name="connsiteY4" fmla="*/ 4679149 h 4679149"/>
              <a:gd name="connsiteX5" fmla="*/ 9251128 w 9251498"/>
              <a:gd name="connsiteY5" fmla="*/ 9548 h 4679149"/>
              <a:gd name="connsiteX0" fmla="*/ 9251128 w 9251498"/>
              <a:gd name="connsiteY0" fmla="*/ 0 h 4669601"/>
              <a:gd name="connsiteX1" fmla="*/ 5892484 w 9251498"/>
              <a:gd name="connsiteY1" fmla="*/ 2946658 h 4669601"/>
              <a:gd name="connsiteX2" fmla="*/ 0 w 9251498"/>
              <a:gd name="connsiteY2" fmla="*/ 4669601 h 4669601"/>
              <a:gd name="connsiteX3" fmla="*/ 9251498 w 9251498"/>
              <a:gd name="connsiteY3" fmla="*/ 4669601 h 4669601"/>
              <a:gd name="connsiteX4" fmla="*/ 9251128 w 9251498"/>
              <a:gd name="connsiteY4" fmla="*/ 0 h 4669601"/>
              <a:gd name="connsiteX0" fmla="*/ 9232031 w 9251498"/>
              <a:gd name="connsiteY0" fmla="*/ 0 h 2740943"/>
              <a:gd name="connsiteX1" fmla="*/ 5892484 w 9251498"/>
              <a:gd name="connsiteY1" fmla="*/ 1018000 h 2740943"/>
              <a:gd name="connsiteX2" fmla="*/ 0 w 9251498"/>
              <a:gd name="connsiteY2" fmla="*/ 2740943 h 2740943"/>
              <a:gd name="connsiteX3" fmla="*/ 9251498 w 9251498"/>
              <a:gd name="connsiteY3" fmla="*/ 2740943 h 2740943"/>
              <a:gd name="connsiteX4" fmla="*/ 9232031 w 9251498"/>
              <a:gd name="connsiteY4" fmla="*/ 0 h 2740943"/>
              <a:gd name="connsiteX0" fmla="*/ 9232031 w 9251498"/>
              <a:gd name="connsiteY0" fmla="*/ 0 h 2740943"/>
              <a:gd name="connsiteX1" fmla="*/ 0 w 9251498"/>
              <a:gd name="connsiteY1" fmla="*/ 2740943 h 2740943"/>
              <a:gd name="connsiteX2" fmla="*/ 9251498 w 9251498"/>
              <a:gd name="connsiteY2" fmla="*/ 2740943 h 2740943"/>
              <a:gd name="connsiteX3" fmla="*/ 9232031 w 9251498"/>
              <a:gd name="connsiteY3" fmla="*/ 0 h 274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1498" h="2740943">
                <a:moveTo>
                  <a:pt x="9232031" y="0"/>
                </a:moveTo>
                <a:lnTo>
                  <a:pt x="0" y="2740943"/>
                </a:lnTo>
                <a:lnTo>
                  <a:pt x="9251498" y="2740943"/>
                </a:lnTo>
                <a:cubicBezTo>
                  <a:pt x="9251375" y="1184409"/>
                  <a:pt x="9232154" y="1556534"/>
                  <a:pt x="9232031" y="0"/>
                </a:cubicBezTo>
                <a:close/>
              </a:path>
            </a:pathLst>
          </a:cu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97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4AEB27D-8376-67FD-9976-BFA29CB37E70}"/>
              </a:ext>
            </a:extLst>
          </p:cNvPr>
          <p:cNvSpPr/>
          <p:nvPr/>
        </p:nvSpPr>
        <p:spPr>
          <a:xfrm>
            <a:off x="12809" y="1"/>
            <a:ext cx="4473344" cy="6231393"/>
          </a:xfrm>
          <a:custGeom>
            <a:avLst/>
            <a:gdLst/>
            <a:ahLst/>
            <a:cxnLst/>
            <a:rect l="l" t="t" r="r" b="b"/>
            <a:pathLst>
              <a:path w="3359150" h="4679315">
                <a:moveTo>
                  <a:pt x="1821316" y="0"/>
                </a:moveTo>
                <a:lnTo>
                  <a:pt x="192491" y="0"/>
                </a:lnTo>
                <a:lnTo>
                  <a:pt x="602304" y="1356375"/>
                </a:lnTo>
                <a:lnTo>
                  <a:pt x="0" y="1356375"/>
                </a:lnTo>
                <a:lnTo>
                  <a:pt x="0" y="2956206"/>
                </a:lnTo>
                <a:lnTo>
                  <a:pt x="1057726" y="2956206"/>
                </a:lnTo>
                <a:lnTo>
                  <a:pt x="1574539" y="4679149"/>
                </a:lnTo>
                <a:lnTo>
                  <a:pt x="3359014" y="4679149"/>
                </a:lnTo>
                <a:lnTo>
                  <a:pt x="1821316" y="0"/>
                </a:lnTo>
                <a:close/>
              </a:path>
            </a:pathLst>
          </a:custGeom>
          <a:solidFill>
            <a:srgbClr val="E47823">
              <a:alpha val="50000"/>
            </a:srgbClr>
          </a:solidFill>
        </p:spPr>
        <p:txBody>
          <a:bodyPr wrap="square" lIns="0" tIns="0" rIns="0" bIns="0" rtlCol="0"/>
          <a:lstStyle/>
          <a:p>
            <a:endParaRPr lang="it-IT" sz="2397" dirty="0"/>
          </a:p>
          <a:p>
            <a:endParaRPr lang="it-IT" sz="2397" dirty="0"/>
          </a:p>
        </p:txBody>
      </p:sp>
      <p:sp>
        <p:nvSpPr>
          <p:cNvPr id="14" name="object 6">
            <a:extLst>
              <a:ext uri="{FF2B5EF4-FFF2-40B4-BE49-F238E27FC236}">
                <a16:creationId xmlns:a16="http://schemas.microsoft.com/office/drawing/2014/main" id="{D756EAD1-8524-62FA-BFF1-0F026FE604CC}"/>
              </a:ext>
            </a:extLst>
          </p:cNvPr>
          <p:cNvSpPr/>
          <p:nvPr/>
        </p:nvSpPr>
        <p:spPr>
          <a:xfrm>
            <a:off x="257825" y="0"/>
            <a:ext cx="8095992" cy="466784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E47823"/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3D364047-6F36-9282-E772-177E681B2D60}"/>
              </a:ext>
            </a:extLst>
          </p:cNvPr>
          <p:cNvSpPr txBox="1"/>
          <p:nvPr/>
        </p:nvSpPr>
        <p:spPr>
          <a:xfrm>
            <a:off x="757708" y="78807"/>
            <a:ext cx="6555989" cy="273301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>
              <a:spcBef>
                <a:spcPts val="133"/>
              </a:spcBef>
            </a:pPr>
            <a:r>
              <a:rPr sz="1665" b="1" dirty="0">
                <a:solidFill>
                  <a:srgbClr val="FFFFFF"/>
                </a:solidFill>
                <a:latin typeface="+mj-lt"/>
                <a:cs typeface="Tahoma"/>
              </a:rPr>
              <a:t>Direzione </a:t>
            </a:r>
            <a:r>
              <a:rPr lang="it-IT" sz="1665" b="1" dirty="0">
                <a:solidFill>
                  <a:srgbClr val="FFFFFF"/>
                </a:solidFill>
                <a:latin typeface="+mj-lt"/>
                <a:cs typeface="Tahoma"/>
              </a:rPr>
              <a:t>Affari Economici, Finanza e Centro Studi</a:t>
            </a:r>
            <a:endParaRPr sz="1665" b="1" dirty="0">
              <a:latin typeface="+mj-lt"/>
              <a:cs typeface="Tahoma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DD38465-579F-0026-07F3-D13DB268E2FB}"/>
              </a:ext>
            </a:extLst>
          </p:cNvPr>
          <p:cNvSpPr txBox="1"/>
          <p:nvPr/>
        </p:nvSpPr>
        <p:spPr>
          <a:xfrm>
            <a:off x="6220025" y="1037297"/>
            <a:ext cx="184731" cy="461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397" dirty="0"/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3DCB72E0-3995-3247-8989-AF95AADF23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0515" y="214589"/>
            <a:ext cx="3435532" cy="926247"/>
          </a:xfrm>
          <a:prstGeom prst="rect">
            <a:avLst/>
          </a:prstGeom>
        </p:spPr>
      </p:pic>
      <p:sp>
        <p:nvSpPr>
          <p:cNvPr id="2" name="object 9">
            <a:extLst>
              <a:ext uri="{FF2B5EF4-FFF2-40B4-BE49-F238E27FC236}">
                <a16:creationId xmlns:a16="http://schemas.microsoft.com/office/drawing/2014/main" id="{B77956F3-0812-6112-1B1F-F06F0B3E7FCD}"/>
              </a:ext>
            </a:extLst>
          </p:cNvPr>
          <p:cNvSpPr txBox="1">
            <a:spLocks/>
          </p:cNvSpPr>
          <p:nvPr/>
        </p:nvSpPr>
        <p:spPr>
          <a:xfrm>
            <a:off x="4093302" y="3867648"/>
            <a:ext cx="2707087" cy="559066"/>
          </a:xfrm>
          <a:prstGeom prst="rect">
            <a:avLst/>
          </a:prstGeom>
        </p:spPr>
        <p:txBody>
          <a:bodyPr vert="horz" wrap="square" lIns="0" tIns="101475" rIns="0" bIns="0" rtlCol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6913" marR="6765">
              <a:lnSpc>
                <a:spcPts val="3995"/>
              </a:lnSpc>
              <a:spcBef>
                <a:spcPts val="799"/>
              </a:spcBef>
            </a:pPr>
            <a:r>
              <a:rPr lang="it-IT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+mn-ea"/>
                <a:cs typeface="+mn-cs"/>
              </a:rPr>
              <a:t>Flavio Monosilio</a:t>
            </a: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B4EB57A9-31E5-3D5A-AB53-7776A35E338C}"/>
              </a:ext>
            </a:extLst>
          </p:cNvPr>
          <p:cNvSpPr txBox="1">
            <a:spLocks/>
          </p:cNvSpPr>
          <p:nvPr/>
        </p:nvSpPr>
        <p:spPr>
          <a:xfrm>
            <a:off x="4093302" y="4335778"/>
            <a:ext cx="3123962" cy="546114"/>
          </a:xfrm>
          <a:prstGeom prst="rect">
            <a:avLst/>
          </a:prstGeom>
        </p:spPr>
        <p:txBody>
          <a:bodyPr vert="horz" wrap="square" lIns="0" tIns="101475" rIns="0" bIns="0" rtlCol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6913" marR="6765">
              <a:lnSpc>
                <a:spcPts val="3995"/>
              </a:lnSpc>
              <a:spcBef>
                <a:spcPts val="799"/>
              </a:spcBef>
            </a:pPr>
            <a:r>
              <a:rPr lang="it-IT" sz="2000" b="0" dirty="0">
                <a:solidFill>
                  <a:schemeClr val="tx2"/>
                </a:solidFill>
                <a:latin typeface="Helvetica" pitchFamily="2" charset="0"/>
                <a:ea typeface="+mn-ea"/>
                <a:cs typeface="+mn-cs"/>
              </a:rPr>
              <a:t>affarieconomici@ance.it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5E09857-16E7-09AA-395B-23BE5C668D68}"/>
              </a:ext>
            </a:extLst>
          </p:cNvPr>
          <p:cNvSpPr txBox="1"/>
          <p:nvPr/>
        </p:nvSpPr>
        <p:spPr>
          <a:xfrm>
            <a:off x="3489413" y="3227026"/>
            <a:ext cx="8689778" cy="666208"/>
          </a:xfrm>
          <a:custGeom>
            <a:avLst/>
            <a:gdLst>
              <a:gd name="csX0" fmla="*/ 0 w 8621016"/>
              <a:gd name="csY0" fmla="*/ 0 h 666208"/>
              <a:gd name="csX1" fmla="*/ 8621016 w 8621016"/>
              <a:gd name="csY1" fmla="*/ 0 h 666208"/>
              <a:gd name="csX2" fmla="*/ 8621016 w 8621016"/>
              <a:gd name="csY2" fmla="*/ 666208 h 666208"/>
              <a:gd name="csX3" fmla="*/ 0 w 8621016"/>
              <a:gd name="csY3" fmla="*/ 666208 h 666208"/>
              <a:gd name="csX4" fmla="*/ 0 w 8621016"/>
              <a:gd name="csY4" fmla="*/ 0 h 666208"/>
              <a:gd name="csX0" fmla="*/ 24191 w 8621016"/>
              <a:gd name="csY0" fmla="*/ 7257 h 666208"/>
              <a:gd name="csX1" fmla="*/ 8621016 w 8621016"/>
              <a:gd name="csY1" fmla="*/ 0 h 666208"/>
              <a:gd name="csX2" fmla="*/ 8621016 w 8621016"/>
              <a:gd name="csY2" fmla="*/ 666208 h 666208"/>
              <a:gd name="csX3" fmla="*/ 0 w 8621016"/>
              <a:gd name="csY3" fmla="*/ 666208 h 666208"/>
              <a:gd name="csX4" fmla="*/ 24191 w 8621016"/>
              <a:gd name="csY4" fmla="*/ 7257 h 666208"/>
              <a:gd name="csX0" fmla="*/ 0 w 8596825"/>
              <a:gd name="csY0" fmla="*/ 7257 h 666208"/>
              <a:gd name="csX1" fmla="*/ 8596825 w 8596825"/>
              <a:gd name="csY1" fmla="*/ 0 h 666208"/>
              <a:gd name="csX2" fmla="*/ 8596825 w 8596825"/>
              <a:gd name="csY2" fmla="*/ 666208 h 666208"/>
              <a:gd name="csX3" fmla="*/ 220133 w 8596825"/>
              <a:gd name="csY3" fmla="*/ 658950 h 666208"/>
              <a:gd name="csX4" fmla="*/ 0 w 8596825"/>
              <a:gd name="csY4" fmla="*/ 7257 h 666208"/>
              <a:gd name="csX0" fmla="*/ 0 w 8596825"/>
              <a:gd name="csY0" fmla="*/ 7257 h 666208"/>
              <a:gd name="csX1" fmla="*/ 8596825 w 8596825"/>
              <a:gd name="csY1" fmla="*/ 0 h 666208"/>
              <a:gd name="csX2" fmla="*/ 8596825 w 8596825"/>
              <a:gd name="csY2" fmla="*/ 666208 h 666208"/>
              <a:gd name="csX3" fmla="*/ 212990 w 8596825"/>
              <a:gd name="csY3" fmla="*/ 663713 h 666208"/>
              <a:gd name="csX4" fmla="*/ 0 w 8596825"/>
              <a:gd name="csY4" fmla="*/ 7257 h 6662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596825" h="666208">
                <a:moveTo>
                  <a:pt x="0" y="7257"/>
                </a:moveTo>
                <a:lnTo>
                  <a:pt x="8596825" y="0"/>
                </a:lnTo>
                <a:lnTo>
                  <a:pt x="8596825" y="666208"/>
                </a:lnTo>
                <a:lnTo>
                  <a:pt x="212990" y="663713"/>
                </a:lnTo>
                <a:lnTo>
                  <a:pt x="0" y="7257"/>
                </a:lnTo>
                <a:close/>
              </a:path>
            </a:pathLst>
          </a:custGeom>
          <a:solidFill>
            <a:srgbClr val="1F497D"/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marL="360363" lvl="0" defTabSz="608853">
              <a:defRPr sz="3729" b="1">
                <a:solidFill>
                  <a:prstClr val="white"/>
                </a:solidFill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202629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4AEED507B03EF4A8A2648D55D95F984" ma:contentTypeVersion="8" ma:contentTypeDescription="Creare un nuovo documento." ma:contentTypeScope="" ma:versionID="012c60318605a8a8f6402cf976d41b6a">
  <xsd:schema xmlns:xsd="http://www.w3.org/2001/XMLSchema" xmlns:xs="http://www.w3.org/2001/XMLSchema" xmlns:p="http://schemas.microsoft.com/office/2006/metadata/properties" xmlns:ns2="232890bb-b117-4a8f-85a0-ebc46db19316" targetNamespace="http://schemas.microsoft.com/office/2006/metadata/properties" ma:root="true" ma:fieldsID="3c87d3d362fa79c281144673740c46c2" ns2:_="">
    <xsd:import namespace="232890bb-b117-4a8f-85a0-ebc46db193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2890bb-b117-4a8f-85a0-ebc46db193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930973-0292-4D88-B3FE-692460EF66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2890bb-b117-4a8f-85a0-ebc46db193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399AB8-3FC2-4264-9F54-78946CE2C33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1750A8-D754-4A29-9786-D999AD006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914</Words>
  <Application>Microsoft Office PowerPoint</Application>
  <PresentationFormat>Widescreen</PresentationFormat>
  <Paragraphs>166</Paragraphs>
  <Slides>9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Aptos</vt:lpstr>
      <vt:lpstr>Arial</vt:lpstr>
      <vt:lpstr>Arial Narrow</vt:lpstr>
      <vt:lpstr>Calibri</vt:lpstr>
      <vt:lpstr>Grotesque</vt:lpstr>
      <vt:lpstr>Helvetica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Applicazione della revisione prezzi nei contratti pubblici</dc:title>
  <dc:subject>Revisione prezzi nei contratti pubblici - indici TOL</dc:subject>
  <dc:creator>OpenAI</dc:creator>
  <cp:lastModifiedBy>Giuseppe Guglielmino</cp:lastModifiedBy>
  <cp:revision>36</cp:revision>
  <cp:lastPrinted>2026-06-24T09:05:16Z</cp:lastPrinted>
  <dcterms:created xsi:type="dcterms:W3CDTF">2026-05-15T14:32:01Z</dcterms:created>
  <dcterms:modified xsi:type="dcterms:W3CDTF">2026-06-25T15:27:41Z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0x01010014AEED507B03EF4A8A2648D55D95F984</vt:lpwstr>
  </property>
</Properties>
</file>