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autoCompressPictures="0">
  <p:sldMasterIdLst>
    <p:sldMasterId id="2147483648" r:id="rId4"/>
  </p:sldMasterIdLst>
  <p:notesMasterIdLst>
    <p:notesMasterId r:id="rId22"/>
  </p:notesMasterIdLst>
  <p:sldIdLst>
    <p:sldId id="4971" r:id="rId5"/>
    <p:sldId id="256" r:id="rId6"/>
    <p:sldId id="257" r:id="rId7"/>
    <p:sldId id="259" r:id="rId8"/>
    <p:sldId id="260" r:id="rId9"/>
    <p:sldId id="261" r:id="rId10"/>
    <p:sldId id="262" r:id="rId11"/>
    <p:sldId id="263" r:id="rId12"/>
    <p:sldId id="264" r:id="rId13"/>
    <p:sldId id="267" r:id="rId14"/>
    <p:sldId id="4982" r:id="rId15"/>
    <p:sldId id="269" r:id="rId16"/>
    <p:sldId id="4983" r:id="rId17"/>
    <p:sldId id="4987" r:id="rId18"/>
    <p:sldId id="4986" r:id="rId19"/>
    <p:sldId id="4988" r:id="rId20"/>
    <p:sldId id="4985" r:id="rId21"/>
  </p:sldIdLst>
  <p:sldSz cx="14630400" cy="8229600"/>
  <p:notesSz cx="8229600" cy="14630400"/>
  <p:embeddedFontLst>
    <p:embeddedFont>
      <p:font typeface="Inter Bold" panose="020B0604020202020204" charset="-122"/>
      <p:regular r:id="rId23"/>
    </p:embeddedFont>
  </p:embeddedFontLst>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autoAdjust="0"/>
    <p:restoredTop sz="94610" autoAdjust="0"/>
  </p:normalViewPr>
  <p:slideViewPr>
    <p:cSldViewPr snapToGrid="0" snapToObjects="1">
      <p:cViewPr varScale="1">
        <p:scale>
          <a:sx n="93" d="100"/>
          <a:sy n="93" d="100"/>
        </p:scale>
        <p:origin x="522"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1.fntdata"/><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1376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txBody>
          <a:bodyPr/>
          <a:lstStyle/>
          <a:p>
            <a:endParaRPr lang="it-IT"/>
          </a:p>
        </p:txBody>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135063F-75B3-A840-BD8A-A74602CDE0A2}" type="slidenum">
              <a:rPr kumimoji="0" lang="it-IT" sz="14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it-IT"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3920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it-I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F15CB-0F1D-23DD-0155-14635FADF7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CA8531-4258-32D4-6891-84A7E620CB66}"/>
              </a:ext>
            </a:extLst>
          </p:cNvPr>
          <p:cNvSpPr>
            <a:spLocks noGrp="1" noRot="1" noChangeAspect="1"/>
          </p:cNvSpPr>
          <p:nvPr>
            <p:ph type="sldImg"/>
          </p:nvPr>
        </p:nvSpPr>
        <p:spPr/>
        <p:txBody>
          <a:bodyPr/>
          <a:lstStyle/>
          <a:p>
            <a:endParaRPr lang="it-IT"/>
          </a:p>
        </p:txBody>
      </p:sp>
      <p:sp>
        <p:nvSpPr>
          <p:cNvPr id="3" name="Notes Placeholder 2">
            <a:extLst>
              <a:ext uri="{FF2B5EF4-FFF2-40B4-BE49-F238E27FC236}">
                <a16:creationId xmlns:a16="http://schemas.microsoft.com/office/drawing/2014/main" id="{0F1CFA35-E0EE-B40B-5B4E-48CFD5BC40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670F5F-2664-5659-4CD0-3BD50A0DCB27}"/>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18411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it-I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it-I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it-I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it-I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it-I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it-I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it-I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it-I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it-I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719A2ED2-F1E7-C3B3-2243-0EC0929118D4}"/>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
        <p:nvSpPr>
          <p:cNvPr id="9" name="Holder 7">
            <a:extLst>
              <a:ext uri="{FF2B5EF4-FFF2-40B4-BE49-F238E27FC236}">
                <a16:creationId xmlns:a16="http://schemas.microsoft.com/office/drawing/2014/main" id="{E69F0000-4E2F-297D-E321-7CD850B76125}"/>
              </a:ext>
            </a:extLst>
          </p:cNvPr>
          <p:cNvSpPr>
            <a:spLocks noGrp="1"/>
          </p:cNvSpPr>
          <p:nvPr>
            <p:ph type="sldNum" sz="quarter" idx="4"/>
          </p:nvPr>
        </p:nvSpPr>
        <p:spPr>
          <a:xfrm>
            <a:off x="13740708" y="7662767"/>
            <a:ext cx="467360" cy="286904"/>
          </a:xfrm>
          <a:prstGeom prst="rect">
            <a:avLst/>
          </a:prstGeom>
        </p:spPr>
        <p:txBody>
          <a:bodyPr lIns="0" tIns="0" rIns="0" bIns="0"/>
          <a:lstStyle>
            <a:lvl1pPr algn="ctr">
              <a:defRPr sz="1731">
                <a:solidFill>
                  <a:srgbClr val="103676"/>
                </a:solidFill>
              </a:defRPr>
            </a:lvl1pPr>
          </a:lstStyle>
          <a:p>
            <a:fld id="{B6F15528-21DE-4FAA-801E-634DDDAF4B2B}" type="slidenum">
              <a:rPr lang="it-IT" smtClean="0"/>
              <a:pPr/>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9" name="Holder 4">
            <a:extLst>
              <a:ext uri="{FF2B5EF4-FFF2-40B4-BE49-F238E27FC236}">
                <a16:creationId xmlns:a16="http://schemas.microsoft.com/office/drawing/2014/main" id="{05902C3A-2147-B3F4-9868-60CB7D44D715}"/>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2" name="CasellaDiTesto 11">
            <a:extLst>
              <a:ext uri="{FF2B5EF4-FFF2-40B4-BE49-F238E27FC236}">
                <a16:creationId xmlns:a16="http://schemas.microsoft.com/office/drawing/2014/main" id="{A86E6C72-9E6C-38DC-82F4-1325983F99D8}"/>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9" name="Holder 4">
            <a:extLst>
              <a:ext uri="{FF2B5EF4-FFF2-40B4-BE49-F238E27FC236}">
                <a16:creationId xmlns:a16="http://schemas.microsoft.com/office/drawing/2014/main" id="{43614F2E-0E11-02D8-2271-3A7D8EEB083D}"/>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2" name="CasellaDiTesto 11">
            <a:extLst>
              <a:ext uri="{FF2B5EF4-FFF2-40B4-BE49-F238E27FC236}">
                <a16:creationId xmlns:a16="http://schemas.microsoft.com/office/drawing/2014/main" id="{59D14125-4DD8-338E-833D-75523681D381}"/>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lide 11 master">
    <p:spTree>
      <p:nvGrpSpPr>
        <p:cNvPr id="1" name=""/>
        <p:cNvGrpSpPr/>
        <p:nvPr/>
      </p:nvGrpSpPr>
      <p:grpSpPr>
        <a:xfrm>
          <a:off x="0" y="0"/>
          <a:ext cx="0" cy="0"/>
          <a:chOff x="0" y="0"/>
          <a:chExt cx="0" cy="0"/>
        </a:xfrm>
      </p:grpSpPr>
      <p:sp>
        <p:nvSpPr>
          <p:cNvPr id="9" name="Holder 4">
            <a:extLst>
              <a:ext uri="{FF2B5EF4-FFF2-40B4-BE49-F238E27FC236}">
                <a16:creationId xmlns:a16="http://schemas.microsoft.com/office/drawing/2014/main" id="{48B5701B-D553-AF0E-9798-2F07CC202AA6}"/>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2" name="CasellaDiTesto 11">
            <a:extLst>
              <a:ext uri="{FF2B5EF4-FFF2-40B4-BE49-F238E27FC236}">
                <a16:creationId xmlns:a16="http://schemas.microsoft.com/office/drawing/2014/main" id="{F2F9DCD2-FBE7-A7B1-4809-C7A3D8D390C5}"/>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lide 12 master">
    <p:spTree>
      <p:nvGrpSpPr>
        <p:cNvPr id="1" name=""/>
        <p:cNvGrpSpPr/>
        <p:nvPr/>
      </p:nvGrpSpPr>
      <p:grpSpPr>
        <a:xfrm>
          <a:off x="0" y="0"/>
          <a:ext cx="0" cy="0"/>
          <a:chOff x="0" y="0"/>
          <a:chExt cx="0" cy="0"/>
        </a:xfrm>
      </p:grpSpPr>
      <p:sp>
        <p:nvSpPr>
          <p:cNvPr id="9" name="Holder 4">
            <a:extLst>
              <a:ext uri="{FF2B5EF4-FFF2-40B4-BE49-F238E27FC236}">
                <a16:creationId xmlns:a16="http://schemas.microsoft.com/office/drawing/2014/main" id="{4DE5661C-18AE-0E74-E264-A181477ADDD0}"/>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2" name="CasellaDiTesto 11">
            <a:extLst>
              <a:ext uri="{FF2B5EF4-FFF2-40B4-BE49-F238E27FC236}">
                <a16:creationId xmlns:a16="http://schemas.microsoft.com/office/drawing/2014/main" id="{5C57F7B6-EF1F-F164-FDF0-F1179FBCE012}"/>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lide 13 master">
    <p:spTree>
      <p:nvGrpSpPr>
        <p:cNvPr id="1" name=""/>
        <p:cNvGrpSpPr/>
        <p:nvPr/>
      </p:nvGrpSpPr>
      <p:grpSpPr>
        <a:xfrm>
          <a:off x="0" y="0"/>
          <a:ext cx="0" cy="0"/>
          <a:chOff x="0" y="0"/>
          <a:chExt cx="0" cy="0"/>
        </a:xfrm>
      </p:grpSpPr>
      <p:sp>
        <p:nvSpPr>
          <p:cNvPr id="9" name="Holder 4">
            <a:extLst>
              <a:ext uri="{FF2B5EF4-FFF2-40B4-BE49-F238E27FC236}">
                <a16:creationId xmlns:a16="http://schemas.microsoft.com/office/drawing/2014/main" id="{F2A6708C-BE92-3E9B-7C71-4AD7EBCD63E3}"/>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2" name="CasellaDiTesto 11">
            <a:extLst>
              <a:ext uri="{FF2B5EF4-FFF2-40B4-BE49-F238E27FC236}">
                <a16:creationId xmlns:a16="http://schemas.microsoft.com/office/drawing/2014/main" id="{644BF98D-D8F0-FCF3-2211-8725D072FF20}"/>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lide 14 master">
    <p:spTree>
      <p:nvGrpSpPr>
        <p:cNvPr id="1" name=""/>
        <p:cNvGrpSpPr/>
        <p:nvPr/>
      </p:nvGrpSpPr>
      <p:grpSpPr>
        <a:xfrm>
          <a:off x="0" y="0"/>
          <a:ext cx="0" cy="0"/>
          <a:chOff x="0" y="0"/>
          <a:chExt cx="0" cy="0"/>
        </a:xfrm>
      </p:grpSpPr>
      <p:sp>
        <p:nvSpPr>
          <p:cNvPr id="9" name="Holder 4">
            <a:extLst>
              <a:ext uri="{FF2B5EF4-FFF2-40B4-BE49-F238E27FC236}">
                <a16:creationId xmlns:a16="http://schemas.microsoft.com/office/drawing/2014/main" id="{CAFC4FA2-EC6B-5373-F15B-6D7F604DF24C}"/>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lide 15 master">
    <p:spTree>
      <p:nvGrpSpPr>
        <p:cNvPr id="1" name=""/>
        <p:cNvGrpSpPr/>
        <p:nvPr/>
      </p:nvGrpSpPr>
      <p:grpSpPr>
        <a:xfrm>
          <a:off x="0" y="0"/>
          <a:ext cx="0" cy="0"/>
          <a:chOff x="0" y="0"/>
          <a:chExt cx="0" cy="0"/>
        </a:xfrm>
      </p:grpSpPr>
      <p:sp>
        <p:nvSpPr>
          <p:cNvPr id="9" name="Holder 4">
            <a:extLst>
              <a:ext uri="{FF2B5EF4-FFF2-40B4-BE49-F238E27FC236}">
                <a16:creationId xmlns:a16="http://schemas.microsoft.com/office/drawing/2014/main" id="{648E802B-D023-709A-261F-8128F8D1C516}"/>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2" name="CasellaDiTesto 11">
            <a:extLst>
              <a:ext uri="{FF2B5EF4-FFF2-40B4-BE49-F238E27FC236}">
                <a16:creationId xmlns:a16="http://schemas.microsoft.com/office/drawing/2014/main" id="{79104CF3-900D-9C73-48DC-4A6ACC59B28A}"/>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440" b="1" i="0">
                <a:solidFill>
                  <a:srgbClr val="1F487C"/>
                </a:solidFill>
                <a:latin typeface="Calibri"/>
                <a:cs typeface="Calibri"/>
              </a:defRPr>
            </a:lvl1pPr>
          </a:lstStyle>
          <a:p>
            <a:pPr marL="15239">
              <a:lnSpc>
                <a:spcPts val="1488"/>
              </a:lnSpc>
            </a:pPr>
            <a:endParaRPr lang="it-IT" spc="-6"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solidFill>
                <a:prstClr val="black">
                  <a:tint val="75000"/>
                </a:prstClr>
              </a:solidFill>
            </a:endParaRPr>
          </a:p>
        </p:txBody>
      </p:sp>
      <p:sp>
        <p:nvSpPr>
          <p:cNvPr id="4" name="Holder 4"/>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6" name="CasellaDiTesto 5">
            <a:extLst>
              <a:ext uri="{FF2B5EF4-FFF2-40B4-BE49-F238E27FC236}">
                <a16:creationId xmlns:a16="http://schemas.microsoft.com/office/drawing/2014/main" id="{6BBFD789-967B-3193-3D7F-34D423BA17EF}"/>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extLst>
      <p:ext uri="{BB962C8B-B14F-4D97-AF65-F5344CB8AC3E}">
        <p14:creationId xmlns:p14="http://schemas.microsoft.com/office/powerpoint/2010/main" val="20886877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4" name="Holder 7"/>
          <p:cNvSpPr>
            <a:spLocks noGrp="1"/>
          </p:cNvSpPr>
          <p:nvPr>
            <p:ph type="sldNum" sz="quarter" idx="7"/>
          </p:nvPr>
        </p:nvSpPr>
        <p:spPr>
          <a:xfrm>
            <a:off x="13776960" y="7402582"/>
            <a:ext cx="560832" cy="344285"/>
          </a:xfrm>
          <a:prstGeom prst="rect">
            <a:avLst/>
          </a:prstGeom>
        </p:spPr>
        <p:txBody>
          <a:bodyPr lIns="0" tIns="0" rIns="0" bIns="0"/>
          <a:lstStyle>
            <a:lvl1pPr algn="ctr">
              <a:defRPr sz="2077">
                <a:solidFill>
                  <a:srgbClr val="103676"/>
                </a:solidFill>
              </a:defRPr>
            </a:lvl1pPr>
          </a:lstStyle>
          <a:p>
            <a:fld id="{B6F15528-21DE-4FAA-801E-634DDDAF4B2B}" type="slidenum">
              <a:rPr lang="it-IT" smtClean="0"/>
              <a:pPr/>
              <a:t>‹N›</a:t>
            </a:fld>
            <a:endParaRPr lang="it-IT" dirty="0"/>
          </a:p>
        </p:txBody>
      </p:sp>
      <p:sp>
        <p:nvSpPr>
          <p:cNvPr id="15" name="Holder 3"/>
          <p:cNvSpPr>
            <a:spLocks noGrp="1"/>
          </p:cNvSpPr>
          <p:nvPr>
            <p:ph type="body" idx="1"/>
          </p:nvPr>
        </p:nvSpPr>
        <p:spPr>
          <a:xfrm>
            <a:off x="1097280" y="2531796"/>
            <a:ext cx="12435840" cy="295081"/>
          </a:xfrm>
        </p:spPr>
        <p:txBody>
          <a:bodyPr lIns="0" tIns="0" rIns="0" bIns="0"/>
          <a:lstStyle>
            <a:lvl1pPr algn="just">
              <a:defRPr sz="1918" b="0" i="0">
                <a:solidFill>
                  <a:schemeClr val="tx1"/>
                </a:solidFill>
              </a:defRPr>
            </a:lvl1pPr>
          </a:lstStyle>
          <a:p>
            <a:endParaRPr dirty="0"/>
          </a:p>
        </p:txBody>
      </p:sp>
      <p:sp>
        <p:nvSpPr>
          <p:cNvPr id="16" name="Segnaposto testo 10"/>
          <p:cNvSpPr>
            <a:spLocks noGrp="1"/>
          </p:cNvSpPr>
          <p:nvPr>
            <p:ph type="body" sz="quarter" idx="11" hasCustomPrompt="1"/>
          </p:nvPr>
        </p:nvSpPr>
        <p:spPr>
          <a:xfrm>
            <a:off x="1097280" y="7171598"/>
            <a:ext cx="6461760" cy="270509"/>
          </a:xfrm>
        </p:spPr>
        <p:txBody>
          <a:bodyPr vert="horz"/>
          <a:lstStyle>
            <a:lvl1pPr>
              <a:defRPr sz="1758" b="1">
                <a:solidFill>
                  <a:srgbClr val="103676"/>
                </a:solidFill>
              </a:defRPr>
            </a:lvl1pPr>
            <a:lvl2pPr>
              <a:defRPr sz="1758">
                <a:solidFill>
                  <a:srgbClr val="103676"/>
                </a:solidFill>
              </a:defRPr>
            </a:lvl2pPr>
            <a:lvl3pPr>
              <a:defRPr sz="1758">
                <a:solidFill>
                  <a:srgbClr val="103676"/>
                </a:solidFill>
              </a:defRPr>
            </a:lvl3pPr>
            <a:lvl4pPr>
              <a:defRPr sz="1758">
                <a:solidFill>
                  <a:srgbClr val="103676"/>
                </a:solidFill>
              </a:defRPr>
            </a:lvl4pPr>
            <a:lvl5pPr>
              <a:defRPr sz="1758">
                <a:solidFill>
                  <a:srgbClr val="103676"/>
                </a:solidFill>
              </a:defRPr>
            </a:lvl5pPr>
          </a:lstStyle>
          <a:p>
            <a:pPr lvl="0"/>
            <a:r>
              <a:rPr lang="it-IT" dirty="0"/>
              <a:t>Fare clic per modificare gli stili del testo dello schema </a:t>
            </a:r>
          </a:p>
        </p:txBody>
      </p:sp>
      <p:sp>
        <p:nvSpPr>
          <p:cNvPr id="17" name="Titolo 16"/>
          <p:cNvSpPr>
            <a:spLocks noGrp="1"/>
          </p:cNvSpPr>
          <p:nvPr>
            <p:ph type="title"/>
          </p:nvPr>
        </p:nvSpPr>
        <p:spPr/>
        <p:txBody>
          <a:bodyPr vert="horz"/>
          <a:lstStyle/>
          <a:p>
            <a:r>
              <a:rPr lang="it-IT"/>
              <a:t>Fare clic per modificare stile</a:t>
            </a:r>
          </a:p>
        </p:txBody>
      </p:sp>
    </p:spTree>
    <p:extLst>
      <p:ext uri="{BB962C8B-B14F-4D97-AF65-F5344CB8AC3E}">
        <p14:creationId xmlns:p14="http://schemas.microsoft.com/office/powerpoint/2010/main" val="2951840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txBody>
          <a:bodyPr/>
          <a:lstStyle/>
          <a:p>
            <a:endParaRPr lang="it-IT"/>
          </a:p>
        </p:txBody>
      </p:sp>
      <p:sp>
        <p:nvSpPr>
          <p:cNvPr id="3" name="Shape 1"/>
          <p:cNvSpPr/>
          <p:nvPr/>
        </p:nvSpPr>
        <p:spPr>
          <a:xfrm>
            <a:off x="0" y="0"/>
            <a:ext cx="14630400" cy="8229600"/>
          </a:xfrm>
          <a:prstGeom prst="rect">
            <a:avLst/>
          </a:prstGeom>
          <a:solidFill>
            <a:srgbClr val="FFFFFF"/>
          </a:solidFill>
          <a:ln/>
        </p:spPr>
        <p:txBody>
          <a:bodyPr/>
          <a:lstStyle/>
          <a:p>
            <a:endParaRPr lang="it-IT"/>
          </a:p>
        </p:txBody>
      </p:sp>
      <p:sp>
        <p:nvSpPr>
          <p:cNvPr id="9" name="Holder 4">
            <a:extLst>
              <a:ext uri="{FF2B5EF4-FFF2-40B4-BE49-F238E27FC236}">
                <a16:creationId xmlns:a16="http://schemas.microsoft.com/office/drawing/2014/main" id="{F1C3DEAC-AAF3-6D39-B514-7B9F28A835A3}"/>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pic>
        <p:nvPicPr>
          <p:cNvPr id="2050" name="x__x0000_i1026">
            <a:extLst>
              <a:ext uri="{FF2B5EF4-FFF2-40B4-BE49-F238E27FC236}">
                <a16:creationId xmlns:a16="http://schemas.microsoft.com/office/drawing/2014/main" id="{CF4E7C49-AB60-6D0B-B35B-05544AF27A9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2221572" y="7599738"/>
            <a:ext cx="215265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CasellaDiTesto 11">
            <a:extLst>
              <a:ext uri="{FF2B5EF4-FFF2-40B4-BE49-F238E27FC236}">
                <a16:creationId xmlns:a16="http://schemas.microsoft.com/office/drawing/2014/main" id="{B2558B4A-14D3-251B-9D52-2A69700B5ABB}"/>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txBody>
          <a:bodyPr/>
          <a:lstStyle/>
          <a:p>
            <a:endParaRPr lang="it-IT"/>
          </a:p>
        </p:txBody>
      </p:sp>
      <p:sp>
        <p:nvSpPr>
          <p:cNvPr id="3" name="Shape 1"/>
          <p:cNvSpPr/>
          <p:nvPr/>
        </p:nvSpPr>
        <p:spPr>
          <a:xfrm>
            <a:off x="0" y="0"/>
            <a:ext cx="14630400" cy="8229600"/>
          </a:xfrm>
          <a:prstGeom prst="rect">
            <a:avLst/>
          </a:prstGeom>
          <a:solidFill>
            <a:srgbClr val="FFFFFF"/>
          </a:solidFill>
          <a:ln/>
        </p:spPr>
        <p:txBody>
          <a:bodyPr/>
          <a:lstStyle/>
          <a:p>
            <a:endParaRPr lang="it-IT"/>
          </a:p>
        </p:txBody>
      </p:sp>
      <p:pic>
        <p:nvPicPr>
          <p:cNvPr id="3074" name="x__x0000_i1026">
            <a:extLst>
              <a:ext uri="{FF2B5EF4-FFF2-40B4-BE49-F238E27FC236}">
                <a16:creationId xmlns:a16="http://schemas.microsoft.com/office/drawing/2014/main" id="{78A39735-6C17-B237-221D-1DA059312EA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2210940" y="7387597"/>
            <a:ext cx="215265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CasellaDiTesto 12">
            <a:extLst>
              <a:ext uri="{FF2B5EF4-FFF2-40B4-BE49-F238E27FC236}">
                <a16:creationId xmlns:a16="http://schemas.microsoft.com/office/drawing/2014/main" id="{5960E1A1-8D14-4703-1FBB-3AD4024449D1}"/>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EC0E3E-DCD4-A375-EEA7-853BC9A814B6}"/>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586F803-6CBF-A205-29CD-930659535B0E}"/>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9" name="CasellaDiTesto 8">
            <a:extLst>
              <a:ext uri="{FF2B5EF4-FFF2-40B4-BE49-F238E27FC236}">
                <a16:creationId xmlns:a16="http://schemas.microsoft.com/office/drawing/2014/main" id="{184312D5-BDD3-9AC1-DE3C-E0B1B9047723}"/>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9" name="Holder 4">
            <a:extLst>
              <a:ext uri="{FF2B5EF4-FFF2-40B4-BE49-F238E27FC236}">
                <a16:creationId xmlns:a16="http://schemas.microsoft.com/office/drawing/2014/main" id="{277BAD64-8050-3D07-CEFD-6E71DC0B8419}"/>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0CA5DEF8-25CA-46CE-9346-28BAE3F2C21F}"/>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9" name="Holder 4">
            <a:extLst>
              <a:ext uri="{FF2B5EF4-FFF2-40B4-BE49-F238E27FC236}">
                <a16:creationId xmlns:a16="http://schemas.microsoft.com/office/drawing/2014/main" id="{A9D065B5-2E2F-B67C-4F1E-F509A01B4FBA}"/>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D73F7E16-4854-ED87-4F34-B8541EE3B479}"/>
              </a:ext>
            </a:extLst>
          </p:cNvPr>
          <p:cNvSpPr txBox="1"/>
          <p:nvPr userDrawn="1"/>
        </p:nvSpPr>
        <p:spPr>
          <a:xfrm>
            <a:off x="368227" y="7806218"/>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9" name="Holder 4">
            <a:extLst>
              <a:ext uri="{FF2B5EF4-FFF2-40B4-BE49-F238E27FC236}">
                <a16:creationId xmlns:a16="http://schemas.microsoft.com/office/drawing/2014/main" id="{384346E8-BE01-C6CD-B1CD-D2C15D913E21}"/>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414B9B03-97B7-80CE-837D-58D8A7F6093E}"/>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x__x0000_i1026">
            <a:extLst>
              <a:ext uri="{FF2B5EF4-FFF2-40B4-BE49-F238E27FC236}">
                <a16:creationId xmlns:a16="http://schemas.microsoft.com/office/drawing/2014/main" id="{FC8DDF0C-71E7-10F7-5A7F-A7A3DB1C0D26}"/>
              </a:ext>
            </a:extLst>
          </p:cNvPr>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11977023" y="7532614"/>
            <a:ext cx="215265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6" r:id="rId17"/>
    <p:sldLayoutId id="2147483667" r:id="rId18"/>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8.xml"/><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0.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11"/>
          <p:cNvSpPr/>
          <p:nvPr/>
        </p:nvSpPr>
        <p:spPr>
          <a:xfrm>
            <a:off x="3759461" y="1475178"/>
            <a:ext cx="8653518" cy="2927054"/>
          </a:xfrm>
          <a:custGeom>
            <a:avLst/>
            <a:gdLst/>
            <a:ahLst/>
            <a:cxnLst/>
            <a:rect l="l" t="t" r="r" b="b"/>
            <a:pathLst>
              <a:path w="1976120" h="513714">
                <a:moveTo>
                  <a:pt x="393" y="0"/>
                </a:moveTo>
                <a:lnTo>
                  <a:pt x="0" y="513588"/>
                </a:lnTo>
                <a:lnTo>
                  <a:pt x="1860626" y="513588"/>
                </a:lnTo>
                <a:lnTo>
                  <a:pt x="1975586" y="166344"/>
                </a:lnTo>
                <a:lnTo>
                  <a:pt x="393" y="0"/>
                </a:lnTo>
                <a:close/>
              </a:path>
            </a:pathLst>
          </a:custGeom>
          <a:solidFill>
            <a:srgbClr val="183062">
              <a:alpha val="89999"/>
            </a:srgbClr>
          </a:solidFill>
        </p:spPr>
        <p:txBody>
          <a:bodyPr wrap="square" lIns="0" tIns="0" rIns="0" bIns="0" rtlCol="0"/>
          <a:lstStyle/>
          <a:p>
            <a:pPr defTabSz="730624">
              <a:defRPr/>
            </a:pPr>
            <a:endParaRPr lang="it-IT" sz="2876" noProof="0" dirty="0">
              <a:solidFill>
                <a:srgbClr val="103676"/>
              </a:solidFill>
              <a:latin typeface="Calibri"/>
            </a:endParaRPr>
          </a:p>
        </p:txBody>
      </p:sp>
      <p:sp>
        <p:nvSpPr>
          <p:cNvPr id="12" name="object 12"/>
          <p:cNvSpPr txBox="1"/>
          <p:nvPr/>
        </p:nvSpPr>
        <p:spPr>
          <a:xfrm>
            <a:off x="3950900" y="2467499"/>
            <a:ext cx="7811684" cy="2739763"/>
          </a:xfrm>
          <a:prstGeom prst="rect">
            <a:avLst/>
          </a:prstGeom>
        </p:spPr>
        <p:txBody>
          <a:bodyPr vert="horz" wrap="square" lIns="0" tIns="20294" rIns="0" bIns="0" rtlCol="0">
            <a:spAutoFit/>
          </a:bodyPr>
          <a:lstStyle/>
          <a:p>
            <a:pPr marL="20296" algn="ctr" defTabSz="730624">
              <a:spcBef>
                <a:spcPts val="160"/>
              </a:spcBef>
              <a:defRPr/>
            </a:pPr>
            <a:r>
              <a:rPr lang="it-IT" sz="2880" b="1" spc="-16" noProof="0" dirty="0">
                <a:solidFill>
                  <a:srgbClr val="FFFFFF"/>
                </a:solidFill>
                <a:latin typeface="Calibri"/>
                <a:cs typeface="Calibri"/>
              </a:rPr>
              <a:t>Le Tipologie Omogenee di Lavorazioni (TOL):</a:t>
            </a:r>
          </a:p>
          <a:p>
            <a:pPr marL="20296" algn="ctr" defTabSz="730624">
              <a:spcBef>
                <a:spcPts val="160"/>
              </a:spcBef>
              <a:defRPr/>
            </a:pPr>
            <a:r>
              <a:rPr lang="it-IT" sz="2880" b="1" spc="-16" dirty="0">
                <a:solidFill>
                  <a:srgbClr val="FFFFFF"/>
                </a:solidFill>
                <a:latin typeface="Calibri"/>
                <a:cs typeface="Calibri"/>
              </a:rPr>
              <a:t>Quadro normativo, applicazione e profili operativi</a:t>
            </a:r>
            <a:endParaRPr lang="it-IT" sz="2880" b="1" spc="-16" noProof="0" dirty="0">
              <a:solidFill>
                <a:srgbClr val="FFFFFF"/>
              </a:solidFill>
              <a:latin typeface="Calibri"/>
              <a:cs typeface="Calibri"/>
            </a:endParaRPr>
          </a:p>
          <a:p>
            <a:pPr marL="20296" algn="ctr" defTabSz="730624">
              <a:spcBef>
                <a:spcPts val="160"/>
              </a:spcBef>
              <a:defRPr/>
            </a:pPr>
            <a:endParaRPr lang="it-IT" sz="2880" b="1" spc="-16" noProof="0" dirty="0">
              <a:solidFill>
                <a:srgbClr val="FFFFFF"/>
              </a:solidFill>
              <a:latin typeface="Calibri"/>
              <a:cs typeface="Calibri"/>
            </a:endParaRPr>
          </a:p>
          <a:p>
            <a:pPr marL="20296" algn="ctr" defTabSz="730624">
              <a:spcBef>
                <a:spcPts val="160"/>
              </a:spcBef>
              <a:defRPr/>
            </a:pPr>
            <a:r>
              <a:rPr lang="it-IT" sz="2880" b="1" spc="-16" noProof="0" dirty="0">
                <a:solidFill>
                  <a:srgbClr val="FFFFFF"/>
                </a:solidFill>
                <a:latin typeface="Calibri"/>
                <a:cs typeface="Calibri"/>
              </a:rPr>
              <a:t>Roma, 24 giugno 2026</a:t>
            </a:r>
          </a:p>
          <a:p>
            <a:pPr marL="20296" algn="ctr" defTabSz="730624">
              <a:spcBef>
                <a:spcPts val="160"/>
              </a:spcBef>
              <a:defRPr/>
            </a:pPr>
            <a:endParaRPr lang="it-IT" sz="2557" b="1" spc="-16" noProof="0" dirty="0">
              <a:solidFill>
                <a:srgbClr val="FFFFFF"/>
              </a:solidFill>
              <a:latin typeface="Calibri"/>
              <a:cs typeface="Calibri"/>
            </a:endParaRPr>
          </a:p>
          <a:p>
            <a:pPr marL="20296" algn="ctr" defTabSz="730624">
              <a:spcBef>
                <a:spcPts val="160"/>
              </a:spcBef>
              <a:defRPr/>
            </a:pPr>
            <a:r>
              <a:rPr lang="it-IT" sz="2760" b="1" spc="-16" noProof="0" dirty="0">
                <a:solidFill>
                  <a:srgbClr val="1F497D"/>
                </a:solidFill>
                <a:latin typeface="Calibri"/>
                <a:cs typeface="Calibri"/>
              </a:rPr>
              <a:t>Avv. Francesca Ottavi     </a:t>
            </a:r>
          </a:p>
        </p:txBody>
      </p:sp>
      <p:sp>
        <p:nvSpPr>
          <p:cNvPr id="13" name="object 4"/>
          <p:cNvSpPr/>
          <p:nvPr/>
        </p:nvSpPr>
        <p:spPr>
          <a:xfrm>
            <a:off x="4717474" y="3992630"/>
            <a:ext cx="9902044" cy="3444872"/>
          </a:xfrm>
          <a:custGeom>
            <a:avLst/>
            <a:gdLst>
              <a:gd name="connsiteX0" fmla="*/ 3358644 w 3359014"/>
              <a:gd name="connsiteY0" fmla="*/ 9548 h 4679149"/>
              <a:gd name="connsiteX1" fmla="*/ 192491 w 3359014"/>
              <a:gd name="connsiteY1" fmla="*/ 0 h 4679149"/>
              <a:gd name="connsiteX2" fmla="*/ 602304 w 3359014"/>
              <a:gd name="connsiteY2" fmla="*/ 1356375 h 4679149"/>
              <a:gd name="connsiteX3" fmla="*/ 0 w 3359014"/>
              <a:gd name="connsiteY3" fmla="*/ 1356375 h 4679149"/>
              <a:gd name="connsiteX4" fmla="*/ 0 w 3359014"/>
              <a:gd name="connsiteY4" fmla="*/ 2956206 h 4679149"/>
              <a:gd name="connsiteX5" fmla="*/ 1057726 w 3359014"/>
              <a:gd name="connsiteY5" fmla="*/ 2956206 h 4679149"/>
              <a:gd name="connsiteX6" fmla="*/ 1574539 w 3359014"/>
              <a:gd name="connsiteY6" fmla="*/ 4679149 h 4679149"/>
              <a:gd name="connsiteX7" fmla="*/ 3359014 w 3359014"/>
              <a:gd name="connsiteY7" fmla="*/ 4679149 h 4679149"/>
              <a:gd name="connsiteX8" fmla="*/ 3358644 w 3359014"/>
              <a:gd name="connsiteY8" fmla="*/ 9548 h 4679149"/>
              <a:gd name="connsiteX0" fmla="*/ 9251128 w 9251498"/>
              <a:gd name="connsiteY0" fmla="*/ 9548 h 4679149"/>
              <a:gd name="connsiteX1" fmla="*/ 6084975 w 9251498"/>
              <a:gd name="connsiteY1" fmla="*/ 0 h 4679149"/>
              <a:gd name="connsiteX2" fmla="*/ 6494788 w 9251498"/>
              <a:gd name="connsiteY2" fmla="*/ 1356375 h 4679149"/>
              <a:gd name="connsiteX3" fmla="*/ 5892484 w 9251498"/>
              <a:gd name="connsiteY3" fmla="*/ 1356375 h 4679149"/>
              <a:gd name="connsiteX4" fmla="*/ 5892484 w 9251498"/>
              <a:gd name="connsiteY4" fmla="*/ 2956206 h 4679149"/>
              <a:gd name="connsiteX5" fmla="*/ 6950210 w 9251498"/>
              <a:gd name="connsiteY5" fmla="*/ 2956206 h 4679149"/>
              <a:gd name="connsiteX6" fmla="*/ 0 w 9251498"/>
              <a:gd name="connsiteY6" fmla="*/ 4679149 h 4679149"/>
              <a:gd name="connsiteX7" fmla="*/ 9251498 w 9251498"/>
              <a:gd name="connsiteY7" fmla="*/ 4679149 h 4679149"/>
              <a:gd name="connsiteX8" fmla="*/ 9251128 w 9251498"/>
              <a:gd name="connsiteY8" fmla="*/ 9548 h 4679149"/>
              <a:gd name="connsiteX0" fmla="*/ 9251128 w 9251498"/>
              <a:gd name="connsiteY0" fmla="*/ 9548 h 4679149"/>
              <a:gd name="connsiteX1" fmla="*/ 6084975 w 9251498"/>
              <a:gd name="connsiteY1" fmla="*/ 0 h 4679149"/>
              <a:gd name="connsiteX2" fmla="*/ 6494788 w 9251498"/>
              <a:gd name="connsiteY2" fmla="*/ 1356375 h 4679149"/>
              <a:gd name="connsiteX3" fmla="*/ 5892484 w 9251498"/>
              <a:gd name="connsiteY3" fmla="*/ 1356375 h 4679149"/>
              <a:gd name="connsiteX4" fmla="*/ 5892484 w 9251498"/>
              <a:gd name="connsiteY4" fmla="*/ 2956206 h 4679149"/>
              <a:gd name="connsiteX5" fmla="*/ 0 w 9251498"/>
              <a:gd name="connsiteY5" fmla="*/ 4679149 h 4679149"/>
              <a:gd name="connsiteX6" fmla="*/ 9251498 w 9251498"/>
              <a:gd name="connsiteY6" fmla="*/ 4679149 h 4679149"/>
              <a:gd name="connsiteX7" fmla="*/ 9251128 w 9251498"/>
              <a:gd name="connsiteY7" fmla="*/ 9548 h 4679149"/>
              <a:gd name="connsiteX0" fmla="*/ 9251128 w 9251498"/>
              <a:gd name="connsiteY0" fmla="*/ 9548 h 4679149"/>
              <a:gd name="connsiteX1" fmla="*/ 6084975 w 9251498"/>
              <a:gd name="connsiteY1" fmla="*/ 0 h 4679149"/>
              <a:gd name="connsiteX2" fmla="*/ 6494788 w 9251498"/>
              <a:gd name="connsiteY2" fmla="*/ 1356375 h 4679149"/>
              <a:gd name="connsiteX3" fmla="*/ 5892484 w 9251498"/>
              <a:gd name="connsiteY3" fmla="*/ 2956206 h 4679149"/>
              <a:gd name="connsiteX4" fmla="*/ 0 w 9251498"/>
              <a:gd name="connsiteY4" fmla="*/ 4679149 h 4679149"/>
              <a:gd name="connsiteX5" fmla="*/ 9251498 w 9251498"/>
              <a:gd name="connsiteY5" fmla="*/ 4679149 h 4679149"/>
              <a:gd name="connsiteX6" fmla="*/ 9251128 w 9251498"/>
              <a:gd name="connsiteY6" fmla="*/ 9548 h 4679149"/>
              <a:gd name="connsiteX0" fmla="*/ 9251128 w 9251498"/>
              <a:gd name="connsiteY0" fmla="*/ 9548 h 4679149"/>
              <a:gd name="connsiteX1" fmla="*/ 6084975 w 9251498"/>
              <a:gd name="connsiteY1" fmla="*/ 0 h 4679149"/>
              <a:gd name="connsiteX2" fmla="*/ 5892484 w 9251498"/>
              <a:gd name="connsiteY2" fmla="*/ 2956206 h 4679149"/>
              <a:gd name="connsiteX3" fmla="*/ 0 w 9251498"/>
              <a:gd name="connsiteY3" fmla="*/ 4679149 h 4679149"/>
              <a:gd name="connsiteX4" fmla="*/ 9251498 w 9251498"/>
              <a:gd name="connsiteY4" fmla="*/ 4679149 h 4679149"/>
              <a:gd name="connsiteX5" fmla="*/ 9251128 w 9251498"/>
              <a:gd name="connsiteY5" fmla="*/ 9548 h 4679149"/>
              <a:gd name="connsiteX0" fmla="*/ 9251128 w 9251498"/>
              <a:gd name="connsiteY0" fmla="*/ 0 h 4669601"/>
              <a:gd name="connsiteX1" fmla="*/ 5892484 w 9251498"/>
              <a:gd name="connsiteY1" fmla="*/ 2946658 h 4669601"/>
              <a:gd name="connsiteX2" fmla="*/ 0 w 9251498"/>
              <a:gd name="connsiteY2" fmla="*/ 4669601 h 4669601"/>
              <a:gd name="connsiteX3" fmla="*/ 9251498 w 9251498"/>
              <a:gd name="connsiteY3" fmla="*/ 4669601 h 4669601"/>
              <a:gd name="connsiteX4" fmla="*/ 9251128 w 9251498"/>
              <a:gd name="connsiteY4" fmla="*/ 0 h 4669601"/>
              <a:gd name="connsiteX0" fmla="*/ 9232031 w 9251498"/>
              <a:gd name="connsiteY0" fmla="*/ 0 h 2740943"/>
              <a:gd name="connsiteX1" fmla="*/ 5892484 w 9251498"/>
              <a:gd name="connsiteY1" fmla="*/ 1018000 h 2740943"/>
              <a:gd name="connsiteX2" fmla="*/ 0 w 9251498"/>
              <a:gd name="connsiteY2" fmla="*/ 2740943 h 2740943"/>
              <a:gd name="connsiteX3" fmla="*/ 9251498 w 9251498"/>
              <a:gd name="connsiteY3" fmla="*/ 2740943 h 2740943"/>
              <a:gd name="connsiteX4" fmla="*/ 9232031 w 9251498"/>
              <a:gd name="connsiteY4" fmla="*/ 0 h 2740943"/>
              <a:gd name="connsiteX0" fmla="*/ 9232031 w 9251498"/>
              <a:gd name="connsiteY0" fmla="*/ 0 h 2740943"/>
              <a:gd name="connsiteX1" fmla="*/ 0 w 9251498"/>
              <a:gd name="connsiteY1" fmla="*/ 2740943 h 2740943"/>
              <a:gd name="connsiteX2" fmla="*/ 9251498 w 9251498"/>
              <a:gd name="connsiteY2" fmla="*/ 2740943 h 2740943"/>
              <a:gd name="connsiteX3" fmla="*/ 9232031 w 9251498"/>
              <a:gd name="connsiteY3" fmla="*/ 0 h 2740943"/>
            </a:gdLst>
            <a:ahLst/>
            <a:cxnLst>
              <a:cxn ang="0">
                <a:pos x="connsiteX0" y="connsiteY0"/>
              </a:cxn>
              <a:cxn ang="0">
                <a:pos x="connsiteX1" y="connsiteY1"/>
              </a:cxn>
              <a:cxn ang="0">
                <a:pos x="connsiteX2" y="connsiteY2"/>
              </a:cxn>
              <a:cxn ang="0">
                <a:pos x="connsiteX3" y="connsiteY3"/>
              </a:cxn>
            </a:cxnLst>
            <a:rect l="l" t="t" r="r" b="b"/>
            <a:pathLst>
              <a:path w="9251498" h="2740943">
                <a:moveTo>
                  <a:pt x="9232031" y="0"/>
                </a:moveTo>
                <a:lnTo>
                  <a:pt x="0" y="2740943"/>
                </a:lnTo>
                <a:lnTo>
                  <a:pt x="9251498" y="2740943"/>
                </a:lnTo>
                <a:cubicBezTo>
                  <a:pt x="9251375" y="1184409"/>
                  <a:pt x="9232154" y="1556534"/>
                  <a:pt x="9232031" y="0"/>
                </a:cubicBezTo>
                <a:close/>
              </a:path>
            </a:pathLst>
          </a:custGeom>
          <a:blipFill dpi="0" rotWithShape="1">
            <a:blip r:embed="rId3">
              <a:alphaModFix amt="80000"/>
            </a:blip>
            <a:srcRect/>
            <a:stretch>
              <a:fillRect/>
            </a:stretch>
          </a:blipFill>
        </p:spPr>
        <p:txBody>
          <a:bodyPr wrap="square" lIns="0" tIns="0" rIns="0" bIns="0" rtlCol="0"/>
          <a:lstStyle/>
          <a:p>
            <a:pPr defTabSz="730624">
              <a:defRPr/>
            </a:pPr>
            <a:endParaRPr lang="it-IT" sz="2876" noProof="0" dirty="0">
              <a:solidFill>
                <a:prstClr val="black"/>
              </a:solidFill>
              <a:latin typeface="Calibri"/>
            </a:endParaRPr>
          </a:p>
        </p:txBody>
      </p:sp>
      <p:sp>
        <p:nvSpPr>
          <p:cNvPr id="4" name="object 4"/>
          <p:cNvSpPr/>
          <p:nvPr/>
        </p:nvSpPr>
        <p:spPr>
          <a:xfrm>
            <a:off x="10883" y="33986"/>
            <a:ext cx="5746450" cy="7403516"/>
          </a:xfrm>
          <a:custGeom>
            <a:avLst/>
            <a:gdLst/>
            <a:ahLst/>
            <a:cxnLst/>
            <a:rect l="l" t="t" r="r" b="b"/>
            <a:pathLst>
              <a:path w="3359150" h="4679315">
                <a:moveTo>
                  <a:pt x="1821316" y="0"/>
                </a:moveTo>
                <a:lnTo>
                  <a:pt x="192491" y="0"/>
                </a:lnTo>
                <a:lnTo>
                  <a:pt x="602304" y="1356375"/>
                </a:lnTo>
                <a:lnTo>
                  <a:pt x="0" y="1356375"/>
                </a:lnTo>
                <a:lnTo>
                  <a:pt x="0" y="2956206"/>
                </a:lnTo>
                <a:lnTo>
                  <a:pt x="1057726" y="2956206"/>
                </a:lnTo>
                <a:lnTo>
                  <a:pt x="1574539" y="4679149"/>
                </a:lnTo>
                <a:lnTo>
                  <a:pt x="3359014" y="4679149"/>
                </a:lnTo>
                <a:lnTo>
                  <a:pt x="1821316" y="0"/>
                </a:lnTo>
                <a:close/>
              </a:path>
            </a:pathLst>
          </a:custGeom>
          <a:solidFill>
            <a:srgbClr val="11498A">
              <a:alpha val="27000"/>
            </a:srgbClr>
          </a:solidFill>
        </p:spPr>
        <p:txBody>
          <a:bodyPr wrap="square" lIns="0" tIns="0" rIns="0" bIns="0" rtlCol="0"/>
          <a:lstStyle/>
          <a:p>
            <a:pPr defTabSz="730624">
              <a:defRPr/>
            </a:pPr>
            <a:endParaRPr lang="it-IT" sz="2876" noProof="0" dirty="0">
              <a:solidFill>
                <a:prstClr val="black"/>
              </a:solidFill>
              <a:latin typeface="Calibri"/>
            </a:endParaRPr>
          </a:p>
        </p:txBody>
      </p:sp>
      <p:sp>
        <p:nvSpPr>
          <p:cNvPr id="3" name="CasellaDiTesto 2">
            <a:extLst>
              <a:ext uri="{FF2B5EF4-FFF2-40B4-BE49-F238E27FC236}">
                <a16:creationId xmlns:a16="http://schemas.microsoft.com/office/drawing/2014/main" id="{75C90031-1C29-A0C9-FF69-9FDE3A9A04C9}"/>
              </a:ext>
            </a:extLst>
          </p:cNvPr>
          <p:cNvSpPr txBox="1"/>
          <p:nvPr/>
        </p:nvSpPr>
        <p:spPr>
          <a:xfrm>
            <a:off x="10334587" y="1475178"/>
            <a:ext cx="184731" cy="757130"/>
          </a:xfrm>
          <a:prstGeom prst="rect">
            <a:avLst/>
          </a:prstGeom>
          <a:noFill/>
        </p:spPr>
        <p:txBody>
          <a:bodyPr wrap="none" rtlCol="0">
            <a:spAutoFit/>
          </a:bodyPr>
          <a:lstStyle/>
          <a:p>
            <a:pPr defTabSz="1097280">
              <a:defRPr/>
            </a:pPr>
            <a:endParaRPr lang="it-IT" sz="2160" noProof="0" dirty="0">
              <a:solidFill>
                <a:prstClr val="black"/>
              </a:solidFill>
              <a:latin typeface="Calibri"/>
            </a:endParaRPr>
          </a:p>
          <a:p>
            <a:pPr defTabSz="1097280">
              <a:defRPr/>
            </a:pPr>
            <a:endParaRPr lang="it-IT" sz="2160" noProof="0" dirty="0">
              <a:solidFill>
                <a:prstClr val="black"/>
              </a:solidFill>
              <a:latin typeface="Calibri"/>
            </a:endParaRPr>
          </a:p>
        </p:txBody>
      </p:sp>
      <p:sp>
        <p:nvSpPr>
          <p:cNvPr id="6" name="CasellaDiTesto 5">
            <a:extLst>
              <a:ext uri="{FF2B5EF4-FFF2-40B4-BE49-F238E27FC236}">
                <a16:creationId xmlns:a16="http://schemas.microsoft.com/office/drawing/2014/main" id="{0FD3E74A-735C-9F0D-7907-17ACC1DCD403}"/>
              </a:ext>
            </a:extLst>
          </p:cNvPr>
          <p:cNvSpPr txBox="1"/>
          <p:nvPr/>
        </p:nvSpPr>
        <p:spPr>
          <a:xfrm>
            <a:off x="368227" y="7672693"/>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764858" y="601385"/>
            <a:ext cx="7214235" cy="682943"/>
          </a:xfrm>
          <a:prstGeom prst="rect">
            <a:avLst/>
          </a:prstGeom>
          <a:noFill/>
          <a:ln/>
        </p:spPr>
        <p:txBody>
          <a:bodyPr wrap="none" lIns="0" tIns="0" rIns="0" bIns="0" rtlCol="0" anchor="t"/>
          <a:lstStyle/>
          <a:p>
            <a:pPr marL="0" indent="0">
              <a:lnSpc>
                <a:spcPts val="5350"/>
              </a:lnSpc>
              <a:buNone/>
            </a:pPr>
            <a:r>
              <a:rPr lang="it-IT" sz="4300" b="1" noProof="0" dirty="0">
                <a:solidFill>
                  <a:srgbClr val="376092"/>
                </a:solidFill>
                <a:latin typeface="Calibri" panose="020F0502020204030204" pitchFamily="34" charset="0"/>
                <a:ea typeface="Inter Bold" pitchFamily="34" charset="-122"/>
                <a:cs typeface="Calibri" panose="020F0502020204030204" pitchFamily="34" charset="0"/>
              </a:rPr>
              <a:t>Subappalto e Sub-contratti</a:t>
            </a:r>
            <a:endParaRPr lang="it-IT" sz="4300" noProof="0" dirty="0"/>
          </a:p>
        </p:txBody>
      </p:sp>
      <p:sp>
        <p:nvSpPr>
          <p:cNvPr id="3" name="Text 1"/>
          <p:cNvSpPr/>
          <p:nvPr/>
        </p:nvSpPr>
        <p:spPr>
          <a:xfrm>
            <a:off x="1092637" y="1967032"/>
            <a:ext cx="12772906" cy="1048703"/>
          </a:xfrm>
          <a:prstGeom prst="rect">
            <a:avLst/>
          </a:prstGeom>
          <a:noFill/>
          <a:ln/>
        </p:spPr>
        <p:txBody>
          <a:bodyPr wrap="square" lIns="0" tIns="0" rIns="0" bIns="0" rtlCol="0" anchor="t"/>
          <a:lstStyle/>
          <a:p>
            <a:pPr marL="0" indent="0">
              <a:lnSpc>
                <a:spcPts val="2750"/>
              </a:lnSpc>
              <a:buNone/>
            </a:pPr>
            <a:r>
              <a:rPr lang="it-IT" sz="1700" noProof="0" dirty="0">
                <a:solidFill>
                  <a:srgbClr val="030303"/>
                </a:solidFill>
                <a:latin typeface="Calibri" panose="020F0502020204030204" pitchFamily="34" charset="0"/>
                <a:ea typeface="Nunito Sans" pitchFamily="34" charset="-122"/>
                <a:cs typeface="Calibri" panose="020F0502020204030204" pitchFamily="34" charset="0"/>
              </a:rPr>
              <a:t>I contratti di subappalto devono includere clausole di revisione prezzi allineate al contratto principale. Queste clausole sono negoziate tra le parti, con l'appaltatore responsabile della loro corretta attuazione. Il pagamento può avvenire direttamente dalla committente o tramite l'appaltatore.</a:t>
            </a:r>
            <a:endParaRPr lang="it-IT" sz="1700" noProof="0" dirty="0"/>
          </a:p>
        </p:txBody>
      </p:sp>
      <p:sp>
        <p:nvSpPr>
          <p:cNvPr id="4" name="Shape 2"/>
          <p:cNvSpPr/>
          <p:nvPr/>
        </p:nvSpPr>
        <p:spPr>
          <a:xfrm>
            <a:off x="764858" y="1721287"/>
            <a:ext cx="30480" cy="1540193"/>
          </a:xfrm>
          <a:prstGeom prst="rect">
            <a:avLst/>
          </a:prstGeom>
          <a:solidFill>
            <a:srgbClr val="376092"/>
          </a:solidFill>
          <a:ln/>
        </p:spPr>
        <p:txBody>
          <a:bodyPr/>
          <a:lstStyle/>
          <a:p>
            <a:endParaRPr lang="it-IT" noProof="0" dirty="0"/>
          </a:p>
        </p:txBody>
      </p:sp>
      <p:sp>
        <p:nvSpPr>
          <p:cNvPr id="6" name="Text 4"/>
          <p:cNvSpPr/>
          <p:nvPr/>
        </p:nvSpPr>
        <p:spPr>
          <a:xfrm>
            <a:off x="923168" y="3466028"/>
            <a:ext cx="4010978" cy="3146108"/>
          </a:xfrm>
          <a:prstGeom prst="rect">
            <a:avLst/>
          </a:prstGeom>
          <a:noFill/>
          <a:ln/>
        </p:spPr>
        <p:txBody>
          <a:bodyPr wrap="square" lIns="0" tIns="0" rIns="0" bIns="0" rtlCol="0" anchor="t"/>
          <a:lstStyle/>
          <a:p>
            <a:pPr>
              <a:lnSpc>
                <a:spcPts val="2750"/>
              </a:lnSpc>
            </a:pPr>
            <a:r>
              <a:rPr lang="it-IT" sz="2000" b="1" dirty="0">
                <a:solidFill>
                  <a:srgbClr val="376092"/>
                </a:solidFill>
                <a:latin typeface="Calibri" panose="020F0502020204030204" pitchFamily="34" charset="0"/>
                <a:ea typeface="Inter Bold" pitchFamily="34" charset="-122"/>
                <a:cs typeface="Calibri" panose="020F0502020204030204" pitchFamily="34" charset="0"/>
              </a:rPr>
              <a:t>Clausole Obbligatorie</a:t>
            </a:r>
            <a:endParaRPr lang="it-IT" sz="2000" dirty="0"/>
          </a:p>
          <a:p>
            <a:pPr marL="0" indent="0" algn="just">
              <a:lnSpc>
                <a:spcPts val="2750"/>
              </a:lnSpc>
              <a:buNone/>
            </a:pPr>
            <a:r>
              <a:rPr lang="it-IT" sz="1700" noProof="0" dirty="0">
                <a:solidFill>
                  <a:srgbClr val="030303"/>
                </a:solidFill>
                <a:latin typeface="Calibri" panose="020F0502020204030204" pitchFamily="34" charset="0"/>
                <a:ea typeface="Nunito Sans" pitchFamily="34" charset="-122"/>
                <a:cs typeface="Calibri" panose="020F0502020204030204" pitchFamily="34" charset="0"/>
              </a:rPr>
              <a:t>I subappalti e i sub-contratti oggetto di comunicazione alla stazione appaltante devono contenere clausole di revisione dei prezzi che si attivano al verificarsi delle stesse condizioni previste per il contratto principale. Tale inserimento è previsto come obbligatorio anche dal nuovo comma 2-bis introdotto all'articolo 119.</a:t>
            </a:r>
            <a:endParaRPr lang="it-IT" sz="1700" noProof="0" dirty="0"/>
          </a:p>
        </p:txBody>
      </p:sp>
      <p:sp>
        <p:nvSpPr>
          <p:cNvPr id="8" name="Text 6"/>
          <p:cNvSpPr/>
          <p:nvPr/>
        </p:nvSpPr>
        <p:spPr>
          <a:xfrm>
            <a:off x="5258605" y="3466028"/>
            <a:ext cx="4271501" cy="3688073"/>
          </a:xfrm>
          <a:prstGeom prst="rect">
            <a:avLst/>
          </a:prstGeom>
          <a:noFill/>
          <a:ln/>
        </p:spPr>
        <p:txBody>
          <a:bodyPr wrap="square" lIns="0" tIns="0" rIns="0" bIns="0" rtlCol="0" anchor="t"/>
          <a:lstStyle/>
          <a:p>
            <a:pPr>
              <a:lnSpc>
                <a:spcPts val="2750"/>
              </a:lnSpc>
            </a:pPr>
            <a:r>
              <a:rPr lang="it-IT" sz="2000" b="1" dirty="0">
                <a:solidFill>
                  <a:srgbClr val="376092"/>
                </a:solidFill>
                <a:latin typeface="Calibri" panose="020F0502020204030204" pitchFamily="34" charset="0"/>
                <a:ea typeface="Inter Bold" pitchFamily="34" charset="-122"/>
                <a:cs typeface="Calibri" panose="020F0502020204030204" pitchFamily="34" charset="0"/>
              </a:rPr>
              <a:t>Definizione delle Clausole</a:t>
            </a:r>
            <a:endParaRPr lang="it-IT" sz="2000" dirty="0"/>
          </a:p>
          <a:p>
            <a:pPr marL="0" indent="0" algn="just">
              <a:lnSpc>
                <a:spcPts val="2750"/>
              </a:lnSpc>
              <a:buNone/>
            </a:pPr>
            <a:r>
              <a:rPr lang="it-IT" sz="1700" noProof="0" dirty="0">
                <a:solidFill>
                  <a:srgbClr val="030303"/>
                </a:solidFill>
                <a:latin typeface="Calibri" panose="020F0502020204030204" pitchFamily="34" charset="0"/>
                <a:ea typeface="Nunito Sans" pitchFamily="34" charset="-122"/>
                <a:cs typeface="Calibri" panose="020F0502020204030204" pitchFamily="34" charset="0"/>
              </a:rPr>
              <a:t>Le clausole sono definite tra le parti, tenendo conto del meccanismo revisionale e dei limiti di spesa dell'articolo 60, delle specifiche prestazioni oggetto del subappalto/subcontratto e delle modalità di determinazione degli indici sintetici. Della corretta attuazione è responsabile l'appaltatore.</a:t>
            </a:r>
            <a:endParaRPr lang="it-IT" sz="1700" noProof="0" dirty="0"/>
          </a:p>
        </p:txBody>
      </p:sp>
      <p:sp>
        <p:nvSpPr>
          <p:cNvPr id="10" name="Text 8"/>
          <p:cNvSpPr/>
          <p:nvPr/>
        </p:nvSpPr>
        <p:spPr>
          <a:xfrm>
            <a:off x="9854565" y="3484175"/>
            <a:ext cx="4010978" cy="2796540"/>
          </a:xfrm>
          <a:prstGeom prst="rect">
            <a:avLst/>
          </a:prstGeom>
          <a:noFill/>
          <a:ln/>
        </p:spPr>
        <p:txBody>
          <a:bodyPr wrap="square" lIns="0" tIns="0" rIns="0" bIns="0" rtlCol="0" anchor="t"/>
          <a:lstStyle/>
          <a:p>
            <a:pPr>
              <a:lnSpc>
                <a:spcPts val="2750"/>
              </a:lnSpc>
            </a:pPr>
            <a:r>
              <a:rPr lang="it-IT" sz="2000" b="1" dirty="0">
                <a:solidFill>
                  <a:srgbClr val="376092"/>
                </a:solidFill>
                <a:latin typeface="Calibri" panose="020F0502020204030204" pitchFamily="34" charset="0"/>
                <a:ea typeface="Inter Bold" pitchFamily="34" charset="-122"/>
                <a:cs typeface="Calibri" panose="020F0502020204030204" pitchFamily="34" charset="0"/>
              </a:rPr>
              <a:t>Pagamento Diretto</a:t>
            </a:r>
            <a:endParaRPr lang="it-IT" sz="2000" dirty="0"/>
          </a:p>
          <a:p>
            <a:pPr marL="0" indent="0" algn="just">
              <a:lnSpc>
                <a:spcPts val="2750"/>
              </a:lnSpc>
              <a:buNone/>
            </a:pPr>
            <a:r>
              <a:rPr lang="it-IT" sz="1700" noProof="0" dirty="0">
                <a:solidFill>
                  <a:srgbClr val="030303"/>
                </a:solidFill>
                <a:latin typeface="Calibri" panose="020F0502020204030204" pitchFamily="34" charset="0"/>
                <a:ea typeface="Nunito Sans" pitchFamily="34" charset="-122"/>
                <a:cs typeface="Calibri" panose="020F0502020204030204" pitchFamily="34" charset="0"/>
              </a:rPr>
              <a:t>Nelle ipotesi di pagamento diretto del subappaltatore da parte della committente, sarà quest'ultima a determinare le somme dovute secondo le regole stabilite all'articolo 5. Negli altri casi, provvede l'appaltatore secondo le disposizioni inserite nel contratto di subappalto.</a:t>
            </a:r>
            <a:endParaRPr lang="it-IT" sz="1700"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675DB-3211-5576-97FC-C1B5BAB172C3}"/>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97D2D439-24D6-C18E-E9E1-CD23BA5D2692}"/>
              </a:ext>
            </a:extLst>
          </p:cNvPr>
          <p:cNvSpPr/>
          <p:nvPr/>
        </p:nvSpPr>
        <p:spPr>
          <a:xfrm>
            <a:off x="793790" y="1027271"/>
            <a:ext cx="11454765" cy="708779"/>
          </a:xfrm>
          <a:prstGeom prst="rect">
            <a:avLst/>
          </a:prstGeom>
          <a:noFill/>
          <a:ln/>
        </p:spPr>
        <p:txBody>
          <a:bodyPr wrap="none" lIns="0" tIns="0" rIns="0" bIns="0" rtlCol="0" anchor="t"/>
          <a:lstStyle/>
          <a:p>
            <a:pPr marL="0" marR="0" lvl="0" indent="0" algn="l" defTabSz="914400" rtl="0" eaLnBrk="1" fontAlgn="auto" latinLnBrk="0" hangingPunct="1">
              <a:lnSpc>
                <a:spcPts val="5550"/>
              </a:lnSpc>
              <a:spcBef>
                <a:spcPts val="0"/>
              </a:spcBef>
              <a:spcAft>
                <a:spcPts val="0"/>
              </a:spcAft>
              <a:buClrTx/>
              <a:buSzTx/>
              <a:buFontTx/>
              <a:buNone/>
              <a:tabLst/>
              <a:defRPr/>
            </a:pPr>
            <a:r>
              <a:rPr kumimoji="0" lang="it-IT" sz="44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La copertura </a:t>
            </a:r>
            <a:r>
              <a:rPr lang="it-IT" sz="4450" b="1" noProof="0" dirty="0">
                <a:solidFill>
                  <a:srgbClr val="376092"/>
                </a:solidFill>
                <a:latin typeface="Calibri" panose="020F0502020204030204" pitchFamily="34" charset="0"/>
                <a:ea typeface="Inter Bold" pitchFamily="34" charset="-122"/>
                <a:cs typeface="Calibri" panose="020F0502020204030204" pitchFamily="34" charset="0"/>
              </a:rPr>
              <a:t>e</a:t>
            </a:r>
            <a:r>
              <a:rPr kumimoji="0" lang="it-IT" sz="44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conomica</a:t>
            </a:r>
            <a:endParaRPr kumimoji="0" lang="it-IT" sz="44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a:extLst>
              <a:ext uri="{FF2B5EF4-FFF2-40B4-BE49-F238E27FC236}">
                <a16:creationId xmlns:a16="http://schemas.microsoft.com/office/drawing/2014/main" id="{0FD6D8F3-5EF3-8637-E2CF-EBDAFDEC03BF}"/>
              </a:ext>
            </a:extLst>
          </p:cNvPr>
          <p:cNvSpPr/>
          <p:nvPr/>
        </p:nvSpPr>
        <p:spPr>
          <a:xfrm>
            <a:off x="1256399" y="2242321"/>
            <a:ext cx="12702659" cy="1088708"/>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revisione prezzi è finanziata tramite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accantonamenti specifici</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con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l'obbligo di reintegro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quando le risorse scendono sotto una soglia critica.</a:t>
            </a: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a:extLst>
              <a:ext uri="{FF2B5EF4-FFF2-40B4-BE49-F238E27FC236}">
                <a16:creationId xmlns:a16="http://schemas.microsoft.com/office/drawing/2014/main" id="{1FFE5619-610A-E3A4-646E-2B4CFB8CD0F9}"/>
              </a:ext>
            </a:extLst>
          </p:cNvPr>
          <p:cNvSpPr/>
          <p:nvPr/>
        </p:nvSpPr>
        <p:spPr>
          <a:xfrm>
            <a:off x="793790" y="2189678"/>
            <a:ext cx="30480" cy="1599009"/>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a:extLst>
              <a:ext uri="{FF2B5EF4-FFF2-40B4-BE49-F238E27FC236}">
                <a16:creationId xmlns:a16="http://schemas.microsoft.com/office/drawing/2014/main" id="{27466197-EBE7-70C5-721C-C599CEB0B541}"/>
              </a:ext>
            </a:extLst>
          </p:cNvPr>
          <p:cNvSpPr/>
          <p:nvPr/>
        </p:nvSpPr>
        <p:spPr>
          <a:xfrm>
            <a:off x="946622" y="2916937"/>
            <a:ext cx="13012436" cy="4800600"/>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r>
              <a:rPr lang="it-IT" sz="1750" dirty="0">
                <a:solidFill>
                  <a:srgbClr val="030303"/>
                </a:solidFill>
                <a:latin typeface="Calibri" panose="020F0502020204030204" pitchFamily="34" charset="0"/>
                <a:ea typeface="Nunito Sans" pitchFamily="34" charset="-122"/>
                <a:cs typeface="Calibri" panose="020F0502020204030204" pitchFamily="34" charset="0"/>
              </a:rPr>
              <a:t>In particolare</a:t>
            </a:r>
          </a:p>
          <a:p>
            <a:pPr marL="0" marR="0" lvl="0" indent="0" algn="ctr" defTabSz="914400" rtl="0" eaLnBrk="1" fontAlgn="auto" latinLnBrk="0" hangingPunct="1">
              <a:lnSpc>
                <a:spcPts val="2850"/>
              </a:lnSpc>
              <a:spcBef>
                <a:spcPts val="0"/>
              </a:spcBef>
              <a:spcAft>
                <a:spcPts val="0"/>
              </a:spcAft>
              <a:buClrTx/>
              <a:buSzTx/>
              <a:buFontTx/>
              <a:buNone/>
              <a:tabLst/>
              <a:defRPr/>
            </a:pPr>
            <a:endParaRPr lang="it-IT" sz="1750" dirty="0">
              <a:solidFill>
                <a:srgbClr val="030303"/>
              </a:solidFill>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L'articolo 15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stabilisce che le stazioni appaltanti utilizzano </a:t>
            </a: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285750" marR="0" lvl="0" indent="-285750" algn="l" defTabSz="914400" rtl="0" eaLnBrk="1" fontAlgn="auto" latinLnBrk="0" hangingPunct="1">
              <a:lnSpc>
                <a:spcPts val="2850"/>
              </a:lnSpc>
              <a:spcBef>
                <a:spcPts val="0"/>
              </a:spcBef>
              <a:spcAft>
                <a:spcPts val="0"/>
              </a:spcAft>
              <a:buClrTx/>
              <a:buSzTx/>
              <a:buFont typeface="Wingdings" panose="05000000000000000000" pitchFamily="2" charset="2"/>
              <a:buChar char="ü"/>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gli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accantonamenti</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specifici</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previsti nel quadro economico, </a:t>
            </a:r>
          </a:p>
          <a:p>
            <a:pPr marL="285750" marR="0" lvl="0" indent="-285750" algn="l" defTabSz="914400" rtl="0" eaLnBrk="1" fontAlgn="auto" latinLnBrk="0" hangingPunct="1">
              <a:lnSpc>
                <a:spcPts val="2850"/>
              </a:lnSpc>
              <a:spcBef>
                <a:spcPts val="0"/>
              </a:spcBef>
              <a:spcAft>
                <a:spcPts val="0"/>
              </a:spcAft>
              <a:buClrTx/>
              <a:buSzTx/>
              <a:buFont typeface="Wingdings" panose="05000000000000000000" pitchFamily="2" charset="2"/>
              <a:buChar char="ü"/>
              <a:tabLst/>
              <a:defRPr/>
            </a:pP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al 50% delle risorse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accantonate per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imprevisti</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a:t>
            </a:r>
          </a:p>
          <a:p>
            <a:pPr marL="285750" marR="0" lvl="0" indent="-285750" algn="l" defTabSz="914400" rtl="0" eaLnBrk="1" fontAlgn="auto" latinLnBrk="0" hangingPunct="1">
              <a:lnSpc>
                <a:spcPts val="2850"/>
              </a:lnSpc>
              <a:spcBef>
                <a:spcPts val="0"/>
              </a:spcBef>
              <a:spcAft>
                <a:spcPts val="0"/>
              </a:spcAft>
              <a:buClrTx/>
              <a:buSzTx/>
              <a:buFont typeface="Wingdings" panose="05000000000000000000" pitchFamily="2" charset="2"/>
              <a:buChar char="ü"/>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somme derivanti dai ribassi d'asta e</a:t>
            </a:r>
          </a:p>
          <a:p>
            <a:pPr marL="285750" marR="0" lvl="0" indent="-285750" algn="l" defTabSz="914400" rtl="0" eaLnBrk="1" fontAlgn="auto" latinLnBrk="0" hangingPunct="1">
              <a:lnSpc>
                <a:spcPts val="2850"/>
              </a:lnSpc>
              <a:spcBef>
                <a:spcPts val="0"/>
              </a:spcBef>
              <a:spcAft>
                <a:spcPts val="0"/>
              </a:spcAft>
              <a:buClrTx/>
              <a:buSzTx/>
              <a:buFont typeface="Wingdings" panose="05000000000000000000" pitchFamily="2" charset="2"/>
              <a:buChar char="ü"/>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somme disponibili relative ad altri interventi già collaudati. </a:t>
            </a:r>
          </a:p>
          <a:p>
            <a:pPr marL="0" marR="0" lvl="0" indent="0" algn="l" defTabSz="914400" rtl="0" eaLnBrk="1" fontAlgn="auto" latinLnBrk="0" hangingPunct="1">
              <a:lnSpc>
                <a:spcPts val="2850"/>
              </a:lnSpc>
              <a:spcBef>
                <a:spcPts val="0"/>
              </a:spcBef>
              <a:spcAft>
                <a:spcPts val="0"/>
              </a:spcAft>
              <a:buClrTx/>
              <a:buSzTx/>
              <a:buFontTx/>
              <a:buNone/>
              <a:tabLst/>
              <a:defRPr/>
            </a:pPr>
            <a:endParaRPr lang="it-IT" sz="1750" noProof="0" dirty="0">
              <a:solidFill>
                <a:srgbClr val="030303"/>
              </a:solidFill>
              <a:latin typeface="Calibri" panose="020F0502020204030204" pitchFamily="34" charset="0"/>
              <a:ea typeface="Nunito Sans" pitchFamily="34" charset="-122"/>
              <a:cs typeface="Calibri" panose="020F0502020204030204" pitchFamily="34" charset="0"/>
            </a:endParaRPr>
          </a:p>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Quando le somme disponibili risultano utilizzate o impegnate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in una percentuale pari o superiore all'80%,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stazione appaltante deve attivare in tempo utile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procedure per il reintegro.</a:t>
            </a:r>
            <a:endParaRPr kumimoji="0" lang="it-IT" sz="175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8763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721043" y="897612"/>
            <a:ext cx="5302091" cy="643771"/>
          </a:xfrm>
          <a:prstGeom prst="rect">
            <a:avLst/>
          </a:prstGeom>
          <a:noFill/>
          <a:ln/>
        </p:spPr>
        <p:txBody>
          <a:bodyPr wrap="none" lIns="0" tIns="0" rIns="0" bIns="0" rtlCol="0" anchor="t"/>
          <a:lstStyle/>
          <a:p>
            <a:pPr marL="0" indent="0">
              <a:lnSpc>
                <a:spcPts val="5050"/>
              </a:lnSpc>
              <a:buNone/>
            </a:pPr>
            <a:r>
              <a:rPr lang="it-IT" sz="4050" b="1" noProof="0" dirty="0">
                <a:solidFill>
                  <a:schemeClr val="accent1">
                    <a:lumMod val="50000"/>
                  </a:schemeClr>
                </a:solidFill>
                <a:latin typeface="Calibri" panose="020F0502020204030204" pitchFamily="34" charset="0"/>
                <a:ea typeface="Inter Bold" pitchFamily="34" charset="-122"/>
                <a:cs typeface="Calibri" panose="020F0502020204030204" pitchFamily="34" charset="0"/>
              </a:rPr>
              <a:t>Disciplina Transitoria</a:t>
            </a:r>
            <a:endParaRPr lang="it-IT" sz="4050" noProof="0" dirty="0">
              <a:solidFill>
                <a:schemeClr val="accent1">
                  <a:lumMod val="50000"/>
                </a:schemeClr>
              </a:solidFill>
            </a:endParaRPr>
          </a:p>
        </p:txBody>
      </p:sp>
      <p:sp>
        <p:nvSpPr>
          <p:cNvPr id="3" name="Text 1"/>
          <p:cNvSpPr/>
          <p:nvPr/>
        </p:nvSpPr>
        <p:spPr>
          <a:xfrm>
            <a:off x="1054180" y="1773079"/>
            <a:ext cx="12879348" cy="659130"/>
          </a:xfrm>
          <a:prstGeom prst="rect">
            <a:avLst/>
          </a:prstGeom>
          <a:noFill/>
          <a:ln/>
        </p:spPr>
        <p:txBody>
          <a:bodyPr wrap="square" lIns="0" tIns="0" rIns="0" bIns="0" rtlCol="0" anchor="t"/>
          <a:lstStyle/>
          <a:p>
            <a:pPr marL="0" indent="0">
              <a:lnSpc>
                <a:spcPts val="2550"/>
              </a:lnSpc>
              <a:buNone/>
            </a:pPr>
            <a:r>
              <a:rPr lang="it-IT" sz="1600" noProof="0" dirty="0">
                <a:solidFill>
                  <a:schemeClr val="accent1">
                    <a:lumMod val="50000"/>
                  </a:schemeClr>
                </a:solidFill>
                <a:latin typeface="Calibri" panose="020F0502020204030204" pitchFamily="34" charset="0"/>
                <a:ea typeface="Nunito Sans" pitchFamily="34" charset="-122"/>
                <a:cs typeface="Calibri" panose="020F0502020204030204" pitchFamily="34" charset="0"/>
              </a:rPr>
              <a:t>La disciplina transitoria stabilisce una </a:t>
            </a:r>
            <a:r>
              <a:rPr lang="it-IT" sz="1600" b="1" noProof="0" dirty="0">
                <a:solidFill>
                  <a:schemeClr val="accent1">
                    <a:lumMod val="50000"/>
                  </a:schemeClr>
                </a:solidFill>
                <a:latin typeface="Calibri" panose="020F0502020204030204" pitchFamily="34" charset="0"/>
                <a:ea typeface="Nunito Sans" pitchFamily="34" charset="-122"/>
                <a:cs typeface="Calibri" panose="020F0502020204030204" pitchFamily="34" charset="0"/>
              </a:rPr>
              <a:t>chiara demarcazione temporale per l'applicazione dei nuovi indici sintetici</a:t>
            </a:r>
            <a:r>
              <a:rPr lang="it-IT" sz="1600" noProof="0" dirty="0">
                <a:solidFill>
                  <a:schemeClr val="accent1">
                    <a:lumMod val="50000"/>
                  </a:schemeClr>
                </a:solidFill>
                <a:latin typeface="Calibri" panose="020F0502020204030204" pitchFamily="34" charset="0"/>
                <a:ea typeface="Nunito Sans" pitchFamily="34" charset="-122"/>
                <a:cs typeface="Calibri" panose="020F0502020204030204" pitchFamily="34" charset="0"/>
              </a:rPr>
              <a:t>: le procedure avviate dopo la pubblicazione del provvedimento MIT seguiranno i nuovi indici, mentre quelle precedenti continueranno con gli indici ISTAT esistenti.</a:t>
            </a:r>
            <a:endParaRPr lang="it-IT" sz="1600" noProof="0" dirty="0">
              <a:solidFill>
                <a:schemeClr val="accent1">
                  <a:lumMod val="50000"/>
                </a:schemeClr>
              </a:solidFill>
            </a:endParaRPr>
          </a:p>
        </p:txBody>
      </p:sp>
      <p:sp>
        <p:nvSpPr>
          <p:cNvPr id="4" name="Shape 2"/>
          <p:cNvSpPr/>
          <p:nvPr/>
        </p:nvSpPr>
        <p:spPr>
          <a:xfrm>
            <a:off x="732473" y="1610916"/>
            <a:ext cx="22860" cy="1122521"/>
          </a:xfrm>
          <a:prstGeom prst="rect">
            <a:avLst/>
          </a:prstGeom>
          <a:solidFill>
            <a:srgbClr val="376092"/>
          </a:solidFill>
          <a:ln/>
        </p:spPr>
        <p:txBody>
          <a:bodyPr/>
          <a:lstStyle/>
          <a:p>
            <a:endParaRPr lang="it-IT" noProof="0" dirty="0">
              <a:solidFill>
                <a:schemeClr val="accent1">
                  <a:lumMod val="50000"/>
                </a:schemeClr>
              </a:solidFill>
            </a:endParaRPr>
          </a:p>
        </p:txBody>
      </p:sp>
      <p:sp>
        <p:nvSpPr>
          <p:cNvPr id="5" name="Text 3"/>
          <p:cNvSpPr/>
          <p:nvPr/>
        </p:nvSpPr>
        <p:spPr>
          <a:xfrm>
            <a:off x="778193" y="2965133"/>
            <a:ext cx="4132898" cy="1125259"/>
          </a:xfrm>
          <a:prstGeom prst="rect">
            <a:avLst/>
          </a:prstGeom>
          <a:noFill/>
          <a:ln/>
        </p:spPr>
        <p:txBody>
          <a:bodyPr wrap="none" lIns="0" tIns="0" rIns="0" bIns="0" rtlCol="0" anchor="t"/>
          <a:lstStyle/>
          <a:p>
            <a:pPr marL="0" indent="0" algn="ctr">
              <a:lnSpc>
                <a:spcPts val="5350"/>
              </a:lnSpc>
              <a:buNone/>
            </a:pPr>
            <a:r>
              <a:rPr lang="it-IT" sz="5350" b="1" noProof="0" dirty="0">
                <a:solidFill>
                  <a:schemeClr val="accent1">
                    <a:lumMod val="50000"/>
                  </a:schemeClr>
                </a:solidFill>
                <a:latin typeface="Calibri" panose="020F0502020204030204" pitchFamily="34" charset="0"/>
                <a:ea typeface="Inter Bold" pitchFamily="34" charset="-122"/>
                <a:cs typeface="Calibri" panose="020F0502020204030204" pitchFamily="34" charset="0"/>
              </a:rPr>
              <a:t>1</a:t>
            </a:r>
            <a:endParaRPr lang="it-IT" sz="5350" noProof="0" dirty="0">
              <a:solidFill>
                <a:schemeClr val="accent1">
                  <a:lumMod val="50000"/>
                </a:schemeClr>
              </a:solidFill>
            </a:endParaRPr>
          </a:p>
        </p:txBody>
      </p:sp>
      <p:sp>
        <p:nvSpPr>
          <p:cNvPr id="6" name="Text 4"/>
          <p:cNvSpPr/>
          <p:nvPr/>
        </p:nvSpPr>
        <p:spPr>
          <a:xfrm>
            <a:off x="1528405" y="3794165"/>
            <a:ext cx="2575322" cy="875466"/>
          </a:xfrm>
          <a:prstGeom prst="rect">
            <a:avLst/>
          </a:prstGeom>
          <a:noFill/>
          <a:ln/>
        </p:spPr>
        <p:txBody>
          <a:bodyPr wrap="none" lIns="0" tIns="0" rIns="0" bIns="0" rtlCol="0" anchor="t"/>
          <a:lstStyle/>
          <a:p>
            <a:pPr marL="0" indent="0" algn="ctr">
              <a:lnSpc>
                <a:spcPts val="2500"/>
              </a:lnSpc>
              <a:buNone/>
            </a:pPr>
            <a:r>
              <a:rPr lang="it-IT" sz="2000" b="1" noProof="0" dirty="0">
                <a:solidFill>
                  <a:schemeClr val="accent1">
                    <a:lumMod val="50000"/>
                  </a:schemeClr>
                </a:solidFill>
                <a:latin typeface="Calibri" panose="020F0502020204030204" pitchFamily="34" charset="0"/>
                <a:ea typeface="Inter Bold" pitchFamily="34" charset="-122"/>
                <a:cs typeface="Calibri" panose="020F0502020204030204" pitchFamily="34" charset="0"/>
              </a:rPr>
              <a:t>Nuove Procedure</a:t>
            </a:r>
            <a:endParaRPr lang="it-IT" sz="2000" noProof="0" dirty="0">
              <a:solidFill>
                <a:schemeClr val="accent1">
                  <a:lumMod val="50000"/>
                </a:schemeClr>
              </a:solidFill>
            </a:endParaRPr>
          </a:p>
        </p:txBody>
      </p:sp>
      <p:sp>
        <p:nvSpPr>
          <p:cNvPr id="7" name="Text 5"/>
          <p:cNvSpPr/>
          <p:nvPr/>
        </p:nvSpPr>
        <p:spPr>
          <a:xfrm>
            <a:off x="755333" y="4322088"/>
            <a:ext cx="4155758" cy="1789390"/>
          </a:xfrm>
          <a:prstGeom prst="rect">
            <a:avLst/>
          </a:prstGeom>
          <a:noFill/>
          <a:ln/>
        </p:spPr>
        <p:txBody>
          <a:bodyPr wrap="square" lIns="0" tIns="0" rIns="0" bIns="0" rtlCol="0" anchor="t"/>
          <a:lstStyle/>
          <a:p>
            <a:pPr marL="0" indent="0" algn="ctr">
              <a:lnSpc>
                <a:spcPts val="2550"/>
              </a:lnSpc>
              <a:buNone/>
            </a:pPr>
            <a:r>
              <a:rPr lang="it-IT" sz="1600" noProof="0" dirty="0">
                <a:solidFill>
                  <a:schemeClr val="accent1">
                    <a:lumMod val="50000"/>
                  </a:schemeClr>
                </a:solidFill>
                <a:latin typeface="Calibri" panose="020F0502020204030204" pitchFamily="34" charset="0"/>
                <a:ea typeface="Nunito Sans" pitchFamily="34" charset="-122"/>
                <a:cs typeface="Calibri" panose="020F0502020204030204" pitchFamily="34" charset="0"/>
              </a:rPr>
              <a:t>Le disposizioni dell'Allegato II.2-bis si applicano alle procedure di affidamento avviate dopo la pubblicazione del provvedimento del MIT con i nuovi indici (VEDI OLTRE)</a:t>
            </a:r>
            <a:endParaRPr lang="it-IT" sz="1600" noProof="0" dirty="0">
              <a:solidFill>
                <a:schemeClr val="accent1">
                  <a:lumMod val="50000"/>
                </a:schemeClr>
              </a:solidFill>
            </a:endParaRPr>
          </a:p>
        </p:txBody>
      </p:sp>
      <p:sp>
        <p:nvSpPr>
          <p:cNvPr id="8" name="Text 6"/>
          <p:cNvSpPr/>
          <p:nvPr/>
        </p:nvSpPr>
        <p:spPr>
          <a:xfrm>
            <a:off x="5129785" y="2965133"/>
            <a:ext cx="4280440" cy="1125259"/>
          </a:xfrm>
          <a:prstGeom prst="rect">
            <a:avLst/>
          </a:prstGeom>
          <a:noFill/>
          <a:ln/>
        </p:spPr>
        <p:txBody>
          <a:bodyPr wrap="none" lIns="0" tIns="0" rIns="0" bIns="0" rtlCol="0" anchor="t"/>
          <a:lstStyle/>
          <a:p>
            <a:pPr marL="0" indent="0" algn="ctr">
              <a:lnSpc>
                <a:spcPts val="5350"/>
              </a:lnSpc>
              <a:buNone/>
            </a:pPr>
            <a:r>
              <a:rPr lang="it-IT" sz="5350" b="1" noProof="0" dirty="0">
                <a:solidFill>
                  <a:schemeClr val="accent1">
                    <a:lumMod val="50000"/>
                  </a:schemeClr>
                </a:solidFill>
                <a:latin typeface="Calibri" panose="020F0502020204030204" pitchFamily="34" charset="0"/>
                <a:ea typeface="Inter Bold" pitchFamily="34" charset="-122"/>
                <a:cs typeface="Calibri" panose="020F0502020204030204" pitchFamily="34" charset="0"/>
              </a:rPr>
              <a:t>2</a:t>
            </a:r>
            <a:endParaRPr lang="it-IT" sz="5350" noProof="0" dirty="0">
              <a:solidFill>
                <a:schemeClr val="accent1">
                  <a:lumMod val="50000"/>
                </a:schemeClr>
              </a:solidFill>
            </a:endParaRPr>
          </a:p>
        </p:txBody>
      </p:sp>
      <p:sp>
        <p:nvSpPr>
          <p:cNvPr id="9" name="Text 7"/>
          <p:cNvSpPr/>
          <p:nvPr/>
        </p:nvSpPr>
        <p:spPr>
          <a:xfrm>
            <a:off x="6108192" y="3794165"/>
            <a:ext cx="2494550" cy="875466"/>
          </a:xfrm>
          <a:prstGeom prst="rect">
            <a:avLst/>
          </a:prstGeom>
          <a:noFill/>
          <a:ln/>
        </p:spPr>
        <p:txBody>
          <a:bodyPr wrap="none" lIns="0" tIns="0" rIns="0" bIns="0" rtlCol="0" anchor="t"/>
          <a:lstStyle/>
          <a:p>
            <a:pPr marL="0" indent="0" algn="ctr">
              <a:lnSpc>
                <a:spcPts val="2500"/>
              </a:lnSpc>
              <a:buNone/>
            </a:pPr>
            <a:r>
              <a:rPr lang="it-IT" sz="2000" b="1" noProof="0" dirty="0">
                <a:solidFill>
                  <a:schemeClr val="accent1">
                    <a:lumMod val="50000"/>
                  </a:schemeClr>
                </a:solidFill>
                <a:latin typeface="Calibri" panose="020F0502020204030204" pitchFamily="34" charset="0"/>
                <a:ea typeface="Inter Bold" pitchFamily="34" charset="-122"/>
                <a:cs typeface="Calibri" panose="020F0502020204030204" pitchFamily="34" charset="0"/>
              </a:rPr>
              <a:t>Procedure in Corso</a:t>
            </a:r>
            <a:endParaRPr lang="it-IT" sz="2000" noProof="0" dirty="0">
              <a:solidFill>
                <a:schemeClr val="accent1">
                  <a:lumMod val="50000"/>
                </a:schemeClr>
              </a:solidFill>
            </a:endParaRPr>
          </a:p>
        </p:txBody>
      </p:sp>
      <p:sp>
        <p:nvSpPr>
          <p:cNvPr id="10" name="Text 8"/>
          <p:cNvSpPr/>
          <p:nvPr/>
        </p:nvSpPr>
        <p:spPr>
          <a:xfrm>
            <a:off x="5228035" y="4328350"/>
            <a:ext cx="4190167" cy="1318260"/>
          </a:xfrm>
          <a:prstGeom prst="rect">
            <a:avLst/>
          </a:prstGeom>
          <a:noFill/>
          <a:ln/>
        </p:spPr>
        <p:txBody>
          <a:bodyPr wrap="square" lIns="0" tIns="0" rIns="0" bIns="0" rtlCol="0" anchor="t"/>
          <a:lstStyle/>
          <a:p>
            <a:pPr marL="0" indent="0" algn="ctr">
              <a:lnSpc>
                <a:spcPts val="2550"/>
              </a:lnSpc>
              <a:buNone/>
            </a:pPr>
            <a:r>
              <a:rPr lang="it-IT" sz="1600" noProof="0" dirty="0">
                <a:solidFill>
                  <a:schemeClr val="accent1">
                    <a:lumMod val="50000"/>
                  </a:schemeClr>
                </a:solidFill>
                <a:latin typeface="Calibri" panose="020F0502020204030204" pitchFamily="34" charset="0"/>
                <a:ea typeface="Nunito Sans" pitchFamily="34" charset="-122"/>
                <a:cs typeface="Calibri" panose="020F0502020204030204" pitchFamily="34" charset="0"/>
              </a:rPr>
              <a:t>Alle procedure avviate prima della pubblicazione del provvedimento del MIT continuano ad applicarsi i precedenti indici sintetici individuati da ISTAT. (ATT. VEDI OLTRE)</a:t>
            </a:r>
            <a:endParaRPr lang="it-IT" sz="1600" noProof="0" dirty="0">
              <a:solidFill>
                <a:schemeClr val="accent1">
                  <a:lumMod val="50000"/>
                </a:schemeClr>
              </a:solidFill>
            </a:endParaRPr>
          </a:p>
        </p:txBody>
      </p:sp>
      <p:sp>
        <p:nvSpPr>
          <p:cNvPr id="11" name="Text 9"/>
          <p:cNvSpPr/>
          <p:nvPr/>
        </p:nvSpPr>
        <p:spPr>
          <a:xfrm>
            <a:off x="9719191" y="2965133"/>
            <a:ext cx="4190048" cy="1125259"/>
          </a:xfrm>
          <a:prstGeom prst="rect">
            <a:avLst/>
          </a:prstGeom>
          <a:noFill/>
          <a:ln/>
        </p:spPr>
        <p:txBody>
          <a:bodyPr wrap="none" lIns="0" tIns="0" rIns="0" bIns="0" rtlCol="0" anchor="t"/>
          <a:lstStyle/>
          <a:p>
            <a:pPr marL="0" indent="0" algn="ctr">
              <a:lnSpc>
                <a:spcPts val="5350"/>
              </a:lnSpc>
              <a:buNone/>
            </a:pPr>
            <a:r>
              <a:rPr lang="it-IT" sz="5350" b="1" noProof="0" dirty="0">
                <a:solidFill>
                  <a:schemeClr val="accent1">
                    <a:lumMod val="50000"/>
                  </a:schemeClr>
                </a:solidFill>
                <a:latin typeface="Calibri" panose="020F0502020204030204" pitchFamily="34" charset="0"/>
                <a:ea typeface="Inter Bold" pitchFamily="34" charset="-122"/>
                <a:cs typeface="Calibri" panose="020F0502020204030204" pitchFamily="34" charset="0"/>
              </a:rPr>
              <a:t>3</a:t>
            </a:r>
            <a:endParaRPr lang="it-IT" sz="5350" noProof="0" dirty="0">
              <a:solidFill>
                <a:schemeClr val="accent1">
                  <a:lumMod val="50000"/>
                </a:schemeClr>
              </a:solidFill>
            </a:endParaRPr>
          </a:p>
        </p:txBody>
      </p:sp>
      <p:sp>
        <p:nvSpPr>
          <p:cNvPr id="12" name="Text 10"/>
          <p:cNvSpPr/>
          <p:nvPr/>
        </p:nvSpPr>
        <p:spPr>
          <a:xfrm>
            <a:off x="10607206" y="3931920"/>
            <a:ext cx="2494669" cy="737711"/>
          </a:xfrm>
          <a:prstGeom prst="rect">
            <a:avLst/>
          </a:prstGeom>
          <a:noFill/>
          <a:ln/>
        </p:spPr>
        <p:txBody>
          <a:bodyPr wrap="none" lIns="0" tIns="0" rIns="0" bIns="0" rtlCol="0" anchor="t"/>
          <a:lstStyle/>
          <a:p>
            <a:pPr marL="0" indent="0" algn="ctr">
              <a:lnSpc>
                <a:spcPts val="2500"/>
              </a:lnSpc>
              <a:buNone/>
            </a:pPr>
            <a:r>
              <a:rPr lang="it-IT" sz="2000" b="1" noProof="0" dirty="0">
                <a:solidFill>
                  <a:schemeClr val="accent1">
                    <a:lumMod val="50000"/>
                  </a:schemeClr>
                </a:solidFill>
                <a:latin typeface="Calibri" panose="020F0502020204030204" pitchFamily="34" charset="0"/>
                <a:ea typeface="Inter Bold" pitchFamily="34" charset="-122"/>
                <a:cs typeface="Calibri" panose="020F0502020204030204" pitchFamily="34" charset="0"/>
              </a:rPr>
              <a:t>Utilizzo Statistico</a:t>
            </a:r>
            <a:endParaRPr lang="it-IT" sz="2000" noProof="0" dirty="0">
              <a:solidFill>
                <a:schemeClr val="accent1">
                  <a:lumMod val="50000"/>
                </a:schemeClr>
              </a:solidFill>
            </a:endParaRPr>
          </a:p>
        </p:txBody>
      </p:sp>
      <p:sp>
        <p:nvSpPr>
          <p:cNvPr id="13" name="Text 11"/>
          <p:cNvSpPr/>
          <p:nvPr/>
        </p:nvSpPr>
        <p:spPr>
          <a:xfrm>
            <a:off x="9719072" y="4322088"/>
            <a:ext cx="4362688" cy="1648944"/>
          </a:xfrm>
          <a:prstGeom prst="rect">
            <a:avLst/>
          </a:prstGeom>
          <a:noFill/>
          <a:ln/>
        </p:spPr>
        <p:txBody>
          <a:bodyPr wrap="square" lIns="0" tIns="0" rIns="0" bIns="0" rtlCol="0" anchor="t"/>
          <a:lstStyle/>
          <a:p>
            <a:pPr marL="0" indent="0" algn="ctr">
              <a:lnSpc>
                <a:spcPts val="2550"/>
              </a:lnSpc>
              <a:buNone/>
            </a:pPr>
            <a:r>
              <a:rPr lang="it-IT" sz="1600" noProof="0" dirty="0">
                <a:solidFill>
                  <a:schemeClr val="accent1">
                    <a:lumMod val="50000"/>
                  </a:schemeClr>
                </a:solidFill>
                <a:latin typeface="Calibri" panose="020F0502020204030204" pitchFamily="34" charset="0"/>
                <a:ea typeface="Nunito Sans" pitchFamily="34" charset="-122"/>
                <a:cs typeface="Calibri" panose="020F0502020204030204" pitchFamily="34" charset="0"/>
              </a:rPr>
              <a:t>Dopo la pubblicazione del provvedimento del MIT, i precedenti indici ISTAT potranno essere utilizzati solo a fini statistici, salvo che per le procedure già avviate.</a:t>
            </a:r>
            <a:endParaRPr lang="it-IT" sz="1600" noProof="0" dirty="0">
              <a:solidFill>
                <a:schemeClr val="accent1">
                  <a:lumMod val="50000"/>
                </a:schemeClr>
              </a:solidFill>
            </a:endParaRPr>
          </a:p>
        </p:txBody>
      </p:sp>
      <p:sp>
        <p:nvSpPr>
          <p:cNvPr id="14" name="Text 12"/>
          <p:cNvSpPr/>
          <p:nvPr/>
        </p:nvSpPr>
        <p:spPr>
          <a:xfrm>
            <a:off x="721043" y="6343174"/>
            <a:ext cx="13188315" cy="988695"/>
          </a:xfrm>
          <a:prstGeom prst="rect">
            <a:avLst/>
          </a:prstGeom>
          <a:noFill/>
          <a:ln/>
        </p:spPr>
        <p:txBody>
          <a:bodyPr wrap="square" lIns="0" tIns="0" rIns="0" bIns="0" rtlCol="0" anchor="t"/>
          <a:lstStyle/>
          <a:p>
            <a:pPr marL="0" indent="0">
              <a:lnSpc>
                <a:spcPts val="2550"/>
              </a:lnSpc>
              <a:buNone/>
            </a:pPr>
            <a:endParaRPr lang="it-IT" sz="1600"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C5C3C-7EE6-9684-B0C4-A1A21FC40513}"/>
            </a:ext>
          </a:extLst>
        </p:cNvPr>
        <p:cNvGrpSpPr/>
        <p:nvPr/>
      </p:nvGrpSpPr>
      <p:grpSpPr>
        <a:xfrm>
          <a:off x="0" y="0"/>
          <a:ext cx="0" cy="0"/>
          <a:chOff x="0" y="0"/>
          <a:chExt cx="0" cy="0"/>
        </a:xfrm>
      </p:grpSpPr>
      <p:grpSp>
        <p:nvGrpSpPr>
          <p:cNvPr id="10" name="Gruppo 9">
            <a:extLst>
              <a:ext uri="{FF2B5EF4-FFF2-40B4-BE49-F238E27FC236}">
                <a16:creationId xmlns:a16="http://schemas.microsoft.com/office/drawing/2014/main" id="{24856772-3EF5-494A-1969-F5B0C767A8A1}"/>
              </a:ext>
            </a:extLst>
          </p:cNvPr>
          <p:cNvGrpSpPr/>
          <p:nvPr/>
        </p:nvGrpSpPr>
        <p:grpSpPr>
          <a:xfrm>
            <a:off x="632817" y="1169909"/>
            <a:ext cx="13364767" cy="5993214"/>
            <a:chOff x="527347" y="1166948"/>
            <a:chExt cx="11137306" cy="4994345"/>
          </a:xfrm>
        </p:grpSpPr>
        <p:sp>
          <p:nvSpPr>
            <p:cNvPr id="6" name="CasellaDiTesto 5">
              <a:extLst>
                <a:ext uri="{FF2B5EF4-FFF2-40B4-BE49-F238E27FC236}">
                  <a16:creationId xmlns:a16="http://schemas.microsoft.com/office/drawing/2014/main" id="{3EE34AB1-41E6-DF53-5FB0-F3EF2AA354C1}"/>
                </a:ext>
              </a:extLst>
            </p:cNvPr>
            <p:cNvSpPr txBox="1"/>
            <p:nvPr/>
          </p:nvSpPr>
          <p:spPr>
            <a:xfrm>
              <a:off x="527347" y="1513868"/>
              <a:ext cx="11137306" cy="292388"/>
            </a:xfrm>
            <a:prstGeom prst="rect">
              <a:avLst/>
            </a:prstGeom>
            <a:noFill/>
          </p:spPr>
          <p:txBody>
            <a:bodyPr wrap="square">
              <a:spAutoFit/>
            </a:bodyPr>
            <a:lstStyle/>
            <a:p>
              <a:pPr marL="342900" indent="-342900" algn="just" defTabSz="1097280">
                <a:spcAft>
                  <a:spcPts val="1440"/>
                </a:spcAft>
                <a:buClr>
                  <a:srgbClr val="376092"/>
                </a:buClr>
                <a:buFont typeface="Wingdings" panose="05000000000000000000" pitchFamily="2" charset="2"/>
                <a:buChar char="§"/>
                <a:defRPr/>
              </a:pPr>
              <a:endParaRPr lang="it-IT" sz="1680" noProof="0" dirty="0">
                <a:solidFill>
                  <a:prstClr val="black"/>
                </a:solidFill>
                <a:latin typeface="Calibri" panose="020F0502020204030204" pitchFamily="34" charset="0"/>
                <a:cs typeface="Calibri" panose="020F0502020204030204" pitchFamily="34" charset="0"/>
              </a:endParaRPr>
            </a:p>
          </p:txBody>
        </p:sp>
        <p:sp>
          <p:nvSpPr>
            <p:cNvPr id="3" name="Rettangolo 2">
              <a:extLst>
                <a:ext uri="{FF2B5EF4-FFF2-40B4-BE49-F238E27FC236}">
                  <a16:creationId xmlns:a16="http://schemas.microsoft.com/office/drawing/2014/main" id="{7CD05FD7-EE06-A9E9-B687-9E8017C9BAD5}"/>
                </a:ext>
              </a:extLst>
            </p:cNvPr>
            <p:cNvSpPr/>
            <p:nvPr/>
          </p:nvSpPr>
          <p:spPr>
            <a:xfrm>
              <a:off x="527347" y="1166948"/>
              <a:ext cx="11137306" cy="4994345"/>
            </a:xfrm>
            <a:prstGeom prst="rect">
              <a:avLst/>
            </a:prstGeom>
            <a:noFill/>
            <a:ln w="25400">
              <a:solidFill>
                <a:srgbClr val="376092"/>
              </a:solidFill>
            </a:ln>
          </p:spPr>
          <p:txBody>
            <a:bodyPr wrap="square" lIns="0" tIns="0" rIns="0" bIns="0" rtlCol="0" anchor="ctr"/>
            <a:lstStyle/>
            <a:p>
              <a:pPr algn="ctr" defTabSz="1097280">
                <a:defRPr/>
              </a:pPr>
              <a:endParaRPr lang="it-IT" sz="2160" noProof="0" dirty="0">
                <a:solidFill>
                  <a:prstClr val="black"/>
                </a:solidFill>
                <a:latin typeface="Calibri"/>
              </a:endParaRPr>
            </a:p>
          </p:txBody>
        </p:sp>
      </p:grpSp>
      <p:sp>
        <p:nvSpPr>
          <p:cNvPr id="4" name="CasellaDiTesto 3">
            <a:extLst>
              <a:ext uri="{FF2B5EF4-FFF2-40B4-BE49-F238E27FC236}">
                <a16:creationId xmlns:a16="http://schemas.microsoft.com/office/drawing/2014/main" id="{442A0950-356D-C147-02B6-3315F1A71085}"/>
              </a:ext>
            </a:extLst>
          </p:cNvPr>
          <p:cNvSpPr txBox="1"/>
          <p:nvPr/>
        </p:nvSpPr>
        <p:spPr>
          <a:xfrm>
            <a:off x="1994183" y="3079136"/>
            <a:ext cx="10882721" cy="1600438"/>
          </a:xfrm>
          <a:prstGeom prst="rect">
            <a:avLst/>
          </a:prstGeom>
          <a:noFill/>
        </p:spPr>
        <p:txBody>
          <a:bodyPr wrap="square" rtlCol="0">
            <a:spAutoFit/>
          </a:bodyPr>
          <a:lstStyle/>
          <a:p>
            <a:pPr algn="ctr"/>
            <a:r>
              <a:rPr lang="it-IT" sz="4000" b="1" noProof="0" dirty="0">
                <a:solidFill>
                  <a:schemeClr val="accent1">
                    <a:lumMod val="75000"/>
                  </a:schemeClr>
                </a:solidFill>
              </a:rPr>
              <a:t>Tipologie Omogenee di Lavorazioni (TOL) </a:t>
            </a:r>
          </a:p>
          <a:p>
            <a:pPr algn="ctr"/>
            <a:endParaRPr lang="it-IT" b="1" dirty="0">
              <a:solidFill>
                <a:schemeClr val="accent1">
                  <a:lumMod val="75000"/>
                </a:schemeClr>
              </a:solidFill>
            </a:endParaRPr>
          </a:p>
          <a:p>
            <a:pPr algn="ctr"/>
            <a:r>
              <a:rPr lang="it-IT" sz="4000" b="1" noProof="0" dirty="0">
                <a:solidFill>
                  <a:schemeClr val="accent1">
                    <a:lumMod val="75000"/>
                  </a:schemeClr>
                </a:solidFill>
              </a:rPr>
              <a:t>per la revisione prezzi nei lavori pubblici</a:t>
            </a:r>
          </a:p>
        </p:txBody>
      </p:sp>
    </p:spTree>
    <p:extLst>
      <p:ext uri="{BB962C8B-B14F-4D97-AF65-F5344CB8AC3E}">
        <p14:creationId xmlns:p14="http://schemas.microsoft.com/office/powerpoint/2010/main" val="3395625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B27B7-6302-B052-71DB-97025484BED5}"/>
            </a:ext>
          </a:extLst>
        </p:cNvPr>
        <p:cNvGrpSpPr/>
        <p:nvPr/>
      </p:nvGrpSpPr>
      <p:grpSpPr>
        <a:xfrm>
          <a:off x="0" y="0"/>
          <a:ext cx="0" cy="0"/>
          <a:chOff x="0" y="0"/>
          <a:chExt cx="0" cy="0"/>
        </a:xfrm>
      </p:grpSpPr>
      <p:sp>
        <p:nvSpPr>
          <p:cNvPr id="6" name="CasellaDiTesto 5">
            <a:extLst>
              <a:ext uri="{FF2B5EF4-FFF2-40B4-BE49-F238E27FC236}">
                <a16:creationId xmlns:a16="http://schemas.microsoft.com/office/drawing/2014/main" id="{5D80D5B8-543D-B2EA-0FFD-EE59F0A6A975}"/>
              </a:ext>
            </a:extLst>
          </p:cNvPr>
          <p:cNvSpPr txBox="1"/>
          <p:nvPr/>
        </p:nvSpPr>
        <p:spPr>
          <a:xfrm>
            <a:off x="632817" y="1586213"/>
            <a:ext cx="13364767" cy="350866"/>
          </a:xfrm>
          <a:prstGeom prst="rect">
            <a:avLst/>
          </a:prstGeom>
          <a:noFill/>
        </p:spPr>
        <p:txBody>
          <a:bodyPr wrap="square">
            <a:spAutoFit/>
          </a:bodyPr>
          <a:lstStyle/>
          <a:p>
            <a:pPr marL="342900" indent="-342900" algn="just" defTabSz="1097280">
              <a:spcAft>
                <a:spcPts val="1440"/>
              </a:spcAft>
              <a:buClr>
                <a:srgbClr val="376092"/>
              </a:buClr>
              <a:buFont typeface="Wingdings" panose="05000000000000000000" pitchFamily="2" charset="2"/>
              <a:buChar char="§"/>
              <a:defRPr/>
            </a:pPr>
            <a:endParaRPr lang="it-IT" sz="1680" noProof="0" dirty="0">
              <a:solidFill>
                <a:prstClr val="black"/>
              </a:solidFill>
              <a:latin typeface="Calibri" panose="020F0502020204030204" pitchFamily="34" charset="0"/>
              <a:cs typeface="Calibri" panose="020F0502020204030204" pitchFamily="34" charset="0"/>
            </a:endParaRPr>
          </a:p>
        </p:txBody>
      </p:sp>
      <p:sp>
        <p:nvSpPr>
          <p:cNvPr id="5" name="CasellaDiTesto 4">
            <a:extLst>
              <a:ext uri="{FF2B5EF4-FFF2-40B4-BE49-F238E27FC236}">
                <a16:creationId xmlns:a16="http://schemas.microsoft.com/office/drawing/2014/main" id="{8E3BA67C-20D3-A1CC-2174-137908CA1D69}"/>
              </a:ext>
            </a:extLst>
          </p:cNvPr>
          <p:cNvSpPr txBox="1"/>
          <p:nvPr/>
        </p:nvSpPr>
        <p:spPr>
          <a:xfrm>
            <a:off x="839097" y="528459"/>
            <a:ext cx="12470503" cy="3908762"/>
          </a:xfrm>
          <a:prstGeom prst="rect">
            <a:avLst/>
          </a:prstGeom>
          <a:noFill/>
        </p:spPr>
        <p:txBody>
          <a:bodyPr wrap="square">
            <a:spAutoFit/>
          </a:bodyPr>
          <a:lstStyle/>
          <a:p>
            <a:pPr algn="just" fontAlgn="base">
              <a:buNone/>
            </a:pPr>
            <a:endParaRPr lang="it-IT" sz="1600" b="0" i="0" dirty="0">
              <a:solidFill>
                <a:schemeClr val="accent1">
                  <a:lumMod val="50000"/>
                </a:schemeClr>
              </a:solidFill>
              <a:effectLst/>
            </a:endParaRPr>
          </a:p>
          <a:p>
            <a:pPr algn="just" fontAlgn="base"/>
            <a:r>
              <a:rPr lang="it-IT" sz="2400" b="1" dirty="0">
                <a:solidFill>
                  <a:srgbClr val="376092"/>
                </a:solidFill>
                <a:ea typeface="Inter Bold" pitchFamily="34" charset="-122"/>
                <a:cs typeface="Inter Bold" pitchFamily="34" charset="-120"/>
              </a:rPr>
              <a:t>Il Decreto Direttoriale n. 743 del 30 marzo 2026</a:t>
            </a:r>
            <a:endParaRPr lang="it-IT" sz="2400" dirty="0"/>
          </a:p>
          <a:p>
            <a:pPr algn="just" fontAlgn="base">
              <a:buNone/>
            </a:pPr>
            <a:endParaRPr lang="it-IT" sz="1600" dirty="0">
              <a:solidFill>
                <a:schemeClr val="accent1">
                  <a:lumMod val="50000"/>
                </a:schemeClr>
              </a:solidFill>
            </a:endParaRPr>
          </a:p>
          <a:p>
            <a:pPr algn="just" fontAlgn="base">
              <a:buNone/>
            </a:pPr>
            <a:endParaRPr lang="it-IT" sz="1600" b="0" i="0" dirty="0">
              <a:solidFill>
                <a:schemeClr val="accent1">
                  <a:lumMod val="50000"/>
                </a:schemeClr>
              </a:solidFill>
              <a:effectLst/>
            </a:endParaRPr>
          </a:p>
          <a:p>
            <a:pPr algn="just" fontAlgn="base">
              <a:buNone/>
            </a:pPr>
            <a:endParaRPr lang="it-IT" sz="1600" dirty="0">
              <a:solidFill>
                <a:schemeClr val="accent1">
                  <a:lumMod val="50000"/>
                </a:schemeClr>
              </a:solidFill>
            </a:endParaRPr>
          </a:p>
          <a:p>
            <a:pPr algn="just" fontAlgn="base">
              <a:buNone/>
            </a:pPr>
            <a:r>
              <a:rPr lang="it-IT" sz="1600" b="0" i="0" dirty="0">
                <a:solidFill>
                  <a:schemeClr val="accent1">
                    <a:lumMod val="50000"/>
                  </a:schemeClr>
                </a:solidFill>
                <a:effectLst/>
              </a:rPr>
              <a:t>Con decreto direttoriale n. 743 del 30 marzo u.s. è stato pubblicato il provvedimento con il quale il MIT ha adottato i </a:t>
            </a:r>
            <a:r>
              <a:rPr lang="it-IT" sz="1600" b="1" i="0" dirty="0">
                <a:solidFill>
                  <a:schemeClr val="accent1">
                    <a:lumMod val="50000"/>
                  </a:schemeClr>
                </a:solidFill>
                <a:effectLst/>
              </a:rPr>
              <a:t>singoli indici di costo</a:t>
            </a:r>
            <a:r>
              <a:rPr lang="it-IT" sz="1600" b="0" i="0" dirty="0">
                <a:solidFill>
                  <a:schemeClr val="accent1">
                    <a:lumMod val="50000"/>
                  </a:schemeClr>
                </a:solidFill>
                <a:effectLst/>
              </a:rPr>
              <a:t> </a:t>
            </a:r>
            <a:r>
              <a:rPr lang="it-IT" sz="1600" b="1" i="0" dirty="0">
                <a:solidFill>
                  <a:schemeClr val="accent1">
                    <a:lumMod val="50000"/>
                  </a:schemeClr>
                </a:solidFill>
                <a:effectLst/>
              </a:rPr>
              <a:t>delle lavorazioni individuati da ISTAT sulla base delle</a:t>
            </a:r>
            <a:r>
              <a:rPr lang="it-IT" sz="1600" b="0" i="0" dirty="0">
                <a:solidFill>
                  <a:schemeClr val="accent1">
                    <a:lumMod val="50000"/>
                  </a:schemeClr>
                </a:solidFill>
                <a:effectLst/>
              </a:rPr>
              <a:t> </a:t>
            </a:r>
            <a:r>
              <a:rPr lang="it-IT" sz="1600" b="1" i="0" dirty="0">
                <a:solidFill>
                  <a:schemeClr val="accent1">
                    <a:lumMod val="50000"/>
                  </a:schemeClr>
                </a:solidFill>
                <a:effectLst/>
              </a:rPr>
              <a:t>Tipologie Omogenee di Lavorazioni</a:t>
            </a:r>
            <a:r>
              <a:rPr lang="it-IT" sz="1600" b="0" i="0" dirty="0">
                <a:solidFill>
                  <a:schemeClr val="accent1">
                    <a:lumMod val="50000"/>
                  </a:schemeClr>
                </a:solidFill>
                <a:effectLst/>
              </a:rPr>
              <a:t> (</a:t>
            </a:r>
            <a:r>
              <a:rPr lang="it-IT" sz="1600" b="1" i="0" dirty="0">
                <a:solidFill>
                  <a:schemeClr val="accent1">
                    <a:lumMod val="50000"/>
                  </a:schemeClr>
                </a:solidFill>
                <a:effectLst/>
              </a:rPr>
              <a:t>cd. TOL</a:t>
            </a:r>
            <a:r>
              <a:rPr lang="it-IT" sz="1600" b="0" i="0" dirty="0">
                <a:solidFill>
                  <a:schemeClr val="accent1">
                    <a:lumMod val="50000"/>
                  </a:schemeClr>
                </a:solidFill>
                <a:effectLst/>
              </a:rPr>
              <a:t>), di cui alla Tabella A dell’Allegato II.2-bis del Codice dei contratti pubblici (D.lgs. 31 marzo 2023, n. 36), n. 36/2023.</a:t>
            </a:r>
          </a:p>
          <a:p>
            <a:pPr algn="just" fontAlgn="base">
              <a:buNone/>
            </a:pPr>
            <a:endParaRPr lang="it-IT" sz="1600" b="0" i="0" dirty="0">
              <a:solidFill>
                <a:schemeClr val="accent1">
                  <a:lumMod val="50000"/>
                </a:schemeClr>
              </a:solidFill>
              <a:effectLst/>
            </a:endParaRPr>
          </a:p>
          <a:p>
            <a:pPr algn="just" fontAlgn="base">
              <a:buNone/>
            </a:pPr>
            <a:r>
              <a:rPr lang="it-IT" sz="1600" b="0" i="0" dirty="0">
                <a:solidFill>
                  <a:schemeClr val="accent1">
                    <a:lumMod val="50000"/>
                  </a:schemeClr>
                </a:solidFill>
                <a:effectLst/>
              </a:rPr>
              <a:t>Il decreto è stato pubblicato sul sito del Ministero delle Infrastrutture e Trasporti </a:t>
            </a:r>
            <a:r>
              <a:rPr lang="it-IT" sz="1600" b="1" i="0" dirty="0">
                <a:solidFill>
                  <a:schemeClr val="accent1">
                    <a:lumMod val="50000"/>
                  </a:schemeClr>
                </a:solidFill>
                <a:effectLst/>
              </a:rPr>
              <a:t>in data 27 aprile</a:t>
            </a:r>
            <a:r>
              <a:rPr lang="it-IT" sz="1600" b="0" i="0" dirty="0">
                <a:solidFill>
                  <a:schemeClr val="accent1">
                    <a:lumMod val="50000"/>
                  </a:schemeClr>
                </a:solidFill>
                <a:effectLst/>
              </a:rPr>
              <a:t>, acquistando efficacia il medesimo giorno.</a:t>
            </a:r>
          </a:p>
          <a:p>
            <a:pPr algn="just" fontAlgn="base">
              <a:buNone/>
            </a:pPr>
            <a:r>
              <a:rPr lang="it-IT" sz="1600" b="0" i="0" dirty="0">
                <a:solidFill>
                  <a:schemeClr val="accent1">
                    <a:lumMod val="50000"/>
                  </a:schemeClr>
                </a:solidFill>
                <a:effectLst/>
              </a:rPr>
              <a:t>Si tratta dei 20 Indici mensili di costo necessari per la determinazione dell’indice sintetico da applicare, nei contratti di lavori, ai fini della revisione prezzi di cui all’articolo 60 del Codice dei contratti.</a:t>
            </a:r>
          </a:p>
          <a:p>
            <a:pPr algn="just" fontAlgn="base">
              <a:buNone/>
            </a:pPr>
            <a:endParaRPr lang="it-IT" sz="1600" b="0" i="0" dirty="0">
              <a:solidFill>
                <a:schemeClr val="accent1">
                  <a:lumMod val="50000"/>
                </a:schemeClr>
              </a:solidFill>
              <a:effectLst/>
            </a:endParaRPr>
          </a:p>
          <a:p>
            <a:pPr algn="just" fontAlgn="base">
              <a:buNone/>
            </a:pPr>
            <a:endParaRPr lang="it-IT" sz="1600" b="1" i="0" dirty="0">
              <a:solidFill>
                <a:schemeClr val="accent1">
                  <a:lumMod val="50000"/>
                </a:schemeClr>
              </a:solidFill>
              <a:effectLst/>
            </a:endParaRPr>
          </a:p>
          <a:p>
            <a:pPr algn="just" fontAlgn="base">
              <a:buNone/>
            </a:pPr>
            <a:endParaRPr lang="it-IT" sz="1600" b="0" i="0" dirty="0">
              <a:solidFill>
                <a:schemeClr val="accent1">
                  <a:lumMod val="50000"/>
                </a:schemeClr>
              </a:solidFill>
              <a:effectLst/>
            </a:endParaRPr>
          </a:p>
        </p:txBody>
      </p:sp>
    </p:spTree>
    <p:extLst>
      <p:ext uri="{BB962C8B-B14F-4D97-AF65-F5344CB8AC3E}">
        <p14:creationId xmlns:p14="http://schemas.microsoft.com/office/powerpoint/2010/main" val="423152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19855-7D30-0556-FEA8-FCDB0B26219D}"/>
            </a:ext>
          </a:extLst>
        </p:cNvPr>
        <p:cNvGrpSpPr/>
        <p:nvPr/>
      </p:nvGrpSpPr>
      <p:grpSpPr>
        <a:xfrm>
          <a:off x="0" y="0"/>
          <a:ext cx="0" cy="0"/>
          <a:chOff x="0" y="0"/>
          <a:chExt cx="0" cy="0"/>
        </a:xfrm>
      </p:grpSpPr>
      <p:sp>
        <p:nvSpPr>
          <p:cNvPr id="6" name="CasellaDiTesto 5">
            <a:extLst>
              <a:ext uri="{FF2B5EF4-FFF2-40B4-BE49-F238E27FC236}">
                <a16:creationId xmlns:a16="http://schemas.microsoft.com/office/drawing/2014/main" id="{70F60282-8355-338B-4145-865615D93BAD}"/>
              </a:ext>
            </a:extLst>
          </p:cNvPr>
          <p:cNvSpPr txBox="1"/>
          <p:nvPr/>
        </p:nvSpPr>
        <p:spPr>
          <a:xfrm>
            <a:off x="632817" y="1586213"/>
            <a:ext cx="13364767" cy="350866"/>
          </a:xfrm>
          <a:prstGeom prst="rect">
            <a:avLst/>
          </a:prstGeom>
          <a:noFill/>
        </p:spPr>
        <p:txBody>
          <a:bodyPr wrap="square">
            <a:spAutoFit/>
          </a:bodyPr>
          <a:lstStyle/>
          <a:p>
            <a:pPr marL="342900" indent="-342900" algn="just" defTabSz="1097280">
              <a:spcAft>
                <a:spcPts val="1440"/>
              </a:spcAft>
              <a:buClr>
                <a:srgbClr val="376092"/>
              </a:buClr>
              <a:buFont typeface="Wingdings" panose="05000000000000000000" pitchFamily="2" charset="2"/>
              <a:buChar char="§"/>
              <a:defRPr/>
            </a:pPr>
            <a:endParaRPr lang="it-IT" sz="1680" noProof="0" dirty="0">
              <a:solidFill>
                <a:prstClr val="black"/>
              </a:solidFill>
              <a:latin typeface="Calibri" panose="020F0502020204030204" pitchFamily="34" charset="0"/>
              <a:cs typeface="Calibri" panose="020F0502020204030204" pitchFamily="34" charset="0"/>
            </a:endParaRPr>
          </a:p>
        </p:txBody>
      </p:sp>
      <p:sp>
        <p:nvSpPr>
          <p:cNvPr id="5" name="CasellaDiTesto 4">
            <a:extLst>
              <a:ext uri="{FF2B5EF4-FFF2-40B4-BE49-F238E27FC236}">
                <a16:creationId xmlns:a16="http://schemas.microsoft.com/office/drawing/2014/main" id="{0D442221-75E1-CB10-328D-A9CC952CB080}"/>
              </a:ext>
            </a:extLst>
          </p:cNvPr>
          <p:cNvSpPr txBox="1"/>
          <p:nvPr/>
        </p:nvSpPr>
        <p:spPr>
          <a:xfrm>
            <a:off x="761104" y="352081"/>
            <a:ext cx="12758569" cy="4154984"/>
          </a:xfrm>
          <a:prstGeom prst="rect">
            <a:avLst/>
          </a:prstGeom>
          <a:noFill/>
        </p:spPr>
        <p:txBody>
          <a:bodyPr wrap="square">
            <a:spAutoFit/>
          </a:bodyPr>
          <a:lstStyle/>
          <a:p>
            <a:pPr algn="just" fontAlgn="base">
              <a:buNone/>
            </a:pPr>
            <a:endParaRPr lang="it-IT" sz="1600" b="0" i="0" dirty="0">
              <a:solidFill>
                <a:schemeClr val="accent1">
                  <a:lumMod val="50000"/>
                </a:schemeClr>
              </a:solidFill>
              <a:effectLst/>
            </a:endParaRPr>
          </a:p>
          <a:p>
            <a:pPr algn="just" fontAlgn="base"/>
            <a:r>
              <a:rPr lang="it-IT" sz="2400" b="1" noProof="0" dirty="0">
                <a:solidFill>
                  <a:srgbClr val="376092"/>
                </a:solidFill>
                <a:latin typeface="Calibri" panose="020F0502020204030204" pitchFamily="34" charset="0"/>
                <a:ea typeface="Calibri" panose="020F0502020204030204" pitchFamily="34" charset="0"/>
                <a:cs typeface="Calibri" panose="020F0502020204030204" pitchFamily="34" charset="0"/>
              </a:rPr>
              <a:t>Ambito Temporale di Applicazione dei Nuovi Indici TOL</a:t>
            </a:r>
            <a:endParaRPr lang="it-IT" sz="2400" noProof="0" dirty="0"/>
          </a:p>
          <a:p>
            <a:pPr algn="just" fontAlgn="base">
              <a:buNone/>
            </a:pPr>
            <a:endParaRPr lang="it-IT" sz="1600" dirty="0">
              <a:solidFill>
                <a:schemeClr val="accent1">
                  <a:lumMod val="50000"/>
                </a:schemeClr>
              </a:solidFill>
            </a:endParaRPr>
          </a:p>
          <a:p>
            <a:pPr algn="just" fontAlgn="base">
              <a:buNone/>
            </a:pPr>
            <a:endParaRPr lang="it-IT" sz="1600" b="0" i="0" dirty="0">
              <a:solidFill>
                <a:schemeClr val="accent1">
                  <a:lumMod val="50000"/>
                </a:schemeClr>
              </a:solidFill>
              <a:effectLst/>
            </a:endParaRPr>
          </a:p>
          <a:p>
            <a:pPr algn="just" fontAlgn="base">
              <a:buNone/>
            </a:pPr>
            <a:endParaRPr lang="it-IT" sz="1600" dirty="0">
              <a:solidFill>
                <a:schemeClr val="accent1">
                  <a:lumMod val="50000"/>
                </a:schemeClr>
              </a:solidFill>
            </a:endParaRPr>
          </a:p>
          <a:p>
            <a:pPr algn="just" fontAlgn="base">
              <a:buNone/>
            </a:pPr>
            <a:endParaRPr lang="it-IT" sz="1600" b="0" i="0" dirty="0">
              <a:solidFill>
                <a:schemeClr val="accent1">
                  <a:lumMod val="50000"/>
                </a:schemeClr>
              </a:solidFill>
              <a:effectLst/>
            </a:endParaRPr>
          </a:p>
          <a:p>
            <a:pPr algn="just" fontAlgn="base">
              <a:buNone/>
            </a:pPr>
            <a:r>
              <a:rPr lang="it-IT" sz="1600" b="0" i="0" dirty="0">
                <a:solidFill>
                  <a:schemeClr val="accent1">
                    <a:lumMod val="50000"/>
                  </a:schemeClr>
                </a:solidFill>
                <a:effectLst/>
              </a:rPr>
              <a:t>Ai sensi dell’articolo 2, comma 1 del decreto, recante “</a:t>
            </a:r>
            <a:r>
              <a:rPr lang="it-IT" sz="1600" b="0" i="0" u="sng" dirty="0">
                <a:solidFill>
                  <a:schemeClr val="accent1">
                    <a:lumMod val="50000"/>
                  </a:schemeClr>
                </a:solidFill>
                <a:effectLst/>
              </a:rPr>
              <a:t>Disposizioni</a:t>
            </a:r>
            <a:r>
              <a:rPr lang="it-IT" sz="1600" b="0" i="0" dirty="0">
                <a:solidFill>
                  <a:schemeClr val="accent1">
                    <a:lumMod val="50000"/>
                  </a:schemeClr>
                </a:solidFill>
                <a:effectLst/>
              </a:rPr>
              <a:t> Transitorie”, in ossequio alla disciplina contenuta nell’articolo 16, comma 1, dell’Allegato II.2-bis del Codice, il meccanismo legato ai nuovi TOL si applica alle procedure di affidamento di contratti di lavori </a:t>
            </a:r>
            <a:r>
              <a:rPr lang="it-IT" sz="1600" b="1" i="0" dirty="0">
                <a:solidFill>
                  <a:schemeClr val="accent1">
                    <a:lumMod val="50000"/>
                  </a:schemeClr>
                </a:solidFill>
                <a:effectLst/>
              </a:rPr>
              <a:t>“avviate” a decorrere dalla data di acquisizione di efficacia del provvedimento (27 aprile 2026).</a:t>
            </a:r>
            <a:endParaRPr lang="it-IT" sz="1600" b="0" i="0" dirty="0">
              <a:solidFill>
                <a:schemeClr val="accent1">
                  <a:lumMod val="50000"/>
                </a:schemeClr>
              </a:solidFill>
              <a:effectLst/>
            </a:endParaRPr>
          </a:p>
          <a:p>
            <a:pPr algn="just" fontAlgn="base">
              <a:buNone/>
            </a:pPr>
            <a:endParaRPr lang="it-IT" sz="1600" b="0" i="0" dirty="0">
              <a:solidFill>
                <a:schemeClr val="accent1">
                  <a:lumMod val="50000"/>
                </a:schemeClr>
              </a:solidFill>
              <a:effectLst/>
            </a:endParaRPr>
          </a:p>
          <a:p>
            <a:pPr algn="just" fontAlgn="base">
              <a:buNone/>
            </a:pPr>
            <a:r>
              <a:rPr lang="it-IT" sz="1600" b="0" i="0" dirty="0">
                <a:solidFill>
                  <a:schemeClr val="accent1">
                    <a:lumMod val="50000"/>
                  </a:schemeClr>
                </a:solidFill>
                <a:effectLst/>
              </a:rPr>
              <a:t>L’“</a:t>
            </a:r>
            <a:r>
              <a:rPr lang="it-IT" sz="1600" b="1" i="0" dirty="0">
                <a:solidFill>
                  <a:schemeClr val="accent1">
                    <a:lumMod val="50000"/>
                  </a:schemeClr>
                </a:solidFill>
                <a:effectLst/>
              </a:rPr>
              <a:t>avvio</a:t>
            </a:r>
            <a:r>
              <a:rPr lang="it-IT" sz="1600" b="0" i="0" dirty="0">
                <a:solidFill>
                  <a:schemeClr val="accent1">
                    <a:lumMod val="50000"/>
                  </a:schemeClr>
                </a:solidFill>
                <a:effectLst/>
              </a:rPr>
              <a:t>” della </a:t>
            </a:r>
            <a:r>
              <a:rPr lang="it-IT" sz="1600" b="1" i="0" dirty="0">
                <a:solidFill>
                  <a:schemeClr val="accent1">
                    <a:lumMod val="50000"/>
                  </a:schemeClr>
                </a:solidFill>
                <a:effectLst/>
              </a:rPr>
              <a:t>procedura </a:t>
            </a:r>
            <a:r>
              <a:rPr lang="it-IT" sz="1600" b="0" i="0" dirty="0">
                <a:solidFill>
                  <a:schemeClr val="accent1">
                    <a:lumMod val="50000"/>
                  </a:schemeClr>
                </a:solidFill>
                <a:effectLst/>
              </a:rPr>
              <a:t>si considera realizzato, a seconda della tipologia, mediante:</a:t>
            </a:r>
          </a:p>
          <a:p>
            <a:pPr algn="just" fontAlgn="base">
              <a:buNone/>
            </a:pPr>
            <a:endParaRPr lang="it-IT" sz="1600" b="0" i="0" dirty="0">
              <a:solidFill>
                <a:schemeClr val="accent1">
                  <a:lumMod val="50000"/>
                </a:schemeClr>
              </a:solidFill>
              <a:effectLst/>
            </a:endParaRPr>
          </a:p>
          <a:p>
            <a:pPr marL="342900" indent="-342900" algn="just" fontAlgn="base">
              <a:buFont typeface="+mj-lt"/>
              <a:buAutoNum type="arabicParenR"/>
            </a:pPr>
            <a:r>
              <a:rPr lang="it-IT" sz="1600" b="1" i="0" dirty="0">
                <a:solidFill>
                  <a:schemeClr val="accent1">
                    <a:lumMod val="50000"/>
                  </a:schemeClr>
                </a:solidFill>
                <a:effectLst/>
              </a:rPr>
              <a:t>pubblicazione di un bando o di un avviso di indizione;</a:t>
            </a:r>
          </a:p>
          <a:p>
            <a:pPr marL="342900" indent="-342900" algn="just" fontAlgn="base">
              <a:buFont typeface="+mj-lt"/>
              <a:buAutoNum type="arabicParenR"/>
            </a:pPr>
            <a:r>
              <a:rPr lang="it-IT" sz="1600" b="1" i="0" dirty="0">
                <a:solidFill>
                  <a:schemeClr val="accent1">
                    <a:lumMod val="50000"/>
                  </a:schemeClr>
                </a:solidFill>
                <a:effectLst/>
              </a:rPr>
              <a:t>trasmissione di un invito;</a:t>
            </a:r>
          </a:p>
          <a:p>
            <a:pPr marL="342900" indent="-342900" algn="just" fontAlgn="base">
              <a:buFont typeface="+mj-lt"/>
              <a:buAutoNum type="arabicParenR"/>
            </a:pPr>
            <a:r>
              <a:rPr lang="it-IT" sz="1600" b="1" i="0" dirty="0">
                <a:solidFill>
                  <a:schemeClr val="accent1">
                    <a:lumMod val="50000"/>
                  </a:schemeClr>
                </a:solidFill>
                <a:effectLst/>
              </a:rPr>
              <a:t>adozione di una determina a contrarre.</a:t>
            </a:r>
          </a:p>
          <a:p>
            <a:pPr algn="just" fontAlgn="base">
              <a:buNone/>
            </a:pPr>
            <a:endParaRPr lang="it-IT" sz="1600" b="0" i="0" dirty="0">
              <a:solidFill>
                <a:schemeClr val="accent1">
                  <a:lumMod val="50000"/>
                </a:schemeClr>
              </a:solidFill>
              <a:effectLst/>
            </a:endParaRPr>
          </a:p>
        </p:txBody>
      </p:sp>
    </p:spTree>
    <p:extLst>
      <p:ext uri="{BB962C8B-B14F-4D97-AF65-F5344CB8AC3E}">
        <p14:creationId xmlns:p14="http://schemas.microsoft.com/office/powerpoint/2010/main" val="369535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DDC67-3212-EEA9-A03F-25CC169BC6E8}"/>
            </a:ext>
          </a:extLst>
        </p:cNvPr>
        <p:cNvGrpSpPr/>
        <p:nvPr/>
      </p:nvGrpSpPr>
      <p:grpSpPr>
        <a:xfrm>
          <a:off x="0" y="0"/>
          <a:ext cx="0" cy="0"/>
          <a:chOff x="0" y="0"/>
          <a:chExt cx="0" cy="0"/>
        </a:xfrm>
      </p:grpSpPr>
      <p:sp>
        <p:nvSpPr>
          <p:cNvPr id="6" name="CasellaDiTesto 5">
            <a:extLst>
              <a:ext uri="{FF2B5EF4-FFF2-40B4-BE49-F238E27FC236}">
                <a16:creationId xmlns:a16="http://schemas.microsoft.com/office/drawing/2014/main" id="{3D020D57-5C23-C0AB-BFAF-DC9DC6F39BCD}"/>
              </a:ext>
            </a:extLst>
          </p:cNvPr>
          <p:cNvSpPr txBox="1"/>
          <p:nvPr/>
        </p:nvSpPr>
        <p:spPr>
          <a:xfrm>
            <a:off x="632817" y="1586213"/>
            <a:ext cx="13364767" cy="350866"/>
          </a:xfrm>
          <a:prstGeom prst="rect">
            <a:avLst/>
          </a:prstGeom>
          <a:noFill/>
        </p:spPr>
        <p:txBody>
          <a:bodyPr wrap="square">
            <a:spAutoFit/>
          </a:bodyPr>
          <a:lstStyle/>
          <a:p>
            <a:pPr marL="342900" indent="-342900" algn="just" defTabSz="1097280">
              <a:spcAft>
                <a:spcPts val="1440"/>
              </a:spcAft>
              <a:buClr>
                <a:srgbClr val="376092"/>
              </a:buClr>
              <a:buFont typeface="Wingdings" panose="05000000000000000000" pitchFamily="2" charset="2"/>
              <a:buChar char="§"/>
              <a:defRPr/>
            </a:pPr>
            <a:endParaRPr lang="it-IT" sz="1680" noProof="0" dirty="0">
              <a:solidFill>
                <a:prstClr val="black"/>
              </a:solidFill>
              <a:latin typeface="Calibri" panose="020F0502020204030204" pitchFamily="34" charset="0"/>
              <a:cs typeface="Calibri" panose="020F0502020204030204" pitchFamily="34" charset="0"/>
            </a:endParaRPr>
          </a:p>
        </p:txBody>
      </p:sp>
      <p:sp>
        <p:nvSpPr>
          <p:cNvPr id="5" name="CasellaDiTesto 4">
            <a:extLst>
              <a:ext uri="{FF2B5EF4-FFF2-40B4-BE49-F238E27FC236}">
                <a16:creationId xmlns:a16="http://schemas.microsoft.com/office/drawing/2014/main" id="{377F1267-9BEF-5800-7BF2-A46DF99D2482}"/>
              </a:ext>
            </a:extLst>
          </p:cNvPr>
          <p:cNvSpPr txBox="1"/>
          <p:nvPr/>
        </p:nvSpPr>
        <p:spPr>
          <a:xfrm>
            <a:off x="761104" y="371131"/>
            <a:ext cx="12758569" cy="6353727"/>
          </a:xfrm>
          <a:prstGeom prst="rect">
            <a:avLst/>
          </a:prstGeom>
          <a:noFill/>
        </p:spPr>
        <p:txBody>
          <a:bodyPr wrap="square">
            <a:spAutoFit/>
          </a:bodyPr>
          <a:lstStyle/>
          <a:p>
            <a:pPr algn="just" fontAlgn="base">
              <a:buNone/>
            </a:pPr>
            <a:endParaRPr lang="it-IT" sz="1600" b="0" i="0" dirty="0">
              <a:solidFill>
                <a:schemeClr val="accent1">
                  <a:lumMod val="50000"/>
                </a:schemeClr>
              </a:solidFill>
              <a:effectLst/>
            </a:endParaRPr>
          </a:p>
          <a:p>
            <a:pPr algn="just" fontAlgn="base"/>
            <a:r>
              <a:rPr lang="it-IT" sz="2400" b="1" noProof="0" dirty="0">
                <a:solidFill>
                  <a:srgbClr val="376092"/>
                </a:solidFill>
                <a:latin typeface="Calibri" panose="020F0502020204030204" pitchFamily="34" charset="0"/>
                <a:ea typeface="Calibri" panose="020F0502020204030204" pitchFamily="34" charset="0"/>
                <a:cs typeface="Calibri" panose="020F0502020204030204" pitchFamily="34" charset="0"/>
              </a:rPr>
              <a:t>Applicazione Convenzionale (previo accordo tra le parti)</a:t>
            </a:r>
            <a:endParaRPr lang="it-IT" sz="2400" noProof="0" dirty="0"/>
          </a:p>
          <a:p>
            <a:pPr algn="just" fontAlgn="base">
              <a:buNone/>
            </a:pPr>
            <a:endParaRPr lang="it-IT" sz="1600" b="0" i="0" dirty="0">
              <a:solidFill>
                <a:schemeClr val="accent1">
                  <a:lumMod val="50000"/>
                </a:schemeClr>
              </a:solidFill>
              <a:effectLst/>
            </a:endParaRPr>
          </a:p>
          <a:p>
            <a:pPr algn="just" fontAlgn="base">
              <a:buNone/>
            </a:pPr>
            <a:endParaRPr lang="it-IT" sz="1600" b="0" i="0" dirty="0">
              <a:solidFill>
                <a:schemeClr val="accent1">
                  <a:lumMod val="50000"/>
                </a:schemeClr>
              </a:solidFill>
              <a:effectLst/>
            </a:endParaRPr>
          </a:p>
          <a:p>
            <a:pPr algn="just" fontAlgn="base">
              <a:buNone/>
            </a:pPr>
            <a:r>
              <a:rPr lang="it-IT" sz="1600" b="0" i="0" dirty="0">
                <a:solidFill>
                  <a:schemeClr val="accent1">
                    <a:lumMod val="50000"/>
                  </a:schemeClr>
                </a:solidFill>
                <a:effectLst/>
              </a:rPr>
              <a:t>Inoltre, ai sensi del comma 2 della norma, viene prevista la possibilità per le stazioni appaltanti di applicare </a:t>
            </a:r>
            <a:r>
              <a:rPr lang="it-IT" sz="1600" b="0" i="0" u="sng" dirty="0">
                <a:solidFill>
                  <a:schemeClr val="accent1">
                    <a:lumMod val="50000"/>
                  </a:schemeClr>
                </a:solidFill>
                <a:effectLst/>
              </a:rPr>
              <a:t>convenzionalmente</a:t>
            </a:r>
            <a:r>
              <a:rPr lang="it-IT" sz="1600" b="0" i="0" dirty="0">
                <a:solidFill>
                  <a:schemeClr val="accent1">
                    <a:lumMod val="50000"/>
                  </a:schemeClr>
                </a:solidFill>
                <a:effectLst/>
              </a:rPr>
              <a:t> (ossia, </a:t>
            </a:r>
            <a:r>
              <a:rPr lang="it-IT" sz="1600" b="1" i="0" dirty="0">
                <a:solidFill>
                  <a:schemeClr val="accent1">
                    <a:lumMod val="50000"/>
                  </a:schemeClr>
                </a:solidFill>
                <a:effectLst/>
              </a:rPr>
              <a:t>previo accordo tra le parti</a:t>
            </a:r>
            <a:r>
              <a:rPr lang="it-IT" sz="1600" b="0" i="0" dirty="0">
                <a:solidFill>
                  <a:schemeClr val="accent1">
                    <a:lumMod val="50000"/>
                  </a:schemeClr>
                </a:solidFill>
                <a:effectLst/>
              </a:rPr>
              <a:t>) la nuova disciplina anche ad altre procedure e contratti, anche in deroga alle clausole revisionali ivi previste, laddove nel quadro economico dell’intervento vi sia la disponibilità di accantonamenti utilizzabili ai fini revisionali di cui all’art 60, sulla base di quanto previsto dall’articolo 5, comma 1, lett. e) n. 6, dell’Allegato I.7 del Codice.</a:t>
            </a:r>
          </a:p>
          <a:p>
            <a:pPr algn="just" fontAlgn="base">
              <a:buNone/>
            </a:pPr>
            <a:endParaRPr lang="it-IT" sz="1600" b="0" i="0" dirty="0">
              <a:solidFill>
                <a:schemeClr val="accent1">
                  <a:lumMod val="50000"/>
                </a:schemeClr>
              </a:solidFill>
              <a:effectLst/>
            </a:endParaRPr>
          </a:p>
          <a:p>
            <a:pPr algn="just" fontAlgn="base">
              <a:buNone/>
            </a:pPr>
            <a:r>
              <a:rPr lang="it-IT" sz="1600" b="0" i="0" dirty="0">
                <a:solidFill>
                  <a:schemeClr val="accent1">
                    <a:lumMod val="50000"/>
                  </a:schemeClr>
                </a:solidFill>
                <a:effectLst/>
              </a:rPr>
              <a:t>In particolare, si tratta delle procedure relative a:</a:t>
            </a:r>
          </a:p>
          <a:p>
            <a:pPr marL="342900" indent="-342900" algn="just" fontAlgn="base">
              <a:buFont typeface="+mj-lt"/>
              <a:buAutoNum type="arabicParenR"/>
            </a:pPr>
            <a:r>
              <a:rPr lang="it-IT" sz="1600" b="1" i="0" dirty="0">
                <a:solidFill>
                  <a:schemeClr val="accent1">
                    <a:lumMod val="50000"/>
                  </a:schemeClr>
                </a:solidFill>
                <a:effectLst/>
              </a:rPr>
              <a:t>contratti non ancora stipulati, derivanti da bandi/avvisi pubblicati prima dell’entrata in efficacia del decreto</a:t>
            </a:r>
            <a:r>
              <a:rPr lang="it-IT" sz="1600" b="0" i="0" dirty="0">
                <a:solidFill>
                  <a:schemeClr val="accent1">
                    <a:lumMod val="50000"/>
                  </a:schemeClr>
                </a:solidFill>
                <a:effectLst/>
              </a:rPr>
              <a:t> (27 aprile 2026) ovvero – nel caso di procedure senza pubblicazione di bando/avviso – in relazione ai quali, a tale data, risultino già trasmessi gli inviti a presentare offerta;</a:t>
            </a:r>
          </a:p>
          <a:p>
            <a:pPr marL="342900" indent="-342900" algn="just" fontAlgn="base">
              <a:buFont typeface="+mj-lt"/>
              <a:buAutoNum type="arabicParenR"/>
            </a:pPr>
            <a:r>
              <a:rPr lang="it-IT" sz="1600" b="1" i="0" dirty="0">
                <a:solidFill>
                  <a:schemeClr val="accent1">
                    <a:lumMod val="50000"/>
                  </a:schemeClr>
                </a:solidFill>
                <a:effectLst/>
              </a:rPr>
              <a:t>contratti in corso di esecuzione</a:t>
            </a:r>
            <a:r>
              <a:rPr lang="it-IT" sz="1600" b="0" i="0" dirty="0">
                <a:solidFill>
                  <a:schemeClr val="accent1">
                    <a:lumMod val="50000"/>
                  </a:schemeClr>
                </a:solidFill>
                <a:effectLst/>
              </a:rPr>
              <a:t>, con riferimento agli stati di avanzamento dei lavori afferenti alle lavorazioni eseguite e contabilizzate dal DL, ovvero annotate nel libretto delle misure, a far data dall’entrata in efficacia del decreto.</a:t>
            </a:r>
          </a:p>
          <a:p>
            <a:pPr algn="just" fontAlgn="base">
              <a:buNone/>
            </a:pPr>
            <a:endParaRPr lang="it-IT" sz="1600" b="0" i="0" dirty="0">
              <a:solidFill>
                <a:schemeClr val="accent1">
                  <a:lumMod val="50000"/>
                </a:schemeClr>
              </a:solidFill>
              <a:effectLst/>
            </a:endParaRPr>
          </a:p>
          <a:p>
            <a:pPr algn="just" fontAlgn="base">
              <a:buNone/>
            </a:pPr>
            <a:r>
              <a:rPr lang="it-IT" sz="1600" b="0" i="0" dirty="0">
                <a:solidFill>
                  <a:schemeClr val="accent1">
                    <a:lumMod val="50000"/>
                  </a:schemeClr>
                </a:solidFill>
                <a:effectLst/>
              </a:rPr>
              <a:t>Ora, il richiamo ai </a:t>
            </a:r>
            <a:r>
              <a:rPr lang="it-IT" sz="1600" b="1" i="0" dirty="0">
                <a:solidFill>
                  <a:schemeClr val="accent1">
                    <a:lumMod val="50000"/>
                  </a:schemeClr>
                </a:solidFill>
                <a:effectLst/>
              </a:rPr>
              <a:t>contratti ancora da stipulare di cui al punto 1),</a:t>
            </a:r>
            <a:r>
              <a:rPr lang="it-IT" sz="1600" b="0" i="0" dirty="0">
                <a:solidFill>
                  <a:schemeClr val="accent1">
                    <a:lumMod val="50000"/>
                  </a:schemeClr>
                </a:solidFill>
                <a:effectLst/>
              </a:rPr>
              <a:t> </a:t>
            </a:r>
            <a:r>
              <a:rPr lang="it-IT" sz="1600" b="1" i="0" dirty="0">
                <a:solidFill>
                  <a:schemeClr val="accent1">
                    <a:lumMod val="50000"/>
                  </a:schemeClr>
                </a:solidFill>
                <a:effectLst/>
              </a:rPr>
              <a:t>è riferibile a quelli derivanti da procedure avviate prima del 27 aprile 2026, aggiudicati sotto la vigenza del Codice 36/2023 e, come tali, soggetti alla disciplina revisionale di cui all’articolo 60.</a:t>
            </a:r>
            <a:endParaRPr lang="it-IT" sz="1600" b="0" i="0" dirty="0">
              <a:solidFill>
                <a:schemeClr val="accent1">
                  <a:lumMod val="50000"/>
                </a:schemeClr>
              </a:solidFill>
              <a:effectLst/>
            </a:endParaRPr>
          </a:p>
          <a:p>
            <a:pPr algn="just" fontAlgn="base">
              <a:buNone/>
            </a:pPr>
            <a:endParaRPr lang="it-IT" sz="1600" b="0" i="0" dirty="0">
              <a:solidFill>
                <a:schemeClr val="accent1">
                  <a:lumMod val="50000"/>
                </a:schemeClr>
              </a:solidFill>
              <a:effectLst/>
            </a:endParaRPr>
          </a:p>
          <a:p>
            <a:pPr algn="just" fontAlgn="base">
              <a:buNone/>
            </a:pPr>
            <a:r>
              <a:rPr lang="it-IT" sz="1600" b="0" i="0" dirty="0">
                <a:solidFill>
                  <a:schemeClr val="accent1">
                    <a:lumMod val="50000"/>
                  </a:schemeClr>
                </a:solidFill>
                <a:effectLst/>
              </a:rPr>
              <a:t>Rispetto ad essi, dunque, la norma, ove concordato tra le parti, consente di applicare i nuovi TOL, in luogo dei tre precedenti indici ISTAT, (fabbricato residenziale, capannone industriale, tronco stradale con tratto in galleria) inizialmente previsti.</a:t>
            </a:r>
          </a:p>
          <a:p>
            <a:pPr algn="just" fontAlgn="base">
              <a:buNone/>
            </a:pPr>
            <a:endParaRPr lang="it-IT" sz="1600" b="0" i="0" dirty="0">
              <a:solidFill>
                <a:schemeClr val="accent1">
                  <a:lumMod val="50000"/>
                </a:schemeClr>
              </a:solidFill>
              <a:effectLst/>
            </a:endParaRPr>
          </a:p>
          <a:p>
            <a:pPr algn="just" fontAlgn="base">
              <a:buNone/>
            </a:pPr>
            <a:r>
              <a:rPr lang="it-IT" sz="1600" b="0" i="0" dirty="0">
                <a:solidFill>
                  <a:schemeClr val="accent1">
                    <a:lumMod val="50000"/>
                  </a:schemeClr>
                </a:solidFill>
                <a:effectLst/>
              </a:rPr>
              <a:t>Per quanto riguarda </a:t>
            </a:r>
            <a:r>
              <a:rPr lang="it-IT" sz="1600" b="1" i="0" dirty="0">
                <a:solidFill>
                  <a:schemeClr val="accent1">
                    <a:lumMod val="50000"/>
                  </a:schemeClr>
                </a:solidFill>
                <a:effectLst/>
              </a:rPr>
              <a:t>i contratti di cui al punto 2), </a:t>
            </a:r>
            <a:r>
              <a:rPr lang="it-IT" sz="1600" b="0" i="0" dirty="0">
                <a:solidFill>
                  <a:schemeClr val="accent1">
                    <a:lumMod val="50000"/>
                  </a:schemeClr>
                </a:solidFill>
                <a:effectLst/>
              </a:rPr>
              <a:t>possono esservi senz’altro ricompresi i </a:t>
            </a:r>
            <a:r>
              <a:rPr lang="it-IT" sz="1600" b="1" i="0" dirty="0">
                <a:solidFill>
                  <a:schemeClr val="accent1">
                    <a:lumMod val="50000"/>
                  </a:schemeClr>
                </a:solidFill>
                <a:effectLst/>
              </a:rPr>
              <a:t>contratti in corso di esecuzione, affidati sotto la vigenza del Codice 36/2023 –</a:t>
            </a:r>
            <a:r>
              <a:rPr lang="it-IT" sz="1600" b="0" i="0" dirty="0">
                <a:solidFill>
                  <a:schemeClr val="accent1">
                    <a:lumMod val="50000"/>
                  </a:schemeClr>
                </a:solidFill>
                <a:effectLst/>
              </a:rPr>
              <a:t>dopo il 1° luglio 2023 (data di efficacia del Codice) – come</a:t>
            </a:r>
            <a:r>
              <a:rPr lang="it-IT" sz="1600" b="1" i="0" dirty="0">
                <a:solidFill>
                  <a:schemeClr val="accent1">
                    <a:lumMod val="50000"/>
                  </a:schemeClr>
                </a:solidFill>
                <a:effectLst/>
              </a:rPr>
              <a:t> tali contenenti il</a:t>
            </a:r>
            <a:r>
              <a:rPr lang="it-IT" sz="1600" b="0" i="0" dirty="0">
                <a:solidFill>
                  <a:schemeClr val="accent1">
                    <a:lumMod val="50000"/>
                  </a:schemeClr>
                </a:solidFill>
                <a:effectLst/>
              </a:rPr>
              <a:t> </a:t>
            </a:r>
            <a:r>
              <a:rPr lang="it-IT" sz="1600" b="1" i="0" dirty="0">
                <a:solidFill>
                  <a:schemeClr val="accent1">
                    <a:lumMod val="50000"/>
                  </a:schemeClr>
                </a:solidFill>
                <a:effectLst/>
              </a:rPr>
              <a:t>richiamo all’art. 60</a:t>
            </a:r>
            <a:r>
              <a:rPr lang="it-IT" sz="1600" b="0" i="0" dirty="0">
                <a:solidFill>
                  <a:schemeClr val="accent1">
                    <a:lumMod val="50000"/>
                  </a:schemeClr>
                </a:solidFill>
                <a:effectLst/>
              </a:rPr>
              <a:t>; ciò, al posto dei tre precedenti indici ISTAT, inizialmente previsti.</a:t>
            </a:r>
          </a:p>
          <a:p>
            <a:pPr algn="just" fontAlgn="base">
              <a:buNone/>
            </a:pPr>
            <a:endParaRPr lang="it-IT" sz="1600" b="0" i="0" dirty="0">
              <a:solidFill>
                <a:schemeClr val="accent1">
                  <a:lumMod val="50000"/>
                </a:schemeClr>
              </a:solidFill>
              <a:effectLst/>
            </a:endParaRPr>
          </a:p>
        </p:txBody>
      </p:sp>
    </p:spTree>
    <p:extLst>
      <p:ext uri="{BB962C8B-B14F-4D97-AF65-F5344CB8AC3E}">
        <p14:creationId xmlns:p14="http://schemas.microsoft.com/office/powerpoint/2010/main" val="2274970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anim calcmode="lin" valueType="num">
                                      <p:cBhvr additive="base">
                                        <p:cTn id="1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6" end="6"/>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anim calcmode="lin" valueType="num">
                                      <p:cBhvr additive="base">
                                        <p:cTn id="17"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7" end="7"/>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anim calcmode="lin" valueType="num">
                                      <p:cBhvr additive="base">
                                        <p:cTn id="21"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anim calcmode="lin" valueType="num">
                                      <p:cBhvr additive="base">
                                        <p:cTn id="27"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10" end="10"/>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5">
                                            <p:txEl>
                                              <p:pRg st="12" end="12"/>
                                            </p:txEl>
                                          </p:spTgt>
                                        </p:tgtEl>
                                        <p:attrNameLst>
                                          <p:attrName>style.visibility</p:attrName>
                                        </p:attrNameLst>
                                      </p:cBhvr>
                                      <p:to>
                                        <p:strVal val="visible"/>
                                      </p:to>
                                    </p:set>
                                    <p:anim calcmode="lin" valueType="num">
                                      <p:cBhvr additive="base">
                                        <p:cTn id="31" dur="500" fill="hold"/>
                                        <p:tgtEl>
                                          <p:spTgt spid="5">
                                            <p:txEl>
                                              <p:pRg st="12" end="1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14" end="14"/>
                                            </p:txEl>
                                          </p:spTgt>
                                        </p:tgtEl>
                                        <p:attrNameLst>
                                          <p:attrName>style.visibility</p:attrName>
                                        </p:attrNameLst>
                                      </p:cBhvr>
                                      <p:to>
                                        <p:strVal val="visible"/>
                                      </p:to>
                                    </p:set>
                                    <p:anim calcmode="lin" valueType="num">
                                      <p:cBhvr additive="base">
                                        <p:cTn id="37" dur="500" fill="hold"/>
                                        <p:tgtEl>
                                          <p:spTgt spid="5">
                                            <p:txEl>
                                              <p:pRg st="14" end="1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BA0FB-47F2-6D4B-3D8E-1DA1597963AC}"/>
            </a:ext>
          </a:extLst>
        </p:cNvPr>
        <p:cNvGrpSpPr/>
        <p:nvPr/>
      </p:nvGrpSpPr>
      <p:grpSpPr>
        <a:xfrm>
          <a:off x="0" y="0"/>
          <a:ext cx="0" cy="0"/>
          <a:chOff x="0" y="0"/>
          <a:chExt cx="0" cy="0"/>
        </a:xfrm>
      </p:grpSpPr>
      <p:grpSp>
        <p:nvGrpSpPr>
          <p:cNvPr id="10" name="Gruppo 9">
            <a:extLst>
              <a:ext uri="{FF2B5EF4-FFF2-40B4-BE49-F238E27FC236}">
                <a16:creationId xmlns:a16="http://schemas.microsoft.com/office/drawing/2014/main" id="{11D12F72-8F90-7D8B-198B-1B4C2C5CEE1E}"/>
              </a:ext>
            </a:extLst>
          </p:cNvPr>
          <p:cNvGrpSpPr/>
          <p:nvPr/>
        </p:nvGrpSpPr>
        <p:grpSpPr>
          <a:xfrm>
            <a:off x="632817" y="1169909"/>
            <a:ext cx="13364767" cy="5993214"/>
            <a:chOff x="527347" y="1166948"/>
            <a:chExt cx="11137306" cy="4994345"/>
          </a:xfrm>
        </p:grpSpPr>
        <p:sp>
          <p:nvSpPr>
            <p:cNvPr id="6" name="CasellaDiTesto 5">
              <a:extLst>
                <a:ext uri="{FF2B5EF4-FFF2-40B4-BE49-F238E27FC236}">
                  <a16:creationId xmlns:a16="http://schemas.microsoft.com/office/drawing/2014/main" id="{F399EDBC-BCF6-DF46-50D7-3498626CEFA7}"/>
                </a:ext>
              </a:extLst>
            </p:cNvPr>
            <p:cNvSpPr txBox="1"/>
            <p:nvPr/>
          </p:nvSpPr>
          <p:spPr>
            <a:xfrm>
              <a:off x="527347" y="1513868"/>
              <a:ext cx="11137306" cy="292388"/>
            </a:xfrm>
            <a:prstGeom prst="rect">
              <a:avLst/>
            </a:prstGeom>
            <a:noFill/>
          </p:spPr>
          <p:txBody>
            <a:bodyPr wrap="square">
              <a:spAutoFit/>
            </a:bodyPr>
            <a:lstStyle/>
            <a:p>
              <a:pPr marL="342900" indent="-342900" algn="just" defTabSz="1097280">
                <a:spcAft>
                  <a:spcPts val="1440"/>
                </a:spcAft>
                <a:buClr>
                  <a:srgbClr val="376092"/>
                </a:buClr>
                <a:buFont typeface="Wingdings" panose="05000000000000000000" pitchFamily="2" charset="2"/>
                <a:buChar char="§"/>
                <a:defRPr/>
              </a:pPr>
              <a:endParaRPr lang="it-IT" sz="1680" noProof="0" dirty="0">
                <a:solidFill>
                  <a:prstClr val="black"/>
                </a:solidFill>
                <a:latin typeface="Calibri" panose="020F0502020204030204" pitchFamily="34" charset="0"/>
                <a:cs typeface="Calibri" panose="020F0502020204030204" pitchFamily="34" charset="0"/>
              </a:endParaRPr>
            </a:p>
          </p:txBody>
        </p:sp>
        <p:sp>
          <p:nvSpPr>
            <p:cNvPr id="3" name="Rettangolo 2">
              <a:extLst>
                <a:ext uri="{FF2B5EF4-FFF2-40B4-BE49-F238E27FC236}">
                  <a16:creationId xmlns:a16="http://schemas.microsoft.com/office/drawing/2014/main" id="{CB7C4F1D-A2B6-26DE-C8CF-F76E7060ECC0}"/>
                </a:ext>
              </a:extLst>
            </p:cNvPr>
            <p:cNvSpPr/>
            <p:nvPr/>
          </p:nvSpPr>
          <p:spPr>
            <a:xfrm>
              <a:off x="527347" y="1166948"/>
              <a:ext cx="11137306" cy="4994345"/>
            </a:xfrm>
            <a:prstGeom prst="rect">
              <a:avLst/>
            </a:prstGeom>
            <a:noFill/>
            <a:ln w="25400">
              <a:solidFill>
                <a:srgbClr val="376092"/>
              </a:solidFill>
            </a:ln>
          </p:spPr>
          <p:txBody>
            <a:bodyPr wrap="square" lIns="0" tIns="0" rIns="0" bIns="0" rtlCol="0" anchor="ctr"/>
            <a:lstStyle/>
            <a:p>
              <a:pPr algn="ctr" defTabSz="1097280">
                <a:defRPr/>
              </a:pPr>
              <a:endParaRPr lang="it-IT" sz="2160" noProof="0" dirty="0">
                <a:solidFill>
                  <a:prstClr val="black"/>
                </a:solidFill>
                <a:latin typeface="Calibri"/>
              </a:endParaRPr>
            </a:p>
          </p:txBody>
        </p:sp>
      </p:grpSp>
      <p:sp>
        <p:nvSpPr>
          <p:cNvPr id="4" name="CasellaDiTesto 3">
            <a:extLst>
              <a:ext uri="{FF2B5EF4-FFF2-40B4-BE49-F238E27FC236}">
                <a16:creationId xmlns:a16="http://schemas.microsoft.com/office/drawing/2014/main" id="{DB572C3A-9793-8727-D634-BF37FE5DCFB3}"/>
              </a:ext>
            </a:extLst>
          </p:cNvPr>
          <p:cNvSpPr txBox="1"/>
          <p:nvPr/>
        </p:nvSpPr>
        <p:spPr>
          <a:xfrm>
            <a:off x="3371162" y="2683711"/>
            <a:ext cx="7297573" cy="2086725"/>
          </a:xfrm>
          <a:prstGeom prst="rect">
            <a:avLst/>
          </a:prstGeom>
          <a:noFill/>
        </p:spPr>
        <p:txBody>
          <a:bodyPr wrap="square" rtlCol="0">
            <a:spAutoFit/>
          </a:bodyPr>
          <a:lstStyle/>
          <a:p>
            <a:pPr algn="ctr"/>
            <a:r>
              <a:rPr lang="it-IT" sz="6480" b="1" noProof="0" dirty="0">
                <a:solidFill>
                  <a:schemeClr val="accent1">
                    <a:lumMod val="75000"/>
                  </a:schemeClr>
                </a:solidFill>
              </a:rPr>
              <a:t>Grazie per l’attenzione!</a:t>
            </a:r>
          </a:p>
        </p:txBody>
      </p:sp>
    </p:spTree>
    <p:extLst>
      <p:ext uri="{BB962C8B-B14F-4D97-AF65-F5344CB8AC3E}">
        <p14:creationId xmlns:p14="http://schemas.microsoft.com/office/powerpoint/2010/main" val="247468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5" name="Text 3"/>
          <p:cNvSpPr/>
          <p:nvPr/>
        </p:nvSpPr>
        <p:spPr>
          <a:xfrm>
            <a:off x="928235" y="1142999"/>
            <a:ext cx="12773930" cy="6118413"/>
          </a:xfrm>
          <a:prstGeom prst="rect">
            <a:avLst/>
          </a:prstGeom>
          <a:noFill/>
          <a:ln/>
        </p:spPr>
        <p:txBody>
          <a:bodyPr wrap="square" lIns="0" tIns="0" rIns="0" bIns="0" rtlCol="0" anchor="t"/>
          <a:lstStyle/>
          <a:p>
            <a:pPr algn="ctr">
              <a:lnSpc>
                <a:spcPts val="2850"/>
              </a:lnSpc>
            </a:pPr>
            <a:endParaRPr lang="it-IT" sz="1750" noProof="0"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r>
              <a:rPr lang="it-IT" sz="3600" b="1" dirty="0">
                <a:solidFill>
                  <a:srgbClr val="376092"/>
                </a:solidFill>
                <a:latin typeface="Calibri" panose="020F0502020204030204" pitchFamily="34" charset="0"/>
                <a:ea typeface="Inter Bold" pitchFamily="34" charset="-122"/>
                <a:cs typeface="Calibri" panose="020F0502020204030204" pitchFamily="34" charset="0"/>
              </a:rPr>
              <a:t>La Revisione dei Prezzi nei Contratti Pubblici</a:t>
            </a:r>
            <a:endParaRPr lang="it-IT" sz="3600" dirty="0"/>
          </a:p>
          <a:p>
            <a:pPr algn="ctr">
              <a:lnSpc>
                <a:spcPts val="2850"/>
              </a:lnSpc>
            </a:pPr>
            <a:endParaRPr lang="it-IT" sz="1750"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La revisione dei prezzi, </a:t>
            </a:r>
            <a:r>
              <a:rPr lang="it-IT" sz="1750" b="1" dirty="0">
                <a:solidFill>
                  <a:srgbClr val="030303"/>
                </a:solidFill>
                <a:latin typeface="Calibri" panose="020F0502020204030204" pitchFamily="34" charset="0"/>
                <a:ea typeface="Nunito Sans" pitchFamily="34" charset="-122"/>
                <a:cs typeface="Calibri" panose="020F0502020204030204" pitchFamily="34" charset="0"/>
              </a:rPr>
              <a:t>resa obbligatoria nei contratti pubblici dal Codice 36/2023, </a:t>
            </a:r>
          </a:p>
          <a:p>
            <a:pPr algn="ctr">
              <a:lnSpc>
                <a:spcPts val="2850"/>
              </a:lnSpc>
            </a:pPr>
            <a:endParaRPr lang="it-IT" sz="1750"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r>
              <a:rPr lang="it-IT" sz="1750" dirty="0">
                <a:solidFill>
                  <a:srgbClr val="030303"/>
                </a:solidFill>
                <a:latin typeface="Calibri" panose="020F0502020204030204" pitchFamily="34" charset="0"/>
                <a:ea typeface="Nunito Sans" pitchFamily="34" charset="-122"/>
                <a:cs typeface="Calibri" panose="020F0502020204030204" pitchFamily="34" charset="0"/>
              </a:rPr>
              <a:t>prevede l'inserimento di clausole per </a:t>
            </a:r>
            <a:r>
              <a:rPr lang="it-IT" sz="1750" b="1" dirty="0">
                <a:solidFill>
                  <a:srgbClr val="030303"/>
                </a:solidFill>
                <a:latin typeface="Calibri" panose="020F0502020204030204" pitchFamily="34" charset="0"/>
                <a:ea typeface="Nunito Sans" pitchFamily="34" charset="-122"/>
                <a:cs typeface="Calibri" panose="020F0502020204030204" pitchFamily="34" charset="0"/>
              </a:rPr>
              <a:t>l'adeguamento automatico del valore del contratto </a:t>
            </a:r>
          </a:p>
          <a:p>
            <a:pPr algn="ctr">
              <a:lnSpc>
                <a:spcPts val="2850"/>
              </a:lnSpc>
            </a:pPr>
            <a:endParaRPr lang="it-IT" sz="1750"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endParaRPr lang="it-IT" sz="1750"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endParaRPr lang="it-IT" sz="1750"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endParaRPr lang="it-IT" sz="1750" b="1" dirty="0">
              <a:solidFill>
                <a:srgbClr val="030303"/>
              </a:solidFill>
              <a:latin typeface="Calibri" panose="020F0502020204030204" pitchFamily="34" charset="0"/>
              <a:ea typeface="Nunito Sans" pitchFamily="34" charset="-122"/>
              <a:cs typeface="Calibri" panose="020F0502020204030204" pitchFamily="34" charset="0"/>
            </a:endParaRPr>
          </a:p>
          <a:p>
            <a:pPr>
              <a:lnSpc>
                <a:spcPts val="2850"/>
              </a:lnSpc>
            </a:pPr>
            <a:endParaRPr lang="it-IT" sz="1750" dirty="0">
              <a:solidFill>
                <a:srgbClr val="030303"/>
              </a:solidFill>
              <a:latin typeface="Calibri" panose="020F0502020204030204" pitchFamily="34" charset="0"/>
              <a:ea typeface="Nunito Sans" pitchFamily="34" charset="-122"/>
              <a:cs typeface="Calibri" panose="020F0502020204030204" pitchFamily="34" charset="0"/>
            </a:endParaRPr>
          </a:p>
          <a:p>
            <a:pPr marL="0" indent="0">
              <a:lnSpc>
                <a:spcPts val="2850"/>
              </a:lnSpc>
              <a:buNone/>
            </a:pPr>
            <a:endParaRPr lang="it-IT" sz="1750" b="1" dirty="0">
              <a:solidFill>
                <a:srgbClr val="030303"/>
              </a:solidFill>
              <a:latin typeface="Calibri" panose="020F0502020204030204" pitchFamily="34" charset="0"/>
              <a:ea typeface="Nunito Sans" pitchFamily="34" charset="-122"/>
              <a:cs typeface="Calibri" panose="020F0502020204030204" pitchFamily="34" charset="0"/>
            </a:endParaRPr>
          </a:p>
        </p:txBody>
      </p:sp>
      <p:sp>
        <p:nvSpPr>
          <p:cNvPr id="6" name="Text 4"/>
          <p:cNvSpPr/>
          <p:nvPr/>
        </p:nvSpPr>
        <p:spPr>
          <a:xfrm>
            <a:off x="793790" y="5424607"/>
            <a:ext cx="13042821" cy="725805"/>
          </a:xfrm>
          <a:prstGeom prst="rect">
            <a:avLst/>
          </a:prstGeom>
          <a:noFill/>
          <a:ln/>
        </p:spPr>
        <p:txBody>
          <a:bodyPr wrap="square" lIns="0" tIns="0" rIns="0" bIns="0" rtlCol="0" anchor="t"/>
          <a:lstStyle/>
          <a:p>
            <a:pPr marL="0" indent="0">
              <a:lnSpc>
                <a:spcPts val="2850"/>
              </a:lnSpc>
              <a:buNone/>
            </a:pPr>
            <a:endParaRPr lang="it-IT" sz="1750" noProof="0" dirty="0"/>
          </a:p>
        </p:txBody>
      </p:sp>
      <p:sp>
        <p:nvSpPr>
          <p:cNvPr id="11" name="CasellaDiTesto 10">
            <a:extLst>
              <a:ext uri="{FF2B5EF4-FFF2-40B4-BE49-F238E27FC236}">
                <a16:creationId xmlns:a16="http://schemas.microsoft.com/office/drawing/2014/main" id="{20AE6316-8071-DC43-73E7-F3A7629A1BE2}"/>
              </a:ext>
            </a:extLst>
          </p:cNvPr>
          <p:cNvSpPr txBox="1"/>
          <p:nvPr/>
        </p:nvSpPr>
        <p:spPr>
          <a:xfrm>
            <a:off x="2100649" y="4138015"/>
            <a:ext cx="3499922" cy="2663550"/>
          </a:xfrm>
          <a:prstGeom prst="rect">
            <a:avLst/>
          </a:prstGeom>
          <a:solidFill>
            <a:schemeClr val="accent1">
              <a:lumMod val="20000"/>
              <a:lumOff val="80000"/>
            </a:schemeClr>
          </a:solidFill>
          <a:ln>
            <a:solidFill>
              <a:schemeClr val="accent1">
                <a:lumMod val="75000"/>
              </a:schemeClr>
            </a:solidFill>
          </a:ln>
        </p:spPr>
        <p:txBody>
          <a:bodyPr wrap="square" rtlCol="0">
            <a:spAutoFit/>
          </a:bodyPr>
          <a:lstStyle/>
          <a:p>
            <a:pPr algn="ctr">
              <a:lnSpc>
                <a:spcPts val="2850"/>
              </a:lnSpc>
            </a:pPr>
            <a:endParaRPr lang="it-IT" sz="1800"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endParaRPr lang="it-IT" sz="1800"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r>
              <a:rPr lang="it-IT" sz="1800" dirty="0">
                <a:solidFill>
                  <a:srgbClr val="030303"/>
                </a:solidFill>
                <a:latin typeface="Calibri" panose="020F0502020204030204" pitchFamily="34" charset="0"/>
                <a:ea typeface="Nunito Sans" pitchFamily="34" charset="-122"/>
                <a:cs typeface="Calibri" panose="020F0502020204030204" pitchFamily="34" charset="0"/>
              </a:rPr>
              <a:t>al verificarsi di </a:t>
            </a:r>
            <a:r>
              <a:rPr lang="it-IT" sz="1800" b="1" dirty="0">
                <a:solidFill>
                  <a:srgbClr val="030303"/>
                </a:solidFill>
                <a:latin typeface="Calibri" panose="020F0502020204030204" pitchFamily="34" charset="0"/>
                <a:ea typeface="Nunito Sans" pitchFamily="34" charset="-122"/>
                <a:cs typeface="Calibri" panose="020F0502020204030204" pitchFamily="34" charset="0"/>
              </a:rPr>
              <a:t>condizioni oggettive</a:t>
            </a:r>
          </a:p>
          <a:p>
            <a:pPr algn="ctr">
              <a:lnSpc>
                <a:spcPts val="2850"/>
              </a:lnSpc>
            </a:pPr>
            <a:endParaRPr lang="it-IT" b="1"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endParaRPr lang="it-IT" sz="1800" b="1"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endParaRPr lang="it-IT" b="1"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endParaRPr lang="it-IT" sz="1800" b="1" dirty="0">
              <a:solidFill>
                <a:srgbClr val="030303"/>
              </a:solidFill>
              <a:latin typeface="Calibri" panose="020F0502020204030204" pitchFamily="34" charset="0"/>
              <a:ea typeface="Nunito Sans" pitchFamily="34" charset="-122"/>
              <a:cs typeface="Calibri" panose="020F0502020204030204" pitchFamily="34" charset="0"/>
            </a:endParaRPr>
          </a:p>
        </p:txBody>
      </p:sp>
      <p:sp>
        <p:nvSpPr>
          <p:cNvPr id="12" name="CasellaDiTesto 11">
            <a:extLst>
              <a:ext uri="{FF2B5EF4-FFF2-40B4-BE49-F238E27FC236}">
                <a16:creationId xmlns:a16="http://schemas.microsoft.com/office/drawing/2014/main" id="{17F9649E-B889-9F60-84A5-A6E880793286}"/>
              </a:ext>
            </a:extLst>
          </p:cNvPr>
          <p:cNvSpPr txBox="1"/>
          <p:nvPr/>
        </p:nvSpPr>
        <p:spPr>
          <a:xfrm>
            <a:off x="8266670" y="4153826"/>
            <a:ext cx="3978876" cy="2663550"/>
          </a:xfrm>
          <a:prstGeom prst="rect">
            <a:avLst/>
          </a:prstGeom>
          <a:solidFill>
            <a:schemeClr val="accent1">
              <a:lumMod val="20000"/>
              <a:lumOff val="80000"/>
            </a:schemeClr>
          </a:solidFill>
          <a:ln>
            <a:solidFill>
              <a:schemeClr val="accent1">
                <a:lumMod val="75000"/>
              </a:schemeClr>
            </a:solidFill>
          </a:ln>
        </p:spPr>
        <p:txBody>
          <a:bodyPr wrap="square" rtlCol="0">
            <a:spAutoFit/>
          </a:bodyPr>
          <a:lstStyle/>
          <a:p>
            <a:pPr algn="ctr">
              <a:lnSpc>
                <a:spcPts val="2850"/>
              </a:lnSpc>
            </a:pPr>
            <a:endParaRPr lang="it-IT" sz="1800"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endParaRPr lang="it-IT" sz="1800"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r>
              <a:rPr lang="it-IT" sz="1800" dirty="0">
                <a:solidFill>
                  <a:srgbClr val="030303"/>
                </a:solidFill>
                <a:latin typeface="Calibri" panose="020F0502020204030204" pitchFamily="34" charset="0"/>
                <a:ea typeface="Nunito Sans" pitchFamily="34" charset="-122"/>
                <a:cs typeface="Calibri" panose="020F0502020204030204" pitchFamily="34" charset="0"/>
              </a:rPr>
              <a:t>che determinano </a:t>
            </a:r>
            <a:r>
              <a:rPr lang="it-IT" sz="1800" b="1" dirty="0">
                <a:solidFill>
                  <a:srgbClr val="030303"/>
                </a:solidFill>
                <a:latin typeface="Calibri" panose="020F0502020204030204" pitchFamily="34" charset="0"/>
                <a:ea typeface="Nunito Sans" pitchFamily="34" charset="-122"/>
                <a:cs typeface="Calibri" panose="020F0502020204030204" pitchFamily="34" charset="0"/>
              </a:rPr>
              <a:t>variazioni significative </a:t>
            </a:r>
            <a:r>
              <a:rPr lang="it-IT" sz="1800" dirty="0">
                <a:solidFill>
                  <a:srgbClr val="030303"/>
                </a:solidFill>
                <a:latin typeface="Calibri" panose="020F0502020204030204" pitchFamily="34" charset="0"/>
                <a:ea typeface="Nunito Sans" pitchFamily="34" charset="-122"/>
                <a:cs typeface="Calibri" panose="020F0502020204030204" pitchFamily="34" charset="0"/>
              </a:rPr>
              <a:t>nei costi dell’opera </a:t>
            </a:r>
            <a:r>
              <a:rPr lang="it-IT" sz="1800" b="1" dirty="0">
                <a:solidFill>
                  <a:srgbClr val="030303"/>
                </a:solidFill>
                <a:latin typeface="Calibri" panose="020F0502020204030204" pitchFamily="34" charset="0"/>
                <a:ea typeface="Nunito Sans" pitchFamily="34" charset="-122"/>
                <a:cs typeface="Calibri" panose="020F0502020204030204" pitchFamily="34" charset="0"/>
              </a:rPr>
              <a:t>al superamento di determinate percentuali</a:t>
            </a:r>
            <a:endParaRPr lang="it-IT" sz="1800" dirty="0">
              <a:solidFill>
                <a:srgbClr val="030303"/>
              </a:solidFill>
              <a:latin typeface="Calibri" panose="020F0502020204030204" pitchFamily="34" charset="0"/>
              <a:ea typeface="Nunito Sans" pitchFamily="34" charset="-122"/>
              <a:cs typeface="Calibri" panose="020F0502020204030204" pitchFamily="34" charset="0"/>
            </a:endParaRPr>
          </a:p>
          <a:p>
            <a:pPr algn="ctr">
              <a:lnSpc>
                <a:spcPts val="2850"/>
              </a:lnSpc>
            </a:pPr>
            <a:r>
              <a:rPr lang="it-IT" sz="1800" b="1" dirty="0">
                <a:solidFill>
                  <a:srgbClr val="030303"/>
                </a:solidFill>
                <a:latin typeface="Calibri" panose="020F0502020204030204" pitchFamily="34" charset="0"/>
                <a:ea typeface="Nunito Sans" pitchFamily="34" charset="-122"/>
                <a:cs typeface="Calibri" panose="020F0502020204030204" pitchFamily="34" charset="0"/>
              </a:rPr>
              <a:t> </a:t>
            </a:r>
          </a:p>
          <a:p>
            <a:pPr algn="ctr">
              <a:lnSpc>
                <a:spcPts val="2850"/>
              </a:lnSpc>
            </a:pPr>
            <a:endParaRPr lang="it-IT" sz="1800" b="1" dirty="0">
              <a:solidFill>
                <a:srgbClr val="030303"/>
              </a:solidFill>
              <a:latin typeface="Calibri" panose="020F0502020204030204" pitchFamily="34" charset="0"/>
              <a:ea typeface="Nunito Sans" pitchFamily="34" charset="-122"/>
              <a:cs typeface="Calibri" panose="020F0502020204030204" pitchFamily="34" charset="0"/>
            </a:endParaRPr>
          </a:p>
        </p:txBody>
      </p:sp>
      <p:cxnSp>
        <p:nvCxnSpPr>
          <p:cNvPr id="21" name="Connettore 2 20">
            <a:extLst>
              <a:ext uri="{FF2B5EF4-FFF2-40B4-BE49-F238E27FC236}">
                <a16:creationId xmlns:a16="http://schemas.microsoft.com/office/drawing/2014/main" id="{5FCD4D75-BCE2-0AD7-8E20-415EA3D58591}"/>
              </a:ext>
            </a:extLst>
          </p:cNvPr>
          <p:cNvCxnSpPr>
            <a:cxnSpLocks/>
          </p:cNvCxnSpPr>
          <p:nvPr/>
        </p:nvCxnSpPr>
        <p:spPr>
          <a:xfrm flipH="1">
            <a:off x="5803586" y="3754419"/>
            <a:ext cx="966783" cy="151123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Connettore 2 23">
            <a:extLst>
              <a:ext uri="{FF2B5EF4-FFF2-40B4-BE49-F238E27FC236}">
                <a16:creationId xmlns:a16="http://schemas.microsoft.com/office/drawing/2014/main" id="{2D3E8119-1F95-26D7-1A91-D4A5CC8A882F}"/>
              </a:ext>
            </a:extLst>
          </p:cNvPr>
          <p:cNvCxnSpPr>
            <a:cxnSpLocks/>
          </p:cNvCxnSpPr>
          <p:nvPr/>
        </p:nvCxnSpPr>
        <p:spPr>
          <a:xfrm>
            <a:off x="6861460" y="3709236"/>
            <a:ext cx="1270764" cy="155641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1000"/>
                                        <p:tgtEl>
                                          <p:spTgt spid="5">
                                            <p:txEl>
                                              <p:pRg st="3" end="3"/>
                                            </p:txEl>
                                          </p:spTgt>
                                        </p:tgtEl>
                                      </p:cBhvr>
                                    </p:animEffect>
                                    <p:anim calcmode="lin" valueType="num">
                                      <p:cBhvr>
                                        <p:cTn id="8"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fade">
                                      <p:cBhvr>
                                        <p:cTn id="12" dur="1000"/>
                                        <p:tgtEl>
                                          <p:spTgt spid="5">
                                            <p:txEl>
                                              <p:pRg st="5" end="5"/>
                                            </p:txEl>
                                          </p:spTgt>
                                        </p:tgtEl>
                                      </p:cBhvr>
                                    </p:animEffect>
                                    <p:anim calcmode="lin" valueType="num">
                                      <p:cBhvr>
                                        <p:cTn id="1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fade">
                                      <p:cBhvr>
                                        <p:cTn id="19" dur="1000"/>
                                        <p:tgtEl>
                                          <p:spTgt spid="21"/>
                                        </p:tgtEl>
                                      </p:cBhvr>
                                    </p:animEffect>
                                    <p:anim calcmode="lin" valueType="num">
                                      <p:cBhvr>
                                        <p:cTn id="20" dur="1000" fill="hold"/>
                                        <p:tgtEl>
                                          <p:spTgt spid="21"/>
                                        </p:tgtEl>
                                        <p:attrNameLst>
                                          <p:attrName>ppt_x</p:attrName>
                                        </p:attrNameLst>
                                      </p:cBhvr>
                                      <p:tavLst>
                                        <p:tav tm="0">
                                          <p:val>
                                            <p:strVal val="#ppt_x"/>
                                          </p:val>
                                        </p:tav>
                                        <p:tav tm="100000">
                                          <p:val>
                                            <p:strVal val="#ppt_x"/>
                                          </p:val>
                                        </p:tav>
                                      </p:tavLst>
                                    </p:anim>
                                    <p:anim calcmode="lin" valueType="num">
                                      <p:cBhvr>
                                        <p:cTn id="2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1000"/>
                                        <p:tgtEl>
                                          <p:spTgt spid="11"/>
                                        </p:tgtEl>
                                      </p:cBhvr>
                                    </p:animEffect>
                                    <p:anim calcmode="lin" valueType="num">
                                      <p:cBhvr>
                                        <p:cTn id="27" dur="1000" fill="hold"/>
                                        <p:tgtEl>
                                          <p:spTgt spid="11"/>
                                        </p:tgtEl>
                                        <p:attrNameLst>
                                          <p:attrName>ppt_x</p:attrName>
                                        </p:attrNameLst>
                                      </p:cBhvr>
                                      <p:tavLst>
                                        <p:tav tm="0">
                                          <p:val>
                                            <p:strVal val="#ppt_x"/>
                                          </p:val>
                                        </p:tav>
                                        <p:tav tm="100000">
                                          <p:val>
                                            <p:strVal val="#ppt_x"/>
                                          </p:val>
                                        </p:tav>
                                      </p:tavLst>
                                    </p:anim>
                                    <p:anim calcmode="lin" valueType="num">
                                      <p:cBhvr>
                                        <p:cTn id="2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4"/>
                                        </p:tgtEl>
                                        <p:attrNameLst>
                                          <p:attrName>style.visibility</p:attrName>
                                        </p:attrNameLst>
                                      </p:cBhvr>
                                      <p:to>
                                        <p:strVal val="visible"/>
                                      </p:to>
                                    </p:set>
                                    <p:animEffect transition="in" filter="fade">
                                      <p:cBhvr>
                                        <p:cTn id="33" dur="1000"/>
                                        <p:tgtEl>
                                          <p:spTgt spid="24"/>
                                        </p:tgtEl>
                                      </p:cBhvr>
                                    </p:animEffect>
                                    <p:anim calcmode="lin" valueType="num">
                                      <p:cBhvr>
                                        <p:cTn id="34" dur="1000" fill="hold"/>
                                        <p:tgtEl>
                                          <p:spTgt spid="24"/>
                                        </p:tgtEl>
                                        <p:attrNameLst>
                                          <p:attrName>ppt_x</p:attrName>
                                        </p:attrNameLst>
                                      </p:cBhvr>
                                      <p:tavLst>
                                        <p:tav tm="0">
                                          <p:val>
                                            <p:strVal val="#ppt_x"/>
                                          </p:val>
                                        </p:tav>
                                        <p:tav tm="100000">
                                          <p:val>
                                            <p:strVal val="#ppt_x"/>
                                          </p:val>
                                        </p:tav>
                                      </p:tavLst>
                                    </p:anim>
                                    <p:anim calcmode="lin" valueType="num">
                                      <p:cBhvr>
                                        <p:cTn id="3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1000"/>
                                        <p:tgtEl>
                                          <p:spTgt spid="12"/>
                                        </p:tgtEl>
                                      </p:cBhvr>
                                    </p:animEffect>
                                    <p:anim calcmode="lin" valueType="num">
                                      <p:cBhvr>
                                        <p:cTn id="41" dur="1000" fill="hold"/>
                                        <p:tgtEl>
                                          <p:spTgt spid="12"/>
                                        </p:tgtEl>
                                        <p:attrNameLst>
                                          <p:attrName>ppt_x</p:attrName>
                                        </p:attrNameLst>
                                      </p:cBhvr>
                                      <p:tavLst>
                                        <p:tav tm="0">
                                          <p:val>
                                            <p:strVal val="#ppt_x"/>
                                          </p:val>
                                        </p:tav>
                                        <p:tav tm="100000">
                                          <p:val>
                                            <p:strVal val="#ppt_x"/>
                                          </p:val>
                                        </p:tav>
                                      </p:tavLst>
                                    </p:anim>
                                    <p:anim calcmode="lin" valueType="num">
                                      <p:cBhvr>
                                        <p:cTn id="4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0218" y="561554"/>
            <a:ext cx="9491662" cy="705564"/>
          </a:xfrm>
          <a:prstGeom prst="rect">
            <a:avLst/>
          </a:prstGeom>
          <a:noFill/>
          <a:ln/>
        </p:spPr>
        <p:txBody>
          <a:bodyPr wrap="none" lIns="0" tIns="0" rIns="0" bIns="0" rtlCol="0" anchor="t"/>
          <a:lstStyle/>
          <a:p>
            <a:pPr marL="0" indent="0">
              <a:lnSpc>
                <a:spcPts val="5550"/>
              </a:lnSpc>
              <a:buNone/>
            </a:pPr>
            <a:r>
              <a:rPr lang="it-IT" sz="4400" b="1" noProof="0" dirty="0">
                <a:solidFill>
                  <a:srgbClr val="376092"/>
                </a:solidFill>
                <a:latin typeface="Calibri" panose="020F0502020204030204" pitchFamily="34" charset="0"/>
                <a:ea typeface="Inter Bold" pitchFamily="34" charset="-122"/>
                <a:cs typeface="Calibri" panose="020F0502020204030204" pitchFamily="34" charset="0"/>
              </a:rPr>
              <a:t>Modifiche Principali all'Articolo 60</a:t>
            </a:r>
            <a:endParaRPr lang="it-IT" sz="4400" noProof="0" dirty="0"/>
          </a:p>
        </p:txBody>
      </p:sp>
      <p:sp>
        <p:nvSpPr>
          <p:cNvPr id="8" name="Text 6"/>
          <p:cNvSpPr/>
          <p:nvPr/>
        </p:nvSpPr>
        <p:spPr>
          <a:xfrm>
            <a:off x="1468216" y="4357688"/>
            <a:ext cx="3465790" cy="3250049"/>
          </a:xfrm>
          <a:prstGeom prst="rect">
            <a:avLst/>
          </a:prstGeom>
          <a:noFill/>
          <a:ln/>
        </p:spPr>
        <p:txBody>
          <a:bodyPr wrap="square" lIns="0" tIns="0" rIns="0" bIns="0" rtlCol="0" anchor="t"/>
          <a:lstStyle/>
          <a:p>
            <a:pPr marL="0" indent="0">
              <a:lnSpc>
                <a:spcPts val="2800"/>
              </a:lnSpc>
              <a:buNone/>
            </a:pP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La soglia per l'attivazione della revisione prezzi è stata abbassata dal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5% al 3% </a:t>
            </a: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dell'importo complessivo, mentre la percentuale di compensazione è stata innalzata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dall'80% al 90% </a:t>
            </a: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del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valore eccedente </a:t>
            </a: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la variazione del 3%,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applicata alle prestazioni da eseguire</a:t>
            </a: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a:t>
            </a:r>
            <a:endParaRPr lang="it-IT" sz="1750" noProof="0" dirty="0"/>
          </a:p>
        </p:txBody>
      </p:sp>
      <p:sp>
        <p:nvSpPr>
          <p:cNvPr id="12" name="Text 10"/>
          <p:cNvSpPr/>
          <p:nvPr/>
        </p:nvSpPr>
        <p:spPr>
          <a:xfrm>
            <a:off x="5949077" y="4005024"/>
            <a:ext cx="3465790" cy="3250049"/>
          </a:xfrm>
          <a:prstGeom prst="rect">
            <a:avLst/>
          </a:prstGeom>
          <a:noFill/>
          <a:ln/>
        </p:spPr>
        <p:txBody>
          <a:bodyPr wrap="square" lIns="0" tIns="0" rIns="0" bIns="0" rtlCol="0" anchor="t"/>
          <a:lstStyle/>
          <a:p>
            <a:pPr marL="0" indent="0">
              <a:lnSpc>
                <a:spcPts val="2800"/>
              </a:lnSpc>
              <a:buNone/>
            </a:pP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Per determinare la variazione dei costi nei contratti di lavori, non si utilizzano più gli indici sintetici di costo di costruzione elaborati dall'ISTAT, ma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nuovi indici individuati secondo le modalità stabilite nel nuovo Allegato II.2-bis,</a:t>
            </a: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 sulla base delle Tipologie Omogenee di Lavorazioni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(TOL).</a:t>
            </a:r>
            <a:endParaRPr lang="it-IT" sz="1750" b="1" noProof="0" dirty="0"/>
          </a:p>
        </p:txBody>
      </p:sp>
      <p:grpSp>
        <p:nvGrpSpPr>
          <p:cNvPr id="3" name="Gruppo 2">
            <a:extLst>
              <a:ext uri="{FF2B5EF4-FFF2-40B4-BE49-F238E27FC236}">
                <a16:creationId xmlns:a16="http://schemas.microsoft.com/office/drawing/2014/main" id="{88D6B774-033B-1CD5-3F12-3C1A029D38BD}"/>
              </a:ext>
            </a:extLst>
          </p:cNvPr>
          <p:cNvGrpSpPr/>
          <p:nvPr/>
        </p:nvGrpSpPr>
        <p:grpSpPr>
          <a:xfrm>
            <a:off x="677732" y="1778913"/>
            <a:ext cx="13162331" cy="5476160"/>
            <a:chOff x="790218" y="1778913"/>
            <a:chExt cx="13049845" cy="5115044"/>
          </a:xfrm>
        </p:grpSpPr>
        <p:sp>
          <p:nvSpPr>
            <p:cNvPr id="4" name="Shape 2"/>
            <p:cNvSpPr/>
            <p:nvPr/>
          </p:nvSpPr>
          <p:spPr>
            <a:xfrm>
              <a:off x="790218" y="1778913"/>
              <a:ext cx="30480" cy="1230154"/>
            </a:xfrm>
            <a:prstGeom prst="rect">
              <a:avLst/>
            </a:prstGeom>
            <a:solidFill>
              <a:srgbClr val="376092"/>
            </a:solidFill>
            <a:ln/>
          </p:spPr>
          <p:txBody>
            <a:bodyPr/>
            <a:lstStyle/>
            <a:p>
              <a:endParaRPr lang="it-IT" noProof="0" dirty="0"/>
            </a:p>
          </p:txBody>
        </p:sp>
        <p:sp>
          <p:nvSpPr>
            <p:cNvPr id="5" name="Shape 3"/>
            <p:cNvSpPr/>
            <p:nvPr/>
          </p:nvSpPr>
          <p:spPr>
            <a:xfrm>
              <a:off x="790218" y="3516987"/>
              <a:ext cx="507921" cy="507921"/>
            </a:xfrm>
            <a:prstGeom prst="roundRect">
              <a:avLst>
                <a:gd name="adj" fmla="val 18670"/>
              </a:avLst>
            </a:prstGeom>
            <a:solidFill>
              <a:srgbClr val="DAE4F1"/>
            </a:solidFill>
            <a:ln w="7620">
              <a:solidFill>
                <a:srgbClr val="C0CAD7"/>
              </a:solidFill>
              <a:prstDash val="solid"/>
            </a:ln>
          </p:spPr>
          <p:txBody>
            <a:bodyPr/>
            <a:lstStyle/>
            <a:p>
              <a:endParaRPr lang="it-IT" noProof="0" dirty="0"/>
            </a:p>
          </p:txBody>
        </p:sp>
        <p:sp>
          <p:nvSpPr>
            <p:cNvPr id="6" name="Text 4"/>
            <p:cNvSpPr/>
            <p:nvPr/>
          </p:nvSpPr>
          <p:spPr>
            <a:xfrm>
              <a:off x="971074" y="3601522"/>
              <a:ext cx="146090" cy="338733"/>
            </a:xfrm>
            <a:prstGeom prst="rect">
              <a:avLst/>
            </a:prstGeom>
            <a:noFill/>
            <a:ln/>
          </p:spPr>
          <p:txBody>
            <a:bodyPr wrap="none" lIns="0" tIns="0" rIns="0" bIns="0" rtlCol="0" anchor="t"/>
            <a:lstStyle/>
            <a:p>
              <a:pPr marL="0" indent="0" algn="ctr">
                <a:lnSpc>
                  <a:spcPts val="2650"/>
                </a:lnSpc>
                <a:buNone/>
              </a:pPr>
              <a:r>
                <a:rPr lang="it-IT" sz="2650" b="1" noProof="0" dirty="0">
                  <a:solidFill>
                    <a:srgbClr val="030303"/>
                  </a:solidFill>
                  <a:latin typeface="Calibri" panose="020F0502020204030204" pitchFamily="34" charset="0"/>
                  <a:ea typeface="Inter Bold" pitchFamily="34" charset="-122"/>
                  <a:cs typeface="Calibri" panose="020F0502020204030204" pitchFamily="34" charset="0"/>
                </a:rPr>
                <a:t>1</a:t>
              </a:r>
              <a:endParaRPr lang="it-IT" sz="2650" noProof="0" dirty="0"/>
            </a:p>
          </p:txBody>
        </p:sp>
        <p:sp>
          <p:nvSpPr>
            <p:cNvPr id="7" name="Text 5"/>
            <p:cNvSpPr/>
            <p:nvPr/>
          </p:nvSpPr>
          <p:spPr>
            <a:xfrm>
              <a:off x="1523881" y="3516987"/>
              <a:ext cx="3465790" cy="705326"/>
            </a:xfrm>
            <a:prstGeom prst="rect">
              <a:avLst/>
            </a:prstGeom>
            <a:noFill/>
            <a:ln/>
          </p:spPr>
          <p:txBody>
            <a:bodyPr wrap="square" lIns="0" tIns="0" rIns="0" bIns="0" rtlCol="0" anchor="t"/>
            <a:lstStyle/>
            <a:p>
              <a:pPr marL="0" indent="0">
                <a:lnSpc>
                  <a:spcPts val="2750"/>
                </a:lnSpc>
                <a:buNone/>
              </a:pPr>
              <a:r>
                <a:rPr lang="it-IT" sz="2200" b="1" noProof="0" dirty="0">
                  <a:solidFill>
                    <a:srgbClr val="030303"/>
                  </a:solidFill>
                  <a:latin typeface="Calibri" panose="020F0502020204030204" pitchFamily="34" charset="0"/>
                  <a:ea typeface="Inter Bold" pitchFamily="34" charset="-122"/>
                  <a:cs typeface="Calibri" panose="020F0502020204030204" pitchFamily="34" charset="0"/>
                </a:rPr>
                <a:t>Nuove Percentuali di Riferimento</a:t>
              </a:r>
              <a:endParaRPr lang="it-IT" sz="2200" noProof="0" dirty="0"/>
            </a:p>
          </p:txBody>
        </p:sp>
        <p:sp>
          <p:nvSpPr>
            <p:cNvPr id="9" name="Shape 7"/>
            <p:cNvSpPr/>
            <p:nvPr/>
          </p:nvSpPr>
          <p:spPr>
            <a:xfrm>
              <a:off x="5215414" y="3516987"/>
              <a:ext cx="507921" cy="507921"/>
            </a:xfrm>
            <a:prstGeom prst="roundRect">
              <a:avLst>
                <a:gd name="adj" fmla="val 18670"/>
              </a:avLst>
            </a:prstGeom>
            <a:solidFill>
              <a:srgbClr val="DAE4F1"/>
            </a:solidFill>
            <a:ln w="7620">
              <a:solidFill>
                <a:srgbClr val="C0CAD7"/>
              </a:solidFill>
              <a:prstDash val="solid"/>
            </a:ln>
          </p:spPr>
          <p:txBody>
            <a:bodyPr/>
            <a:lstStyle/>
            <a:p>
              <a:endParaRPr lang="it-IT" noProof="0" dirty="0"/>
            </a:p>
          </p:txBody>
        </p:sp>
        <p:sp>
          <p:nvSpPr>
            <p:cNvPr id="10" name="Text 8"/>
            <p:cNvSpPr/>
            <p:nvPr/>
          </p:nvSpPr>
          <p:spPr>
            <a:xfrm>
              <a:off x="5362813" y="3601522"/>
              <a:ext cx="213122" cy="338733"/>
            </a:xfrm>
            <a:prstGeom prst="rect">
              <a:avLst/>
            </a:prstGeom>
            <a:noFill/>
            <a:ln/>
          </p:spPr>
          <p:txBody>
            <a:bodyPr wrap="none" lIns="0" tIns="0" rIns="0" bIns="0" rtlCol="0" anchor="t"/>
            <a:lstStyle/>
            <a:p>
              <a:pPr marL="0" indent="0" algn="ctr">
                <a:lnSpc>
                  <a:spcPts val="2650"/>
                </a:lnSpc>
                <a:buNone/>
              </a:pPr>
              <a:r>
                <a:rPr lang="it-IT" sz="2650" b="1" noProof="0" dirty="0">
                  <a:solidFill>
                    <a:srgbClr val="030303"/>
                  </a:solidFill>
                  <a:latin typeface="Calibri" panose="020F0502020204030204" pitchFamily="34" charset="0"/>
                  <a:ea typeface="Inter Bold" pitchFamily="34" charset="-122"/>
                  <a:cs typeface="Calibri" panose="020F0502020204030204" pitchFamily="34" charset="0"/>
                </a:rPr>
                <a:t>2</a:t>
              </a:r>
              <a:endParaRPr lang="it-IT" sz="2650" noProof="0" dirty="0"/>
            </a:p>
          </p:txBody>
        </p:sp>
        <p:sp>
          <p:nvSpPr>
            <p:cNvPr id="11" name="Text 9"/>
            <p:cNvSpPr/>
            <p:nvPr/>
          </p:nvSpPr>
          <p:spPr>
            <a:xfrm>
              <a:off x="5949077" y="3516987"/>
              <a:ext cx="2822258" cy="352663"/>
            </a:xfrm>
            <a:prstGeom prst="rect">
              <a:avLst/>
            </a:prstGeom>
            <a:noFill/>
            <a:ln/>
          </p:spPr>
          <p:txBody>
            <a:bodyPr wrap="none" lIns="0" tIns="0" rIns="0" bIns="0" rtlCol="0" anchor="t"/>
            <a:lstStyle/>
            <a:p>
              <a:pPr marL="0" indent="0">
                <a:lnSpc>
                  <a:spcPts val="2750"/>
                </a:lnSpc>
                <a:buNone/>
              </a:pPr>
              <a:r>
                <a:rPr lang="it-IT" sz="2200" b="1" noProof="0" dirty="0">
                  <a:solidFill>
                    <a:srgbClr val="030303"/>
                  </a:solidFill>
                  <a:latin typeface="Calibri" panose="020F0502020204030204" pitchFamily="34" charset="0"/>
                  <a:ea typeface="Inter Bold" pitchFamily="34" charset="-122"/>
                  <a:cs typeface="Calibri" panose="020F0502020204030204" pitchFamily="34" charset="0"/>
                </a:rPr>
                <a:t>Nuovi Indici Sintetici</a:t>
              </a:r>
              <a:endParaRPr lang="it-IT" sz="2200" noProof="0" dirty="0"/>
            </a:p>
          </p:txBody>
        </p:sp>
        <p:sp>
          <p:nvSpPr>
            <p:cNvPr id="13" name="Shape 11"/>
            <p:cNvSpPr/>
            <p:nvPr/>
          </p:nvSpPr>
          <p:spPr>
            <a:xfrm>
              <a:off x="9640610" y="3516987"/>
              <a:ext cx="507921" cy="507921"/>
            </a:xfrm>
            <a:prstGeom prst="roundRect">
              <a:avLst>
                <a:gd name="adj" fmla="val 18670"/>
              </a:avLst>
            </a:prstGeom>
            <a:solidFill>
              <a:srgbClr val="DAE4F1"/>
            </a:solidFill>
            <a:ln w="7620">
              <a:solidFill>
                <a:srgbClr val="C0CAD7"/>
              </a:solidFill>
              <a:prstDash val="solid"/>
            </a:ln>
          </p:spPr>
          <p:txBody>
            <a:bodyPr/>
            <a:lstStyle/>
            <a:p>
              <a:endParaRPr lang="it-IT" noProof="0" dirty="0"/>
            </a:p>
          </p:txBody>
        </p:sp>
        <p:sp>
          <p:nvSpPr>
            <p:cNvPr id="14" name="Text 12"/>
            <p:cNvSpPr/>
            <p:nvPr/>
          </p:nvSpPr>
          <p:spPr>
            <a:xfrm>
              <a:off x="9785271" y="3601522"/>
              <a:ext cx="218599" cy="338733"/>
            </a:xfrm>
            <a:prstGeom prst="rect">
              <a:avLst/>
            </a:prstGeom>
            <a:noFill/>
            <a:ln/>
          </p:spPr>
          <p:txBody>
            <a:bodyPr wrap="none" lIns="0" tIns="0" rIns="0" bIns="0" rtlCol="0" anchor="t"/>
            <a:lstStyle/>
            <a:p>
              <a:pPr marL="0" indent="0" algn="ctr">
                <a:lnSpc>
                  <a:spcPts val="2650"/>
                </a:lnSpc>
                <a:buNone/>
              </a:pPr>
              <a:r>
                <a:rPr lang="it-IT" sz="2650" b="1" noProof="0" dirty="0">
                  <a:solidFill>
                    <a:srgbClr val="030303"/>
                  </a:solidFill>
                  <a:latin typeface="Calibri" panose="020F0502020204030204" pitchFamily="34" charset="0"/>
                  <a:ea typeface="Inter Bold" pitchFamily="34" charset="-122"/>
                  <a:cs typeface="Calibri" panose="020F0502020204030204" pitchFamily="34" charset="0"/>
                </a:rPr>
                <a:t>3</a:t>
              </a:r>
              <a:endParaRPr lang="it-IT" sz="2650" noProof="0" dirty="0"/>
            </a:p>
          </p:txBody>
        </p:sp>
        <p:sp>
          <p:nvSpPr>
            <p:cNvPr id="15" name="Text 13"/>
            <p:cNvSpPr/>
            <p:nvPr/>
          </p:nvSpPr>
          <p:spPr>
            <a:xfrm>
              <a:off x="10374273" y="3516987"/>
              <a:ext cx="2865834" cy="352663"/>
            </a:xfrm>
            <a:prstGeom prst="rect">
              <a:avLst/>
            </a:prstGeom>
            <a:noFill/>
            <a:ln/>
          </p:spPr>
          <p:txBody>
            <a:bodyPr wrap="none" lIns="0" tIns="0" rIns="0" bIns="0" rtlCol="0" anchor="t"/>
            <a:lstStyle/>
            <a:p>
              <a:pPr marL="0" indent="0">
                <a:lnSpc>
                  <a:spcPts val="2750"/>
                </a:lnSpc>
                <a:buNone/>
              </a:pPr>
              <a:r>
                <a:rPr lang="it-IT" sz="2200" b="1" noProof="0" dirty="0">
                  <a:solidFill>
                    <a:srgbClr val="030303"/>
                  </a:solidFill>
                  <a:latin typeface="Calibri" panose="020F0502020204030204" pitchFamily="34" charset="0"/>
                  <a:ea typeface="Inter Bold" pitchFamily="34" charset="-122"/>
                  <a:cs typeface="Calibri" panose="020F0502020204030204" pitchFamily="34" charset="0"/>
                </a:rPr>
                <a:t>Adozione degli Indici</a:t>
              </a:r>
              <a:endParaRPr lang="it-IT" sz="2200" noProof="0" dirty="0"/>
            </a:p>
          </p:txBody>
        </p:sp>
        <p:sp>
          <p:nvSpPr>
            <p:cNvPr id="16" name="Text 14"/>
            <p:cNvSpPr/>
            <p:nvPr/>
          </p:nvSpPr>
          <p:spPr>
            <a:xfrm>
              <a:off x="10374273" y="4005024"/>
              <a:ext cx="3465790" cy="2888933"/>
            </a:xfrm>
            <a:prstGeom prst="rect">
              <a:avLst/>
            </a:prstGeom>
            <a:noFill/>
            <a:ln/>
          </p:spPr>
          <p:txBody>
            <a:bodyPr wrap="square" lIns="0" tIns="0" rIns="0" bIns="0" rtlCol="0" anchor="t"/>
            <a:lstStyle/>
            <a:p>
              <a:pPr marL="0" indent="0">
                <a:lnSpc>
                  <a:spcPts val="2800"/>
                </a:lnSpc>
                <a:buNone/>
              </a:pPr>
              <a:endParaRPr lang="it-IT" sz="1750" noProof="0" dirty="0"/>
            </a:p>
          </p:txBody>
        </p:sp>
        <p:sp>
          <p:nvSpPr>
            <p:cNvPr id="17" name="Text 4">
              <a:extLst>
                <a:ext uri="{FF2B5EF4-FFF2-40B4-BE49-F238E27FC236}">
                  <a16:creationId xmlns:a16="http://schemas.microsoft.com/office/drawing/2014/main" id="{7CDE8542-F897-71BB-BC71-18D0F34E3CCD}"/>
                </a:ext>
              </a:extLst>
            </p:cNvPr>
            <p:cNvSpPr/>
            <p:nvPr/>
          </p:nvSpPr>
          <p:spPr>
            <a:xfrm>
              <a:off x="971074" y="1808788"/>
              <a:ext cx="12071072" cy="779313"/>
            </a:xfrm>
            <a:prstGeom prst="rect">
              <a:avLst/>
            </a:prstGeom>
            <a:noFill/>
            <a:ln/>
          </p:spPr>
          <p:txBody>
            <a:bodyPr wrap="square" lIns="0" tIns="0" rIns="0" bIns="0" rtlCol="0" anchor="t"/>
            <a:lstStyle/>
            <a:p>
              <a:pPr marL="0" indent="0">
                <a:lnSpc>
                  <a:spcPts val="2850"/>
                </a:lnSpc>
                <a:buNone/>
              </a:pP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Il decreto correttivo, pur confermando l'impianto generale del meccanismo revisionale,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ha introdotto importanti innovazioni sia nell'articolo 60 , sia introducendo il nuovo Allegato II.2-bis</a:t>
              </a: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 che definisce le concrete modalità applicative delle clausole revisionali.</a:t>
              </a:r>
              <a:endParaRPr lang="it-IT" sz="1750" noProof="0" dirty="0"/>
            </a:p>
          </p:txBody>
        </p:sp>
      </p:grpSp>
      <p:sp>
        <p:nvSpPr>
          <p:cNvPr id="21" name="CasellaDiTesto 20">
            <a:extLst>
              <a:ext uri="{FF2B5EF4-FFF2-40B4-BE49-F238E27FC236}">
                <a16:creationId xmlns:a16="http://schemas.microsoft.com/office/drawing/2014/main" id="{2B50589B-057E-0917-76C6-598931C13196}"/>
              </a:ext>
            </a:extLst>
          </p:cNvPr>
          <p:cNvSpPr txBox="1"/>
          <p:nvPr/>
        </p:nvSpPr>
        <p:spPr>
          <a:xfrm flipH="1">
            <a:off x="10262619" y="4005024"/>
            <a:ext cx="3290094" cy="3295133"/>
          </a:xfrm>
          <a:prstGeom prst="rect">
            <a:avLst/>
          </a:prstGeom>
          <a:noFill/>
        </p:spPr>
        <p:txBody>
          <a:bodyPr wrap="square" rtlCol="0">
            <a:spAutoFit/>
          </a:bodyPr>
          <a:lstStyle/>
          <a:p>
            <a:pPr>
              <a:lnSpc>
                <a:spcPts val="2800"/>
              </a:lnSpc>
            </a:pPr>
            <a:r>
              <a:rPr lang="it-IT" dirty="0">
                <a:solidFill>
                  <a:srgbClr val="030303"/>
                </a:solidFill>
                <a:latin typeface="Calibri" panose="020F0502020204030204" pitchFamily="34" charset="0"/>
                <a:ea typeface="Nunito Sans" pitchFamily="34" charset="-122"/>
                <a:cs typeface="Calibri" panose="020F0502020204030204" pitchFamily="34" charset="0"/>
              </a:rPr>
              <a:t>I singoli indici di costo delle lavorazioni, necessari per determinare gli indici sintetici, </a:t>
            </a:r>
            <a:r>
              <a:rPr lang="it-IT" b="1" dirty="0">
                <a:solidFill>
                  <a:srgbClr val="030303"/>
                </a:solidFill>
                <a:latin typeface="Calibri" panose="020F0502020204030204" pitchFamily="34" charset="0"/>
                <a:ea typeface="Nunito Sans" pitchFamily="34" charset="-122"/>
                <a:cs typeface="Calibri" panose="020F0502020204030204" pitchFamily="34" charset="0"/>
              </a:rPr>
              <a:t>sono adottati con provvedimento del Ministero delle Infrastrutture e dei Trasporti</a:t>
            </a:r>
            <a:r>
              <a:rPr lang="it-IT" dirty="0">
                <a:solidFill>
                  <a:srgbClr val="030303"/>
                </a:solidFill>
                <a:latin typeface="Calibri" panose="020F0502020204030204" pitchFamily="34" charset="0"/>
                <a:ea typeface="Nunito Sans" pitchFamily="34" charset="-122"/>
                <a:cs typeface="Calibri" panose="020F0502020204030204" pitchFamily="34" charset="0"/>
              </a:rPr>
              <a:t>, sentita l'ISTAT, sulla base delle 20 diverse Tipologie Omogenee di Lavorazioni.</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677704" y="608648"/>
            <a:ext cx="5787390" cy="605076"/>
          </a:xfrm>
          <a:prstGeom prst="rect">
            <a:avLst/>
          </a:prstGeom>
          <a:noFill/>
          <a:ln/>
        </p:spPr>
        <p:txBody>
          <a:bodyPr wrap="none" lIns="0" tIns="0" rIns="0" bIns="0" rtlCol="0" anchor="t"/>
          <a:lstStyle/>
          <a:p>
            <a:pPr marL="0" indent="0">
              <a:lnSpc>
                <a:spcPts val="4750"/>
              </a:lnSpc>
              <a:buNone/>
            </a:pPr>
            <a:r>
              <a:rPr lang="it-IT" sz="3800" b="1" noProof="0" dirty="0">
                <a:solidFill>
                  <a:srgbClr val="376092"/>
                </a:solidFill>
                <a:latin typeface="Calibri" panose="020F0502020204030204" pitchFamily="34" charset="0"/>
                <a:ea typeface="Inter Bold" pitchFamily="34" charset="-122"/>
                <a:cs typeface="Calibri" panose="020F0502020204030204" pitchFamily="34" charset="0"/>
              </a:rPr>
              <a:t>Il Nuovo Allegato II.2-bis</a:t>
            </a:r>
            <a:endParaRPr lang="it-IT" sz="3800" noProof="0" dirty="0"/>
          </a:p>
        </p:txBody>
      </p:sp>
      <p:sp>
        <p:nvSpPr>
          <p:cNvPr id="3" name="Text 1"/>
          <p:cNvSpPr/>
          <p:nvPr/>
        </p:nvSpPr>
        <p:spPr>
          <a:xfrm>
            <a:off x="968097" y="1818680"/>
            <a:ext cx="12984599" cy="619363"/>
          </a:xfrm>
          <a:prstGeom prst="rect">
            <a:avLst/>
          </a:prstGeom>
          <a:noFill/>
          <a:ln/>
        </p:spPr>
        <p:txBody>
          <a:bodyPr wrap="square" lIns="0" tIns="0" rIns="0" bIns="0" rtlCol="0" anchor="t"/>
          <a:lstStyle/>
          <a:p>
            <a:pPr marL="0" indent="0" algn="ctr">
              <a:lnSpc>
                <a:spcPts val="2400"/>
              </a:lnSpc>
              <a:buNone/>
            </a:pP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L'Allegato II.2-bis introduce la disciplina per la revisione dei prezzi nei contratti pubblici</a:t>
            </a:r>
            <a:endParaRPr lang="it-IT" sz="1500" noProof="0" dirty="0"/>
          </a:p>
        </p:txBody>
      </p:sp>
      <p:sp>
        <p:nvSpPr>
          <p:cNvPr id="4" name="Shape 2"/>
          <p:cNvSpPr/>
          <p:nvPr/>
        </p:nvSpPr>
        <p:spPr>
          <a:xfrm>
            <a:off x="677704" y="1600914"/>
            <a:ext cx="22860" cy="1054894"/>
          </a:xfrm>
          <a:prstGeom prst="rect">
            <a:avLst/>
          </a:prstGeom>
          <a:solidFill>
            <a:srgbClr val="376092"/>
          </a:solidFill>
          <a:ln/>
        </p:spPr>
        <p:txBody>
          <a:bodyPr/>
          <a:lstStyle/>
          <a:p>
            <a:endParaRPr lang="it-IT" noProof="0" dirty="0"/>
          </a:p>
        </p:txBody>
      </p:sp>
      <p:sp>
        <p:nvSpPr>
          <p:cNvPr id="5" name="Shape 3"/>
          <p:cNvSpPr/>
          <p:nvPr/>
        </p:nvSpPr>
        <p:spPr>
          <a:xfrm>
            <a:off x="7303770" y="2873573"/>
            <a:ext cx="22860" cy="4747260"/>
          </a:xfrm>
          <a:prstGeom prst="roundRect">
            <a:avLst>
              <a:gd name="adj" fmla="val 355758"/>
            </a:avLst>
          </a:prstGeom>
          <a:solidFill>
            <a:srgbClr val="C0CAD7"/>
          </a:solidFill>
          <a:ln/>
        </p:spPr>
        <p:txBody>
          <a:bodyPr/>
          <a:lstStyle/>
          <a:p>
            <a:endParaRPr lang="it-IT" noProof="0" dirty="0"/>
          </a:p>
        </p:txBody>
      </p:sp>
      <p:sp>
        <p:nvSpPr>
          <p:cNvPr id="6" name="Shape 4"/>
          <p:cNvSpPr/>
          <p:nvPr/>
        </p:nvSpPr>
        <p:spPr>
          <a:xfrm>
            <a:off x="6442531" y="3297674"/>
            <a:ext cx="677704" cy="22860"/>
          </a:xfrm>
          <a:prstGeom prst="roundRect">
            <a:avLst>
              <a:gd name="adj" fmla="val 355758"/>
            </a:avLst>
          </a:prstGeom>
          <a:solidFill>
            <a:srgbClr val="C0CAD7"/>
          </a:solidFill>
          <a:ln/>
        </p:spPr>
        <p:txBody>
          <a:bodyPr/>
          <a:lstStyle/>
          <a:p>
            <a:endParaRPr lang="it-IT" noProof="0" dirty="0"/>
          </a:p>
        </p:txBody>
      </p:sp>
      <p:sp>
        <p:nvSpPr>
          <p:cNvPr id="7" name="Shape 5"/>
          <p:cNvSpPr/>
          <p:nvPr/>
        </p:nvSpPr>
        <p:spPr>
          <a:xfrm>
            <a:off x="7097375" y="3091339"/>
            <a:ext cx="435650" cy="435650"/>
          </a:xfrm>
          <a:prstGeom prst="roundRect">
            <a:avLst>
              <a:gd name="adj" fmla="val 18668"/>
            </a:avLst>
          </a:prstGeom>
          <a:solidFill>
            <a:srgbClr val="DAE4F1"/>
          </a:solidFill>
          <a:ln w="7620">
            <a:solidFill>
              <a:srgbClr val="C0CAD7"/>
            </a:solidFill>
            <a:prstDash val="solid"/>
          </a:ln>
        </p:spPr>
        <p:txBody>
          <a:bodyPr/>
          <a:lstStyle/>
          <a:p>
            <a:endParaRPr lang="it-IT" noProof="0" dirty="0"/>
          </a:p>
        </p:txBody>
      </p:sp>
      <p:sp>
        <p:nvSpPr>
          <p:cNvPr id="8" name="Text 6"/>
          <p:cNvSpPr/>
          <p:nvPr/>
        </p:nvSpPr>
        <p:spPr>
          <a:xfrm>
            <a:off x="7252514" y="3163967"/>
            <a:ext cx="125254" cy="290393"/>
          </a:xfrm>
          <a:prstGeom prst="rect">
            <a:avLst/>
          </a:prstGeom>
          <a:noFill/>
          <a:ln/>
        </p:spPr>
        <p:txBody>
          <a:bodyPr wrap="none" lIns="0" tIns="0" rIns="0" bIns="0" rtlCol="0" anchor="t"/>
          <a:lstStyle/>
          <a:p>
            <a:pPr marL="0" indent="0" algn="ctr">
              <a:lnSpc>
                <a:spcPts val="2250"/>
              </a:lnSpc>
              <a:buNone/>
            </a:pPr>
            <a:r>
              <a:rPr lang="it-IT" sz="2250" b="1" noProof="0" dirty="0">
                <a:solidFill>
                  <a:srgbClr val="030303"/>
                </a:solidFill>
                <a:latin typeface="Calibri" panose="020F0502020204030204" pitchFamily="34" charset="0"/>
                <a:ea typeface="Inter Bold" pitchFamily="34" charset="-122"/>
                <a:cs typeface="Calibri" panose="020F0502020204030204" pitchFamily="34" charset="0"/>
              </a:rPr>
              <a:t>1</a:t>
            </a:r>
            <a:endParaRPr lang="it-IT" sz="2250" noProof="0" dirty="0"/>
          </a:p>
        </p:txBody>
      </p:sp>
      <p:sp>
        <p:nvSpPr>
          <p:cNvPr id="9" name="Text 7"/>
          <p:cNvSpPr/>
          <p:nvPr/>
        </p:nvSpPr>
        <p:spPr>
          <a:xfrm>
            <a:off x="3661529" y="3067169"/>
            <a:ext cx="2588776" cy="302538"/>
          </a:xfrm>
          <a:prstGeom prst="rect">
            <a:avLst/>
          </a:prstGeom>
          <a:noFill/>
          <a:ln/>
        </p:spPr>
        <p:txBody>
          <a:bodyPr wrap="none" lIns="0" tIns="0" rIns="0" bIns="0" rtlCol="0" anchor="t"/>
          <a:lstStyle/>
          <a:p>
            <a:pPr marL="0" indent="0" algn="r">
              <a:lnSpc>
                <a:spcPts val="2350"/>
              </a:lnSpc>
              <a:buNone/>
            </a:pPr>
            <a:r>
              <a:rPr lang="it-IT" sz="1900" b="1" noProof="0" dirty="0">
                <a:solidFill>
                  <a:srgbClr val="030303"/>
                </a:solidFill>
                <a:latin typeface="Calibri" panose="020F0502020204030204" pitchFamily="34" charset="0"/>
                <a:ea typeface="Inter Bold" pitchFamily="34" charset="-122"/>
                <a:cs typeface="Calibri" panose="020F0502020204030204" pitchFamily="34" charset="0"/>
              </a:rPr>
              <a:t>Struttura dell'Allegato</a:t>
            </a:r>
            <a:endParaRPr lang="it-IT" sz="1900" noProof="0" dirty="0"/>
          </a:p>
        </p:txBody>
      </p:sp>
      <p:sp>
        <p:nvSpPr>
          <p:cNvPr id="10" name="Text 8"/>
          <p:cNvSpPr/>
          <p:nvPr/>
        </p:nvSpPr>
        <p:spPr>
          <a:xfrm>
            <a:off x="677704" y="3485793"/>
            <a:ext cx="5572601" cy="1548408"/>
          </a:xfrm>
          <a:prstGeom prst="rect">
            <a:avLst/>
          </a:prstGeom>
          <a:noFill/>
          <a:ln/>
        </p:spPr>
        <p:txBody>
          <a:bodyPr wrap="square" lIns="0" tIns="0" rIns="0" bIns="0" rtlCol="0" anchor="t"/>
          <a:lstStyle/>
          <a:p>
            <a:pPr marL="0" indent="0" algn="r">
              <a:lnSpc>
                <a:spcPts val="2400"/>
              </a:lnSpc>
              <a:buNone/>
            </a:pP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L'Allegato II.2-bis disciplina le modalità di applicazione delle clausole di revisione dei prezzi. Si compone di </a:t>
            </a:r>
            <a:r>
              <a:rPr lang="it-IT" sz="1500" b="1" noProof="0" dirty="0">
                <a:solidFill>
                  <a:srgbClr val="030303"/>
                </a:solidFill>
                <a:latin typeface="Calibri" panose="020F0502020204030204" pitchFamily="34" charset="0"/>
                <a:ea typeface="Nunito Sans" pitchFamily="34" charset="-122"/>
                <a:cs typeface="Calibri" panose="020F0502020204030204" pitchFamily="34" charset="0"/>
              </a:rPr>
              <a:t>16 articoli </a:t>
            </a: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complessivi e </a:t>
            </a:r>
            <a:r>
              <a:rPr lang="it-IT" sz="1500" b="1" noProof="0" dirty="0">
                <a:solidFill>
                  <a:srgbClr val="030303"/>
                </a:solidFill>
                <a:latin typeface="Calibri" panose="020F0502020204030204" pitchFamily="34" charset="0"/>
                <a:ea typeface="Nunito Sans" pitchFamily="34" charset="-122"/>
                <a:cs typeface="Calibri" panose="020F0502020204030204" pitchFamily="34" charset="0"/>
              </a:rPr>
              <a:t>4 Tabelle Tecniche (A, B, C e D)</a:t>
            </a: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 che definiscono le concrete modalità applicative delle clausole revisionali.</a:t>
            </a:r>
            <a:endParaRPr lang="it-IT" sz="1500" noProof="0" dirty="0"/>
          </a:p>
        </p:txBody>
      </p:sp>
      <p:sp>
        <p:nvSpPr>
          <p:cNvPr id="11" name="Shape 9"/>
          <p:cNvSpPr/>
          <p:nvPr/>
        </p:nvSpPr>
        <p:spPr>
          <a:xfrm>
            <a:off x="7510165" y="4265771"/>
            <a:ext cx="677704" cy="22860"/>
          </a:xfrm>
          <a:prstGeom prst="roundRect">
            <a:avLst>
              <a:gd name="adj" fmla="val 355758"/>
            </a:avLst>
          </a:prstGeom>
          <a:solidFill>
            <a:srgbClr val="C0CAD7"/>
          </a:solidFill>
          <a:ln/>
        </p:spPr>
        <p:txBody>
          <a:bodyPr/>
          <a:lstStyle/>
          <a:p>
            <a:endParaRPr lang="it-IT" noProof="0" dirty="0"/>
          </a:p>
        </p:txBody>
      </p:sp>
      <p:sp>
        <p:nvSpPr>
          <p:cNvPr id="12" name="Shape 10"/>
          <p:cNvSpPr/>
          <p:nvPr/>
        </p:nvSpPr>
        <p:spPr>
          <a:xfrm>
            <a:off x="7097375" y="4059436"/>
            <a:ext cx="435650" cy="435650"/>
          </a:xfrm>
          <a:prstGeom prst="roundRect">
            <a:avLst>
              <a:gd name="adj" fmla="val 18668"/>
            </a:avLst>
          </a:prstGeom>
          <a:solidFill>
            <a:srgbClr val="DAE4F1"/>
          </a:solidFill>
          <a:ln w="7620">
            <a:solidFill>
              <a:srgbClr val="C0CAD7"/>
            </a:solidFill>
            <a:prstDash val="solid"/>
          </a:ln>
        </p:spPr>
        <p:txBody>
          <a:bodyPr/>
          <a:lstStyle/>
          <a:p>
            <a:endParaRPr lang="it-IT" noProof="0" dirty="0"/>
          </a:p>
        </p:txBody>
      </p:sp>
      <p:sp>
        <p:nvSpPr>
          <p:cNvPr id="13" name="Text 11"/>
          <p:cNvSpPr/>
          <p:nvPr/>
        </p:nvSpPr>
        <p:spPr>
          <a:xfrm>
            <a:off x="7223700" y="4132064"/>
            <a:ext cx="182880" cy="290393"/>
          </a:xfrm>
          <a:prstGeom prst="rect">
            <a:avLst/>
          </a:prstGeom>
          <a:noFill/>
          <a:ln/>
        </p:spPr>
        <p:txBody>
          <a:bodyPr wrap="none" lIns="0" tIns="0" rIns="0" bIns="0" rtlCol="0" anchor="t"/>
          <a:lstStyle/>
          <a:p>
            <a:pPr marL="0" indent="0" algn="ctr">
              <a:lnSpc>
                <a:spcPts val="2250"/>
              </a:lnSpc>
              <a:buNone/>
            </a:pPr>
            <a:r>
              <a:rPr lang="it-IT" sz="2250" b="1" noProof="0" dirty="0">
                <a:solidFill>
                  <a:srgbClr val="030303"/>
                </a:solidFill>
                <a:latin typeface="Calibri" panose="020F0502020204030204" pitchFamily="34" charset="0"/>
                <a:ea typeface="Inter Bold" pitchFamily="34" charset="-122"/>
                <a:cs typeface="Calibri" panose="020F0502020204030204" pitchFamily="34" charset="0"/>
              </a:rPr>
              <a:t>2</a:t>
            </a:r>
            <a:endParaRPr lang="it-IT" sz="2250" noProof="0" dirty="0"/>
          </a:p>
        </p:txBody>
      </p:sp>
      <p:sp>
        <p:nvSpPr>
          <p:cNvPr id="14" name="Text 12"/>
          <p:cNvSpPr/>
          <p:nvPr/>
        </p:nvSpPr>
        <p:spPr>
          <a:xfrm>
            <a:off x="8380095" y="4035266"/>
            <a:ext cx="2736056" cy="302538"/>
          </a:xfrm>
          <a:prstGeom prst="rect">
            <a:avLst/>
          </a:prstGeom>
          <a:noFill/>
          <a:ln/>
        </p:spPr>
        <p:txBody>
          <a:bodyPr wrap="none" lIns="0" tIns="0" rIns="0" bIns="0" rtlCol="0" anchor="t"/>
          <a:lstStyle/>
          <a:p>
            <a:pPr marL="0" indent="0" algn="l">
              <a:lnSpc>
                <a:spcPts val="2350"/>
              </a:lnSpc>
              <a:buNone/>
            </a:pPr>
            <a:r>
              <a:rPr lang="it-IT" sz="1900" b="1" noProof="0" dirty="0">
                <a:solidFill>
                  <a:srgbClr val="030303"/>
                </a:solidFill>
                <a:latin typeface="Calibri" panose="020F0502020204030204" pitchFamily="34" charset="0"/>
                <a:ea typeface="Inter Bold" pitchFamily="34" charset="-122"/>
                <a:cs typeface="Calibri" panose="020F0502020204030204" pitchFamily="34" charset="0"/>
              </a:rPr>
              <a:t>Ambito di Applicazione</a:t>
            </a:r>
            <a:endParaRPr lang="it-IT" sz="1900" noProof="0" dirty="0"/>
          </a:p>
        </p:txBody>
      </p:sp>
      <p:sp>
        <p:nvSpPr>
          <p:cNvPr id="15" name="Text 13"/>
          <p:cNvSpPr/>
          <p:nvPr/>
        </p:nvSpPr>
        <p:spPr>
          <a:xfrm>
            <a:off x="8380095" y="4453890"/>
            <a:ext cx="5572601" cy="1548408"/>
          </a:xfrm>
          <a:prstGeom prst="rect">
            <a:avLst/>
          </a:prstGeom>
          <a:noFill/>
          <a:ln/>
        </p:spPr>
        <p:txBody>
          <a:bodyPr wrap="square" lIns="0" tIns="0" rIns="0" bIns="0" rtlCol="0" anchor="t"/>
          <a:lstStyle/>
          <a:p>
            <a:pPr marL="0" indent="0" algn="l">
              <a:lnSpc>
                <a:spcPts val="2400"/>
              </a:lnSpc>
              <a:buNone/>
            </a:pP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L'articolo 1 definisce </a:t>
            </a:r>
            <a:r>
              <a:rPr lang="it-IT" sz="1500" b="1" noProof="0" dirty="0">
                <a:solidFill>
                  <a:srgbClr val="030303"/>
                </a:solidFill>
                <a:latin typeface="Calibri" panose="020F0502020204030204" pitchFamily="34" charset="0"/>
                <a:ea typeface="Nunito Sans" pitchFamily="34" charset="-122"/>
                <a:cs typeface="Calibri" panose="020F0502020204030204" pitchFamily="34" charset="0"/>
              </a:rPr>
              <a:t>l'ambito oggettivo </a:t>
            </a: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di riferimento della revisione prezzi, precisando che si applica sia ai lavori </a:t>
            </a:r>
            <a:r>
              <a:rPr lang="it-IT" sz="1500" b="1" noProof="0" dirty="0">
                <a:solidFill>
                  <a:srgbClr val="030303"/>
                </a:solidFill>
                <a:latin typeface="Calibri" panose="020F0502020204030204" pitchFamily="34" charset="0"/>
                <a:ea typeface="Nunito Sans" pitchFamily="34" charset="-122"/>
                <a:cs typeface="Calibri" panose="020F0502020204030204" pitchFamily="34" charset="0"/>
              </a:rPr>
              <a:t>di nuova costruzione </a:t>
            </a: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che ai lavori di </a:t>
            </a:r>
            <a:r>
              <a:rPr lang="it-IT" sz="1500" b="1" noProof="0" dirty="0">
                <a:solidFill>
                  <a:srgbClr val="030303"/>
                </a:solidFill>
                <a:latin typeface="Calibri" panose="020F0502020204030204" pitchFamily="34" charset="0"/>
                <a:ea typeface="Nunito Sans" pitchFamily="34" charset="-122"/>
                <a:cs typeface="Calibri" panose="020F0502020204030204" pitchFamily="34" charset="0"/>
              </a:rPr>
              <a:t>manutenzione ordinaria e straordinaria</a:t>
            </a: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a:t>
            </a:r>
          </a:p>
          <a:p>
            <a:pPr marL="0" indent="0" algn="l">
              <a:lnSpc>
                <a:spcPts val="2400"/>
              </a:lnSpc>
              <a:buNone/>
            </a:pP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 In caso di </a:t>
            </a:r>
            <a:r>
              <a:rPr lang="it-IT" sz="1500" b="1" noProof="0" dirty="0">
                <a:solidFill>
                  <a:srgbClr val="030303"/>
                </a:solidFill>
                <a:latin typeface="Calibri" panose="020F0502020204030204" pitchFamily="34" charset="0"/>
                <a:ea typeface="Nunito Sans" pitchFamily="34" charset="-122"/>
                <a:cs typeface="Calibri" panose="020F0502020204030204" pitchFamily="34" charset="0"/>
              </a:rPr>
              <a:t>contratti misti</a:t>
            </a: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 occorrerà riferirsi alle disposizioni dell'Allegato per ciascuna componente dell'appalto.</a:t>
            </a:r>
            <a:endParaRPr lang="it-IT" sz="1500" noProof="0" dirty="0"/>
          </a:p>
        </p:txBody>
      </p:sp>
      <p:sp>
        <p:nvSpPr>
          <p:cNvPr id="16" name="Shape 14"/>
          <p:cNvSpPr/>
          <p:nvPr/>
        </p:nvSpPr>
        <p:spPr>
          <a:xfrm>
            <a:off x="6442531" y="5845493"/>
            <a:ext cx="677704" cy="22860"/>
          </a:xfrm>
          <a:prstGeom prst="roundRect">
            <a:avLst>
              <a:gd name="adj" fmla="val 355758"/>
            </a:avLst>
          </a:prstGeom>
          <a:solidFill>
            <a:srgbClr val="C0CAD7"/>
          </a:solidFill>
          <a:ln/>
        </p:spPr>
        <p:txBody>
          <a:bodyPr/>
          <a:lstStyle/>
          <a:p>
            <a:endParaRPr lang="it-IT" noProof="0" dirty="0"/>
          </a:p>
        </p:txBody>
      </p:sp>
      <p:sp>
        <p:nvSpPr>
          <p:cNvPr id="17" name="Shape 15"/>
          <p:cNvSpPr/>
          <p:nvPr/>
        </p:nvSpPr>
        <p:spPr>
          <a:xfrm>
            <a:off x="7097375" y="5639157"/>
            <a:ext cx="435650" cy="435650"/>
          </a:xfrm>
          <a:prstGeom prst="roundRect">
            <a:avLst>
              <a:gd name="adj" fmla="val 18668"/>
            </a:avLst>
          </a:prstGeom>
          <a:solidFill>
            <a:srgbClr val="DAE4F1"/>
          </a:solidFill>
          <a:ln w="7620">
            <a:solidFill>
              <a:srgbClr val="C0CAD7"/>
            </a:solidFill>
            <a:prstDash val="solid"/>
          </a:ln>
        </p:spPr>
        <p:txBody>
          <a:bodyPr/>
          <a:lstStyle/>
          <a:p>
            <a:endParaRPr lang="it-IT" noProof="0" dirty="0"/>
          </a:p>
        </p:txBody>
      </p:sp>
      <p:sp>
        <p:nvSpPr>
          <p:cNvPr id="18" name="Text 16"/>
          <p:cNvSpPr/>
          <p:nvPr/>
        </p:nvSpPr>
        <p:spPr>
          <a:xfrm>
            <a:off x="7221438" y="5711785"/>
            <a:ext cx="187523" cy="290393"/>
          </a:xfrm>
          <a:prstGeom prst="rect">
            <a:avLst/>
          </a:prstGeom>
          <a:noFill/>
          <a:ln/>
        </p:spPr>
        <p:txBody>
          <a:bodyPr wrap="none" lIns="0" tIns="0" rIns="0" bIns="0" rtlCol="0" anchor="t"/>
          <a:lstStyle/>
          <a:p>
            <a:pPr marL="0" indent="0" algn="ctr">
              <a:lnSpc>
                <a:spcPts val="2250"/>
              </a:lnSpc>
              <a:buNone/>
            </a:pPr>
            <a:r>
              <a:rPr lang="it-IT" sz="2250" b="1" noProof="0" dirty="0">
                <a:solidFill>
                  <a:srgbClr val="030303"/>
                </a:solidFill>
                <a:latin typeface="Calibri" panose="020F0502020204030204" pitchFamily="34" charset="0"/>
                <a:ea typeface="Inter Bold" pitchFamily="34" charset="-122"/>
                <a:cs typeface="Calibri" panose="020F0502020204030204" pitchFamily="34" charset="0"/>
              </a:rPr>
              <a:t>3</a:t>
            </a:r>
            <a:endParaRPr lang="it-IT" sz="2250" noProof="0" dirty="0"/>
          </a:p>
        </p:txBody>
      </p:sp>
      <p:sp>
        <p:nvSpPr>
          <p:cNvPr id="19" name="Text 17"/>
          <p:cNvSpPr/>
          <p:nvPr/>
        </p:nvSpPr>
        <p:spPr>
          <a:xfrm>
            <a:off x="2844641" y="5614988"/>
            <a:ext cx="3405664" cy="302538"/>
          </a:xfrm>
          <a:prstGeom prst="rect">
            <a:avLst/>
          </a:prstGeom>
          <a:noFill/>
          <a:ln/>
        </p:spPr>
        <p:txBody>
          <a:bodyPr wrap="none" lIns="0" tIns="0" rIns="0" bIns="0" rtlCol="0" anchor="t"/>
          <a:lstStyle/>
          <a:p>
            <a:pPr marL="0" indent="0" algn="r">
              <a:lnSpc>
                <a:spcPts val="2350"/>
              </a:lnSpc>
              <a:buNone/>
            </a:pPr>
            <a:r>
              <a:rPr lang="it-IT" sz="1900" b="1" noProof="0" dirty="0">
                <a:solidFill>
                  <a:srgbClr val="030303"/>
                </a:solidFill>
                <a:latin typeface="Calibri" panose="020F0502020204030204" pitchFamily="34" charset="0"/>
                <a:ea typeface="Inter Bold" pitchFamily="34" charset="-122"/>
                <a:cs typeface="Calibri" panose="020F0502020204030204" pitchFamily="34" charset="0"/>
              </a:rPr>
              <a:t>Obbligatorietà delle Clausole</a:t>
            </a:r>
            <a:endParaRPr lang="it-IT" sz="1900" noProof="0" dirty="0"/>
          </a:p>
        </p:txBody>
      </p:sp>
      <p:sp>
        <p:nvSpPr>
          <p:cNvPr id="20" name="Text 18"/>
          <p:cNvSpPr/>
          <p:nvPr/>
        </p:nvSpPr>
        <p:spPr>
          <a:xfrm>
            <a:off x="677704" y="6033611"/>
            <a:ext cx="5572601" cy="1238726"/>
          </a:xfrm>
          <a:prstGeom prst="rect">
            <a:avLst/>
          </a:prstGeom>
          <a:noFill/>
          <a:ln/>
        </p:spPr>
        <p:txBody>
          <a:bodyPr wrap="square" lIns="0" tIns="0" rIns="0" bIns="0" rtlCol="0" anchor="t"/>
          <a:lstStyle/>
          <a:p>
            <a:pPr marL="0" indent="0" algn="r">
              <a:lnSpc>
                <a:spcPts val="2400"/>
              </a:lnSpc>
              <a:buNone/>
            </a:pP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L'articolo 2 </a:t>
            </a:r>
            <a:r>
              <a:rPr lang="it-IT" sz="1500" b="1" noProof="0" dirty="0">
                <a:solidFill>
                  <a:srgbClr val="030303"/>
                </a:solidFill>
                <a:latin typeface="Calibri" panose="020F0502020204030204" pitchFamily="34" charset="0"/>
                <a:ea typeface="Nunito Sans" pitchFamily="34" charset="-122"/>
                <a:cs typeface="Calibri" panose="020F0502020204030204" pitchFamily="34" charset="0"/>
              </a:rPr>
              <a:t>ribadisce</a:t>
            </a: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 </a:t>
            </a:r>
            <a:r>
              <a:rPr lang="it-IT" sz="1500" b="1" noProof="0" dirty="0">
                <a:solidFill>
                  <a:srgbClr val="030303"/>
                </a:solidFill>
                <a:latin typeface="Calibri" panose="020F0502020204030204" pitchFamily="34" charset="0"/>
                <a:ea typeface="Nunito Sans" pitchFamily="34" charset="-122"/>
                <a:cs typeface="Calibri" panose="020F0502020204030204" pitchFamily="34" charset="0"/>
              </a:rPr>
              <a:t>l'obbligatorietà dell'inserimento delle clausole revisionali nei documenti iniziali di gara</a:t>
            </a:r>
            <a:r>
              <a:rPr lang="it-IT" sz="1500" noProof="0" dirty="0">
                <a:solidFill>
                  <a:srgbClr val="030303"/>
                </a:solidFill>
                <a:latin typeface="Calibri" panose="020F0502020204030204" pitchFamily="34" charset="0"/>
                <a:ea typeface="Nunito Sans" pitchFamily="34" charset="-122"/>
                <a:cs typeface="Calibri" panose="020F0502020204030204" pitchFamily="34" charset="0"/>
              </a:rPr>
              <a:t>, chiarendo che devono garantire meccanismi automatici di riequilibrio contrattuale al verificarsi di determinate condizioni.</a:t>
            </a:r>
            <a:endParaRPr lang="it-IT" sz="1500"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5"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04731" y="553641"/>
            <a:ext cx="9143524" cy="629245"/>
          </a:xfrm>
          <a:prstGeom prst="rect">
            <a:avLst/>
          </a:prstGeom>
          <a:noFill/>
          <a:ln/>
        </p:spPr>
        <p:txBody>
          <a:bodyPr wrap="none" lIns="0" tIns="0" rIns="0" bIns="0" rtlCol="0" anchor="t"/>
          <a:lstStyle/>
          <a:p>
            <a:pPr marL="0" indent="0">
              <a:lnSpc>
                <a:spcPts val="4950"/>
              </a:lnSpc>
              <a:buNone/>
            </a:pPr>
            <a:r>
              <a:rPr lang="it-IT" sz="3950" b="1" noProof="0" dirty="0">
                <a:solidFill>
                  <a:srgbClr val="376092"/>
                </a:solidFill>
                <a:latin typeface="Calibri" panose="020F0502020204030204" pitchFamily="34" charset="0"/>
                <a:ea typeface="Inter Bold" pitchFamily="34" charset="-122"/>
                <a:cs typeface="Calibri" panose="020F0502020204030204" pitchFamily="34" charset="0"/>
              </a:rPr>
              <a:t>Attivazione delle Clausole Revisionali</a:t>
            </a:r>
            <a:endParaRPr lang="it-IT" sz="3950" noProof="0" dirty="0"/>
          </a:p>
        </p:txBody>
      </p:sp>
      <p:sp>
        <p:nvSpPr>
          <p:cNvPr id="3" name="Text 1"/>
          <p:cNvSpPr/>
          <p:nvPr/>
        </p:nvSpPr>
        <p:spPr>
          <a:xfrm>
            <a:off x="1006673" y="1812012"/>
            <a:ext cx="12918996" cy="644128"/>
          </a:xfrm>
          <a:prstGeom prst="rect">
            <a:avLst/>
          </a:prstGeom>
          <a:noFill/>
          <a:ln/>
        </p:spPr>
        <p:txBody>
          <a:bodyPr wrap="square" lIns="0" tIns="0" rIns="0" bIns="0" rtlCol="0" anchor="t"/>
          <a:lstStyle/>
          <a:p>
            <a:pPr marL="0" indent="0">
              <a:lnSpc>
                <a:spcPts val="2500"/>
              </a:lnSpc>
              <a:buNone/>
            </a:pPr>
            <a:r>
              <a:rPr lang="it-IT" sz="1550" noProof="0" dirty="0">
                <a:solidFill>
                  <a:srgbClr val="030303"/>
                </a:solidFill>
                <a:latin typeface="Calibri" panose="020F0502020204030204" pitchFamily="34" charset="0"/>
                <a:ea typeface="Nunito Sans" pitchFamily="34" charset="-122"/>
                <a:cs typeface="Calibri" panose="020F0502020204030204" pitchFamily="34" charset="0"/>
              </a:rPr>
              <a:t>Le clausole di revisione prezzi si attivano </a:t>
            </a:r>
            <a:r>
              <a:rPr lang="it-IT" sz="1550" b="1" noProof="0" dirty="0">
                <a:solidFill>
                  <a:srgbClr val="030303"/>
                </a:solidFill>
                <a:latin typeface="Calibri" panose="020F0502020204030204" pitchFamily="34" charset="0"/>
                <a:ea typeface="Nunito Sans" pitchFamily="34" charset="-122"/>
                <a:cs typeface="Calibri" panose="020F0502020204030204" pitchFamily="34" charset="0"/>
              </a:rPr>
              <a:t>automaticamente</a:t>
            </a:r>
            <a:r>
              <a:rPr lang="it-IT" sz="1550" noProof="0" dirty="0">
                <a:solidFill>
                  <a:srgbClr val="030303"/>
                </a:solidFill>
                <a:latin typeface="Calibri" panose="020F0502020204030204" pitchFamily="34" charset="0"/>
                <a:ea typeface="Nunito Sans" pitchFamily="34" charset="-122"/>
                <a:cs typeface="Calibri" panose="020F0502020204030204" pitchFamily="34" charset="0"/>
              </a:rPr>
              <a:t> al superamento della soglia del 3% di variazione dell'indice sintetico, con riconoscimento del 90% del valore eccedente, senza necessità di richiesta dell'appaltatore.</a:t>
            </a:r>
            <a:endParaRPr lang="it-IT" sz="1550" noProof="0" dirty="0"/>
          </a:p>
        </p:txBody>
      </p:sp>
      <p:sp>
        <p:nvSpPr>
          <p:cNvPr id="4" name="Shape 2"/>
          <p:cNvSpPr/>
          <p:nvPr/>
        </p:nvSpPr>
        <p:spPr>
          <a:xfrm>
            <a:off x="704731" y="1585555"/>
            <a:ext cx="22860" cy="1097042"/>
          </a:xfrm>
          <a:prstGeom prst="rect">
            <a:avLst/>
          </a:prstGeom>
          <a:solidFill>
            <a:srgbClr val="376092"/>
          </a:solidFill>
          <a:ln/>
        </p:spPr>
        <p:txBody>
          <a:bodyPr/>
          <a:lstStyle/>
          <a:p>
            <a:endParaRPr lang="it-IT" noProof="0" dirty="0"/>
          </a:p>
        </p:txBody>
      </p:sp>
      <p:pic>
        <p:nvPicPr>
          <p:cNvPr id="5" name="Image 0" descr="preencoded.png"/>
          <p:cNvPicPr>
            <a:picLocks noChangeAspect="1"/>
          </p:cNvPicPr>
          <p:nvPr/>
        </p:nvPicPr>
        <p:blipFill>
          <a:blip r:embed="rId3"/>
          <a:stretch>
            <a:fillRect/>
          </a:stretch>
        </p:blipFill>
        <p:spPr>
          <a:xfrm>
            <a:off x="704730" y="2682597"/>
            <a:ext cx="1006673" cy="1804154"/>
          </a:xfrm>
          <a:prstGeom prst="rect">
            <a:avLst/>
          </a:prstGeom>
        </p:spPr>
      </p:pic>
      <p:sp>
        <p:nvSpPr>
          <p:cNvPr id="6" name="Text 3"/>
          <p:cNvSpPr/>
          <p:nvPr/>
        </p:nvSpPr>
        <p:spPr>
          <a:xfrm>
            <a:off x="2013347" y="2838569"/>
            <a:ext cx="2878693" cy="314563"/>
          </a:xfrm>
          <a:prstGeom prst="rect">
            <a:avLst/>
          </a:prstGeom>
          <a:noFill/>
          <a:ln/>
        </p:spPr>
        <p:txBody>
          <a:bodyPr wrap="none" lIns="0" tIns="0" rIns="0" bIns="0" rtlCol="0" anchor="t"/>
          <a:lstStyle/>
          <a:p>
            <a:pPr marL="0" indent="0" algn="l">
              <a:lnSpc>
                <a:spcPts val="2450"/>
              </a:lnSpc>
              <a:buNone/>
            </a:pPr>
            <a:r>
              <a:rPr lang="it-IT" sz="1950" b="1" noProof="0" dirty="0">
                <a:solidFill>
                  <a:srgbClr val="030303"/>
                </a:solidFill>
                <a:latin typeface="Calibri" panose="020F0502020204030204" pitchFamily="34" charset="0"/>
                <a:ea typeface="Inter Bold" pitchFamily="34" charset="-122"/>
                <a:cs typeface="Calibri" panose="020F0502020204030204" pitchFamily="34" charset="0"/>
              </a:rPr>
              <a:t>Attivazione Automatica</a:t>
            </a:r>
            <a:endParaRPr lang="it-IT" sz="1950" noProof="0" dirty="0"/>
          </a:p>
        </p:txBody>
      </p:sp>
      <p:sp>
        <p:nvSpPr>
          <p:cNvPr id="7" name="Text 4"/>
          <p:cNvSpPr/>
          <p:nvPr/>
        </p:nvSpPr>
        <p:spPr>
          <a:xfrm>
            <a:off x="2013347" y="3297295"/>
            <a:ext cx="11912322" cy="966192"/>
          </a:xfrm>
          <a:prstGeom prst="rect">
            <a:avLst/>
          </a:prstGeom>
          <a:noFill/>
          <a:ln/>
        </p:spPr>
        <p:txBody>
          <a:bodyPr wrap="square" lIns="0" tIns="0" rIns="0" bIns="0" rtlCol="0" anchor="t"/>
          <a:lstStyle/>
          <a:p>
            <a:pPr marL="0" indent="0" algn="l">
              <a:lnSpc>
                <a:spcPts val="2500"/>
              </a:lnSpc>
              <a:buNone/>
            </a:pPr>
            <a:r>
              <a:rPr lang="it-IT" sz="1550" noProof="0" dirty="0">
                <a:solidFill>
                  <a:srgbClr val="030303"/>
                </a:solidFill>
                <a:latin typeface="Calibri" panose="020F0502020204030204" pitchFamily="34" charset="0"/>
                <a:ea typeface="Nunito Sans" pitchFamily="34" charset="-122"/>
                <a:cs typeface="Calibri" panose="020F0502020204030204" pitchFamily="34" charset="0"/>
              </a:rPr>
              <a:t>L'articolo 3 prevede che le clausole revisionali siano attivate automaticamente dalla stazione appaltante, </a:t>
            </a:r>
            <a:r>
              <a:rPr lang="it-IT" sz="1550" u="sng" noProof="0" dirty="0">
                <a:solidFill>
                  <a:srgbClr val="030303"/>
                </a:solidFill>
                <a:latin typeface="Calibri" panose="020F0502020204030204" pitchFamily="34" charset="0"/>
                <a:ea typeface="Nunito Sans" pitchFamily="34" charset="-122"/>
                <a:cs typeface="Calibri" panose="020F0502020204030204" pitchFamily="34" charset="0"/>
              </a:rPr>
              <a:t>anche in assenza di istanza di parte</a:t>
            </a:r>
            <a:r>
              <a:rPr lang="it-IT" sz="1550" noProof="0" dirty="0">
                <a:solidFill>
                  <a:srgbClr val="030303"/>
                </a:solidFill>
                <a:latin typeface="Calibri" panose="020F0502020204030204" pitchFamily="34" charset="0"/>
                <a:ea typeface="Nunito Sans" pitchFamily="34" charset="-122"/>
                <a:cs typeface="Calibri" panose="020F0502020204030204" pitchFamily="34" charset="0"/>
              </a:rPr>
              <a:t>, quando la variazione dell'indice sintetico supera, in aumento o in diminuzione, la soglia del 3% dell'importo contrattuale risultante dal provvedimento di aggiudicazione.</a:t>
            </a:r>
            <a:endParaRPr lang="it-IT" sz="1550" noProof="0" dirty="0"/>
          </a:p>
        </p:txBody>
      </p:sp>
      <p:pic>
        <p:nvPicPr>
          <p:cNvPr id="8" name="Image 1" descr="preencoded.png"/>
          <p:cNvPicPr>
            <a:picLocks noChangeAspect="1"/>
          </p:cNvPicPr>
          <p:nvPr/>
        </p:nvPicPr>
        <p:blipFill>
          <a:blip r:embed="rId4"/>
          <a:stretch>
            <a:fillRect/>
          </a:stretch>
        </p:blipFill>
        <p:spPr>
          <a:xfrm>
            <a:off x="716161" y="4391144"/>
            <a:ext cx="1006673" cy="1482090"/>
          </a:xfrm>
          <a:prstGeom prst="rect">
            <a:avLst/>
          </a:prstGeom>
        </p:spPr>
      </p:pic>
      <p:sp>
        <p:nvSpPr>
          <p:cNvPr id="9" name="Text 5"/>
          <p:cNvSpPr/>
          <p:nvPr/>
        </p:nvSpPr>
        <p:spPr>
          <a:xfrm>
            <a:off x="2013347" y="4417684"/>
            <a:ext cx="3036094" cy="314563"/>
          </a:xfrm>
          <a:prstGeom prst="rect">
            <a:avLst/>
          </a:prstGeom>
          <a:noFill/>
          <a:ln/>
        </p:spPr>
        <p:txBody>
          <a:bodyPr wrap="none" lIns="0" tIns="0" rIns="0" bIns="0" rtlCol="0" anchor="t"/>
          <a:lstStyle/>
          <a:p>
            <a:pPr marL="0" indent="0" algn="l">
              <a:lnSpc>
                <a:spcPts val="2450"/>
              </a:lnSpc>
              <a:buNone/>
            </a:pPr>
            <a:r>
              <a:rPr lang="it-IT" sz="1950" b="1" noProof="0" dirty="0">
                <a:solidFill>
                  <a:srgbClr val="030303"/>
                </a:solidFill>
                <a:latin typeface="Calibri" panose="020F0502020204030204" pitchFamily="34" charset="0"/>
                <a:ea typeface="Inter Bold" pitchFamily="34" charset="-122"/>
                <a:cs typeface="Calibri" panose="020F0502020204030204" pitchFamily="34" charset="0"/>
              </a:rPr>
              <a:t>Monitoraggio degli Indici</a:t>
            </a:r>
            <a:endParaRPr lang="it-IT" sz="1950" noProof="0" dirty="0"/>
          </a:p>
        </p:txBody>
      </p:sp>
      <p:sp>
        <p:nvSpPr>
          <p:cNvPr id="10" name="Text 6"/>
          <p:cNvSpPr/>
          <p:nvPr/>
        </p:nvSpPr>
        <p:spPr>
          <a:xfrm>
            <a:off x="2001917" y="4895352"/>
            <a:ext cx="11912322" cy="644128"/>
          </a:xfrm>
          <a:prstGeom prst="rect">
            <a:avLst/>
          </a:prstGeom>
          <a:noFill/>
          <a:ln/>
        </p:spPr>
        <p:txBody>
          <a:bodyPr wrap="square" lIns="0" tIns="0" rIns="0" bIns="0" rtlCol="0" anchor="t"/>
          <a:lstStyle/>
          <a:p>
            <a:pPr marL="0" indent="0" algn="l">
              <a:lnSpc>
                <a:spcPts val="2500"/>
              </a:lnSpc>
              <a:buNone/>
            </a:pPr>
            <a:r>
              <a:rPr lang="it-IT" sz="1550" noProof="0" dirty="0">
                <a:solidFill>
                  <a:srgbClr val="030303"/>
                </a:solidFill>
                <a:latin typeface="Calibri" panose="020F0502020204030204" pitchFamily="34" charset="0"/>
                <a:ea typeface="Nunito Sans" pitchFamily="34" charset="-122"/>
                <a:cs typeface="Calibri" panose="020F0502020204030204" pitchFamily="34" charset="0"/>
              </a:rPr>
              <a:t>La stazione appaltante deve monitorare l'andamento degli indici per verificare la sussistenza delle condizioni di attivazione, in presenza delle quali sorge il diritto al riconoscimento revisionale pari al 90% del valore eccedente la variazione del 3%.</a:t>
            </a:r>
            <a:endParaRPr lang="it-IT" sz="1550"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fade">
                                      <p:cBhvr>
                                        <p:cTn id="38" dur="1000"/>
                                        <p:tgtEl>
                                          <p:spTgt spid="10"/>
                                        </p:tgtEl>
                                      </p:cBhvr>
                                    </p:animEffect>
                                    <p:anim calcmode="lin" valueType="num">
                                      <p:cBhvr>
                                        <p:cTn id="39" dur="1000" fill="hold"/>
                                        <p:tgtEl>
                                          <p:spTgt spid="10"/>
                                        </p:tgtEl>
                                        <p:attrNameLst>
                                          <p:attrName>ppt_x</p:attrName>
                                        </p:attrNameLst>
                                      </p:cBhvr>
                                      <p:tavLst>
                                        <p:tav tm="0">
                                          <p:val>
                                            <p:strVal val="#ppt_x"/>
                                          </p:val>
                                        </p:tav>
                                        <p:tav tm="100000">
                                          <p:val>
                                            <p:strVal val="#ppt_x"/>
                                          </p:val>
                                        </p:tav>
                                      </p:tavLst>
                                    </p:anim>
                                    <p:anim calcmode="lin" valueType="num">
                                      <p:cBhvr>
                                        <p:cTn id="4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37354" y="743903"/>
            <a:ext cx="9001363" cy="658416"/>
          </a:xfrm>
          <a:prstGeom prst="rect">
            <a:avLst/>
          </a:prstGeom>
          <a:noFill/>
          <a:ln/>
        </p:spPr>
        <p:txBody>
          <a:bodyPr wrap="none" lIns="0" tIns="0" rIns="0" bIns="0" rtlCol="0" anchor="t"/>
          <a:lstStyle/>
          <a:p>
            <a:pPr marL="0" indent="0">
              <a:lnSpc>
                <a:spcPts val="5150"/>
              </a:lnSpc>
              <a:buNone/>
            </a:pPr>
            <a:r>
              <a:rPr lang="it-IT" sz="4100" b="1" noProof="0" dirty="0">
                <a:solidFill>
                  <a:srgbClr val="376092"/>
                </a:solidFill>
                <a:latin typeface="Calibri" panose="020F0502020204030204" pitchFamily="34" charset="0"/>
                <a:ea typeface="Inter Bold" pitchFamily="34" charset="-122"/>
                <a:cs typeface="Calibri" panose="020F0502020204030204" pitchFamily="34" charset="0"/>
              </a:rPr>
              <a:t>Individuazione dell'Indice Sintetico</a:t>
            </a:r>
            <a:endParaRPr lang="it-IT" sz="4100" noProof="0" dirty="0"/>
          </a:p>
        </p:txBody>
      </p:sp>
      <p:sp>
        <p:nvSpPr>
          <p:cNvPr id="5" name="Text 3"/>
          <p:cNvSpPr/>
          <p:nvPr/>
        </p:nvSpPr>
        <p:spPr>
          <a:xfrm>
            <a:off x="2200513" y="3212544"/>
            <a:ext cx="2660213" cy="329208"/>
          </a:xfrm>
          <a:prstGeom prst="rect">
            <a:avLst/>
          </a:prstGeom>
          <a:noFill/>
          <a:ln/>
        </p:spPr>
        <p:txBody>
          <a:bodyPr wrap="none" lIns="0" tIns="0" rIns="0" bIns="0" rtlCol="0" anchor="t"/>
          <a:lstStyle/>
          <a:p>
            <a:pPr marL="0" indent="0" algn="r">
              <a:lnSpc>
                <a:spcPts val="2550"/>
              </a:lnSpc>
              <a:buNone/>
            </a:pPr>
            <a:r>
              <a:rPr lang="it-IT" sz="2050" b="1" noProof="0" dirty="0">
                <a:solidFill>
                  <a:srgbClr val="030303"/>
                </a:solidFill>
                <a:latin typeface="Calibri" panose="020F0502020204030204" pitchFamily="34" charset="0"/>
                <a:ea typeface="Inter Bold" pitchFamily="34" charset="-122"/>
                <a:cs typeface="Calibri" panose="020F0502020204030204" pitchFamily="34" charset="0"/>
              </a:rPr>
              <a:t>Selezione dell'Indice</a:t>
            </a:r>
            <a:endParaRPr lang="it-IT" sz="2050" noProof="0" dirty="0"/>
          </a:p>
        </p:txBody>
      </p:sp>
      <p:sp>
        <p:nvSpPr>
          <p:cNvPr id="6" name="Text 4"/>
          <p:cNvSpPr/>
          <p:nvPr/>
        </p:nvSpPr>
        <p:spPr>
          <a:xfrm>
            <a:off x="500743" y="3541752"/>
            <a:ext cx="4359985" cy="1475066"/>
          </a:xfrm>
          <a:prstGeom prst="rect">
            <a:avLst/>
          </a:prstGeom>
          <a:noFill/>
          <a:ln/>
        </p:spPr>
        <p:txBody>
          <a:bodyPr wrap="square" lIns="0" tIns="0" rIns="0" bIns="0" rtlCol="0" anchor="t"/>
          <a:lstStyle/>
          <a:p>
            <a:pPr marL="0" indent="0" algn="r">
              <a:lnSpc>
                <a:spcPts val="2650"/>
              </a:lnSpc>
              <a:buNone/>
            </a:pPr>
            <a:r>
              <a:rPr lang="it-IT" sz="1650" noProof="0" dirty="0">
                <a:solidFill>
                  <a:srgbClr val="030303"/>
                </a:solidFill>
                <a:latin typeface="Calibri" panose="020F0502020204030204" pitchFamily="34" charset="0"/>
                <a:ea typeface="Nunito Sans" pitchFamily="34" charset="-122"/>
                <a:cs typeface="Calibri" panose="020F0502020204030204" pitchFamily="34" charset="0"/>
              </a:rPr>
              <a:t>L'indice sintetico da utilizzare per la revisione prezzi deve essere indicato dal </a:t>
            </a:r>
            <a:r>
              <a:rPr lang="it-IT" sz="1650" b="1" noProof="0" dirty="0">
                <a:solidFill>
                  <a:srgbClr val="030303"/>
                </a:solidFill>
                <a:latin typeface="Calibri" panose="020F0502020204030204" pitchFamily="34" charset="0"/>
                <a:ea typeface="Nunito Sans" pitchFamily="34" charset="-122"/>
                <a:cs typeface="Calibri" panose="020F0502020204030204" pitchFamily="34" charset="0"/>
              </a:rPr>
              <a:t>progettista in fase di elaborazione del progetto posto a base di gara</a:t>
            </a:r>
            <a:r>
              <a:rPr lang="it-IT" sz="1650" noProof="0" dirty="0">
                <a:solidFill>
                  <a:srgbClr val="030303"/>
                </a:solidFill>
                <a:latin typeface="Calibri" panose="020F0502020204030204" pitchFamily="34" charset="0"/>
                <a:ea typeface="Nunito Sans" pitchFamily="34" charset="-122"/>
                <a:cs typeface="Calibri" panose="020F0502020204030204" pitchFamily="34" charset="0"/>
              </a:rPr>
              <a:t>.</a:t>
            </a:r>
            <a:endParaRPr lang="it-IT" sz="1650" noProof="0" dirty="0"/>
          </a:p>
        </p:txBody>
      </p:sp>
      <p:pic>
        <p:nvPicPr>
          <p:cNvPr id="7" name="Image 0" descr="preencoded.png"/>
          <p:cNvPicPr>
            <a:picLocks noChangeAspect="1"/>
          </p:cNvPicPr>
          <p:nvPr/>
        </p:nvPicPr>
        <p:blipFill>
          <a:blip r:embed="rId3"/>
          <a:stretch>
            <a:fillRect/>
          </a:stretch>
        </p:blipFill>
        <p:spPr>
          <a:xfrm>
            <a:off x="5176718" y="3208853"/>
            <a:ext cx="4276844" cy="4276844"/>
          </a:xfrm>
          <a:prstGeom prst="rect">
            <a:avLst/>
          </a:prstGeom>
        </p:spPr>
      </p:pic>
      <p:sp>
        <p:nvSpPr>
          <p:cNvPr id="8" name="Text 5"/>
          <p:cNvSpPr/>
          <p:nvPr/>
        </p:nvSpPr>
        <p:spPr>
          <a:xfrm>
            <a:off x="6397526" y="3911858"/>
            <a:ext cx="113586" cy="421362"/>
          </a:xfrm>
          <a:prstGeom prst="rect">
            <a:avLst/>
          </a:prstGeom>
          <a:noFill/>
          <a:ln/>
        </p:spPr>
        <p:txBody>
          <a:bodyPr wrap="none" lIns="0" tIns="0" rIns="0" bIns="0" rtlCol="0" anchor="t"/>
          <a:lstStyle/>
          <a:p>
            <a:pPr marL="0" indent="0">
              <a:lnSpc>
                <a:spcPts val="3300"/>
              </a:lnSpc>
              <a:buNone/>
            </a:pPr>
            <a:r>
              <a:rPr lang="it-IT" sz="2050" b="1" noProof="0" dirty="0">
                <a:solidFill>
                  <a:srgbClr val="030303"/>
                </a:solidFill>
                <a:latin typeface="Calibri" panose="020F0502020204030204" pitchFamily="34" charset="0"/>
                <a:ea typeface="Inter Bold" pitchFamily="34" charset="-122"/>
                <a:cs typeface="Calibri" panose="020F0502020204030204" pitchFamily="34" charset="0"/>
              </a:rPr>
              <a:t>1</a:t>
            </a:r>
            <a:endParaRPr lang="it-IT" sz="2050" noProof="0" dirty="0"/>
          </a:p>
        </p:txBody>
      </p:sp>
      <p:sp>
        <p:nvSpPr>
          <p:cNvPr id="9" name="Text 6"/>
          <p:cNvSpPr/>
          <p:nvPr/>
        </p:nvSpPr>
        <p:spPr>
          <a:xfrm>
            <a:off x="9769554" y="3212544"/>
            <a:ext cx="2633543" cy="329208"/>
          </a:xfrm>
          <a:prstGeom prst="rect">
            <a:avLst/>
          </a:prstGeom>
          <a:noFill/>
          <a:ln/>
        </p:spPr>
        <p:txBody>
          <a:bodyPr wrap="none" lIns="0" tIns="0" rIns="0" bIns="0" rtlCol="0" anchor="t"/>
          <a:lstStyle/>
          <a:p>
            <a:pPr marL="0" indent="0" algn="l">
              <a:lnSpc>
                <a:spcPts val="2550"/>
              </a:lnSpc>
              <a:buNone/>
            </a:pPr>
            <a:r>
              <a:rPr lang="it-IT" sz="2050" b="1" noProof="0" dirty="0">
                <a:solidFill>
                  <a:srgbClr val="030303"/>
                </a:solidFill>
                <a:latin typeface="Calibri" panose="020F0502020204030204" pitchFamily="34" charset="0"/>
                <a:ea typeface="Inter Bold" pitchFamily="34" charset="-122"/>
                <a:cs typeface="Calibri" panose="020F0502020204030204" pitchFamily="34" charset="0"/>
              </a:rPr>
              <a:t>Calcolo dell'Indice</a:t>
            </a:r>
            <a:endParaRPr lang="it-IT" sz="2050" noProof="0" dirty="0"/>
          </a:p>
        </p:txBody>
      </p:sp>
      <p:sp>
        <p:nvSpPr>
          <p:cNvPr id="10" name="Text 7"/>
          <p:cNvSpPr/>
          <p:nvPr/>
        </p:nvSpPr>
        <p:spPr>
          <a:xfrm>
            <a:off x="9769554" y="3668078"/>
            <a:ext cx="4123492" cy="1348740"/>
          </a:xfrm>
          <a:prstGeom prst="rect">
            <a:avLst/>
          </a:prstGeom>
          <a:noFill/>
          <a:ln/>
        </p:spPr>
        <p:txBody>
          <a:bodyPr wrap="square" lIns="0" tIns="0" rIns="0" bIns="0" rtlCol="0" anchor="t"/>
          <a:lstStyle/>
          <a:p>
            <a:pPr marL="0" indent="0" algn="l">
              <a:lnSpc>
                <a:spcPts val="2650"/>
              </a:lnSpc>
              <a:buNone/>
            </a:pPr>
            <a:r>
              <a:rPr lang="it-IT" sz="1650" noProof="0" dirty="0">
                <a:solidFill>
                  <a:srgbClr val="030303"/>
                </a:solidFill>
                <a:latin typeface="Calibri" panose="020F0502020204030204" pitchFamily="34" charset="0"/>
                <a:ea typeface="Nunito Sans" pitchFamily="34" charset="-122"/>
                <a:cs typeface="Calibri" panose="020F0502020204030204" pitchFamily="34" charset="0"/>
              </a:rPr>
              <a:t>L'indice consiste in una </a:t>
            </a:r>
            <a:r>
              <a:rPr lang="it-IT" sz="1650" b="1" noProof="0" dirty="0">
                <a:solidFill>
                  <a:srgbClr val="030303"/>
                </a:solidFill>
                <a:latin typeface="Calibri" panose="020F0502020204030204" pitchFamily="34" charset="0"/>
                <a:ea typeface="Nunito Sans" pitchFamily="34" charset="-122"/>
                <a:cs typeface="Calibri" panose="020F0502020204030204" pitchFamily="34" charset="0"/>
              </a:rPr>
              <a:t>media ponderata di indici selezionati tra quelli definiti dal MIT, sulla base delle tipologie omogenee di lavorazioni (TOL) </a:t>
            </a:r>
            <a:r>
              <a:rPr lang="it-IT" sz="1650" noProof="0" dirty="0">
                <a:solidFill>
                  <a:srgbClr val="030303"/>
                </a:solidFill>
                <a:latin typeface="Calibri" panose="020F0502020204030204" pitchFamily="34" charset="0"/>
                <a:ea typeface="Nunito Sans" pitchFamily="34" charset="-122"/>
                <a:cs typeface="Calibri" panose="020F0502020204030204" pitchFamily="34" charset="0"/>
              </a:rPr>
              <a:t>riportate nella tabella A.</a:t>
            </a:r>
            <a:endParaRPr lang="it-IT" sz="1650" noProof="0" dirty="0"/>
          </a:p>
        </p:txBody>
      </p:sp>
      <p:pic>
        <p:nvPicPr>
          <p:cNvPr id="11" name="Image 1" descr="preencoded.png"/>
          <p:cNvPicPr>
            <a:picLocks noChangeAspect="1"/>
          </p:cNvPicPr>
          <p:nvPr/>
        </p:nvPicPr>
        <p:blipFill>
          <a:blip r:embed="rId4"/>
          <a:stretch>
            <a:fillRect/>
          </a:stretch>
        </p:blipFill>
        <p:spPr>
          <a:xfrm>
            <a:off x="5176718" y="3208853"/>
            <a:ext cx="4276844" cy="4276844"/>
          </a:xfrm>
          <a:prstGeom prst="rect">
            <a:avLst/>
          </a:prstGeom>
        </p:spPr>
      </p:pic>
      <p:sp>
        <p:nvSpPr>
          <p:cNvPr id="12" name="Text 8"/>
          <p:cNvSpPr/>
          <p:nvPr/>
        </p:nvSpPr>
        <p:spPr>
          <a:xfrm>
            <a:off x="8456831" y="4275832"/>
            <a:ext cx="165735" cy="421362"/>
          </a:xfrm>
          <a:prstGeom prst="rect">
            <a:avLst/>
          </a:prstGeom>
          <a:noFill/>
          <a:ln/>
        </p:spPr>
        <p:txBody>
          <a:bodyPr wrap="none" lIns="0" tIns="0" rIns="0" bIns="0" rtlCol="0" anchor="t"/>
          <a:lstStyle/>
          <a:p>
            <a:pPr marL="0" indent="0">
              <a:lnSpc>
                <a:spcPts val="3300"/>
              </a:lnSpc>
              <a:buNone/>
            </a:pPr>
            <a:r>
              <a:rPr lang="it-IT" sz="2050" b="1" noProof="0" dirty="0">
                <a:solidFill>
                  <a:srgbClr val="030303"/>
                </a:solidFill>
                <a:latin typeface="Calibri" panose="020F0502020204030204" pitchFamily="34" charset="0"/>
                <a:ea typeface="Inter Bold" pitchFamily="34" charset="-122"/>
                <a:cs typeface="Calibri" panose="020F0502020204030204" pitchFamily="34" charset="0"/>
              </a:rPr>
              <a:t>2</a:t>
            </a:r>
            <a:endParaRPr lang="it-IT" sz="2050" noProof="0" dirty="0"/>
          </a:p>
        </p:txBody>
      </p:sp>
      <p:sp>
        <p:nvSpPr>
          <p:cNvPr id="13" name="Text 9"/>
          <p:cNvSpPr/>
          <p:nvPr/>
        </p:nvSpPr>
        <p:spPr>
          <a:xfrm>
            <a:off x="9769554" y="5677614"/>
            <a:ext cx="2922627" cy="329208"/>
          </a:xfrm>
          <a:prstGeom prst="rect">
            <a:avLst/>
          </a:prstGeom>
          <a:noFill/>
          <a:ln/>
        </p:spPr>
        <p:txBody>
          <a:bodyPr wrap="none" lIns="0" tIns="0" rIns="0" bIns="0" rtlCol="0" anchor="t"/>
          <a:lstStyle/>
          <a:p>
            <a:pPr lvl="0" algn="r">
              <a:lnSpc>
                <a:spcPts val="2550"/>
              </a:lnSpc>
            </a:pPr>
            <a:r>
              <a:rPr lang="it-IT" sz="2050" b="1" noProof="0" dirty="0">
                <a:solidFill>
                  <a:srgbClr val="030303"/>
                </a:solidFill>
                <a:latin typeface="Calibri" panose="020F0502020204030204" pitchFamily="34" charset="0"/>
                <a:ea typeface="Inter Bold" pitchFamily="34" charset="-122"/>
                <a:cs typeface="Calibri" panose="020F0502020204030204" pitchFamily="34" charset="0"/>
              </a:rPr>
              <a:t>Procedura di Composizione</a:t>
            </a:r>
            <a:endParaRPr lang="it-IT" sz="2050" noProof="0" dirty="0">
              <a:solidFill>
                <a:prstClr val="black"/>
              </a:solidFill>
            </a:endParaRPr>
          </a:p>
        </p:txBody>
      </p:sp>
      <p:sp>
        <p:nvSpPr>
          <p:cNvPr id="14" name="Text 10"/>
          <p:cNvSpPr/>
          <p:nvPr/>
        </p:nvSpPr>
        <p:spPr>
          <a:xfrm>
            <a:off x="591987" y="5842218"/>
            <a:ext cx="4816331" cy="1011555"/>
          </a:xfrm>
          <a:prstGeom prst="rect">
            <a:avLst/>
          </a:prstGeom>
          <a:noFill/>
          <a:ln/>
        </p:spPr>
        <p:txBody>
          <a:bodyPr wrap="square" lIns="0" tIns="0" rIns="0" bIns="0" rtlCol="0" anchor="t"/>
          <a:lstStyle/>
          <a:p>
            <a:pPr marL="0" indent="0" algn="l">
              <a:lnSpc>
                <a:spcPts val="2650"/>
              </a:lnSpc>
              <a:buNone/>
            </a:pPr>
            <a:r>
              <a:rPr lang="it-IT" sz="1650" noProof="0" dirty="0">
                <a:solidFill>
                  <a:srgbClr val="030303"/>
                </a:solidFill>
                <a:latin typeface="Calibri" panose="020F0502020204030204" pitchFamily="34" charset="0"/>
                <a:ea typeface="Nunito Sans" pitchFamily="34" charset="-122"/>
                <a:cs typeface="Calibri" panose="020F0502020204030204" pitchFamily="34" charset="0"/>
              </a:rPr>
              <a:t>Il punto di partenza per il computo delle variazioni è l'indice revisionale </a:t>
            </a:r>
            <a:r>
              <a:rPr lang="it-IT" sz="1650" b="1" noProof="0" dirty="0">
                <a:solidFill>
                  <a:srgbClr val="030303"/>
                </a:solidFill>
                <a:latin typeface="Calibri" panose="020F0502020204030204" pitchFamily="34" charset="0"/>
                <a:ea typeface="Nunito Sans" pitchFamily="34" charset="-122"/>
                <a:cs typeface="Calibri" panose="020F0502020204030204" pitchFamily="34" charset="0"/>
              </a:rPr>
              <a:t>relativo al mese del provvedimento di aggiudicazione.</a:t>
            </a:r>
            <a:endParaRPr lang="it-IT" sz="1650" b="1" noProof="0" dirty="0"/>
          </a:p>
        </p:txBody>
      </p:sp>
      <p:pic>
        <p:nvPicPr>
          <p:cNvPr id="15" name="Image 2" descr="preencoded.png"/>
          <p:cNvPicPr>
            <a:picLocks noChangeAspect="1"/>
          </p:cNvPicPr>
          <p:nvPr/>
        </p:nvPicPr>
        <p:blipFill>
          <a:blip r:embed="rId5"/>
          <a:stretch>
            <a:fillRect/>
          </a:stretch>
        </p:blipFill>
        <p:spPr>
          <a:xfrm>
            <a:off x="5176718" y="3208853"/>
            <a:ext cx="4276844" cy="4276844"/>
          </a:xfrm>
          <a:prstGeom prst="rect">
            <a:avLst/>
          </a:prstGeom>
        </p:spPr>
      </p:pic>
      <p:sp>
        <p:nvSpPr>
          <p:cNvPr id="16" name="Text 11"/>
          <p:cNvSpPr/>
          <p:nvPr/>
        </p:nvSpPr>
        <p:spPr>
          <a:xfrm>
            <a:off x="8090714" y="6361212"/>
            <a:ext cx="170021" cy="421362"/>
          </a:xfrm>
          <a:prstGeom prst="rect">
            <a:avLst/>
          </a:prstGeom>
          <a:noFill/>
          <a:ln/>
        </p:spPr>
        <p:txBody>
          <a:bodyPr wrap="none" lIns="0" tIns="0" rIns="0" bIns="0" rtlCol="0" anchor="t"/>
          <a:lstStyle/>
          <a:p>
            <a:pPr marL="0" indent="0">
              <a:lnSpc>
                <a:spcPts val="3300"/>
              </a:lnSpc>
              <a:buNone/>
            </a:pPr>
            <a:r>
              <a:rPr lang="it-IT" sz="2050" b="1" noProof="0" dirty="0">
                <a:solidFill>
                  <a:srgbClr val="030303"/>
                </a:solidFill>
                <a:latin typeface="Calibri" panose="020F0502020204030204" pitchFamily="34" charset="0"/>
                <a:ea typeface="Inter Bold" pitchFamily="34" charset="-122"/>
                <a:cs typeface="Calibri" panose="020F0502020204030204" pitchFamily="34" charset="0"/>
              </a:rPr>
              <a:t>3</a:t>
            </a:r>
            <a:endParaRPr lang="it-IT" sz="2050" noProof="0" dirty="0"/>
          </a:p>
        </p:txBody>
      </p:sp>
      <p:sp>
        <p:nvSpPr>
          <p:cNvPr id="17" name="Text 12"/>
          <p:cNvSpPr/>
          <p:nvPr/>
        </p:nvSpPr>
        <p:spPr>
          <a:xfrm>
            <a:off x="1321117" y="5340429"/>
            <a:ext cx="3539609" cy="329208"/>
          </a:xfrm>
          <a:prstGeom prst="rect">
            <a:avLst/>
          </a:prstGeom>
          <a:noFill/>
          <a:ln/>
        </p:spPr>
        <p:txBody>
          <a:bodyPr wrap="none" lIns="0" tIns="0" rIns="0" bIns="0" rtlCol="0" anchor="t"/>
          <a:lstStyle/>
          <a:p>
            <a:pPr marL="0" indent="0" algn="r">
              <a:lnSpc>
                <a:spcPts val="2550"/>
              </a:lnSpc>
              <a:buNone/>
            </a:pPr>
            <a:r>
              <a:rPr lang="it-IT" sz="2050" b="1" noProof="0" dirty="0">
                <a:solidFill>
                  <a:srgbClr val="030303"/>
                </a:solidFill>
                <a:latin typeface="Calibri" panose="020F0502020204030204" pitchFamily="34" charset="0"/>
                <a:ea typeface="Inter Bold" pitchFamily="34" charset="-122"/>
                <a:cs typeface="Calibri" panose="020F0502020204030204" pitchFamily="34" charset="0"/>
              </a:rPr>
              <a:t>Riferimento temporale</a:t>
            </a:r>
            <a:endParaRPr lang="it-IT" sz="2050" noProof="0" dirty="0"/>
          </a:p>
        </p:txBody>
      </p:sp>
      <p:sp>
        <p:nvSpPr>
          <p:cNvPr id="18" name="Text 13"/>
          <p:cNvSpPr/>
          <p:nvPr/>
        </p:nvSpPr>
        <p:spPr>
          <a:xfrm flipH="1">
            <a:off x="9527191" y="6066116"/>
            <a:ext cx="4123494" cy="1348740"/>
          </a:xfrm>
          <a:prstGeom prst="rect">
            <a:avLst/>
          </a:prstGeom>
          <a:noFill/>
          <a:ln/>
        </p:spPr>
        <p:txBody>
          <a:bodyPr wrap="square" lIns="0" tIns="0" rIns="0" bIns="0" rtlCol="0" anchor="t"/>
          <a:lstStyle/>
          <a:p>
            <a:pPr marL="0" indent="0" algn="just">
              <a:lnSpc>
                <a:spcPts val="2650"/>
              </a:lnSpc>
              <a:buNone/>
            </a:pPr>
            <a:r>
              <a:rPr lang="it-IT" sz="1650" noProof="0" dirty="0">
                <a:solidFill>
                  <a:srgbClr val="030303"/>
                </a:solidFill>
                <a:latin typeface="Calibri" panose="020F0502020204030204" pitchFamily="34" charset="0"/>
                <a:ea typeface="Nunito Sans" pitchFamily="34" charset="-122"/>
                <a:cs typeface="Calibri" panose="020F0502020204030204" pitchFamily="34" charset="0"/>
              </a:rPr>
              <a:t>Il progettista deve scomporre l'importo del progetto </a:t>
            </a:r>
            <a:r>
              <a:rPr lang="it-IT" sz="1650" b="1" noProof="0" dirty="0">
                <a:solidFill>
                  <a:srgbClr val="030303"/>
                </a:solidFill>
                <a:latin typeface="Calibri" panose="020F0502020204030204" pitchFamily="34" charset="0"/>
                <a:ea typeface="Nunito Sans" pitchFamily="34" charset="-122"/>
                <a:cs typeface="Calibri" panose="020F0502020204030204" pitchFamily="34" charset="0"/>
              </a:rPr>
              <a:t>secondo le diverse TOL</a:t>
            </a:r>
            <a:r>
              <a:rPr lang="it-IT" sz="1650" noProof="0" dirty="0">
                <a:solidFill>
                  <a:srgbClr val="030303"/>
                </a:solidFill>
                <a:latin typeface="Calibri" panose="020F0502020204030204" pitchFamily="34" charset="0"/>
                <a:ea typeface="Nunito Sans" pitchFamily="34" charset="-122"/>
                <a:cs typeface="Calibri" panose="020F0502020204030204" pitchFamily="34" charset="0"/>
              </a:rPr>
              <a:t>, attribuire un </a:t>
            </a:r>
            <a:r>
              <a:rPr lang="it-IT" sz="1650" b="1" noProof="0" dirty="0">
                <a:solidFill>
                  <a:srgbClr val="030303"/>
                </a:solidFill>
                <a:latin typeface="Calibri" panose="020F0502020204030204" pitchFamily="34" charset="0"/>
                <a:ea typeface="Nunito Sans" pitchFamily="34" charset="-122"/>
                <a:cs typeface="Calibri" panose="020F0502020204030204" pitchFamily="34" charset="0"/>
              </a:rPr>
              <a:t>peso percentuale a ciascuna TOL </a:t>
            </a:r>
            <a:r>
              <a:rPr lang="it-IT" sz="1650" noProof="0" dirty="0">
                <a:solidFill>
                  <a:srgbClr val="030303"/>
                </a:solidFill>
                <a:latin typeface="Calibri" panose="020F0502020204030204" pitchFamily="34" charset="0"/>
                <a:ea typeface="Nunito Sans" pitchFamily="34" charset="-122"/>
                <a:cs typeface="Calibri" panose="020F0502020204030204" pitchFamily="34" charset="0"/>
              </a:rPr>
              <a:t>e calcolare l'indice sintetico </a:t>
            </a:r>
            <a:r>
              <a:rPr lang="it-IT" sz="1650" b="1" noProof="0" dirty="0">
                <a:solidFill>
                  <a:srgbClr val="030303"/>
                </a:solidFill>
                <a:latin typeface="Calibri" panose="020F0502020204030204" pitchFamily="34" charset="0"/>
                <a:ea typeface="Nunito Sans" pitchFamily="34" charset="-122"/>
                <a:cs typeface="Calibri" panose="020F0502020204030204" pitchFamily="34" charset="0"/>
              </a:rPr>
              <a:t>secondo una formula specifica</a:t>
            </a:r>
            <a:r>
              <a:rPr lang="it-IT" sz="1650" noProof="0" dirty="0">
                <a:solidFill>
                  <a:srgbClr val="030303"/>
                </a:solidFill>
                <a:latin typeface="Calibri" panose="020F0502020204030204" pitchFamily="34" charset="0"/>
                <a:ea typeface="Nunito Sans" pitchFamily="34" charset="-122"/>
                <a:cs typeface="Calibri" panose="020F0502020204030204" pitchFamily="34" charset="0"/>
              </a:rPr>
              <a:t>.</a:t>
            </a:r>
            <a:endParaRPr lang="it-IT" sz="1650" noProof="0" dirty="0"/>
          </a:p>
        </p:txBody>
      </p:sp>
      <p:pic>
        <p:nvPicPr>
          <p:cNvPr id="19" name="Image 3" descr="preencoded.png"/>
          <p:cNvPicPr>
            <a:picLocks noChangeAspect="1"/>
          </p:cNvPicPr>
          <p:nvPr/>
        </p:nvPicPr>
        <p:blipFill>
          <a:blip r:embed="rId6"/>
          <a:stretch>
            <a:fillRect/>
          </a:stretch>
        </p:blipFill>
        <p:spPr>
          <a:xfrm>
            <a:off x="5176718" y="3208853"/>
            <a:ext cx="4276844" cy="4276844"/>
          </a:xfrm>
          <a:prstGeom prst="rect">
            <a:avLst/>
          </a:prstGeom>
        </p:spPr>
      </p:pic>
      <p:sp>
        <p:nvSpPr>
          <p:cNvPr id="20" name="Text 14"/>
          <p:cNvSpPr/>
          <p:nvPr/>
        </p:nvSpPr>
        <p:spPr>
          <a:xfrm>
            <a:off x="6001286" y="5997238"/>
            <a:ext cx="178118" cy="421362"/>
          </a:xfrm>
          <a:prstGeom prst="rect">
            <a:avLst/>
          </a:prstGeom>
          <a:noFill/>
          <a:ln/>
        </p:spPr>
        <p:txBody>
          <a:bodyPr wrap="none" lIns="0" tIns="0" rIns="0" bIns="0" rtlCol="0" anchor="t"/>
          <a:lstStyle/>
          <a:p>
            <a:pPr marL="0" indent="0">
              <a:lnSpc>
                <a:spcPts val="3300"/>
              </a:lnSpc>
              <a:buNone/>
            </a:pPr>
            <a:r>
              <a:rPr lang="it-IT" sz="2050" b="1" noProof="0" dirty="0">
                <a:solidFill>
                  <a:srgbClr val="030303"/>
                </a:solidFill>
                <a:latin typeface="Calibri" panose="020F0502020204030204" pitchFamily="34" charset="0"/>
                <a:ea typeface="Inter Bold" pitchFamily="34" charset="-122"/>
                <a:cs typeface="Calibri" panose="020F0502020204030204" pitchFamily="34" charset="0"/>
              </a:rPr>
              <a:t>4</a:t>
            </a:r>
            <a:endParaRPr lang="it-IT" sz="2050"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4" grpId="0" animBg="1"/>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694253"/>
            <a:ext cx="10693956" cy="708779"/>
          </a:xfrm>
          <a:prstGeom prst="rect">
            <a:avLst/>
          </a:prstGeom>
          <a:noFill/>
          <a:ln/>
        </p:spPr>
        <p:txBody>
          <a:bodyPr wrap="none" lIns="0" tIns="0" rIns="0" bIns="0" rtlCol="0" anchor="t"/>
          <a:lstStyle/>
          <a:p>
            <a:pPr marL="0" indent="0">
              <a:lnSpc>
                <a:spcPts val="5550"/>
              </a:lnSpc>
              <a:buNone/>
            </a:pPr>
            <a:r>
              <a:rPr lang="it-IT" sz="4450" b="1" noProof="0" dirty="0">
                <a:solidFill>
                  <a:srgbClr val="376092"/>
                </a:solidFill>
                <a:latin typeface="Calibri" panose="020F0502020204030204" pitchFamily="34" charset="0"/>
                <a:ea typeface="Inter Bold" pitchFamily="34" charset="-122"/>
                <a:cs typeface="Calibri" panose="020F0502020204030204" pitchFamily="34" charset="0"/>
              </a:rPr>
              <a:t>Valutazione del Riferimento Temporale</a:t>
            </a:r>
            <a:endParaRPr lang="it-IT" sz="4450" noProof="0" dirty="0"/>
          </a:p>
        </p:txBody>
      </p:sp>
      <p:sp>
        <p:nvSpPr>
          <p:cNvPr id="3" name="Text 1"/>
          <p:cNvSpPr/>
          <p:nvPr/>
        </p:nvSpPr>
        <p:spPr>
          <a:xfrm>
            <a:off x="1133951" y="2111812"/>
            <a:ext cx="12702659" cy="725805"/>
          </a:xfrm>
          <a:prstGeom prst="rect">
            <a:avLst/>
          </a:prstGeom>
          <a:noFill/>
          <a:ln/>
        </p:spPr>
        <p:txBody>
          <a:bodyPr wrap="square" lIns="0" tIns="0" rIns="0" bIns="0" rtlCol="0" anchor="t"/>
          <a:lstStyle/>
          <a:p>
            <a:pPr marL="0" indent="0">
              <a:lnSpc>
                <a:spcPts val="2850"/>
              </a:lnSpc>
              <a:buNone/>
            </a:pP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Il processo di revisione prezzi si basa sul mese di aggiudicazione come riferimento temporale, con clausole di salvaguardia per sospensioni o proroghe e termini massimi di aggiudicazione variabili in base alla procedura utilizzata.</a:t>
            </a:r>
            <a:endParaRPr lang="it-IT" sz="1750" noProof="0" dirty="0"/>
          </a:p>
        </p:txBody>
      </p:sp>
      <p:sp>
        <p:nvSpPr>
          <p:cNvPr id="4" name="Shape 2"/>
          <p:cNvSpPr/>
          <p:nvPr/>
        </p:nvSpPr>
        <p:spPr>
          <a:xfrm>
            <a:off x="793790" y="1856661"/>
            <a:ext cx="30480" cy="1236107"/>
          </a:xfrm>
          <a:prstGeom prst="rect">
            <a:avLst/>
          </a:prstGeom>
          <a:solidFill>
            <a:srgbClr val="376092"/>
          </a:solidFill>
          <a:ln/>
        </p:spPr>
        <p:txBody>
          <a:bodyPr/>
          <a:lstStyle/>
          <a:p>
            <a:endParaRPr lang="it-IT" noProof="0" dirty="0"/>
          </a:p>
        </p:txBody>
      </p:sp>
      <p:pic>
        <p:nvPicPr>
          <p:cNvPr id="5" name="Image 0" descr="preencoded.png"/>
          <p:cNvPicPr>
            <a:picLocks noChangeAspect="1"/>
          </p:cNvPicPr>
          <p:nvPr/>
        </p:nvPicPr>
        <p:blipFill>
          <a:blip r:embed="rId3"/>
          <a:stretch>
            <a:fillRect/>
          </a:stretch>
        </p:blipFill>
        <p:spPr>
          <a:xfrm>
            <a:off x="793790" y="3347918"/>
            <a:ext cx="566976" cy="566976"/>
          </a:xfrm>
          <a:prstGeom prst="rect">
            <a:avLst/>
          </a:prstGeom>
        </p:spPr>
      </p:pic>
      <p:sp>
        <p:nvSpPr>
          <p:cNvPr id="6" name="Text 3"/>
          <p:cNvSpPr/>
          <p:nvPr/>
        </p:nvSpPr>
        <p:spPr>
          <a:xfrm>
            <a:off x="793790" y="4141708"/>
            <a:ext cx="3316486" cy="354330"/>
          </a:xfrm>
          <a:prstGeom prst="rect">
            <a:avLst/>
          </a:prstGeom>
          <a:noFill/>
          <a:ln/>
        </p:spPr>
        <p:txBody>
          <a:bodyPr wrap="none" lIns="0" tIns="0" rIns="0" bIns="0" rtlCol="0" anchor="t"/>
          <a:lstStyle/>
          <a:p>
            <a:pPr marL="0" indent="0" algn="l">
              <a:lnSpc>
                <a:spcPts val="2750"/>
              </a:lnSpc>
              <a:buNone/>
            </a:pPr>
            <a:r>
              <a:rPr lang="it-IT" sz="2200" b="1" noProof="0" dirty="0">
                <a:solidFill>
                  <a:srgbClr val="030303"/>
                </a:solidFill>
                <a:latin typeface="Calibri" panose="020F0502020204030204" pitchFamily="34" charset="0"/>
                <a:ea typeface="Inter Bold" pitchFamily="34" charset="-122"/>
                <a:cs typeface="Calibri" panose="020F0502020204030204" pitchFamily="34" charset="0"/>
              </a:rPr>
              <a:t>Momento di Riferimento</a:t>
            </a:r>
            <a:endParaRPr lang="it-IT" sz="2200" noProof="0" dirty="0"/>
          </a:p>
        </p:txBody>
      </p:sp>
      <p:sp>
        <p:nvSpPr>
          <p:cNvPr id="7" name="Text 4"/>
          <p:cNvSpPr/>
          <p:nvPr/>
        </p:nvSpPr>
        <p:spPr>
          <a:xfrm>
            <a:off x="793790" y="4632127"/>
            <a:ext cx="4120753" cy="2540318"/>
          </a:xfrm>
          <a:prstGeom prst="rect">
            <a:avLst/>
          </a:prstGeom>
          <a:noFill/>
          <a:ln/>
        </p:spPr>
        <p:txBody>
          <a:bodyPr wrap="square" lIns="0" tIns="0" rIns="0" bIns="0" rtlCol="0" anchor="t"/>
          <a:lstStyle/>
          <a:p>
            <a:pPr marL="0" indent="0" algn="l">
              <a:lnSpc>
                <a:spcPts val="2850"/>
              </a:lnSpc>
              <a:buNone/>
            </a:pP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Il momento di riferimento temporale per il calcolo della revisione prezzi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è stato individuato nel mese del provvedimento di aggiudicazione. </a:t>
            </a: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Per ANCE, sarebbe stato preferibile far riferimento al mese relativo al termine di scadenza per la presentazione dell'offerta.</a:t>
            </a:r>
            <a:endParaRPr lang="it-IT" sz="1750" noProof="0" dirty="0"/>
          </a:p>
        </p:txBody>
      </p:sp>
      <p:pic>
        <p:nvPicPr>
          <p:cNvPr id="8" name="Image 1" descr="preencoded.png"/>
          <p:cNvPicPr>
            <a:picLocks noChangeAspect="1"/>
          </p:cNvPicPr>
          <p:nvPr/>
        </p:nvPicPr>
        <p:blipFill>
          <a:blip r:embed="rId4"/>
          <a:stretch>
            <a:fillRect/>
          </a:stretch>
        </p:blipFill>
        <p:spPr>
          <a:xfrm>
            <a:off x="5254704" y="3347918"/>
            <a:ext cx="566976" cy="566976"/>
          </a:xfrm>
          <a:prstGeom prst="rect">
            <a:avLst/>
          </a:prstGeom>
        </p:spPr>
      </p:pic>
      <p:sp>
        <p:nvSpPr>
          <p:cNvPr id="9" name="Text 5"/>
          <p:cNvSpPr/>
          <p:nvPr/>
        </p:nvSpPr>
        <p:spPr>
          <a:xfrm>
            <a:off x="5254704" y="4141708"/>
            <a:ext cx="3400663" cy="354330"/>
          </a:xfrm>
          <a:prstGeom prst="rect">
            <a:avLst/>
          </a:prstGeom>
          <a:noFill/>
          <a:ln/>
        </p:spPr>
        <p:txBody>
          <a:bodyPr wrap="none" lIns="0" tIns="0" rIns="0" bIns="0" rtlCol="0" anchor="t"/>
          <a:lstStyle/>
          <a:p>
            <a:pPr marL="0" indent="0" algn="l">
              <a:lnSpc>
                <a:spcPts val="2750"/>
              </a:lnSpc>
              <a:buNone/>
            </a:pPr>
            <a:r>
              <a:rPr lang="it-IT" sz="2200" b="1" noProof="0" dirty="0">
                <a:solidFill>
                  <a:srgbClr val="030303"/>
                </a:solidFill>
                <a:latin typeface="Calibri" panose="020F0502020204030204" pitchFamily="34" charset="0"/>
                <a:ea typeface="Inter Bold" pitchFamily="34" charset="-122"/>
                <a:cs typeface="Calibri" panose="020F0502020204030204" pitchFamily="34" charset="0"/>
              </a:rPr>
              <a:t>Clausola di Salvaguardia</a:t>
            </a:r>
            <a:endParaRPr lang="it-IT" sz="2200" noProof="0" dirty="0"/>
          </a:p>
        </p:txBody>
      </p:sp>
      <p:sp>
        <p:nvSpPr>
          <p:cNvPr id="10" name="Text 6"/>
          <p:cNvSpPr/>
          <p:nvPr/>
        </p:nvSpPr>
        <p:spPr>
          <a:xfrm>
            <a:off x="5254704" y="4632127"/>
            <a:ext cx="4120872" cy="2903220"/>
          </a:xfrm>
          <a:prstGeom prst="rect">
            <a:avLst/>
          </a:prstGeom>
          <a:noFill/>
          <a:ln/>
        </p:spPr>
        <p:txBody>
          <a:bodyPr wrap="square" lIns="0" tIns="0" rIns="0" bIns="0" rtlCol="0" anchor="t"/>
          <a:lstStyle/>
          <a:p>
            <a:pPr marL="0" indent="0" algn="l">
              <a:lnSpc>
                <a:spcPts val="2850"/>
              </a:lnSpc>
              <a:buNone/>
            </a:pP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Una parziale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clausola di salvaguardia</a:t>
            </a: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 è rappresentata dalla precisazione che, nel caso di sospensione o proroga dei termini di aggiudicazione, il valore di riferimento rimane quello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dell'indice revisionale </a:t>
            </a: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relativo al mese di scadenza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del termine massimo per l'aggiudicazione.</a:t>
            </a:r>
            <a:endParaRPr lang="it-IT" sz="1750" b="1" noProof="0" dirty="0"/>
          </a:p>
        </p:txBody>
      </p:sp>
      <p:pic>
        <p:nvPicPr>
          <p:cNvPr id="11" name="Image 2" descr="preencoded.png"/>
          <p:cNvPicPr>
            <a:picLocks noChangeAspect="1"/>
          </p:cNvPicPr>
          <p:nvPr/>
        </p:nvPicPr>
        <p:blipFill>
          <a:blip r:embed="rId5"/>
          <a:stretch>
            <a:fillRect/>
          </a:stretch>
        </p:blipFill>
        <p:spPr>
          <a:xfrm>
            <a:off x="9715738" y="3347918"/>
            <a:ext cx="566976" cy="566976"/>
          </a:xfrm>
          <a:prstGeom prst="rect">
            <a:avLst/>
          </a:prstGeom>
        </p:spPr>
      </p:pic>
      <p:sp>
        <p:nvSpPr>
          <p:cNvPr id="12" name="Text 7"/>
          <p:cNvSpPr/>
          <p:nvPr/>
        </p:nvSpPr>
        <p:spPr>
          <a:xfrm>
            <a:off x="9715738" y="4141708"/>
            <a:ext cx="4120753" cy="708660"/>
          </a:xfrm>
          <a:prstGeom prst="rect">
            <a:avLst/>
          </a:prstGeom>
          <a:noFill/>
          <a:ln/>
        </p:spPr>
        <p:txBody>
          <a:bodyPr wrap="square" lIns="0" tIns="0" rIns="0" bIns="0" rtlCol="0" anchor="t"/>
          <a:lstStyle/>
          <a:p>
            <a:pPr marL="0" indent="0" algn="l">
              <a:lnSpc>
                <a:spcPts val="2750"/>
              </a:lnSpc>
              <a:buNone/>
            </a:pPr>
            <a:r>
              <a:rPr lang="it-IT" sz="2200" b="1" noProof="0" dirty="0">
                <a:solidFill>
                  <a:srgbClr val="030303"/>
                </a:solidFill>
                <a:latin typeface="Calibri" panose="020F0502020204030204" pitchFamily="34" charset="0"/>
                <a:ea typeface="Inter Bold" pitchFamily="34" charset="-122"/>
                <a:cs typeface="Calibri" panose="020F0502020204030204" pitchFamily="34" charset="0"/>
              </a:rPr>
              <a:t>Termini Massimi di Aggiudicazione</a:t>
            </a:r>
            <a:endParaRPr lang="it-IT" sz="2200" noProof="0" dirty="0"/>
          </a:p>
        </p:txBody>
      </p:sp>
      <p:sp>
        <p:nvSpPr>
          <p:cNvPr id="13" name="Text 8"/>
          <p:cNvSpPr/>
          <p:nvPr/>
        </p:nvSpPr>
        <p:spPr>
          <a:xfrm>
            <a:off x="9715738" y="4632127"/>
            <a:ext cx="4120753" cy="2894648"/>
          </a:xfrm>
          <a:prstGeom prst="rect">
            <a:avLst/>
          </a:prstGeom>
          <a:noFill/>
          <a:ln/>
        </p:spPr>
        <p:txBody>
          <a:bodyPr wrap="square" lIns="0" tIns="0" rIns="0" bIns="0" rtlCol="0" anchor="t"/>
          <a:lstStyle/>
          <a:p>
            <a:pPr marL="0" indent="0" algn="l">
              <a:lnSpc>
                <a:spcPts val="2850"/>
              </a:lnSpc>
              <a:buNone/>
            </a:pP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I </a:t>
            </a: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termini massimi di aggiudicazione </a:t>
            </a: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variano in base alla procedura e al criterio di aggiudicazione, da un minimo di 3 mesi per la procedura negoziata senza bando con massimo ribasso, fino a 10 mesi per la procedura ristretta con OEPV (</a:t>
            </a:r>
            <a:r>
              <a:rPr lang="it-IT" sz="1750" noProof="0" dirty="0" err="1">
                <a:solidFill>
                  <a:srgbClr val="030303"/>
                </a:solidFill>
                <a:latin typeface="Calibri" panose="020F0502020204030204" pitchFamily="34" charset="0"/>
                <a:ea typeface="Nunito Sans" pitchFamily="34" charset="-122"/>
                <a:cs typeface="Calibri" panose="020F0502020204030204" pitchFamily="34" charset="0"/>
              </a:rPr>
              <a:t>all</a:t>
            </a:r>
            <a:r>
              <a:rPr lang="it-IT" sz="1750" noProof="0" dirty="0">
                <a:solidFill>
                  <a:srgbClr val="030303"/>
                </a:solidFill>
                <a:latin typeface="Calibri" panose="020F0502020204030204" pitchFamily="34" charset="0"/>
                <a:ea typeface="Nunito Sans" pitchFamily="34" charset="-122"/>
                <a:cs typeface="Calibri" panose="020F0502020204030204" pitchFamily="34" charset="0"/>
              </a:rPr>
              <a:t>. I.3).</a:t>
            </a:r>
            <a:endParaRPr lang="it-IT" sz="1750"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18185" y="658178"/>
            <a:ext cx="9305211" cy="641271"/>
          </a:xfrm>
          <a:prstGeom prst="rect">
            <a:avLst/>
          </a:prstGeom>
          <a:noFill/>
          <a:ln/>
        </p:spPr>
        <p:txBody>
          <a:bodyPr wrap="none" lIns="0" tIns="0" rIns="0" bIns="0" rtlCol="0" anchor="t"/>
          <a:lstStyle/>
          <a:p>
            <a:pPr marL="0" indent="0">
              <a:lnSpc>
                <a:spcPts val="5000"/>
              </a:lnSpc>
              <a:buNone/>
            </a:pPr>
            <a:r>
              <a:rPr lang="it-IT" sz="4000" b="1" noProof="0" dirty="0">
                <a:solidFill>
                  <a:srgbClr val="376092"/>
                </a:solidFill>
                <a:latin typeface="Calibri" panose="020F0502020204030204" pitchFamily="34" charset="0"/>
                <a:ea typeface="Inter Bold" pitchFamily="34" charset="-122"/>
                <a:cs typeface="Calibri" panose="020F0502020204030204" pitchFamily="34" charset="0"/>
              </a:rPr>
              <a:t>Verifica delle Variazioni e Pagamento</a:t>
            </a:r>
            <a:endParaRPr lang="it-IT" sz="4000" noProof="0" dirty="0"/>
          </a:p>
        </p:txBody>
      </p:sp>
      <p:sp>
        <p:nvSpPr>
          <p:cNvPr id="3" name="Text 1"/>
          <p:cNvSpPr/>
          <p:nvPr/>
        </p:nvSpPr>
        <p:spPr>
          <a:xfrm>
            <a:off x="1025962" y="1940719"/>
            <a:ext cx="12886253" cy="656749"/>
          </a:xfrm>
          <a:prstGeom prst="rect">
            <a:avLst/>
          </a:prstGeom>
          <a:noFill/>
          <a:ln/>
        </p:spPr>
        <p:txBody>
          <a:bodyPr wrap="square" lIns="0" tIns="0" rIns="0" bIns="0" rtlCol="0" anchor="t"/>
          <a:lstStyle/>
          <a:p>
            <a:pPr marL="0" indent="0">
              <a:lnSpc>
                <a:spcPts val="2550"/>
              </a:lnSpc>
              <a:buNone/>
            </a:pP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Il processo di revisione prezzi prevede un monitoraggio costante delle variazioni, l'accertamento del superamento della soglia del 3%, e la regolazione degli importi in concomitanza con i pagamenti dei SAL.</a:t>
            </a:r>
            <a:endParaRPr lang="it-IT" sz="1600" noProof="0" dirty="0"/>
          </a:p>
        </p:txBody>
      </p:sp>
      <p:sp>
        <p:nvSpPr>
          <p:cNvPr id="4" name="Shape 2"/>
          <p:cNvSpPr/>
          <p:nvPr/>
        </p:nvSpPr>
        <p:spPr>
          <a:xfrm>
            <a:off x="718185" y="1709857"/>
            <a:ext cx="22860" cy="1118473"/>
          </a:xfrm>
          <a:prstGeom prst="rect">
            <a:avLst/>
          </a:prstGeom>
          <a:solidFill>
            <a:srgbClr val="376092"/>
          </a:solidFill>
          <a:ln/>
        </p:spPr>
        <p:txBody>
          <a:bodyPr/>
          <a:lstStyle/>
          <a:p>
            <a:endParaRPr lang="it-IT" noProof="0" dirty="0"/>
          </a:p>
        </p:txBody>
      </p:sp>
      <p:sp>
        <p:nvSpPr>
          <p:cNvPr id="5" name="Shape 3"/>
          <p:cNvSpPr/>
          <p:nvPr/>
        </p:nvSpPr>
        <p:spPr>
          <a:xfrm>
            <a:off x="718185" y="3982641"/>
            <a:ext cx="3067645" cy="205145"/>
          </a:xfrm>
          <a:prstGeom prst="roundRect">
            <a:avLst>
              <a:gd name="adj" fmla="val 42016"/>
            </a:avLst>
          </a:prstGeom>
          <a:solidFill>
            <a:srgbClr val="DAE4F1"/>
          </a:solidFill>
          <a:ln w="7620">
            <a:solidFill>
              <a:srgbClr val="C0CAD7"/>
            </a:solidFill>
            <a:prstDash val="solid"/>
          </a:ln>
        </p:spPr>
        <p:txBody>
          <a:bodyPr/>
          <a:lstStyle/>
          <a:p>
            <a:endParaRPr lang="it-IT" noProof="0" dirty="0"/>
          </a:p>
        </p:txBody>
      </p:sp>
      <p:sp>
        <p:nvSpPr>
          <p:cNvPr id="6" name="Text 4"/>
          <p:cNvSpPr/>
          <p:nvPr/>
        </p:nvSpPr>
        <p:spPr>
          <a:xfrm>
            <a:off x="729615" y="4348102"/>
            <a:ext cx="3067645" cy="641271"/>
          </a:xfrm>
          <a:prstGeom prst="rect">
            <a:avLst/>
          </a:prstGeom>
          <a:noFill/>
          <a:ln/>
        </p:spPr>
        <p:txBody>
          <a:bodyPr wrap="square" lIns="0" tIns="0" rIns="0" bIns="0" rtlCol="0" anchor="t"/>
          <a:lstStyle/>
          <a:p>
            <a:pPr marL="0" indent="0" algn="l">
              <a:lnSpc>
                <a:spcPts val="2500"/>
              </a:lnSpc>
              <a:buNone/>
            </a:pPr>
            <a:r>
              <a:rPr lang="it-IT" sz="2000" b="1" noProof="0" dirty="0">
                <a:solidFill>
                  <a:srgbClr val="030303"/>
                </a:solidFill>
                <a:latin typeface="Calibri" panose="020F0502020204030204" pitchFamily="34" charset="0"/>
                <a:ea typeface="Inter Bold" pitchFamily="34" charset="-122"/>
                <a:cs typeface="Calibri" panose="020F0502020204030204" pitchFamily="34" charset="0"/>
              </a:rPr>
              <a:t>Monitoraggio delle Variazioni</a:t>
            </a:r>
            <a:endParaRPr lang="it-IT" sz="2000" noProof="0" dirty="0"/>
          </a:p>
        </p:txBody>
      </p:sp>
      <p:sp>
        <p:nvSpPr>
          <p:cNvPr id="7" name="Text 5"/>
          <p:cNvSpPr/>
          <p:nvPr/>
        </p:nvSpPr>
        <p:spPr>
          <a:xfrm>
            <a:off x="718185" y="5005961"/>
            <a:ext cx="3067645" cy="2298621"/>
          </a:xfrm>
          <a:prstGeom prst="rect">
            <a:avLst/>
          </a:prstGeom>
          <a:noFill/>
          <a:ln/>
        </p:spPr>
        <p:txBody>
          <a:bodyPr wrap="square" lIns="0" tIns="0" rIns="0" bIns="0" rtlCol="0" anchor="t"/>
          <a:lstStyle/>
          <a:p>
            <a:pPr marL="0" indent="0" algn="l">
              <a:lnSpc>
                <a:spcPts val="2550"/>
              </a:lnSpc>
              <a:buNone/>
            </a:pP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Il direttore dei lavori monitora la variazione dei costi del contratto secondo le </a:t>
            </a:r>
            <a:r>
              <a:rPr lang="it-IT" sz="1600" b="1" noProof="0" dirty="0">
                <a:solidFill>
                  <a:srgbClr val="030303"/>
                </a:solidFill>
                <a:latin typeface="Calibri" panose="020F0502020204030204" pitchFamily="34" charset="0"/>
                <a:ea typeface="Nunito Sans" pitchFamily="34" charset="-122"/>
                <a:cs typeface="Calibri" panose="020F0502020204030204" pitchFamily="34" charset="0"/>
              </a:rPr>
              <a:t>cadenze</a:t>
            </a: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 indicate nei documenti di gara, </a:t>
            </a:r>
            <a:r>
              <a:rPr lang="it-IT" sz="1600" b="1" noProof="0" dirty="0">
                <a:solidFill>
                  <a:srgbClr val="030303"/>
                </a:solidFill>
                <a:latin typeface="Calibri" panose="020F0502020204030204" pitchFamily="34" charset="0"/>
                <a:ea typeface="Nunito Sans" pitchFamily="34" charset="-122"/>
                <a:cs typeface="Calibri" panose="020F0502020204030204" pitchFamily="34" charset="0"/>
              </a:rPr>
              <a:t>comunque ad intervalli non superiori a quelli di aggiornamento degli indici revisionali applicati all'appalto.</a:t>
            </a:r>
            <a:endParaRPr lang="it-IT" sz="1600" b="1" noProof="0" dirty="0"/>
          </a:p>
        </p:txBody>
      </p:sp>
      <p:sp>
        <p:nvSpPr>
          <p:cNvPr id="8" name="Shape 6"/>
          <p:cNvSpPr/>
          <p:nvPr/>
        </p:nvSpPr>
        <p:spPr>
          <a:xfrm>
            <a:off x="4093607" y="3674864"/>
            <a:ext cx="3067645" cy="205145"/>
          </a:xfrm>
          <a:prstGeom prst="roundRect">
            <a:avLst>
              <a:gd name="adj" fmla="val 42016"/>
            </a:avLst>
          </a:prstGeom>
          <a:solidFill>
            <a:srgbClr val="DAE4F1"/>
          </a:solidFill>
          <a:ln w="7620">
            <a:solidFill>
              <a:srgbClr val="C0CAD7"/>
            </a:solidFill>
            <a:prstDash val="solid"/>
          </a:ln>
        </p:spPr>
        <p:txBody>
          <a:bodyPr/>
          <a:lstStyle/>
          <a:p>
            <a:endParaRPr lang="it-IT" noProof="0" dirty="0"/>
          </a:p>
        </p:txBody>
      </p:sp>
      <p:sp>
        <p:nvSpPr>
          <p:cNvPr id="9" name="Text 7"/>
          <p:cNvSpPr/>
          <p:nvPr/>
        </p:nvSpPr>
        <p:spPr>
          <a:xfrm>
            <a:off x="4087892" y="4087811"/>
            <a:ext cx="3067645" cy="961906"/>
          </a:xfrm>
          <a:prstGeom prst="rect">
            <a:avLst/>
          </a:prstGeom>
          <a:noFill/>
          <a:ln/>
        </p:spPr>
        <p:txBody>
          <a:bodyPr wrap="square" lIns="0" tIns="0" rIns="0" bIns="0" rtlCol="0" anchor="t"/>
          <a:lstStyle/>
          <a:p>
            <a:pPr marL="0" indent="0" algn="l">
              <a:lnSpc>
                <a:spcPts val="2500"/>
              </a:lnSpc>
              <a:buNone/>
            </a:pPr>
            <a:r>
              <a:rPr lang="it-IT" sz="2000" b="1" noProof="0" dirty="0">
                <a:solidFill>
                  <a:srgbClr val="030303"/>
                </a:solidFill>
                <a:latin typeface="Calibri" panose="020F0502020204030204" pitchFamily="34" charset="0"/>
                <a:ea typeface="Inter Bold" pitchFamily="34" charset="-122"/>
                <a:cs typeface="Calibri" panose="020F0502020204030204" pitchFamily="34" charset="0"/>
              </a:rPr>
              <a:t>Accertamento del Superamento della Soglia</a:t>
            </a:r>
            <a:endParaRPr lang="it-IT" sz="2000" noProof="0" dirty="0"/>
          </a:p>
        </p:txBody>
      </p:sp>
      <p:sp>
        <p:nvSpPr>
          <p:cNvPr id="10" name="Text 8"/>
          <p:cNvSpPr/>
          <p:nvPr/>
        </p:nvSpPr>
        <p:spPr>
          <a:xfrm>
            <a:off x="4076463" y="4782312"/>
            <a:ext cx="2991849" cy="3017520"/>
          </a:xfrm>
          <a:prstGeom prst="rect">
            <a:avLst/>
          </a:prstGeom>
          <a:noFill/>
          <a:ln/>
        </p:spPr>
        <p:txBody>
          <a:bodyPr wrap="square" lIns="0" tIns="0" rIns="0" bIns="0" rtlCol="0" anchor="t"/>
          <a:lstStyle/>
          <a:p>
            <a:pPr lvl="0">
              <a:lnSpc>
                <a:spcPts val="2000"/>
              </a:lnSpc>
            </a:pP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Se il direttore dei lavori accerta che la variazione dell'indice sintetico ha superato </a:t>
            </a:r>
            <a:r>
              <a:rPr lang="it-IT" sz="1600" b="1" noProof="0" dirty="0">
                <a:solidFill>
                  <a:srgbClr val="030303"/>
                </a:solidFill>
                <a:latin typeface="Calibri" panose="020F0502020204030204" pitchFamily="34" charset="0"/>
                <a:ea typeface="Nunito Sans" pitchFamily="34" charset="-122"/>
                <a:cs typeface="Calibri" panose="020F0502020204030204" pitchFamily="34" charset="0"/>
              </a:rPr>
              <a:t>la soglia del 3% </a:t>
            </a: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rispetto all'importo iniziale del contratto, ne </a:t>
            </a:r>
            <a:r>
              <a:rPr lang="it-IT" sz="1600" b="1" noProof="0" dirty="0">
                <a:solidFill>
                  <a:srgbClr val="030303"/>
                </a:solidFill>
                <a:latin typeface="Calibri" panose="020F0502020204030204" pitchFamily="34" charset="0"/>
                <a:ea typeface="Nunito Sans" pitchFamily="34" charset="-122"/>
                <a:cs typeface="Calibri" panose="020F0502020204030204" pitchFamily="34" charset="0"/>
              </a:rPr>
              <a:t>dà comunicazione al RUP e all'appaltatore</a:t>
            </a: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a:t>
            </a:r>
            <a:r>
              <a:rPr lang="it-IT" sz="1250" dirty="0">
                <a:solidFill>
                  <a:srgbClr val="030303"/>
                </a:solidFill>
                <a:latin typeface="Calibri" panose="020F0502020204030204" pitchFamily="34" charset="0"/>
                <a:ea typeface="Nunito Sans" pitchFamily="34" charset="-122"/>
                <a:cs typeface="Calibri" panose="020F0502020204030204" pitchFamily="34" charset="0"/>
              </a:rPr>
              <a:t> </a:t>
            </a:r>
            <a:r>
              <a:rPr lang="it-IT" sz="1400" dirty="0">
                <a:solidFill>
                  <a:srgbClr val="030303"/>
                </a:solidFill>
                <a:latin typeface="Calibri" panose="020F0502020204030204" pitchFamily="34" charset="0"/>
                <a:ea typeface="Nunito Sans" pitchFamily="34" charset="-122"/>
                <a:cs typeface="Calibri" panose="020F0502020204030204" pitchFamily="34" charset="0"/>
              </a:rPr>
              <a:t>La variazione è calcolata come variazione dell’indice sintetico al momento della rilevazione rispetto a quello corrispondente al valore del mese di aggiudicazione</a:t>
            </a:r>
            <a:r>
              <a:rPr lang="it-IT" sz="1200" dirty="0">
                <a:solidFill>
                  <a:srgbClr val="030303"/>
                </a:solidFill>
                <a:latin typeface="Calibri" panose="020F0502020204030204" pitchFamily="34" charset="0"/>
                <a:ea typeface="Nunito Sans" pitchFamily="34" charset="-122"/>
                <a:cs typeface="Calibri" panose="020F0502020204030204" pitchFamily="34" charset="0"/>
              </a:rPr>
              <a:t>.</a:t>
            </a:r>
          </a:p>
          <a:p>
            <a:pPr marL="0" indent="0" algn="l">
              <a:lnSpc>
                <a:spcPts val="2550"/>
              </a:lnSpc>
              <a:buNone/>
            </a:pPr>
            <a:endParaRPr lang="it-IT" sz="1600" noProof="0" dirty="0"/>
          </a:p>
        </p:txBody>
      </p:sp>
      <p:sp>
        <p:nvSpPr>
          <p:cNvPr id="11" name="Shape 9"/>
          <p:cNvSpPr/>
          <p:nvPr/>
        </p:nvSpPr>
        <p:spPr>
          <a:xfrm>
            <a:off x="7469029" y="3366968"/>
            <a:ext cx="3067645" cy="205145"/>
          </a:xfrm>
          <a:prstGeom prst="roundRect">
            <a:avLst>
              <a:gd name="adj" fmla="val 42016"/>
            </a:avLst>
          </a:prstGeom>
          <a:solidFill>
            <a:srgbClr val="DAE4F1"/>
          </a:solidFill>
          <a:ln w="7620">
            <a:solidFill>
              <a:srgbClr val="C0CAD7"/>
            </a:solidFill>
            <a:prstDash val="solid"/>
          </a:ln>
        </p:spPr>
        <p:txBody>
          <a:bodyPr/>
          <a:lstStyle/>
          <a:p>
            <a:endParaRPr lang="it-IT" noProof="0" dirty="0"/>
          </a:p>
        </p:txBody>
      </p:sp>
      <p:sp>
        <p:nvSpPr>
          <p:cNvPr id="12" name="Text 10"/>
          <p:cNvSpPr/>
          <p:nvPr/>
        </p:nvSpPr>
        <p:spPr>
          <a:xfrm>
            <a:off x="7469029" y="3879890"/>
            <a:ext cx="3067645" cy="641271"/>
          </a:xfrm>
          <a:prstGeom prst="rect">
            <a:avLst/>
          </a:prstGeom>
          <a:noFill/>
          <a:ln/>
        </p:spPr>
        <p:txBody>
          <a:bodyPr wrap="square" lIns="0" tIns="0" rIns="0" bIns="0" rtlCol="0" anchor="t"/>
          <a:lstStyle/>
          <a:p>
            <a:pPr marL="0" indent="0" algn="l">
              <a:lnSpc>
                <a:spcPts val="2500"/>
              </a:lnSpc>
              <a:buNone/>
            </a:pPr>
            <a:r>
              <a:rPr lang="it-IT" sz="2000" b="1" noProof="0" dirty="0">
                <a:solidFill>
                  <a:srgbClr val="030303"/>
                </a:solidFill>
                <a:latin typeface="Calibri" panose="020F0502020204030204" pitchFamily="34" charset="0"/>
                <a:ea typeface="Inter Bold" pitchFamily="34" charset="-122"/>
                <a:cs typeface="Calibri" panose="020F0502020204030204" pitchFamily="34" charset="0"/>
              </a:rPr>
              <a:t>Determinazione delle Somme</a:t>
            </a:r>
            <a:endParaRPr lang="it-IT" sz="2000" noProof="0" dirty="0"/>
          </a:p>
        </p:txBody>
      </p:sp>
      <p:sp>
        <p:nvSpPr>
          <p:cNvPr id="13" name="Text 11"/>
          <p:cNvSpPr/>
          <p:nvPr/>
        </p:nvSpPr>
        <p:spPr>
          <a:xfrm>
            <a:off x="7485698" y="4677587"/>
            <a:ext cx="3067645" cy="2626995"/>
          </a:xfrm>
          <a:prstGeom prst="rect">
            <a:avLst/>
          </a:prstGeom>
          <a:noFill/>
          <a:ln/>
        </p:spPr>
        <p:txBody>
          <a:bodyPr wrap="square" lIns="0" tIns="0" rIns="0" bIns="0" rtlCol="0" anchor="t"/>
          <a:lstStyle/>
          <a:p>
            <a:pPr marL="0" indent="0" algn="l">
              <a:lnSpc>
                <a:spcPts val="2550"/>
              </a:lnSpc>
              <a:buNone/>
            </a:pP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La determinazione delle somme dovute a titolo di revisione prezzi avviene in concomitanza </a:t>
            </a:r>
            <a:r>
              <a:rPr lang="it-IT" sz="1600" b="1" noProof="0" dirty="0">
                <a:solidFill>
                  <a:srgbClr val="030303"/>
                </a:solidFill>
                <a:latin typeface="Calibri" panose="020F0502020204030204" pitchFamily="34" charset="0"/>
                <a:ea typeface="Nunito Sans" pitchFamily="34" charset="-122"/>
                <a:cs typeface="Calibri" panose="020F0502020204030204" pitchFamily="34" charset="0"/>
              </a:rPr>
              <a:t>con la scadenza degli stati di avanzamento dei lavori</a:t>
            </a: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 attraverso l'adozione di </a:t>
            </a:r>
            <a:r>
              <a:rPr lang="it-IT" sz="1600" b="1" noProof="0" dirty="0">
                <a:solidFill>
                  <a:srgbClr val="030303"/>
                </a:solidFill>
                <a:latin typeface="Calibri" panose="020F0502020204030204" pitchFamily="34" charset="0"/>
                <a:ea typeface="Nunito Sans" pitchFamily="34" charset="-122"/>
                <a:cs typeface="Calibri" panose="020F0502020204030204" pitchFamily="34" charset="0"/>
              </a:rPr>
              <a:t>uno specifico SAL revisionale </a:t>
            </a: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che integra quello contrattuale.</a:t>
            </a:r>
          </a:p>
          <a:p>
            <a:pPr marL="0" indent="0" algn="l">
              <a:lnSpc>
                <a:spcPts val="2550"/>
              </a:lnSpc>
              <a:buNone/>
            </a:pPr>
            <a:r>
              <a:rPr lang="it-IT" sz="1600" dirty="0">
                <a:solidFill>
                  <a:srgbClr val="030303"/>
                </a:solidFill>
                <a:latin typeface="Calibri" panose="020F0502020204030204" pitchFamily="34" charset="0"/>
                <a:cs typeface="Calibri" panose="020F0502020204030204" pitchFamily="34" charset="0"/>
              </a:rPr>
              <a:t>Possibili anche modalità semplificate</a:t>
            </a:r>
            <a:endParaRPr lang="it-IT" sz="1600" noProof="0" dirty="0"/>
          </a:p>
        </p:txBody>
      </p:sp>
      <p:sp>
        <p:nvSpPr>
          <p:cNvPr id="14" name="Shape 12"/>
          <p:cNvSpPr/>
          <p:nvPr/>
        </p:nvSpPr>
        <p:spPr>
          <a:xfrm>
            <a:off x="10844451" y="3059192"/>
            <a:ext cx="3067764" cy="205145"/>
          </a:xfrm>
          <a:prstGeom prst="roundRect">
            <a:avLst>
              <a:gd name="adj" fmla="val 42016"/>
            </a:avLst>
          </a:prstGeom>
          <a:solidFill>
            <a:srgbClr val="DAE4F1"/>
          </a:solidFill>
          <a:ln w="7620">
            <a:solidFill>
              <a:srgbClr val="C0CAD7"/>
            </a:solidFill>
            <a:prstDash val="solid"/>
          </a:ln>
        </p:spPr>
        <p:txBody>
          <a:bodyPr/>
          <a:lstStyle/>
          <a:p>
            <a:endParaRPr lang="it-IT" noProof="0" dirty="0"/>
          </a:p>
        </p:txBody>
      </p:sp>
      <p:sp>
        <p:nvSpPr>
          <p:cNvPr id="15" name="Text 13"/>
          <p:cNvSpPr/>
          <p:nvPr/>
        </p:nvSpPr>
        <p:spPr>
          <a:xfrm>
            <a:off x="10844451" y="3572113"/>
            <a:ext cx="3067764" cy="641271"/>
          </a:xfrm>
          <a:prstGeom prst="rect">
            <a:avLst/>
          </a:prstGeom>
          <a:noFill/>
          <a:ln/>
        </p:spPr>
        <p:txBody>
          <a:bodyPr wrap="square" lIns="0" tIns="0" rIns="0" bIns="0" rtlCol="0" anchor="t"/>
          <a:lstStyle/>
          <a:p>
            <a:pPr marL="0" indent="0" algn="l">
              <a:lnSpc>
                <a:spcPts val="2500"/>
              </a:lnSpc>
              <a:buNone/>
            </a:pPr>
            <a:r>
              <a:rPr lang="it-IT" sz="2000" b="1" noProof="0" dirty="0">
                <a:solidFill>
                  <a:srgbClr val="030303"/>
                </a:solidFill>
                <a:latin typeface="Calibri" panose="020F0502020204030204" pitchFamily="34" charset="0"/>
                <a:ea typeface="Inter Bold" pitchFamily="34" charset="-122"/>
                <a:cs typeface="Calibri" panose="020F0502020204030204" pitchFamily="34" charset="0"/>
              </a:rPr>
              <a:t>Regolazione degli Importi</a:t>
            </a:r>
            <a:endParaRPr lang="it-IT" sz="2000" noProof="0" dirty="0"/>
          </a:p>
        </p:txBody>
      </p:sp>
      <p:sp>
        <p:nvSpPr>
          <p:cNvPr id="16" name="Text 14"/>
          <p:cNvSpPr/>
          <p:nvPr/>
        </p:nvSpPr>
        <p:spPr>
          <a:xfrm>
            <a:off x="10844451" y="4336494"/>
            <a:ext cx="3067764" cy="2626995"/>
          </a:xfrm>
          <a:prstGeom prst="rect">
            <a:avLst/>
          </a:prstGeom>
          <a:noFill/>
          <a:ln/>
        </p:spPr>
        <p:txBody>
          <a:bodyPr wrap="square" lIns="0" tIns="0" rIns="0" bIns="0" rtlCol="0" anchor="t"/>
          <a:lstStyle/>
          <a:p>
            <a:pPr marL="0" indent="0" algn="l">
              <a:lnSpc>
                <a:spcPts val="2550"/>
              </a:lnSpc>
              <a:buNone/>
            </a:pP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La </a:t>
            </a:r>
            <a:r>
              <a:rPr lang="it-IT" sz="1600" b="1" noProof="0" dirty="0">
                <a:solidFill>
                  <a:srgbClr val="030303"/>
                </a:solidFill>
                <a:latin typeface="Calibri" panose="020F0502020204030204" pitchFamily="34" charset="0"/>
                <a:ea typeface="Nunito Sans" pitchFamily="34" charset="-122"/>
                <a:cs typeface="Calibri" panose="020F0502020204030204" pitchFamily="34" charset="0"/>
              </a:rPr>
              <a:t>regolazione</a:t>
            </a: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 degli importi revisionali, in aumento o in diminuzione, </a:t>
            </a:r>
            <a:r>
              <a:rPr lang="it-IT" sz="1600" b="1" noProof="0" dirty="0">
                <a:solidFill>
                  <a:srgbClr val="030303"/>
                </a:solidFill>
                <a:latin typeface="Calibri" panose="020F0502020204030204" pitchFamily="34" charset="0"/>
                <a:ea typeface="Nunito Sans" pitchFamily="34" charset="-122"/>
                <a:cs typeface="Calibri" panose="020F0502020204030204" pitchFamily="34" charset="0"/>
              </a:rPr>
              <a:t>deve avvenire in occasione del pagamento dei SAL contrattuali. </a:t>
            </a:r>
            <a:r>
              <a:rPr lang="it-IT" sz="1600" noProof="0" dirty="0">
                <a:solidFill>
                  <a:srgbClr val="030303"/>
                </a:solidFill>
                <a:latin typeface="Calibri" panose="020F0502020204030204" pitchFamily="34" charset="0"/>
                <a:ea typeface="Nunito Sans" pitchFamily="34" charset="-122"/>
                <a:cs typeface="Calibri" panose="020F0502020204030204" pitchFamily="34" charset="0"/>
              </a:rPr>
              <a:t>Eventuali importi non regolati sono compensati a valere sulla rata di saldo.</a:t>
            </a:r>
            <a:endParaRPr lang="it-IT" sz="1600"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3"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562094" y="441722"/>
            <a:ext cx="9313069" cy="501968"/>
          </a:xfrm>
          <a:prstGeom prst="rect">
            <a:avLst/>
          </a:prstGeom>
          <a:noFill/>
          <a:ln/>
        </p:spPr>
        <p:txBody>
          <a:bodyPr wrap="none" lIns="0" tIns="0" rIns="0" bIns="0" rtlCol="0" anchor="t"/>
          <a:lstStyle/>
          <a:p>
            <a:pPr marL="0" indent="0">
              <a:lnSpc>
                <a:spcPts val="3950"/>
              </a:lnSpc>
              <a:buNone/>
            </a:pPr>
            <a:r>
              <a:rPr lang="it-IT" sz="3150" b="1" noProof="0" dirty="0">
                <a:solidFill>
                  <a:srgbClr val="376092"/>
                </a:solidFill>
                <a:latin typeface="Calibri" panose="020F0502020204030204" pitchFamily="34" charset="0"/>
                <a:ea typeface="Inter Bold" pitchFamily="34" charset="-122"/>
                <a:cs typeface="Calibri" panose="020F0502020204030204" pitchFamily="34" charset="0"/>
              </a:rPr>
              <a:t>Metodologie di Calcolo dell'Importo Revisionale</a:t>
            </a:r>
            <a:endParaRPr lang="it-IT" sz="3150" noProof="0" dirty="0"/>
          </a:p>
        </p:txBody>
      </p:sp>
      <p:sp>
        <p:nvSpPr>
          <p:cNvPr id="3" name="Text 1"/>
          <p:cNvSpPr/>
          <p:nvPr/>
        </p:nvSpPr>
        <p:spPr>
          <a:xfrm>
            <a:off x="802958" y="1445538"/>
            <a:ext cx="13265348" cy="513874"/>
          </a:xfrm>
          <a:prstGeom prst="rect">
            <a:avLst/>
          </a:prstGeom>
          <a:noFill/>
          <a:ln/>
        </p:spPr>
        <p:txBody>
          <a:bodyPr wrap="square" lIns="0" tIns="0" rIns="0" bIns="0" rtlCol="0" anchor="t"/>
          <a:lstStyle/>
          <a:p>
            <a:pPr marL="0" indent="0">
              <a:lnSpc>
                <a:spcPts val="2000"/>
              </a:lnSpc>
              <a:buNone/>
            </a:pPr>
            <a:r>
              <a:rPr lang="it-IT" sz="1250" noProof="0" dirty="0">
                <a:solidFill>
                  <a:srgbClr val="030303"/>
                </a:solidFill>
                <a:latin typeface="Calibri" panose="020F0502020204030204" pitchFamily="34" charset="0"/>
                <a:ea typeface="Nunito Sans" pitchFamily="34" charset="-122"/>
                <a:cs typeface="Calibri" panose="020F0502020204030204" pitchFamily="34" charset="0"/>
              </a:rPr>
              <a:t>Le stazioni appaltanti possono scegliere tra </a:t>
            </a:r>
            <a:r>
              <a:rPr lang="it-IT" sz="1250" b="1" noProof="0" dirty="0">
                <a:solidFill>
                  <a:srgbClr val="030303"/>
                </a:solidFill>
                <a:latin typeface="Calibri" panose="020F0502020204030204" pitchFamily="34" charset="0"/>
                <a:ea typeface="Nunito Sans" pitchFamily="34" charset="-122"/>
                <a:cs typeface="Calibri" panose="020F0502020204030204" pitchFamily="34" charset="0"/>
              </a:rPr>
              <a:t>due metodologie di calcolo </a:t>
            </a:r>
            <a:r>
              <a:rPr lang="it-IT" sz="1250" noProof="0" dirty="0">
                <a:solidFill>
                  <a:srgbClr val="030303"/>
                </a:solidFill>
                <a:latin typeface="Calibri" panose="020F0502020204030204" pitchFamily="34" charset="0"/>
                <a:ea typeface="Nunito Sans" pitchFamily="34" charset="-122"/>
                <a:cs typeface="Calibri" panose="020F0502020204030204" pitchFamily="34" charset="0"/>
              </a:rPr>
              <a:t>(Tabella B preferenziale o Tabella C alternativa) per l'importo revisionale, che deve essere liquidato ad ogni stato di avanzamento lavori.</a:t>
            </a:r>
            <a:endParaRPr lang="it-IT" sz="1250" noProof="0" dirty="0"/>
          </a:p>
        </p:txBody>
      </p:sp>
      <p:sp>
        <p:nvSpPr>
          <p:cNvPr id="4" name="Shape 2"/>
          <p:cNvSpPr/>
          <p:nvPr/>
        </p:nvSpPr>
        <p:spPr>
          <a:xfrm>
            <a:off x="562094" y="1264920"/>
            <a:ext cx="22860" cy="875109"/>
          </a:xfrm>
          <a:prstGeom prst="rect">
            <a:avLst/>
          </a:prstGeom>
          <a:solidFill>
            <a:srgbClr val="376092"/>
          </a:solidFill>
          <a:ln/>
        </p:spPr>
        <p:txBody>
          <a:bodyPr/>
          <a:lstStyle/>
          <a:p>
            <a:endParaRPr lang="it-IT" noProof="0" dirty="0"/>
          </a:p>
        </p:txBody>
      </p:sp>
      <p:pic>
        <p:nvPicPr>
          <p:cNvPr id="5" name="Image 0" descr="preencoded.png"/>
          <p:cNvPicPr>
            <a:picLocks noChangeAspect="1"/>
          </p:cNvPicPr>
          <p:nvPr/>
        </p:nvPicPr>
        <p:blipFill>
          <a:blip r:embed="rId3"/>
          <a:stretch>
            <a:fillRect/>
          </a:stretch>
        </p:blipFill>
        <p:spPr>
          <a:xfrm>
            <a:off x="3102888" y="2320647"/>
            <a:ext cx="1671280" cy="925354"/>
          </a:xfrm>
          <a:prstGeom prst="rect">
            <a:avLst/>
          </a:prstGeom>
        </p:spPr>
      </p:pic>
      <p:sp>
        <p:nvSpPr>
          <p:cNvPr id="6" name="Text 3"/>
          <p:cNvSpPr/>
          <p:nvPr/>
        </p:nvSpPr>
        <p:spPr>
          <a:xfrm>
            <a:off x="3895130" y="2737366"/>
            <a:ext cx="86558" cy="321112"/>
          </a:xfrm>
          <a:prstGeom prst="rect">
            <a:avLst/>
          </a:prstGeom>
          <a:noFill/>
          <a:ln/>
        </p:spPr>
        <p:txBody>
          <a:bodyPr wrap="none" lIns="0" tIns="0" rIns="0" bIns="0" rtlCol="0" anchor="t"/>
          <a:lstStyle/>
          <a:p>
            <a:pPr marL="0" indent="0" algn="ctr">
              <a:lnSpc>
                <a:spcPts val="2500"/>
              </a:lnSpc>
              <a:buNone/>
            </a:pPr>
            <a:r>
              <a:rPr lang="it-IT" sz="1550" b="1" noProof="0" dirty="0">
                <a:solidFill>
                  <a:srgbClr val="030303"/>
                </a:solidFill>
                <a:latin typeface="Calibri" panose="020F0502020204030204" pitchFamily="34" charset="0"/>
                <a:ea typeface="Inter Bold" pitchFamily="34" charset="-122"/>
                <a:cs typeface="Calibri" panose="020F0502020204030204" pitchFamily="34" charset="0"/>
              </a:rPr>
              <a:t>1</a:t>
            </a:r>
            <a:endParaRPr lang="it-IT" sz="1550" noProof="0" dirty="0"/>
          </a:p>
        </p:txBody>
      </p:sp>
      <p:sp>
        <p:nvSpPr>
          <p:cNvPr id="7" name="Text 4"/>
          <p:cNvSpPr/>
          <p:nvPr/>
        </p:nvSpPr>
        <p:spPr>
          <a:xfrm>
            <a:off x="4934783" y="2481262"/>
            <a:ext cx="2410301" cy="250865"/>
          </a:xfrm>
          <a:prstGeom prst="rect">
            <a:avLst/>
          </a:prstGeom>
          <a:noFill/>
          <a:ln/>
        </p:spPr>
        <p:txBody>
          <a:bodyPr wrap="none" lIns="0" tIns="0" rIns="0" bIns="0" rtlCol="0" anchor="t"/>
          <a:lstStyle/>
          <a:p>
            <a:pPr marL="0" indent="0" algn="l">
              <a:lnSpc>
                <a:spcPts val="1950"/>
              </a:lnSpc>
              <a:buNone/>
            </a:pPr>
            <a:r>
              <a:rPr lang="it-IT" sz="1550" b="1" noProof="0" dirty="0">
                <a:solidFill>
                  <a:srgbClr val="030303"/>
                </a:solidFill>
                <a:latin typeface="Calibri" panose="020F0502020204030204" pitchFamily="34" charset="0"/>
                <a:ea typeface="Inter Bold" pitchFamily="34" charset="-122"/>
                <a:cs typeface="Calibri" panose="020F0502020204030204" pitchFamily="34" charset="0"/>
              </a:rPr>
              <a:t>Scelta della Metodologia</a:t>
            </a:r>
            <a:endParaRPr lang="it-IT" sz="1550" noProof="0" dirty="0"/>
          </a:p>
        </p:txBody>
      </p:sp>
      <p:sp>
        <p:nvSpPr>
          <p:cNvPr id="8" name="Text 5"/>
          <p:cNvSpPr/>
          <p:nvPr/>
        </p:nvSpPr>
        <p:spPr>
          <a:xfrm>
            <a:off x="4934783" y="2828449"/>
            <a:ext cx="2913578" cy="256937"/>
          </a:xfrm>
          <a:prstGeom prst="rect">
            <a:avLst/>
          </a:prstGeom>
          <a:noFill/>
          <a:ln/>
        </p:spPr>
        <p:txBody>
          <a:bodyPr wrap="none" lIns="0" tIns="0" rIns="0" bIns="0" rtlCol="0" anchor="t"/>
          <a:lstStyle/>
          <a:p>
            <a:pPr marL="0" indent="0" algn="l">
              <a:lnSpc>
                <a:spcPts val="2000"/>
              </a:lnSpc>
              <a:buNone/>
            </a:pPr>
            <a:r>
              <a:rPr lang="it-IT" sz="1250" noProof="0" dirty="0">
                <a:solidFill>
                  <a:srgbClr val="030303"/>
                </a:solidFill>
                <a:latin typeface="Calibri" panose="020F0502020204030204" pitchFamily="34" charset="0"/>
                <a:ea typeface="Nunito Sans" pitchFamily="34" charset="-122"/>
                <a:cs typeface="Calibri" panose="020F0502020204030204" pitchFamily="34" charset="0"/>
              </a:rPr>
              <a:t>La scelta ha natura tecnico-discrezionale</a:t>
            </a:r>
            <a:endParaRPr lang="it-IT" sz="1250" noProof="0" dirty="0"/>
          </a:p>
        </p:txBody>
      </p:sp>
      <p:sp>
        <p:nvSpPr>
          <p:cNvPr id="9" name="Shape 6"/>
          <p:cNvSpPr/>
          <p:nvPr/>
        </p:nvSpPr>
        <p:spPr>
          <a:xfrm>
            <a:off x="4814292" y="3256478"/>
            <a:ext cx="9213890" cy="11430"/>
          </a:xfrm>
          <a:prstGeom prst="roundRect">
            <a:avLst>
              <a:gd name="adj" fmla="val 590243"/>
            </a:avLst>
          </a:prstGeom>
          <a:solidFill>
            <a:srgbClr val="C0CAD7"/>
          </a:solidFill>
          <a:ln/>
        </p:spPr>
        <p:txBody>
          <a:bodyPr/>
          <a:lstStyle/>
          <a:p>
            <a:endParaRPr lang="it-IT" noProof="0" dirty="0"/>
          </a:p>
        </p:txBody>
      </p:sp>
      <p:pic>
        <p:nvPicPr>
          <p:cNvPr id="10" name="Image 1" descr="preencoded.png"/>
          <p:cNvPicPr>
            <a:picLocks noChangeAspect="1"/>
          </p:cNvPicPr>
          <p:nvPr/>
        </p:nvPicPr>
        <p:blipFill>
          <a:blip r:embed="rId4"/>
          <a:stretch>
            <a:fillRect/>
          </a:stretch>
        </p:blipFill>
        <p:spPr>
          <a:xfrm>
            <a:off x="2267188" y="3286125"/>
            <a:ext cx="3342680" cy="925354"/>
          </a:xfrm>
          <a:prstGeom prst="rect">
            <a:avLst/>
          </a:prstGeom>
        </p:spPr>
      </p:pic>
      <p:sp>
        <p:nvSpPr>
          <p:cNvPr id="11" name="Text 7"/>
          <p:cNvSpPr/>
          <p:nvPr/>
        </p:nvSpPr>
        <p:spPr>
          <a:xfrm>
            <a:off x="3875246" y="3588187"/>
            <a:ext cx="126444" cy="321112"/>
          </a:xfrm>
          <a:prstGeom prst="rect">
            <a:avLst/>
          </a:prstGeom>
          <a:noFill/>
          <a:ln/>
        </p:spPr>
        <p:txBody>
          <a:bodyPr wrap="none" lIns="0" tIns="0" rIns="0" bIns="0" rtlCol="0" anchor="t"/>
          <a:lstStyle/>
          <a:p>
            <a:pPr marL="0" indent="0" algn="ctr">
              <a:lnSpc>
                <a:spcPts val="2500"/>
              </a:lnSpc>
              <a:buNone/>
            </a:pPr>
            <a:r>
              <a:rPr lang="it-IT" sz="1550" b="1" noProof="0" dirty="0">
                <a:solidFill>
                  <a:srgbClr val="030303"/>
                </a:solidFill>
                <a:latin typeface="Calibri" panose="020F0502020204030204" pitchFamily="34" charset="0"/>
                <a:ea typeface="Inter Bold" pitchFamily="34" charset="-122"/>
                <a:cs typeface="Calibri" panose="020F0502020204030204" pitchFamily="34" charset="0"/>
              </a:rPr>
              <a:t>2</a:t>
            </a:r>
            <a:endParaRPr lang="it-IT" sz="1550" noProof="0" dirty="0"/>
          </a:p>
        </p:txBody>
      </p:sp>
      <p:sp>
        <p:nvSpPr>
          <p:cNvPr id="12" name="Text 8"/>
          <p:cNvSpPr/>
          <p:nvPr/>
        </p:nvSpPr>
        <p:spPr>
          <a:xfrm>
            <a:off x="5770483" y="3446740"/>
            <a:ext cx="3188018" cy="250865"/>
          </a:xfrm>
          <a:prstGeom prst="rect">
            <a:avLst/>
          </a:prstGeom>
          <a:noFill/>
          <a:ln/>
        </p:spPr>
        <p:txBody>
          <a:bodyPr wrap="none" lIns="0" tIns="0" rIns="0" bIns="0" rtlCol="0" anchor="t"/>
          <a:lstStyle/>
          <a:p>
            <a:pPr marL="0" indent="0" algn="l">
              <a:lnSpc>
                <a:spcPts val="1950"/>
              </a:lnSpc>
              <a:buNone/>
            </a:pPr>
            <a:r>
              <a:rPr lang="it-IT" sz="1550" b="1" noProof="0" dirty="0">
                <a:solidFill>
                  <a:srgbClr val="030303"/>
                </a:solidFill>
                <a:latin typeface="Calibri" panose="020F0502020204030204" pitchFamily="34" charset="0"/>
                <a:ea typeface="Inter Bold" pitchFamily="34" charset="-122"/>
                <a:cs typeface="Calibri" panose="020F0502020204030204" pitchFamily="34" charset="0"/>
              </a:rPr>
              <a:t>Metodo Preferenziale (Tabella B)</a:t>
            </a:r>
            <a:endParaRPr lang="it-IT" sz="1550" noProof="0" dirty="0"/>
          </a:p>
        </p:txBody>
      </p:sp>
      <p:sp>
        <p:nvSpPr>
          <p:cNvPr id="13" name="Text 9"/>
          <p:cNvSpPr/>
          <p:nvPr/>
        </p:nvSpPr>
        <p:spPr>
          <a:xfrm>
            <a:off x="5770483" y="3793927"/>
            <a:ext cx="3938707" cy="256937"/>
          </a:xfrm>
          <a:prstGeom prst="rect">
            <a:avLst/>
          </a:prstGeom>
          <a:noFill/>
          <a:ln/>
        </p:spPr>
        <p:txBody>
          <a:bodyPr wrap="none" lIns="0" tIns="0" rIns="0" bIns="0" rtlCol="0" anchor="t"/>
          <a:lstStyle/>
          <a:p>
            <a:pPr marL="0" indent="0" algn="l">
              <a:lnSpc>
                <a:spcPts val="2000"/>
              </a:lnSpc>
              <a:buNone/>
            </a:pPr>
            <a:r>
              <a:rPr lang="it-IT" sz="1250" noProof="0" dirty="0">
                <a:solidFill>
                  <a:srgbClr val="030303"/>
                </a:solidFill>
                <a:latin typeface="Calibri" panose="020F0502020204030204" pitchFamily="34" charset="0"/>
                <a:ea typeface="Nunito Sans" pitchFamily="34" charset="-122"/>
                <a:cs typeface="Calibri" panose="020F0502020204030204" pitchFamily="34" charset="0"/>
              </a:rPr>
              <a:t>Meno complesso e indicato come metodo preferenziale</a:t>
            </a:r>
            <a:endParaRPr lang="it-IT" sz="1250" noProof="0" dirty="0"/>
          </a:p>
        </p:txBody>
      </p:sp>
      <p:sp>
        <p:nvSpPr>
          <p:cNvPr id="14" name="Shape 10"/>
          <p:cNvSpPr/>
          <p:nvPr/>
        </p:nvSpPr>
        <p:spPr>
          <a:xfrm>
            <a:off x="5649992" y="4221956"/>
            <a:ext cx="8378190" cy="11430"/>
          </a:xfrm>
          <a:prstGeom prst="roundRect">
            <a:avLst>
              <a:gd name="adj" fmla="val 590243"/>
            </a:avLst>
          </a:prstGeom>
          <a:solidFill>
            <a:srgbClr val="C0CAD7"/>
          </a:solidFill>
          <a:ln/>
        </p:spPr>
        <p:txBody>
          <a:bodyPr/>
          <a:lstStyle/>
          <a:p>
            <a:endParaRPr lang="it-IT" noProof="0" dirty="0"/>
          </a:p>
        </p:txBody>
      </p:sp>
      <p:pic>
        <p:nvPicPr>
          <p:cNvPr id="15" name="Image 2" descr="preencoded.png"/>
          <p:cNvPicPr>
            <a:picLocks noChangeAspect="1"/>
          </p:cNvPicPr>
          <p:nvPr/>
        </p:nvPicPr>
        <p:blipFill>
          <a:blip r:embed="rId5"/>
          <a:stretch>
            <a:fillRect/>
          </a:stretch>
        </p:blipFill>
        <p:spPr>
          <a:xfrm>
            <a:off x="1431488" y="4251603"/>
            <a:ext cx="5014079" cy="925354"/>
          </a:xfrm>
          <a:prstGeom prst="rect">
            <a:avLst/>
          </a:prstGeom>
        </p:spPr>
      </p:pic>
      <p:sp>
        <p:nvSpPr>
          <p:cNvPr id="16" name="Text 11"/>
          <p:cNvSpPr/>
          <p:nvPr/>
        </p:nvSpPr>
        <p:spPr>
          <a:xfrm>
            <a:off x="3873698" y="4553664"/>
            <a:ext cx="129659" cy="321112"/>
          </a:xfrm>
          <a:prstGeom prst="rect">
            <a:avLst/>
          </a:prstGeom>
          <a:noFill/>
          <a:ln/>
        </p:spPr>
        <p:txBody>
          <a:bodyPr wrap="none" lIns="0" tIns="0" rIns="0" bIns="0" rtlCol="0" anchor="t"/>
          <a:lstStyle/>
          <a:p>
            <a:pPr marL="0" indent="0" algn="ctr">
              <a:lnSpc>
                <a:spcPts val="2500"/>
              </a:lnSpc>
              <a:buNone/>
            </a:pPr>
            <a:r>
              <a:rPr lang="it-IT" sz="1550" b="1" noProof="0" dirty="0">
                <a:solidFill>
                  <a:srgbClr val="030303"/>
                </a:solidFill>
                <a:latin typeface="Calibri" panose="020F0502020204030204" pitchFamily="34" charset="0"/>
                <a:ea typeface="Inter Bold" pitchFamily="34" charset="-122"/>
                <a:cs typeface="Calibri" panose="020F0502020204030204" pitchFamily="34" charset="0"/>
              </a:rPr>
              <a:t>3</a:t>
            </a:r>
            <a:endParaRPr lang="it-IT" sz="1550" noProof="0" dirty="0"/>
          </a:p>
        </p:txBody>
      </p:sp>
      <p:sp>
        <p:nvSpPr>
          <p:cNvPr id="17" name="Text 12"/>
          <p:cNvSpPr/>
          <p:nvPr/>
        </p:nvSpPr>
        <p:spPr>
          <a:xfrm>
            <a:off x="6606183" y="4412218"/>
            <a:ext cx="2991564" cy="250865"/>
          </a:xfrm>
          <a:prstGeom prst="rect">
            <a:avLst/>
          </a:prstGeom>
          <a:noFill/>
          <a:ln/>
        </p:spPr>
        <p:txBody>
          <a:bodyPr wrap="none" lIns="0" tIns="0" rIns="0" bIns="0" rtlCol="0" anchor="t"/>
          <a:lstStyle/>
          <a:p>
            <a:pPr marL="0" indent="0" algn="l">
              <a:lnSpc>
                <a:spcPts val="1950"/>
              </a:lnSpc>
              <a:buNone/>
            </a:pPr>
            <a:r>
              <a:rPr lang="it-IT" sz="1550" b="1" noProof="0" dirty="0">
                <a:solidFill>
                  <a:srgbClr val="030303"/>
                </a:solidFill>
                <a:latin typeface="Calibri" panose="020F0502020204030204" pitchFamily="34" charset="0"/>
                <a:ea typeface="Inter Bold" pitchFamily="34" charset="-122"/>
                <a:cs typeface="Calibri" panose="020F0502020204030204" pitchFamily="34" charset="0"/>
              </a:rPr>
              <a:t>Metodo Alternativo (Tabella C)</a:t>
            </a:r>
            <a:endParaRPr lang="it-IT" sz="1550" noProof="0" dirty="0"/>
          </a:p>
        </p:txBody>
      </p:sp>
      <p:sp>
        <p:nvSpPr>
          <p:cNvPr id="18" name="Text 13"/>
          <p:cNvSpPr/>
          <p:nvPr/>
        </p:nvSpPr>
        <p:spPr>
          <a:xfrm>
            <a:off x="6606183" y="4759404"/>
            <a:ext cx="4086701" cy="256937"/>
          </a:xfrm>
          <a:prstGeom prst="rect">
            <a:avLst/>
          </a:prstGeom>
          <a:noFill/>
          <a:ln/>
        </p:spPr>
        <p:txBody>
          <a:bodyPr wrap="none" lIns="0" tIns="0" rIns="0" bIns="0" rtlCol="0" anchor="t"/>
          <a:lstStyle/>
          <a:p>
            <a:pPr marL="0" indent="0" algn="l">
              <a:lnSpc>
                <a:spcPts val="2000"/>
              </a:lnSpc>
              <a:buNone/>
            </a:pPr>
            <a:r>
              <a:rPr lang="it-IT" sz="1250" noProof="0" dirty="0">
                <a:solidFill>
                  <a:srgbClr val="030303"/>
                </a:solidFill>
                <a:latin typeface="Calibri" panose="020F0502020204030204" pitchFamily="34" charset="0"/>
                <a:ea typeface="Nunito Sans" pitchFamily="34" charset="-122"/>
                <a:cs typeface="Calibri" panose="020F0502020204030204" pitchFamily="34" charset="0"/>
              </a:rPr>
              <a:t>Più accurato ma richiede maggiore capacità organizzativa</a:t>
            </a:r>
            <a:endParaRPr lang="it-IT" sz="1250" noProof="0" dirty="0"/>
          </a:p>
        </p:txBody>
      </p:sp>
      <p:sp>
        <p:nvSpPr>
          <p:cNvPr id="19" name="Shape 14"/>
          <p:cNvSpPr/>
          <p:nvPr/>
        </p:nvSpPr>
        <p:spPr>
          <a:xfrm>
            <a:off x="6485692" y="5187434"/>
            <a:ext cx="7542490" cy="11430"/>
          </a:xfrm>
          <a:prstGeom prst="roundRect">
            <a:avLst>
              <a:gd name="adj" fmla="val 590243"/>
            </a:avLst>
          </a:prstGeom>
          <a:solidFill>
            <a:srgbClr val="C0CAD7"/>
          </a:solidFill>
          <a:ln/>
        </p:spPr>
        <p:txBody>
          <a:bodyPr/>
          <a:lstStyle/>
          <a:p>
            <a:endParaRPr lang="it-IT" noProof="0" dirty="0"/>
          </a:p>
        </p:txBody>
      </p:sp>
      <p:pic>
        <p:nvPicPr>
          <p:cNvPr id="20" name="Image 3" descr="preencoded.png"/>
          <p:cNvPicPr>
            <a:picLocks noChangeAspect="1"/>
          </p:cNvPicPr>
          <p:nvPr/>
        </p:nvPicPr>
        <p:blipFill>
          <a:blip r:embed="rId6"/>
          <a:stretch>
            <a:fillRect/>
          </a:stretch>
        </p:blipFill>
        <p:spPr>
          <a:xfrm>
            <a:off x="595789" y="5217081"/>
            <a:ext cx="6685478" cy="925354"/>
          </a:xfrm>
          <a:prstGeom prst="rect">
            <a:avLst/>
          </a:prstGeom>
        </p:spPr>
      </p:pic>
      <p:sp>
        <p:nvSpPr>
          <p:cNvPr id="21" name="Text 15"/>
          <p:cNvSpPr/>
          <p:nvPr/>
        </p:nvSpPr>
        <p:spPr>
          <a:xfrm>
            <a:off x="3870484" y="5519142"/>
            <a:ext cx="135850" cy="321112"/>
          </a:xfrm>
          <a:prstGeom prst="rect">
            <a:avLst/>
          </a:prstGeom>
          <a:noFill/>
          <a:ln/>
        </p:spPr>
        <p:txBody>
          <a:bodyPr wrap="none" lIns="0" tIns="0" rIns="0" bIns="0" rtlCol="0" anchor="t"/>
          <a:lstStyle/>
          <a:p>
            <a:pPr marL="0" indent="0" algn="ctr">
              <a:lnSpc>
                <a:spcPts val="2500"/>
              </a:lnSpc>
              <a:buNone/>
            </a:pPr>
            <a:r>
              <a:rPr lang="it-IT" sz="1550" b="1" noProof="0" dirty="0">
                <a:solidFill>
                  <a:srgbClr val="030303"/>
                </a:solidFill>
                <a:latin typeface="Calibri" panose="020F0502020204030204" pitchFamily="34" charset="0"/>
                <a:ea typeface="Inter Bold" pitchFamily="34" charset="-122"/>
                <a:cs typeface="Calibri" panose="020F0502020204030204" pitchFamily="34" charset="0"/>
              </a:rPr>
              <a:t>4</a:t>
            </a:r>
            <a:endParaRPr lang="it-IT" sz="1550" noProof="0" dirty="0"/>
          </a:p>
        </p:txBody>
      </p:sp>
      <p:sp>
        <p:nvSpPr>
          <p:cNvPr id="22" name="Text 16"/>
          <p:cNvSpPr/>
          <p:nvPr/>
        </p:nvSpPr>
        <p:spPr>
          <a:xfrm>
            <a:off x="7441883" y="5377696"/>
            <a:ext cx="2494002" cy="250865"/>
          </a:xfrm>
          <a:prstGeom prst="rect">
            <a:avLst/>
          </a:prstGeom>
          <a:noFill/>
          <a:ln/>
        </p:spPr>
        <p:txBody>
          <a:bodyPr wrap="none" lIns="0" tIns="0" rIns="0" bIns="0" rtlCol="0" anchor="t"/>
          <a:lstStyle/>
          <a:p>
            <a:pPr marL="0" indent="0" algn="l">
              <a:lnSpc>
                <a:spcPts val="1950"/>
              </a:lnSpc>
              <a:buNone/>
            </a:pPr>
            <a:r>
              <a:rPr lang="it-IT" sz="1550" b="1" noProof="0" dirty="0">
                <a:solidFill>
                  <a:srgbClr val="030303"/>
                </a:solidFill>
                <a:latin typeface="Calibri" panose="020F0502020204030204" pitchFamily="34" charset="0"/>
                <a:ea typeface="Inter Bold" pitchFamily="34" charset="-122"/>
                <a:cs typeface="Calibri" panose="020F0502020204030204" pitchFamily="34" charset="0"/>
              </a:rPr>
              <a:t>Liquidazione dell'Importo</a:t>
            </a:r>
            <a:endParaRPr lang="it-IT" sz="1550" noProof="0" dirty="0"/>
          </a:p>
        </p:txBody>
      </p:sp>
      <p:sp>
        <p:nvSpPr>
          <p:cNvPr id="23" name="Text 17"/>
          <p:cNvSpPr/>
          <p:nvPr/>
        </p:nvSpPr>
        <p:spPr>
          <a:xfrm>
            <a:off x="7441883" y="5724882"/>
            <a:ext cx="3104912" cy="256937"/>
          </a:xfrm>
          <a:prstGeom prst="rect">
            <a:avLst/>
          </a:prstGeom>
          <a:noFill/>
          <a:ln/>
        </p:spPr>
        <p:txBody>
          <a:bodyPr wrap="none" lIns="0" tIns="0" rIns="0" bIns="0" rtlCol="0" anchor="t"/>
          <a:lstStyle/>
          <a:p>
            <a:pPr marL="0" indent="0" algn="l">
              <a:lnSpc>
                <a:spcPts val="2000"/>
              </a:lnSpc>
              <a:buNone/>
            </a:pPr>
            <a:r>
              <a:rPr lang="it-IT" sz="1250" noProof="0" dirty="0">
                <a:solidFill>
                  <a:srgbClr val="030303"/>
                </a:solidFill>
                <a:latin typeface="Calibri" panose="020F0502020204030204" pitchFamily="34" charset="0"/>
                <a:ea typeface="Nunito Sans" pitchFamily="34" charset="-122"/>
                <a:cs typeface="Calibri" panose="020F0502020204030204" pitchFamily="34" charset="0"/>
              </a:rPr>
              <a:t>Al momento del pagamento di ciascun SAL</a:t>
            </a:r>
            <a:endParaRPr lang="it-IT" sz="1250" noProof="0" dirty="0"/>
          </a:p>
        </p:txBody>
      </p:sp>
      <p:sp>
        <p:nvSpPr>
          <p:cNvPr id="24" name="Text 18"/>
          <p:cNvSpPr/>
          <p:nvPr/>
        </p:nvSpPr>
        <p:spPr>
          <a:xfrm>
            <a:off x="562094" y="6180676"/>
            <a:ext cx="13506212" cy="770811"/>
          </a:xfrm>
          <a:prstGeom prst="rect">
            <a:avLst/>
          </a:prstGeom>
          <a:noFill/>
          <a:ln/>
        </p:spPr>
        <p:txBody>
          <a:bodyPr wrap="square" lIns="0" tIns="0" rIns="0" bIns="0" rtlCol="0" anchor="t"/>
          <a:lstStyle/>
          <a:p>
            <a:pPr marL="0" indent="0">
              <a:lnSpc>
                <a:spcPts val="2000"/>
              </a:lnSpc>
              <a:buNone/>
            </a:pPr>
            <a:endParaRPr lang="it-IT" sz="1250" noProof="0" dirty="0"/>
          </a:p>
        </p:txBody>
      </p:sp>
      <p:sp>
        <p:nvSpPr>
          <p:cNvPr id="25" name="Text 19"/>
          <p:cNvSpPr/>
          <p:nvPr/>
        </p:nvSpPr>
        <p:spPr>
          <a:xfrm>
            <a:off x="562094" y="6968772"/>
            <a:ext cx="13506212" cy="513874"/>
          </a:xfrm>
          <a:prstGeom prst="rect">
            <a:avLst/>
          </a:prstGeom>
          <a:noFill/>
          <a:ln/>
        </p:spPr>
        <p:txBody>
          <a:bodyPr wrap="square" lIns="0" tIns="0" rIns="0" bIns="0" rtlCol="0" anchor="t"/>
          <a:lstStyle/>
          <a:p>
            <a:pPr marL="0" indent="0">
              <a:lnSpc>
                <a:spcPts val="2000"/>
              </a:lnSpc>
              <a:buNone/>
            </a:pPr>
            <a:endParaRPr lang="it-IT" sz="1250"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1000"/>
                                        <p:tgtEl>
                                          <p:spTgt spid="11"/>
                                        </p:tgtEl>
                                      </p:cBhvr>
                                    </p:animEffect>
                                    <p:anim calcmode="lin" valueType="num">
                                      <p:cBhvr>
                                        <p:cTn id="25" dur="1000" fill="hold"/>
                                        <p:tgtEl>
                                          <p:spTgt spid="11"/>
                                        </p:tgtEl>
                                        <p:attrNameLst>
                                          <p:attrName>ppt_x</p:attrName>
                                        </p:attrNameLst>
                                      </p:cBhvr>
                                      <p:tavLst>
                                        <p:tav tm="0">
                                          <p:val>
                                            <p:strVal val="#ppt_x"/>
                                          </p:val>
                                        </p:tav>
                                        <p:tav tm="100000">
                                          <p:val>
                                            <p:strVal val="#ppt_x"/>
                                          </p:val>
                                        </p:tav>
                                      </p:tavLst>
                                    </p:anim>
                                    <p:anim calcmode="lin" valueType="num">
                                      <p:cBhvr>
                                        <p:cTn id="26" dur="1000" fill="hold"/>
                                        <p:tgtEl>
                                          <p:spTgt spid="11"/>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1000"/>
                                        <p:tgtEl>
                                          <p:spTgt spid="12"/>
                                        </p:tgtEl>
                                      </p:cBhvr>
                                    </p:animEffect>
                                    <p:anim calcmode="lin" valueType="num">
                                      <p:cBhvr>
                                        <p:cTn id="30" dur="1000" fill="hold"/>
                                        <p:tgtEl>
                                          <p:spTgt spid="12"/>
                                        </p:tgtEl>
                                        <p:attrNameLst>
                                          <p:attrName>ppt_x</p:attrName>
                                        </p:attrNameLst>
                                      </p:cBhvr>
                                      <p:tavLst>
                                        <p:tav tm="0">
                                          <p:val>
                                            <p:strVal val="#ppt_x"/>
                                          </p:val>
                                        </p:tav>
                                        <p:tav tm="100000">
                                          <p:val>
                                            <p:strVal val="#ppt_x"/>
                                          </p:val>
                                        </p:tav>
                                      </p:tavLst>
                                    </p:anim>
                                    <p:anim calcmode="lin" valueType="num">
                                      <p:cBhvr>
                                        <p:cTn id="31" dur="1000" fill="hold"/>
                                        <p:tgtEl>
                                          <p:spTgt spid="12"/>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1000"/>
                                        <p:tgtEl>
                                          <p:spTgt spid="13"/>
                                        </p:tgtEl>
                                      </p:cBhvr>
                                    </p:animEffect>
                                    <p:anim calcmode="lin" valueType="num">
                                      <p:cBhvr>
                                        <p:cTn id="35" dur="1000" fill="hold"/>
                                        <p:tgtEl>
                                          <p:spTgt spid="13"/>
                                        </p:tgtEl>
                                        <p:attrNameLst>
                                          <p:attrName>ppt_x</p:attrName>
                                        </p:attrNameLst>
                                      </p:cBhvr>
                                      <p:tavLst>
                                        <p:tav tm="0">
                                          <p:val>
                                            <p:strVal val="#ppt_x"/>
                                          </p:val>
                                        </p:tav>
                                        <p:tav tm="100000">
                                          <p:val>
                                            <p:strVal val="#ppt_x"/>
                                          </p:val>
                                        </p:tav>
                                      </p:tavLst>
                                    </p:anim>
                                    <p:anim calcmode="lin" valueType="num">
                                      <p:cBhvr>
                                        <p:cTn id="3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fade">
                                      <p:cBhvr>
                                        <p:cTn id="41" dur="1000"/>
                                        <p:tgtEl>
                                          <p:spTgt spid="16"/>
                                        </p:tgtEl>
                                      </p:cBhvr>
                                    </p:animEffect>
                                    <p:anim calcmode="lin" valueType="num">
                                      <p:cBhvr>
                                        <p:cTn id="42" dur="1000" fill="hold"/>
                                        <p:tgtEl>
                                          <p:spTgt spid="16"/>
                                        </p:tgtEl>
                                        <p:attrNameLst>
                                          <p:attrName>ppt_x</p:attrName>
                                        </p:attrNameLst>
                                      </p:cBhvr>
                                      <p:tavLst>
                                        <p:tav tm="0">
                                          <p:val>
                                            <p:strVal val="#ppt_x"/>
                                          </p:val>
                                        </p:tav>
                                        <p:tav tm="100000">
                                          <p:val>
                                            <p:strVal val="#ppt_x"/>
                                          </p:val>
                                        </p:tav>
                                      </p:tavLst>
                                    </p:anim>
                                    <p:anim calcmode="lin" valueType="num">
                                      <p:cBhvr>
                                        <p:cTn id="43" dur="1000" fill="hold"/>
                                        <p:tgtEl>
                                          <p:spTgt spid="16"/>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fade">
                                      <p:cBhvr>
                                        <p:cTn id="46" dur="1000"/>
                                        <p:tgtEl>
                                          <p:spTgt spid="17"/>
                                        </p:tgtEl>
                                      </p:cBhvr>
                                    </p:animEffect>
                                    <p:anim calcmode="lin" valueType="num">
                                      <p:cBhvr>
                                        <p:cTn id="47" dur="1000" fill="hold"/>
                                        <p:tgtEl>
                                          <p:spTgt spid="17"/>
                                        </p:tgtEl>
                                        <p:attrNameLst>
                                          <p:attrName>ppt_x</p:attrName>
                                        </p:attrNameLst>
                                      </p:cBhvr>
                                      <p:tavLst>
                                        <p:tav tm="0">
                                          <p:val>
                                            <p:strVal val="#ppt_x"/>
                                          </p:val>
                                        </p:tav>
                                        <p:tav tm="100000">
                                          <p:val>
                                            <p:strVal val="#ppt_x"/>
                                          </p:val>
                                        </p:tav>
                                      </p:tavLst>
                                    </p:anim>
                                    <p:anim calcmode="lin" valueType="num">
                                      <p:cBhvr>
                                        <p:cTn id="48" dur="1000" fill="hold"/>
                                        <p:tgtEl>
                                          <p:spTgt spid="17"/>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fade">
                                      <p:cBhvr>
                                        <p:cTn id="51" dur="1000"/>
                                        <p:tgtEl>
                                          <p:spTgt spid="18"/>
                                        </p:tgtEl>
                                      </p:cBhvr>
                                    </p:animEffect>
                                    <p:anim calcmode="lin" valueType="num">
                                      <p:cBhvr>
                                        <p:cTn id="52" dur="1000" fill="hold"/>
                                        <p:tgtEl>
                                          <p:spTgt spid="18"/>
                                        </p:tgtEl>
                                        <p:attrNameLst>
                                          <p:attrName>ppt_x</p:attrName>
                                        </p:attrNameLst>
                                      </p:cBhvr>
                                      <p:tavLst>
                                        <p:tav tm="0">
                                          <p:val>
                                            <p:strVal val="#ppt_x"/>
                                          </p:val>
                                        </p:tav>
                                        <p:tav tm="100000">
                                          <p:val>
                                            <p:strVal val="#ppt_x"/>
                                          </p:val>
                                        </p:tav>
                                      </p:tavLst>
                                    </p:anim>
                                    <p:anim calcmode="lin" valueType="num">
                                      <p:cBhvr>
                                        <p:cTn id="53"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1000"/>
                                        <p:tgtEl>
                                          <p:spTgt spid="21"/>
                                        </p:tgtEl>
                                      </p:cBhvr>
                                    </p:animEffect>
                                    <p:anim calcmode="lin" valueType="num">
                                      <p:cBhvr>
                                        <p:cTn id="59" dur="1000" fill="hold"/>
                                        <p:tgtEl>
                                          <p:spTgt spid="21"/>
                                        </p:tgtEl>
                                        <p:attrNameLst>
                                          <p:attrName>ppt_x</p:attrName>
                                        </p:attrNameLst>
                                      </p:cBhvr>
                                      <p:tavLst>
                                        <p:tav tm="0">
                                          <p:val>
                                            <p:strVal val="#ppt_x"/>
                                          </p:val>
                                        </p:tav>
                                        <p:tav tm="100000">
                                          <p:val>
                                            <p:strVal val="#ppt_x"/>
                                          </p:val>
                                        </p:tav>
                                      </p:tavLst>
                                    </p:anim>
                                    <p:anim calcmode="lin" valueType="num">
                                      <p:cBhvr>
                                        <p:cTn id="60" dur="1000" fill="hold"/>
                                        <p:tgtEl>
                                          <p:spTgt spid="21"/>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fade">
                                      <p:cBhvr>
                                        <p:cTn id="63" dur="1000"/>
                                        <p:tgtEl>
                                          <p:spTgt spid="22"/>
                                        </p:tgtEl>
                                      </p:cBhvr>
                                    </p:animEffect>
                                    <p:anim calcmode="lin" valueType="num">
                                      <p:cBhvr>
                                        <p:cTn id="64" dur="1000" fill="hold"/>
                                        <p:tgtEl>
                                          <p:spTgt spid="22"/>
                                        </p:tgtEl>
                                        <p:attrNameLst>
                                          <p:attrName>ppt_x</p:attrName>
                                        </p:attrNameLst>
                                      </p:cBhvr>
                                      <p:tavLst>
                                        <p:tav tm="0">
                                          <p:val>
                                            <p:strVal val="#ppt_x"/>
                                          </p:val>
                                        </p:tav>
                                        <p:tav tm="100000">
                                          <p:val>
                                            <p:strVal val="#ppt_x"/>
                                          </p:val>
                                        </p:tav>
                                      </p:tavLst>
                                    </p:anim>
                                    <p:anim calcmode="lin" valueType="num">
                                      <p:cBhvr>
                                        <p:cTn id="65" dur="1000" fill="hold"/>
                                        <p:tgtEl>
                                          <p:spTgt spid="22"/>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23"/>
                                        </p:tgtEl>
                                        <p:attrNameLst>
                                          <p:attrName>style.visibility</p:attrName>
                                        </p:attrNameLst>
                                      </p:cBhvr>
                                      <p:to>
                                        <p:strVal val="visible"/>
                                      </p:to>
                                    </p:set>
                                    <p:animEffect transition="in" filter="fade">
                                      <p:cBhvr>
                                        <p:cTn id="68" dur="1000"/>
                                        <p:tgtEl>
                                          <p:spTgt spid="23"/>
                                        </p:tgtEl>
                                      </p:cBhvr>
                                    </p:animEffect>
                                    <p:anim calcmode="lin" valueType="num">
                                      <p:cBhvr>
                                        <p:cTn id="69" dur="1000" fill="hold"/>
                                        <p:tgtEl>
                                          <p:spTgt spid="23"/>
                                        </p:tgtEl>
                                        <p:attrNameLst>
                                          <p:attrName>ppt_x</p:attrName>
                                        </p:attrNameLst>
                                      </p:cBhvr>
                                      <p:tavLst>
                                        <p:tav tm="0">
                                          <p:val>
                                            <p:strVal val="#ppt_x"/>
                                          </p:val>
                                        </p:tav>
                                        <p:tav tm="100000">
                                          <p:val>
                                            <p:strVal val="#ppt_x"/>
                                          </p:val>
                                        </p:tav>
                                      </p:tavLst>
                                    </p:anim>
                                    <p:anim calcmode="lin" valueType="num">
                                      <p:cBhvr>
                                        <p:cTn id="70"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1" grpId="0" animBg="1"/>
      <p:bldP spid="12" grpId="0" animBg="1"/>
      <p:bldP spid="13" grpId="0" animBg="1"/>
      <p:bldP spid="16" grpId="0" animBg="1"/>
      <p:bldP spid="17" grpId="0" animBg="1"/>
      <p:bldP spid="18" grpId="0" animBg="1"/>
      <p:bldP spid="21" grpId="0" animBg="1"/>
      <p:bldP spid="22" grpId="0" animBg="1"/>
      <p:bldP spid="2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14AEED507B03EF4A8A2648D55D95F984" ma:contentTypeVersion="8" ma:contentTypeDescription="Creare un nuovo documento." ma:contentTypeScope="" ma:versionID="012c60318605a8a8f6402cf976d41b6a">
  <xsd:schema xmlns:xsd="http://www.w3.org/2001/XMLSchema" xmlns:xs="http://www.w3.org/2001/XMLSchema" xmlns:p="http://schemas.microsoft.com/office/2006/metadata/properties" xmlns:ns2="232890bb-b117-4a8f-85a0-ebc46db19316" targetNamespace="http://schemas.microsoft.com/office/2006/metadata/properties" ma:root="true" ma:fieldsID="3c87d3d362fa79c281144673740c46c2" ns2:_="">
    <xsd:import namespace="232890bb-b117-4a8f-85a0-ebc46db1931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2890bb-b117-4a8f-85a0-ebc46db193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38269D-B8BD-4B59-B656-6FEDAD5CEB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2890bb-b117-4a8f-85a0-ebc46db1931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6FDFAA0-C686-4D63-9C04-4E921157A63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0E52C48-6E0E-4D77-ACA8-5E40F64E2F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284</TotalTime>
  <Words>2237</Words>
  <Application>Microsoft Office PowerPoint</Application>
  <PresentationFormat>Personalizzato</PresentationFormat>
  <Paragraphs>187</Paragraphs>
  <Slides>17</Slides>
  <Notes>12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17</vt:i4>
      </vt:variant>
    </vt:vector>
  </HeadingPairs>
  <TitlesOfParts>
    <vt:vector size="23" baseType="lpstr">
      <vt:lpstr>Aptos</vt:lpstr>
      <vt:lpstr>Inter Bold</vt:lpstr>
      <vt:lpstr>Arial</vt:lpstr>
      <vt:lpstr>Calibri</vt:lpstr>
      <vt:lpstr>Wingdings</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Francesca</dc:creator>
  <cp:lastModifiedBy>Giuseppe Guglielmino</cp:lastModifiedBy>
  <cp:revision>12</cp:revision>
  <dcterms:created xsi:type="dcterms:W3CDTF">2025-03-04T18:02:10Z</dcterms:created>
  <dcterms:modified xsi:type="dcterms:W3CDTF">2026-06-25T15:27:16Z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0x01010014AEED507B03EF4A8A2648D55D95F984</vt:lpwstr>
  </property>
</Properties>
</file>