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258" r:id="rId3"/>
    <p:sldId id="488" r:id="rId4"/>
    <p:sldId id="501" r:id="rId5"/>
    <p:sldId id="502" r:id="rId6"/>
    <p:sldId id="503" r:id="rId7"/>
    <p:sldId id="504" r:id="rId8"/>
    <p:sldId id="473" r:id="rId9"/>
    <p:sldId id="489" r:id="rId10"/>
    <p:sldId id="505" r:id="rId11"/>
    <p:sldId id="463" r:id="rId12"/>
    <p:sldId id="497" r:id="rId13"/>
    <p:sldId id="496" r:id="rId1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FFONSOU, RICHARD ANTONIN" initials="DRA" lastIdx="2" clrIdx="0">
    <p:extLst>
      <p:ext uri="{19B8F6BF-5375-455C-9EA6-DF929625EA0E}">
        <p15:presenceInfo xmlns:p15="http://schemas.microsoft.com/office/powerpoint/2012/main" userId="DOFFONSOU, RICHARD ANTON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4D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5" autoAdjust="0"/>
    <p:restoredTop sz="95627" autoAdjust="0"/>
  </p:normalViewPr>
  <p:slideViewPr>
    <p:cSldViewPr>
      <p:cViewPr varScale="1">
        <p:scale>
          <a:sx n="73" d="100"/>
          <a:sy n="73" d="100"/>
        </p:scale>
        <p:origin x="15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A4400\Documents\DOCS%20RDGW-RCI\RAPP%20DSP%202018-2022\6_TRADUCTION\Graphiques%20et%20annexes%20pour%20la%20traduction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A4400\Documents\DOCS%20RDGW-RCI\RAPP%20DSP%202018-2022\6_TRADUCTION\Graphiques%20et%20annexes%20pour%20la%20traduction%20V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78764916495126"/>
          <c:y val="0.12570144422334228"/>
          <c:w val="0.8922123508350488"/>
          <c:h val="0.8742985557766577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B6C-44AD-86C5-205AF72BD646}"/>
              </c:ext>
            </c:extLst>
          </c:dPt>
          <c:dPt>
            <c:idx val="1"/>
            <c:bubble3D val="0"/>
            <c:explosion val="35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B6C-44AD-86C5-205AF72BD6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B6C-44AD-86C5-205AF72BD646}"/>
              </c:ext>
            </c:extLst>
          </c:dPt>
          <c:dPt>
            <c:idx val="3"/>
            <c:bubble3D val="0"/>
            <c:explosion val="38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B6C-44AD-86C5-205AF72BD646}"/>
              </c:ext>
            </c:extLst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B6C-44AD-86C5-205AF72BD646}"/>
              </c:ext>
            </c:extLst>
          </c:dPt>
          <c:dPt>
            <c:idx val="5"/>
            <c:bubble3D val="0"/>
            <c:explosion val="9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CB6C-44AD-86C5-205AF72BD646}"/>
              </c:ext>
            </c:extLst>
          </c:dPt>
          <c:dLbls>
            <c:dLbl>
              <c:idx val="0"/>
              <c:layout>
                <c:manualLayout>
                  <c:x val="0.14053619981789484"/>
                  <c:y val="1.61504819367203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48BD87-FD6B-4AEC-A089-B7A2C2B341AF}" type="CATEGORYNAME">
                      <a:rPr lang="en-US"/>
                      <a:pPr>
                        <a:defRPr/>
                      </a:pPr>
                      <a:t>[NOM DE CATÉGORIE]</a:t>
                    </a:fld>
                    <a:r>
                      <a:rPr lang="en-US" baseline="0" dirty="0"/>
                      <a:t> </a:t>
                    </a:r>
                    <a:r>
                      <a:rPr lang="en-US" baseline="0" dirty="0" smtClean="0"/>
                      <a:t>9%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51060563471642"/>
                      <c:h val="0.132301013668339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B6C-44AD-86C5-205AF72BD646}"/>
                </c:ext>
              </c:extLst>
            </c:dLbl>
            <c:dLbl>
              <c:idx val="1"/>
              <c:layout>
                <c:manualLayout>
                  <c:x val="-0.10001403785604093"/>
                  <c:y val="-0.235638833875196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8487FF-F1DF-4AD5-B266-0B619DB1ED2C}" type="CATEGORYNAME">
                      <a:rPr lang="en-US"/>
                      <a:pPr>
                        <a:defRPr/>
                      </a:pPr>
                      <a:t>[NOM DE CATÉGORIE]</a:t>
                    </a:fld>
                    <a:endParaRPr lang="en-US" dirty="0"/>
                  </a:p>
                  <a:p>
                    <a:pPr>
                      <a:defRPr/>
                    </a:pPr>
                    <a:endParaRPr lang="en-US" sz="200" baseline="0" dirty="0"/>
                  </a:p>
                  <a:p>
                    <a:pPr>
                      <a:defRPr/>
                    </a:pPr>
                    <a:r>
                      <a:rPr lang="en-US" baseline="0" dirty="0" smtClean="0"/>
                      <a:t>66%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46355818402766"/>
                      <c:h val="0.132914312808538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B6C-44AD-86C5-205AF72BD646}"/>
                </c:ext>
              </c:extLst>
            </c:dLbl>
            <c:dLbl>
              <c:idx val="2"/>
              <c:layout>
                <c:manualLayout>
                  <c:x val="-2.5847425588913231E-2"/>
                  <c:y val="0.1766857049131494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Eau et Assainissement </a:t>
                    </a:r>
                  </a:p>
                  <a:p>
                    <a:endParaRPr lang="en-US" sz="200" baseline="0"/>
                  </a:p>
                  <a:p>
                    <a:r>
                      <a:rPr lang="en-US" baseline="0"/>
                      <a:t>0,1%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5866937663517"/>
                      <c:h val="0.19214865028588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B6C-44AD-86C5-205AF72BD646}"/>
                </c:ext>
              </c:extLst>
            </c:dLbl>
            <c:dLbl>
              <c:idx val="3"/>
              <c:layout>
                <c:manualLayout>
                  <c:x val="-2.0847489303136721E-2"/>
                  <c:y val="-0.12946329678077995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Gouvernance</a:t>
                    </a:r>
                    <a:endParaRPr lang="en-US" dirty="0"/>
                  </a:p>
                  <a:p>
                    <a:endParaRPr lang="en-US" sz="100" baseline="0" dirty="0"/>
                  </a:p>
                  <a:p>
                    <a:r>
                      <a:rPr lang="en-US" baseline="0" dirty="0" smtClean="0"/>
                      <a:t>2,2%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6C-44AD-86C5-205AF72BD646}"/>
                </c:ext>
              </c:extLst>
            </c:dLbl>
            <c:dLbl>
              <c:idx val="4"/>
              <c:layout>
                <c:manualLayout>
                  <c:x val="-0.1455796964054771"/>
                  <c:y val="-7.594662566798039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Energie</a:t>
                    </a:r>
                    <a:endParaRPr lang="en-US" dirty="0"/>
                  </a:p>
                  <a:p>
                    <a:endParaRPr lang="en-US" sz="200" baseline="0" dirty="0"/>
                  </a:p>
                  <a:p>
                    <a:r>
                      <a:rPr lang="en-US" baseline="0" dirty="0" smtClean="0"/>
                      <a:t>22,5%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6C-44AD-86C5-205AF72BD646}"/>
                </c:ext>
              </c:extLst>
            </c:dLbl>
            <c:dLbl>
              <c:idx val="5"/>
              <c:layout>
                <c:manualLayout>
                  <c:x val="-5.1709724296167867E-2"/>
                  <c:y val="-2.7730671812240593E-2"/>
                </c:manualLayout>
              </c:layout>
              <c:tx>
                <c:rich>
                  <a:bodyPr/>
                  <a:lstStyle/>
                  <a:p>
                    <a:fld id="{19F34697-3EA9-4250-809C-450782822E9E}" type="CATEGORYNAME">
                      <a:rPr lang="en-US"/>
                      <a:pPr/>
                      <a:t>[NOM DE CATÉGORIE]</a:t>
                    </a:fld>
                    <a:endParaRPr lang="en-US" dirty="0"/>
                  </a:p>
                  <a:p>
                    <a:endParaRPr lang="en-US" sz="200" baseline="0" dirty="0"/>
                  </a:p>
                  <a:p>
                    <a:r>
                      <a:rPr lang="en-US" baseline="0" dirty="0" smtClean="0"/>
                      <a:t>0,1%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B6C-44AD-86C5-205AF72BD64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'Figure 4 FR'!$B$7:$B$12</c:f>
              <c:strCache>
                <c:ptCount val="6"/>
                <c:pt idx="0">
                  <c:v>Agriculture</c:v>
                </c:pt>
                <c:pt idx="1">
                  <c:v>Transport</c:v>
                </c:pt>
                <c:pt idx="2">
                  <c:v>Eau &amp; Assain</c:v>
                </c:pt>
                <c:pt idx="3">
                  <c:v>Gouvernance</c:v>
                </c:pt>
                <c:pt idx="4">
                  <c:v>Energie</c:v>
                </c:pt>
                <c:pt idx="5">
                  <c:v>Finance</c:v>
                </c:pt>
              </c:strCache>
            </c:strRef>
          </c:cat>
          <c:val>
            <c:numRef>
              <c:f>'Figure 4 FR'!$C$7:$C$12</c:f>
              <c:numCache>
                <c:formatCode>0.0</c:formatCode>
                <c:ptCount val="6"/>
                <c:pt idx="0">
                  <c:v>109.79899999999999</c:v>
                </c:pt>
                <c:pt idx="1">
                  <c:v>523.87149999999997</c:v>
                </c:pt>
                <c:pt idx="2">
                  <c:v>0.93049999999999999</c:v>
                </c:pt>
                <c:pt idx="3">
                  <c:v>26.054000000000002</c:v>
                </c:pt>
                <c:pt idx="4">
                  <c:v>267.98399999999998</c:v>
                </c:pt>
                <c:pt idx="5">
                  <c:v>1.861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B6C-44AD-86C5-205AF72BD6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r-FR" sz="1600" b="1" baseline="0" dirty="0" smtClean="0"/>
              <a:t>Evolution des  </a:t>
            </a:r>
            <a:r>
              <a:rPr lang="fr-FR" sz="1600" b="1" dirty="0" smtClean="0"/>
              <a:t>Engagements 2013-2018</a:t>
            </a:r>
            <a:r>
              <a:rPr lang="fr-FR" sz="1600" b="1" baseline="0" dirty="0" smtClean="0"/>
              <a:t> </a:t>
            </a:r>
            <a:endParaRPr lang="fr-FR" sz="1600" b="1" dirty="0"/>
          </a:p>
        </c:rich>
      </c:tx>
      <c:layout>
        <c:manualLayout>
          <c:xMode val="edge"/>
          <c:yMode val="edge"/>
          <c:x val="3.0958844927476758E-2"/>
          <c:y val="4.530039127202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2.6455031965802599E-3"/>
          <c:y val="8.9069553188584297E-2"/>
          <c:w val="0.96606673458874615"/>
          <c:h val="0.695675111248717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7037044752123632E-2"/>
                  <c:y val="0.152543025449505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C10CD9-AABD-46E6-9CC2-43579059F225}" type="VALUE">
                      <a:rPr lang="en-US" smtClean="0"/>
                      <a:pPr>
                        <a:defRPr sz="1400"/>
                      </a:pPr>
                      <a:t>[VALEUR]</a:t>
                    </a:fld>
                    <a:r>
                      <a:rPr lang="en-US" dirty="0" smtClean="0"/>
                      <a:t> </a:t>
                    </a:r>
                    <a:endParaRPr lang="en-US" dirty="0"/>
                  </a:p>
                  <a:p>
                    <a:pPr>
                      <a:defRPr sz="1400"/>
                    </a:pPr>
                    <a:r>
                      <a:rPr lang="en-US" sz="1200" dirty="0">
                        <a:solidFill>
                          <a:sysClr val="windowText" lastClr="000000"/>
                        </a:solidFill>
                      </a:rPr>
                      <a:t>234,7 M€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70100210411243"/>
                      <c:h val="0.165329723593388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1D4-40FE-868A-A189565B769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4DD778-59E4-41C6-8331-C907041AC72C}" type="VALUE">
                      <a:rPr lang="en-US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>
                          <a:solidFill>
                            <a:sysClr val="window" lastClr="FFFFFF"/>
                          </a:solidFill>
                        </a:defRPr>
                      </a:pPr>
                      <a:t>[VALEUR]</a:t>
                    </a:fld>
                    <a:endParaRPr lang="en-US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sysClr val="window" lastClr="FFFFFF"/>
                        </a:solidFill>
                      </a:defRPr>
                    </a:pPr>
                    <a:r>
                      <a:rPr lang="en-US" sz="1400" b="1" i="0" u="none" strike="noStrike" kern="1200" baseline="0">
                        <a:solidFill>
                          <a:sysClr val="windowText" lastClr="000000"/>
                        </a:solidFill>
                      </a:rPr>
                      <a:t>543 M€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sysClr val="window" lastClr="FFFFFF"/>
                        </a:solidFill>
                      </a:defRPr>
                    </a:pPr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1D4-40FE-868A-A189565B769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ysClr val="window" lastClr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1190</a:t>
                    </a:r>
                    <a:endParaRPr lang="en-US" dirty="0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sysClr val="window" lastClr="FFFFFF"/>
                        </a:solidFill>
                      </a:defRPr>
                    </a:pPr>
                    <a:r>
                      <a:rPr lang="en-US" sz="1400" b="1" i="0" u="none" strike="noStrike" kern="1200" baseline="0" dirty="0" smtClean="0">
                        <a:solidFill>
                          <a:sysClr val="windowText" lastClr="000000"/>
                        </a:solidFill>
                      </a:rPr>
                      <a:t>1434 </a:t>
                    </a:r>
                    <a:r>
                      <a:rPr lang="en-US" sz="1400" b="1" i="0" u="none" strike="noStrike" kern="1200" baseline="0" dirty="0">
                        <a:solidFill>
                          <a:sysClr val="windowText" lastClr="000000"/>
                        </a:solidFill>
                      </a:rPr>
                      <a:t>M€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>
                        <a:solidFill>
                          <a:sysClr val="window" lastClr="FFFFFF"/>
                        </a:solidFill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D4-40FE-868A-A189565B7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'Figure 6'!$C$8:$C$10</c:f>
              <c:numCache>
                <c:formatCode>General</c:formatCode>
                <c:ptCount val="3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</c:numCache>
            </c:numRef>
          </c:cat>
          <c:val>
            <c:numRef>
              <c:f>'Figure 6'!$D$8:$D$10</c:f>
              <c:numCache>
                <c:formatCode>General</c:formatCode>
                <c:ptCount val="3"/>
                <c:pt idx="0">
                  <c:v>193.8</c:v>
                </c:pt>
                <c:pt idx="1">
                  <c:v>448.5</c:v>
                </c:pt>
                <c:pt idx="2">
                  <c:v>930.5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D4-40FE-868A-A189565B769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1845413632"/>
        <c:axId val="-1845411456"/>
      </c:barChart>
      <c:catAx>
        <c:axId val="-1845413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45411456"/>
        <c:crosses val="autoZero"/>
        <c:auto val="1"/>
        <c:lblAlgn val="ctr"/>
        <c:lblOffset val="100"/>
        <c:noMultiLvlLbl val="0"/>
      </c:catAx>
      <c:valAx>
        <c:axId val="-1845411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84541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77CD5-869F-4E9E-AB70-E2CCF27DCBB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41A91A-53A9-44F0-8981-F8DFBC631F9B}">
      <dgm:prSet phldrT="[Text]"/>
      <dgm:spPr/>
      <dgm:t>
        <a:bodyPr/>
        <a:lstStyle/>
        <a:p>
          <a:r>
            <a:rPr lang="fr-FR" dirty="0" smtClean="0"/>
            <a:t>I. </a:t>
          </a:r>
        </a:p>
        <a:p>
          <a:r>
            <a:rPr lang="en-US" b="1" dirty="0" smtClean="0"/>
            <a:t>PRESENTATION DU GROUPE DE LA BAD-OFFRE DE PRODUITS FINANCIERS</a:t>
          </a:r>
          <a:endParaRPr lang="en-US" b="1" dirty="0"/>
        </a:p>
      </dgm:t>
    </dgm:pt>
    <dgm:pt modelId="{9078F046-D414-4B9E-8F67-4C97BFAA3ED7}" type="parTrans" cxnId="{28525E38-8CE1-4A9D-B2AE-253BA8CFF2B3}">
      <dgm:prSet/>
      <dgm:spPr/>
      <dgm:t>
        <a:bodyPr/>
        <a:lstStyle/>
        <a:p>
          <a:endParaRPr lang="en-US"/>
        </a:p>
      </dgm:t>
    </dgm:pt>
    <dgm:pt modelId="{51B43343-A485-4E52-A875-CD9D18956606}" type="sibTrans" cxnId="{28525E38-8CE1-4A9D-B2AE-253BA8CFF2B3}">
      <dgm:prSet/>
      <dgm:spPr/>
      <dgm:t>
        <a:bodyPr/>
        <a:lstStyle/>
        <a:p>
          <a:endParaRPr lang="en-US"/>
        </a:p>
      </dgm:t>
    </dgm:pt>
    <dgm:pt modelId="{E4B4C9EF-17A6-40FC-A8C0-08C476C46E9F}">
      <dgm:prSet phldrT="[Text]"/>
      <dgm:spPr/>
      <dgm:t>
        <a:bodyPr/>
        <a:lstStyle/>
        <a:p>
          <a:r>
            <a:rPr lang="fr-FR" b="1" dirty="0" smtClean="0"/>
            <a:t>II.  </a:t>
          </a:r>
        </a:p>
        <a:p>
          <a:r>
            <a:rPr lang="fr-FR" b="1" dirty="0" smtClean="0"/>
            <a:t>PORTEFEUILLE EN COURS</a:t>
          </a:r>
          <a:br>
            <a:rPr lang="fr-FR" b="1" dirty="0" smtClean="0"/>
          </a:br>
          <a:endParaRPr lang="en-US" b="1" dirty="0"/>
        </a:p>
      </dgm:t>
    </dgm:pt>
    <dgm:pt modelId="{17C50D5B-428B-490F-B555-182004E7A343}" type="parTrans" cxnId="{6D73D464-2620-4DF9-A687-C1D46B406DFC}">
      <dgm:prSet/>
      <dgm:spPr/>
      <dgm:t>
        <a:bodyPr/>
        <a:lstStyle/>
        <a:p>
          <a:endParaRPr lang="fr-FR"/>
        </a:p>
      </dgm:t>
    </dgm:pt>
    <dgm:pt modelId="{E3C22E07-5B02-4580-8241-0E33A1BFD25D}" type="sibTrans" cxnId="{6D73D464-2620-4DF9-A687-C1D46B406DFC}">
      <dgm:prSet/>
      <dgm:spPr/>
      <dgm:t>
        <a:bodyPr/>
        <a:lstStyle/>
        <a:p>
          <a:endParaRPr lang="fr-FR"/>
        </a:p>
      </dgm:t>
    </dgm:pt>
    <dgm:pt modelId="{286449AE-80F6-4207-9DBC-F308DB636194}">
      <dgm:prSet phldrT="[Text]"/>
      <dgm:spPr/>
      <dgm:t>
        <a:bodyPr/>
        <a:lstStyle/>
        <a:p>
          <a:r>
            <a:rPr lang="fr-FR" b="1" dirty="0" smtClean="0"/>
            <a:t>III. </a:t>
          </a:r>
        </a:p>
        <a:p>
          <a:r>
            <a:rPr lang="fr-FR" b="1" dirty="0" smtClean="0"/>
            <a:t>NOUVELLE STRATEGIE: DSP 2018-2022 :</a:t>
          </a:r>
        </a:p>
        <a:p>
          <a:r>
            <a:rPr lang="fr-FR" b="1" dirty="0" smtClean="0"/>
            <a:t>PILIERS D’INTERVENTION</a:t>
          </a:r>
          <a:endParaRPr lang="en-US" b="1" dirty="0"/>
        </a:p>
      </dgm:t>
    </dgm:pt>
    <dgm:pt modelId="{55E66E40-2E1E-4433-8313-1933ECFEEFC4}" type="parTrans" cxnId="{86BC67F4-5D3C-46C1-8028-191C844D350B}">
      <dgm:prSet/>
      <dgm:spPr/>
      <dgm:t>
        <a:bodyPr/>
        <a:lstStyle/>
        <a:p>
          <a:endParaRPr lang="fr-FR"/>
        </a:p>
      </dgm:t>
    </dgm:pt>
    <dgm:pt modelId="{1A30C327-B3B4-4F79-B393-3935D5B2B33C}" type="sibTrans" cxnId="{86BC67F4-5D3C-46C1-8028-191C844D350B}">
      <dgm:prSet/>
      <dgm:spPr/>
      <dgm:t>
        <a:bodyPr/>
        <a:lstStyle/>
        <a:p>
          <a:endParaRPr lang="fr-FR"/>
        </a:p>
      </dgm:t>
    </dgm:pt>
    <dgm:pt modelId="{BE5441AD-ED2C-4E95-B594-2C4EF08BB411}">
      <dgm:prSet phldrT="[Text]"/>
      <dgm:spPr/>
      <dgm:t>
        <a:bodyPr/>
        <a:lstStyle/>
        <a:p>
          <a:r>
            <a:rPr lang="fr-FR" dirty="0" smtClean="0"/>
            <a:t>IV. </a:t>
          </a:r>
        </a:p>
        <a:p>
          <a:r>
            <a:rPr lang="fr-FR" dirty="0" smtClean="0"/>
            <a:t>PROGRAMME INDICATIF D’OPERATIONS DSP 2018-2022</a:t>
          </a:r>
          <a:endParaRPr lang="en-US" dirty="0"/>
        </a:p>
      </dgm:t>
    </dgm:pt>
    <dgm:pt modelId="{07E36726-47EA-4831-ACB8-1F19ADBFF01B}" type="parTrans" cxnId="{3545BCD7-5ECB-42EA-9BE1-1A7AAB5E674D}">
      <dgm:prSet/>
      <dgm:spPr/>
      <dgm:t>
        <a:bodyPr/>
        <a:lstStyle/>
        <a:p>
          <a:endParaRPr lang="fr-FR"/>
        </a:p>
      </dgm:t>
    </dgm:pt>
    <dgm:pt modelId="{9C754054-9AF8-4991-B621-820290B90EC4}" type="sibTrans" cxnId="{3545BCD7-5ECB-42EA-9BE1-1A7AAB5E674D}">
      <dgm:prSet/>
      <dgm:spPr/>
      <dgm:t>
        <a:bodyPr/>
        <a:lstStyle/>
        <a:p>
          <a:endParaRPr lang="fr-FR"/>
        </a:p>
      </dgm:t>
    </dgm:pt>
    <dgm:pt modelId="{2256535D-0DE6-45D5-8856-85A9D4B12B27}" type="pres">
      <dgm:prSet presAssocID="{BF477CD5-869F-4E9E-AB70-E2CCF27DCB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4A7316-92B6-405E-AC9D-0A58A9DCE241}" type="pres">
      <dgm:prSet presAssocID="{8541A91A-53A9-44F0-8981-F8DFBC631F9B}" presName="node" presStyleLbl="node1" presStyleIdx="0" presStyleCnt="4" custScaleX="55913" custLinFactNeighborX="-3800" custLinFactNeighborY="1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29DDC-C28F-4622-87E0-860DA5B77052}" type="pres">
      <dgm:prSet presAssocID="{51B43343-A485-4E52-A875-CD9D18956606}" presName="sibTrans" presStyleCnt="0"/>
      <dgm:spPr/>
    </dgm:pt>
    <dgm:pt modelId="{A7D140F6-D95C-4693-8C4F-E042F62928C9}" type="pres">
      <dgm:prSet presAssocID="{E4B4C9EF-17A6-40FC-A8C0-08C476C46E9F}" presName="node" presStyleLbl="node1" presStyleIdx="1" presStyleCnt="4" custScaleX="56396" custLinFactNeighborX="-70297" custLinFactNeighborY="16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186421-23F1-42CE-B311-20EEDCA0BC9E}" type="pres">
      <dgm:prSet presAssocID="{E3C22E07-5B02-4580-8241-0E33A1BFD25D}" presName="sibTrans" presStyleCnt="0"/>
      <dgm:spPr/>
    </dgm:pt>
    <dgm:pt modelId="{EB1CBD0F-1135-4923-AC73-59F9E87116FD}" type="pres">
      <dgm:prSet presAssocID="{286449AE-80F6-4207-9DBC-F308DB636194}" presName="node" presStyleLbl="node1" presStyleIdx="2" presStyleCnt="4" custScaleX="494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0E84F4-1B14-409E-8469-13A171B7D08E}" type="pres">
      <dgm:prSet presAssocID="{1A30C327-B3B4-4F79-B393-3935D5B2B33C}" presName="sibTrans" presStyleCnt="0"/>
      <dgm:spPr/>
    </dgm:pt>
    <dgm:pt modelId="{63F31ADF-51BE-47D8-8A91-A7CF8647DDF1}" type="pres">
      <dgm:prSet presAssocID="{BE5441AD-ED2C-4E95-B594-2C4EF08BB411}" presName="node" presStyleLbl="node1" presStyleIdx="3" presStyleCnt="4" custScaleX="410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525E38-8CE1-4A9D-B2AE-253BA8CFF2B3}" srcId="{BF477CD5-869F-4E9E-AB70-E2CCF27DCBB1}" destId="{8541A91A-53A9-44F0-8981-F8DFBC631F9B}" srcOrd="0" destOrd="0" parTransId="{9078F046-D414-4B9E-8F67-4C97BFAA3ED7}" sibTransId="{51B43343-A485-4E52-A875-CD9D18956606}"/>
    <dgm:cxn modelId="{3545BCD7-5ECB-42EA-9BE1-1A7AAB5E674D}" srcId="{BF477CD5-869F-4E9E-AB70-E2CCF27DCBB1}" destId="{BE5441AD-ED2C-4E95-B594-2C4EF08BB411}" srcOrd="3" destOrd="0" parTransId="{07E36726-47EA-4831-ACB8-1F19ADBFF01B}" sibTransId="{9C754054-9AF8-4991-B621-820290B90EC4}"/>
    <dgm:cxn modelId="{86BC67F4-5D3C-46C1-8028-191C844D350B}" srcId="{BF477CD5-869F-4E9E-AB70-E2CCF27DCBB1}" destId="{286449AE-80F6-4207-9DBC-F308DB636194}" srcOrd="2" destOrd="0" parTransId="{55E66E40-2E1E-4433-8313-1933ECFEEFC4}" sibTransId="{1A30C327-B3B4-4F79-B393-3935D5B2B33C}"/>
    <dgm:cxn modelId="{A23031BE-7444-4E1B-B9D3-B77FE207CEFE}" type="presOf" srcId="{BF477CD5-869F-4E9E-AB70-E2CCF27DCBB1}" destId="{2256535D-0DE6-45D5-8856-85A9D4B12B27}" srcOrd="0" destOrd="0" presId="urn:microsoft.com/office/officeart/2005/8/layout/hList6"/>
    <dgm:cxn modelId="{6D73D464-2620-4DF9-A687-C1D46B406DFC}" srcId="{BF477CD5-869F-4E9E-AB70-E2CCF27DCBB1}" destId="{E4B4C9EF-17A6-40FC-A8C0-08C476C46E9F}" srcOrd="1" destOrd="0" parTransId="{17C50D5B-428B-490F-B555-182004E7A343}" sibTransId="{E3C22E07-5B02-4580-8241-0E33A1BFD25D}"/>
    <dgm:cxn modelId="{3E79C79F-64C9-4D5B-9FA1-D96982EB255F}" type="presOf" srcId="{BE5441AD-ED2C-4E95-B594-2C4EF08BB411}" destId="{63F31ADF-51BE-47D8-8A91-A7CF8647DDF1}" srcOrd="0" destOrd="0" presId="urn:microsoft.com/office/officeart/2005/8/layout/hList6"/>
    <dgm:cxn modelId="{F1DDD9B6-F2E5-455A-9E19-EFEA4BAE6103}" type="presOf" srcId="{E4B4C9EF-17A6-40FC-A8C0-08C476C46E9F}" destId="{A7D140F6-D95C-4693-8C4F-E042F62928C9}" srcOrd="0" destOrd="0" presId="urn:microsoft.com/office/officeart/2005/8/layout/hList6"/>
    <dgm:cxn modelId="{DBFAE293-9D97-4910-9F61-1A1675CB1A9A}" type="presOf" srcId="{8541A91A-53A9-44F0-8981-F8DFBC631F9B}" destId="{234A7316-92B6-405E-AC9D-0A58A9DCE241}" srcOrd="0" destOrd="0" presId="urn:microsoft.com/office/officeart/2005/8/layout/hList6"/>
    <dgm:cxn modelId="{F332647F-6715-4CB5-AD5B-BAC3127A50AC}" type="presOf" srcId="{286449AE-80F6-4207-9DBC-F308DB636194}" destId="{EB1CBD0F-1135-4923-AC73-59F9E87116FD}" srcOrd="0" destOrd="0" presId="urn:microsoft.com/office/officeart/2005/8/layout/hList6"/>
    <dgm:cxn modelId="{4F8D2860-BB61-444B-A040-091051BC74BE}" type="presParOf" srcId="{2256535D-0DE6-45D5-8856-85A9D4B12B27}" destId="{234A7316-92B6-405E-AC9D-0A58A9DCE241}" srcOrd="0" destOrd="0" presId="urn:microsoft.com/office/officeart/2005/8/layout/hList6"/>
    <dgm:cxn modelId="{325E3E9C-F92A-415B-9A89-4416163A722C}" type="presParOf" srcId="{2256535D-0DE6-45D5-8856-85A9D4B12B27}" destId="{17629DDC-C28F-4622-87E0-860DA5B77052}" srcOrd="1" destOrd="0" presId="urn:microsoft.com/office/officeart/2005/8/layout/hList6"/>
    <dgm:cxn modelId="{63A4B832-E39E-4F91-88E7-CC174ACDCF82}" type="presParOf" srcId="{2256535D-0DE6-45D5-8856-85A9D4B12B27}" destId="{A7D140F6-D95C-4693-8C4F-E042F62928C9}" srcOrd="2" destOrd="0" presId="urn:microsoft.com/office/officeart/2005/8/layout/hList6"/>
    <dgm:cxn modelId="{01224A30-BB99-48C4-A001-9D77E2F4E8EF}" type="presParOf" srcId="{2256535D-0DE6-45D5-8856-85A9D4B12B27}" destId="{C6186421-23F1-42CE-B311-20EEDCA0BC9E}" srcOrd="3" destOrd="0" presId="urn:microsoft.com/office/officeart/2005/8/layout/hList6"/>
    <dgm:cxn modelId="{C9EBB709-CB5B-4D90-AA5B-E2743B8584FE}" type="presParOf" srcId="{2256535D-0DE6-45D5-8856-85A9D4B12B27}" destId="{EB1CBD0F-1135-4923-AC73-59F9E87116FD}" srcOrd="4" destOrd="0" presId="urn:microsoft.com/office/officeart/2005/8/layout/hList6"/>
    <dgm:cxn modelId="{279EC83C-907D-4FAB-AE75-15EC671A8A39}" type="presParOf" srcId="{2256535D-0DE6-45D5-8856-85A9D4B12B27}" destId="{AB0E84F4-1B14-409E-8469-13A171B7D08E}" srcOrd="5" destOrd="0" presId="urn:microsoft.com/office/officeart/2005/8/layout/hList6"/>
    <dgm:cxn modelId="{70964BB6-2161-4B92-9A41-A226370301AE}" type="presParOf" srcId="{2256535D-0DE6-45D5-8856-85A9D4B12B27}" destId="{63F31ADF-51BE-47D8-8A91-A7CF8647DDF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6B3154-F7DA-41C9-B8A3-005CBC52693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628A02A-A436-4D09-A0B9-7F0E0A6C5CC7}">
      <dgm:prSet phldrT="[Texte]" custT="1"/>
      <dgm:spPr/>
      <dgm:t>
        <a:bodyPr/>
        <a:lstStyle/>
        <a:p>
          <a:r>
            <a:rPr lang="fr-F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PILIERS</a:t>
          </a:r>
        </a:p>
        <a:p>
          <a:r>
            <a:rPr lang="fr-F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2018-2022</a:t>
          </a:r>
          <a:endParaRPr lang="fr-FR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9D69C-D6A0-46CB-B4DD-3B911B740CAC}" type="parTrans" cxnId="{7AF4592F-401C-418B-A36E-900F862E4AD6}">
      <dgm:prSet/>
      <dgm:spPr/>
      <dgm:t>
        <a:bodyPr/>
        <a:lstStyle/>
        <a:p>
          <a:endParaRPr lang="fr-FR"/>
        </a:p>
      </dgm:t>
    </dgm:pt>
    <dgm:pt modelId="{D700D11C-1CF7-4E54-9E00-161DF7059007}" type="sibTrans" cxnId="{7AF4592F-401C-418B-A36E-900F862E4AD6}">
      <dgm:prSet/>
      <dgm:spPr/>
      <dgm:t>
        <a:bodyPr/>
        <a:lstStyle/>
        <a:p>
          <a:endParaRPr lang="fr-FR"/>
        </a:p>
      </dgm:t>
    </dgm:pt>
    <dgm:pt modelId="{B8B8B375-3431-46C0-9C92-0E87C8BE7F31}">
      <dgm:prSet phldrT="[Texte]" custT="1"/>
      <dgm:spPr/>
      <dgm:t>
        <a:bodyPr/>
        <a:lstStyle/>
        <a:p>
          <a:r>
            <a:rPr lang="fr-FR" sz="1700" b="1" i="0" noProof="0" dirty="0" smtClean="0">
              <a:latin typeface="Arial" panose="020B0604020202020204" pitchFamily="34" charset="0"/>
              <a:cs typeface="Arial" panose="020B0604020202020204" pitchFamily="34" charset="0"/>
            </a:rPr>
            <a:t>Pilier 1 : </a:t>
          </a:r>
          <a:r>
            <a:rPr lang="fr-FR" sz="1700" b="1" i="0" dirty="0" smtClean="0">
              <a:solidFill>
                <a:srgbClr val="0E04DC"/>
              </a:solidFill>
              <a:latin typeface="Arial" panose="020B0604020202020204" pitchFamily="34" charset="0"/>
              <a:cs typeface="Arial" panose="020B0604020202020204" pitchFamily="34" charset="0"/>
            </a:rPr>
            <a:t>Renforcer les infrastructures structurantes et la gouvernance, </a:t>
          </a:r>
          <a:r>
            <a:rPr lang="fr-FR" sz="17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pour la compétitivité de l’économie et l’efficacité des investissements</a:t>
          </a:r>
          <a:endParaRPr lang="fr-FR" sz="1700" i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302F5-967C-410A-9D61-A180933FFBBF}" type="parTrans" cxnId="{F7C0B1DB-FBCF-414B-AAEA-21282E225D21}">
      <dgm:prSet/>
      <dgm:spPr/>
      <dgm:t>
        <a:bodyPr/>
        <a:lstStyle/>
        <a:p>
          <a:endParaRPr lang="fr-FR"/>
        </a:p>
      </dgm:t>
    </dgm:pt>
    <dgm:pt modelId="{D19F63F5-9A49-4B51-9618-FAB71F434D04}" type="sibTrans" cxnId="{F7C0B1DB-FBCF-414B-AAEA-21282E225D21}">
      <dgm:prSet/>
      <dgm:spPr/>
      <dgm:t>
        <a:bodyPr/>
        <a:lstStyle/>
        <a:p>
          <a:endParaRPr lang="fr-FR"/>
        </a:p>
      </dgm:t>
    </dgm:pt>
    <dgm:pt modelId="{283C4FB1-934C-4912-9D5A-3027713C3EA7}">
      <dgm:prSet phldrT="[Texte]" custT="1"/>
      <dgm:spPr/>
      <dgm:t>
        <a:bodyPr/>
        <a:lstStyle/>
        <a:p>
          <a:r>
            <a:rPr lang="fr-FR" sz="1700" b="1" i="0" noProof="0" dirty="0" smtClean="0">
              <a:latin typeface="Arial" panose="020B0604020202020204" pitchFamily="34" charset="0"/>
              <a:cs typeface="Arial" panose="020B0604020202020204" pitchFamily="34" charset="0"/>
            </a:rPr>
            <a:t>Pilier 2: </a:t>
          </a:r>
          <a:r>
            <a:rPr lang="fr-FR" sz="1700" b="1" i="0" dirty="0" smtClean="0">
              <a:solidFill>
                <a:srgbClr val="0E04DC"/>
              </a:solidFill>
              <a:latin typeface="Arial" panose="020B0604020202020204" pitchFamily="34" charset="0"/>
              <a:cs typeface="Arial" panose="020B0604020202020204" pitchFamily="34" charset="0"/>
            </a:rPr>
            <a:t>Développer les chaînes de valeurs agro-industrielles, </a:t>
          </a:r>
          <a:r>
            <a:rPr lang="fr-FR" sz="17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pour une croissance inclusive et durable</a:t>
          </a:r>
          <a:endParaRPr lang="fr-FR" sz="1700" b="1" i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158551-2802-43FF-A9F6-450D26B2945C}" type="parTrans" cxnId="{688E6206-A3C9-47F2-BFA1-ADA52A67B36B}">
      <dgm:prSet/>
      <dgm:spPr/>
      <dgm:t>
        <a:bodyPr/>
        <a:lstStyle/>
        <a:p>
          <a:endParaRPr lang="fr-FR"/>
        </a:p>
      </dgm:t>
    </dgm:pt>
    <dgm:pt modelId="{4B600880-0D3E-4B4B-818C-72FC2C4CA34B}" type="sibTrans" cxnId="{688E6206-A3C9-47F2-BFA1-ADA52A67B36B}">
      <dgm:prSet/>
      <dgm:spPr/>
      <dgm:t>
        <a:bodyPr/>
        <a:lstStyle/>
        <a:p>
          <a:endParaRPr lang="fr-FR"/>
        </a:p>
      </dgm:t>
    </dgm:pt>
    <dgm:pt modelId="{04169C8B-C4D5-459D-979F-F8553C77AD92}">
      <dgm:prSet phldrT="[Texte]"/>
      <dgm:spPr/>
      <dgm:t>
        <a:bodyPr/>
        <a:lstStyle/>
        <a:p>
          <a:endParaRPr lang="fr-F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FE7541-2889-4A4B-ABB3-6D274CC4AFD2}" type="parTrans" cxnId="{2667DC66-E378-4D1A-9CA3-4A72C3141B04}">
      <dgm:prSet/>
      <dgm:spPr/>
      <dgm:t>
        <a:bodyPr/>
        <a:lstStyle/>
        <a:p>
          <a:endParaRPr lang="fr-FR"/>
        </a:p>
      </dgm:t>
    </dgm:pt>
    <dgm:pt modelId="{E4D74358-B875-471E-9DF4-14682EF598F1}" type="sibTrans" cxnId="{2667DC66-E378-4D1A-9CA3-4A72C3141B04}">
      <dgm:prSet/>
      <dgm:spPr/>
      <dgm:t>
        <a:bodyPr/>
        <a:lstStyle/>
        <a:p>
          <a:endParaRPr lang="fr-FR"/>
        </a:p>
      </dgm:t>
    </dgm:pt>
    <dgm:pt modelId="{1BBD8D45-1BA1-4EF4-A11F-A5616CCA9E86}">
      <dgm:prSet phldrT="[Texte]" custT="1"/>
      <dgm:spPr/>
      <dgm:t>
        <a:bodyPr/>
        <a:lstStyle/>
        <a:p>
          <a:endParaRPr lang="fr-FR" sz="1700" b="1" i="0" dirty="0">
            <a:solidFill>
              <a:srgbClr val="0E04D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F4CA23-723C-4059-BE6C-BB5B26886784}" type="parTrans" cxnId="{85FE5388-DC71-4E06-90A7-AB6B6A2821EC}">
      <dgm:prSet/>
      <dgm:spPr/>
      <dgm:t>
        <a:bodyPr/>
        <a:lstStyle/>
        <a:p>
          <a:endParaRPr lang="fr-FR"/>
        </a:p>
      </dgm:t>
    </dgm:pt>
    <dgm:pt modelId="{7D5ED621-A579-4325-A888-0FC3147D2E9A}" type="sibTrans" cxnId="{85FE5388-DC71-4E06-90A7-AB6B6A2821EC}">
      <dgm:prSet/>
      <dgm:spPr/>
      <dgm:t>
        <a:bodyPr/>
        <a:lstStyle/>
        <a:p>
          <a:endParaRPr lang="fr-FR"/>
        </a:p>
      </dgm:t>
    </dgm:pt>
    <dgm:pt modelId="{BDB94D70-A92E-4AEE-AB25-BC08D5DC3A04}" type="pres">
      <dgm:prSet presAssocID="{E56B3154-F7DA-41C9-B8A3-005CBC52693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7B13001-DEFD-4170-AE16-BA5FE6D5F673}" type="pres">
      <dgm:prSet presAssocID="{A628A02A-A436-4D09-A0B9-7F0E0A6C5CC7}" presName="linNode" presStyleCnt="0"/>
      <dgm:spPr/>
    </dgm:pt>
    <dgm:pt modelId="{A0D51871-67C6-4F37-8EA0-784631438CFD}" type="pres">
      <dgm:prSet presAssocID="{A628A02A-A436-4D09-A0B9-7F0E0A6C5CC7}" presName="parentShp" presStyleLbl="node1" presStyleIdx="0" presStyleCnt="1" custScaleX="58346" custScaleY="75965" custLinFactNeighborX="1908" custLinFactNeighborY="12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FC8774-1669-47BB-8BEF-B5468DB4F5A1}" type="pres">
      <dgm:prSet presAssocID="{A628A02A-A436-4D09-A0B9-7F0E0A6C5CC7}" presName="childShp" presStyleLbl="bgAccFollowNode1" presStyleIdx="0" presStyleCnt="1" custScaleX="129975" custScaleY="100098" custLinFactNeighborX="2900" custLinFactNeighborY="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5FE5388-DC71-4E06-90A7-AB6B6A2821EC}" srcId="{A628A02A-A436-4D09-A0B9-7F0E0A6C5CC7}" destId="{1BBD8D45-1BA1-4EF4-A11F-A5616CCA9E86}" srcOrd="2" destOrd="0" parTransId="{C7F4CA23-723C-4059-BE6C-BB5B26886784}" sibTransId="{7D5ED621-A579-4325-A888-0FC3147D2E9A}"/>
    <dgm:cxn modelId="{9BCA62AE-526A-471E-964F-83F3EC543F77}" type="presOf" srcId="{B8B8B375-3431-46C0-9C92-0E87C8BE7F31}" destId="{54FC8774-1669-47BB-8BEF-B5468DB4F5A1}" srcOrd="0" destOrd="1" presId="urn:microsoft.com/office/officeart/2005/8/layout/vList6"/>
    <dgm:cxn modelId="{A860E0F0-E318-46C1-B0B9-15E0CCAFD3FA}" type="presOf" srcId="{04169C8B-C4D5-459D-979F-F8553C77AD92}" destId="{54FC8774-1669-47BB-8BEF-B5468DB4F5A1}" srcOrd="0" destOrd="0" presId="urn:microsoft.com/office/officeart/2005/8/layout/vList6"/>
    <dgm:cxn modelId="{FDAD5870-3A17-4AF6-8E0B-CFA30B4FE949}" type="presOf" srcId="{A628A02A-A436-4D09-A0B9-7F0E0A6C5CC7}" destId="{A0D51871-67C6-4F37-8EA0-784631438CFD}" srcOrd="0" destOrd="0" presId="urn:microsoft.com/office/officeart/2005/8/layout/vList6"/>
    <dgm:cxn modelId="{046F8EBB-D25D-4B56-B20D-7C3F7C640923}" type="presOf" srcId="{1BBD8D45-1BA1-4EF4-A11F-A5616CCA9E86}" destId="{54FC8774-1669-47BB-8BEF-B5468DB4F5A1}" srcOrd="0" destOrd="2" presId="urn:microsoft.com/office/officeart/2005/8/layout/vList6"/>
    <dgm:cxn modelId="{688E6206-A3C9-47F2-BFA1-ADA52A67B36B}" srcId="{A628A02A-A436-4D09-A0B9-7F0E0A6C5CC7}" destId="{283C4FB1-934C-4912-9D5A-3027713C3EA7}" srcOrd="3" destOrd="0" parTransId="{D3158551-2802-43FF-A9F6-450D26B2945C}" sibTransId="{4B600880-0D3E-4B4B-818C-72FC2C4CA34B}"/>
    <dgm:cxn modelId="{56D40AB1-D0D0-4363-8B61-7D16D522AEB2}" type="presOf" srcId="{E56B3154-F7DA-41C9-B8A3-005CBC52693F}" destId="{BDB94D70-A92E-4AEE-AB25-BC08D5DC3A04}" srcOrd="0" destOrd="0" presId="urn:microsoft.com/office/officeart/2005/8/layout/vList6"/>
    <dgm:cxn modelId="{83232D33-DC6B-468D-9AAF-CDF978AFC48B}" type="presOf" srcId="{283C4FB1-934C-4912-9D5A-3027713C3EA7}" destId="{54FC8774-1669-47BB-8BEF-B5468DB4F5A1}" srcOrd="0" destOrd="3" presId="urn:microsoft.com/office/officeart/2005/8/layout/vList6"/>
    <dgm:cxn modelId="{2667DC66-E378-4D1A-9CA3-4A72C3141B04}" srcId="{A628A02A-A436-4D09-A0B9-7F0E0A6C5CC7}" destId="{04169C8B-C4D5-459D-979F-F8553C77AD92}" srcOrd="0" destOrd="0" parTransId="{4FFE7541-2889-4A4B-ABB3-6D274CC4AFD2}" sibTransId="{E4D74358-B875-471E-9DF4-14682EF598F1}"/>
    <dgm:cxn modelId="{7AF4592F-401C-418B-A36E-900F862E4AD6}" srcId="{E56B3154-F7DA-41C9-B8A3-005CBC52693F}" destId="{A628A02A-A436-4D09-A0B9-7F0E0A6C5CC7}" srcOrd="0" destOrd="0" parTransId="{0CE9D69C-D6A0-46CB-B4DD-3B911B740CAC}" sibTransId="{D700D11C-1CF7-4E54-9E00-161DF7059007}"/>
    <dgm:cxn modelId="{F7C0B1DB-FBCF-414B-AAEA-21282E225D21}" srcId="{A628A02A-A436-4D09-A0B9-7F0E0A6C5CC7}" destId="{B8B8B375-3431-46C0-9C92-0E87C8BE7F31}" srcOrd="1" destOrd="0" parTransId="{C79302F5-967C-410A-9D61-A180933FFBBF}" sibTransId="{D19F63F5-9A49-4B51-9618-FAB71F434D04}"/>
    <dgm:cxn modelId="{8C9E76FF-71FE-4AE4-9744-B31FCB0EAD31}" type="presParOf" srcId="{BDB94D70-A92E-4AEE-AB25-BC08D5DC3A04}" destId="{F7B13001-DEFD-4170-AE16-BA5FE6D5F673}" srcOrd="0" destOrd="0" presId="urn:microsoft.com/office/officeart/2005/8/layout/vList6"/>
    <dgm:cxn modelId="{71C82C51-C0C0-4CBC-BDF1-2E3C47EDDAB1}" type="presParOf" srcId="{F7B13001-DEFD-4170-AE16-BA5FE6D5F673}" destId="{A0D51871-67C6-4F37-8EA0-784631438CFD}" srcOrd="0" destOrd="0" presId="urn:microsoft.com/office/officeart/2005/8/layout/vList6"/>
    <dgm:cxn modelId="{3B16D5C8-45B7-406A-B4B2-AE2D59D09BB7}" type="presParOf" srcId="{F7B13001-DEFD-4170-AE16-BA5FE6D5F673}" destId="{54FC8774-1669-47BB-8BEF-B5468DB4F5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A7316-92B6-405E-AC9D-0A58A9DCE241}">
      <dsp:nvSpPr>
        <dsp:cNvPr id="0" name=""/>
        <dsp:cNvSpPr/>
      </dsp:nvSpPr>
      <dsp:spPr>
        <a:xfrm rot="16200000">
          <a:off x="-893750" y="893750"/>
          <a:ext cx="4038600" cy="22510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4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I.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PRESENTATION DU GROUPE DE LA BAD-OFFRE DE PRODUITS FINANCIERS</a:t>
          </a:r>
          <a:endParaRPr lang="en-US" sz="1500" b="1" kern="1200" dirty="0"/>
        </a:p>
      </dsp:txBody>
      <dsp:txXfrm rot="5400000">
        <a:off x="0" y="807720"/>
        <a:ext cx="2251099" cy="2423160"/>
      </dsp:txXfrm>
    </dsp:sp>
    <dsp:sp modelId="{A7D140F6-D95C-4693-8C4F-E042F62928C9}">
      <dsp:nvSpPr>
        <dsp:cNvPr id="0" name=""/>
        <dsp:cNvSpPr/>
      </dsp:nvSpPr>
      <dsp:spPr>
        <a:xfrm rot="16200000">
          <a:off x="1457033" y="884027"/>
          <a:ext cx="4038600" cy="227054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4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II.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PORTEFEUILLE EN COURS</a:t>
          </a:r>
          <a:br>
            <a:rPr lang="fr-FR" sz="1500" b="1" kern="1200" dirty="0" smtClean="0"/>
          </a:br>
          <a:endParaRPr lang="en-US" sz="1500" b="1" kern="1200" dirty="0"/>
        </a:p>
      </dsp:txBody>
      <dsp:txXfrm rot="5400000">
        <a:off x="2341060" y="807720"/>
        <a:ext cx="2270545" cy="2423160"/>
      </dsp:txXfrm>
    </dsp:sp>
    <dsp:sp modelId="{EB1CBD0F-1135-4923-AC73-59F9E87116FD}">
      <dsp:nvSpPr>
        <dsp:cNvPr id="0" name=""/>
        <dsp:cNvSpPr/>
      </dsp:nvSpPr>
      <dsp:spPr>
        <a:xfrm rot="16200000">
          <a:off x="4101853" y="1023973"/>
          <a:ext cx="4038600" cy="199065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4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III.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NOUVELLE STRATEGIE: DSP 2018-2022 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PILIERS D’INTERVENTION</a:t>
          </a:r>
          <a:endParaRPr lang="en-US" sz="1500" b="1" kern="1200" dirty="0"/>
        </a:p>
      </dsp:txBody>
      <dsp:txXfrm rot="5400000">
        <a:off x="5125827" y="807719"/>
        <a:ext cx="1990652" cy="2423160"/>
      </dsp:txXfrm>
    </dsp:sp>
    <dsp:sp modelId="{63F31ADF-51BE-47D8-8A91-A7CF8647DDF1}">
      <dsp:nvSpPr>
        <dsp:cNvPr id="0" name=""/>
        <dsp:cNvSpPr/>
      </dsp:nvSpPr>
      <dsp:spPr>
        <a:xfrm rot="16200000">
          <a:off x="6225205" y="1193230"/>
          <a:ext cx="4038600" cy="165213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4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IV.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PROGRAMME INDICATIF D’OPERATIONS DSP 2018-2022</a:t>
          </a:r>
          <a:endParaRPr lang="en-US" sz="1500" kern="1200" dirty="0"/>
        </a:p>
      </dsp:txBody>
      <dsp:txXfrm rot="5400000">
        <a:off x="7418435" y="807720"/>
        <a:ext cx="1652139" cy="2423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C8774-1669-47BB-8BEF-B5468DB4F5A1}">
      <dsp:nvSpPr>
        <dsp:cNvPr id="0" name=""/>
        <dsp:cNvSpPr/>
      </dsp:nvSpPr>
      <dsp:spPr>
        <a:xfrm>
          <a:off x="1299562" y="3980"/>
          <a:ext cx="4330831" cy="40783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i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Pilier 1 : </a:t>
          </a:r>
          <a:r>
            <a:rPr lang="fr-FR" sz="1700" b="1" i="0" kern="1200" dirty="0" smtClean="0">
              <a:solidFill>
                <a:srgbClr val="0E04DC"/>
              </a:solidFill>
              <a:latin typeface="Arial" panose="020B0604020202020204" pitchFamily="34" charset="0"/>
              <a:cs typeface="Arial" panose="020B0604020202020204" pitchFamily="34" charset="0"/>
            </a:rPr>
            <a:t>Renforcer les infrastructures structurantes et la gouvernance, </a:t>
          </a:r>
          <a:r>
            <a:rPr lang="fr-FR" sz="17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pour la compétitivité de l’économie et l’efficacité des investissements</a:t>
          </a:r>
          <a:endParaRPr lang="fr-FR" sz="1700" i="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b="1" i="0" kern="1200" dirty="0">
            <a:solidFill>
              <a:srgbClr val="0E04DC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i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Pilier 2: </a:t>
          </a:r>
          <a:r>
            <a:rPr lang="fr-FR" sz="1700" b="1" i="0" kern="1200" dirty="0" smtClean="0">
              <a:solidFill>
                <a:srgbClr val="0E04DC"/>
              </a:solidFill>
              <a:latin typeface="Arial" panose="020B0604020202020204" pitchFamily="34" charset="0"/>
              <a:cs typeface="Arial" panose="020B0604020202020204" pitchFamily="34" charset="0"/>
            </a:rPr>
            <a:t>Développer les chaînes de valeurs agro-industrielles, </a:t>
          </a:r>
          <a:r>
            <a:rPr lang="fr-FR" sz="17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pour une croissance inclusive et durable</a:t>
          </a:r>
          <a:endParaRPr lang="fr-FR" sz="1700" b="1" i="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9562" y="513775"/>
        <a:ext cx="2801447" cy="3058768"/>
      </dsp:txXfrm>
    </dsp:sp>
    <dsp:sp modelId="{A0D51871-67C6-4F37-8EA0-784631438CFD}">
      <dsp:nvSpPr>
        <dsp:cNvPr id="0" name=""/>
        <dsp:cNvSpPr/>
      </dsp:nvSpPr>
      <dsp:spPr>
        <a:xfrm>
          <a:off x="65317" y="545327"/>
          <a:ext cx="1296078" cy="3095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PILIERS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2018-2022</a:t>
          </a:r>
          <a:endParaRPr lang="fr-FR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586" y="608596"/>
        <a:ext cx="1169540" cy="2968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0.3235</cdr:y>
    </cdr:from>
    <cdr:to>
      <cdr:x>0.5</cdr:x>
      <cdr:y>0.44423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600200" y="938242"/>
          <a:ext cx="800101" cy="350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 smtClean="0"/>
            <a:t>X 6</a:t>
          </a:r>
          <a:endParaRPr lang="fr-FR" sz="1400" b="1" dirty="0"/>
        </a:p>
      </cdr:txBody>
    </cdr:sp>
  </cdr:relSizeAnchor>
  <cdr:relSizeAnchor xmlns:cdr="http://schemas.openxmlformats.org/drawingml/2006/chartDrawing">
    <cdr:from>
      <cdr:x>0.02956</cdr:x>
      <cdr:y>0.82918</cdr:y>
    </cdr:from>
    <cdr:to>
      <cdr:x>0.95238</cdr:x>
      <cdr:y>0.99109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1919" y="2731683"/>
          <a:ext cx="4430081" cy="5334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19413" cy="493712"/>
          </a:xfrm>
          <a:prstGeom prst="rect">
            <a:avLst/>
          </a:prstGeom>
        </p:spPr>
        <p:txBody>
          <a:bodyPr vert="horz" lIns="91179" tIns="45590" rIns="91179" bIns="4559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3"/>
            <a:ext cx="2919412" cy="493712"/>
          </a:xfrm>
          <a:prstGeom prst="rect">
            <a:avLst/>
          </a:prstGeom>
        </p:spPr>
        <p:txBody>
          <a:bodyPr vert="horz" lIns="91179" tIns="45590" rIns="91179" bIns="45590" rtlCol="0"/>
          <a:lstStyle>
            <a:lvl1pPr algn="r">
              <a:defRPr sz="1200"/>
            </a:lvl1pPr>
          </a:lstStyle>
          <a:p>
            <a:fld id="{24DBABF5-7900-4DD8-A307-A5A3C8EB0F85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6" y="9371016"/>
            <a:ext cx="2919413" cy="493712"/>
          </a:xfrm>
          <a:prstGeom prst="rect">
            <a:avLst/>
          </a:prstGeom>
        </p:spPr>
        <p:txBody>
          <a:bodyPr vert="horz" lIns="91179" tIns="45590" rIns="91179" bIns="4559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6"/>
            <a:ext cx="2919412" cy="493712"/>
          </a:xfrm>
          <a:prstGeom prst="rect">
            <a:avLst/>
          </a:prstGeom>
        </p:spPr>
        <p:txBody>
          <a:bodyPr vert="horz" lIns="91179" tIns="45590" rIns="91179" bIns="45590" rtlCol="0" anchor="b"/>
          <a:lstStyle>
            <a:lvl1pPr algn="r">
              <a:defRPr sz="1200"/>
            </a:lvl1pPr>
          </a:lstStyle>
          <a:p>
            <a:fld id="{FC46CCED-8598-4F53-9ED4-49368CE2B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968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1" cy="493315"/>
          </a:xfrm>
          <a:prstGeom prst="rect">
            <a:avLst/>
          </a:prstGeom>
        </p:spPr>
        <p:txBody>
          <a:bodyPr vert="horz" lIns="91179" tIns="45590" rIns="91179" bIns="45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2"/>
            <a:ext cx="2918831" cy="493315"/>
          </a:xfrm>
          <a:prstGeom prst="rect">
            <a:avLst/>
          </a:prstGeom>
        </p:spPr>
        <p:txBody>
          <a:bodyPr vert="horz" lIns="91179" tIns="45590" rIns="91179" bIns="45590" rtlCol="0"/>
          <a:lstStyle>
            <a:lvl1pPr algn="r">
              <a:defRPr sz="1200"/>
            </a:lvl1pPr>
          </a:lstStyle>
          <a:p>
            <a:fld id="{01B6DDBA-756E-42FE-89A0-16557F8AF762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236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9" tIns="45590" rIns="91179" bIns="455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179" tIns="45590" rIns="91179" bIns="455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1" cy="493315"/>
          </a:xfrm>
          <a:prstGeom prst="rect">
            <a:avLst/>
          </a:prstGeom>
        </p:spPr>
        <p:txBody>
          <a:bodyPr vert="horz" lIns="91179" tIns="45590" rIns="91179" bIns="45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8"/>
            <a:ext cx="2918831" cy="493315"/>
          </a:xfrm>
          <a:prstGeom prst="rect">
            <a:avLst/>
          </a:prstGeom>
        </p:spPr>
        <p:txBody>
          <a:bodyPr vert="horz" lIns="91179" tIns="45590" rIns="91179" bIns="45590" rtlCol="0" anchor="b"/>
          <a:lstStyle>
            <a:lvl1pPr algn="r">
              <a:defRPr sz="1200"/>
            </a:lvl1pPr>
          </a:lstStyle>
          <a:p>
            <a:fld id="{F00E890A-E152-47FF-8EDF-D76E329794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2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890A-E152-47FF-8EDF-D76E329794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28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890A-E152-47FF-8EDF-D76E3297946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890A-E152-47FF-8EDF-D76E3297946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6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890A-E152-47FF-8EDF-D76E3297946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3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2363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76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FDDB6-1383-4838-9E25-8AFB13CA87A5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7762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398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Wingdings" panose="05000000000000000000" pitchFamily="2" charset="2"/>
              <a:buNone/>
            </a:pPr>
            <a:r>
              <a:rPr lang="en-US" dirty="0" smtClean="0"/>
              <a:t>ADB only classification</a:t>
            </a:r>
            <a:r>
              <a:rPr lang="en-US" baseline="0" dirty="0" smtClean="0"/>
              <a:t> includes </a:t>
            </a:r>
            <a:r>
              <a:rPr lang="en-US" sz="1200" i="0" baseline="0" dirty="0" smtClean="0"/>
              <a:t>graduating countries </a:t>
            </a:r>
            <a:r>
              <a:rPr lang="en-US" sz="1200" baseline="0" dirty="0" smtClean="0"/>
              <a:t>who are eligible for ADF funding </a:t>
            </a:r>
            <a:r>
              <a:rPr lang="en-US" sz="1200" b="1" baseline="0" dirty="0" smtClean="0">
                <a:solidFill>
                  <a:schemeClr val="accent3"/>
                </a:solidFill>
              </a:rPr>
              <a:t>on blend terms </a:t>
            </a:r>
            <a:r>
              <a:rPr lang="en-US" sz="1200" baseline="0" dirty="0" smtClean="0"/>
              <a:t>during phasing-out period</a:t>
            </a:r>
          </a:p>
          <a:p>
            <a:pPr algn="l"/>
            <a:r>
              <a:rPr lang="en-US" sz="1200" baseline="0" dirty="0" smtClean="0"/>
              <a:t>i.e. Angola and Cape Verde</a:t>
            </a:r>
          </a:p>
          <a:p>
            <a:pPr algn="l"/>
            <a:endParaRPr lang="en-US" sz="1200" baseline="0" dirty="0" smtClean="0"/>
          </a:p>
          <a:p>
            <a:pPr algn="l"/>
            <a:r>
              <a:rPr lang="en-US" sz="1200" baseline="0" dirty="0" smtClean="0"/>
              <a:t>Blend countries borrow on blend terms which are deemed to be LESS concessional than conventional low income country financial terms.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76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B9AECE-5DEC-44AB-AE45-8F1FD823E24F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7762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37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76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FDDB6-1383-4838-9E25-8AFB13CA87A5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7762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81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8037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100" dirty="0" smtClean="0">
                <a:latin typeface="+mj-lt"/>
              </a:rPr>
              <a:t>Under Loans, there are </a:t>
            </a:r>
            <a:r>
              <a:rPr lang="en-US" sz="1100" b="0" kern="120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Sovereign Guaranteed Loans, Non sovereign guaranteed Loans; Nigeria Trust Fund Loans; Local Currency Loans and Syndicated Loans products (parallel co-financing and A/B structures)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100" dirty="0" smtClean="0">
                <a:latin typeface="+mj-lt"/>
              </a:rPr>
              <a:t>Under guarantees,</a:t>
            </a:r>
            <a:r>
              <a:rPr lang="en-US" sz="1100" baseline="0" dirty="0" smtClean="0">
                <a:latin typeface="+mj-lt"/>
              </a:rPr>
              <a:t> </a:t>
            </a:r>
            <a:r>
              <a:rPr lang="en-US" sz="1100" b="0" dirty="0" smtClean="0">
                <a:solidFill>
                  <a:schemeClr val="tx1"/>
                </a:solidFill>
                <a:latin typeface="+mj-lt"/>
              </a:rPr>
              <a:t>Partial Risk Guarantee and </a:t>
            </a:r>
            <a:r>
              <a:rPr lang="en-US" sz="1100" b="0" kern="120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Partial Credit Guarantee for both ADB</a:t>
            </a:r>
            <a:r>
              <a:rPr lang="en-US" sz="1100" b="0" kern="1200" baseline="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 and most recently ADF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100" b="1" kern="120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Under Equity/</a:t>
            </a:r>
            <a:r>
              <a:rPr lang="en-US" sz="1100" b="1" kern="1200" baseline="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Quasi </a:t>
            </a:r>
            <a:r>
              <a:rPr lang="en-US" sz="1100" b="0" kern="1200" baseline="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we offer direct and indirect equity as well as sub debt/ mezzanine, convertible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100" b="1" kern="1200" baseline="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Risk Management Products, </a:t>
            </a:r>
            <a:r>
              <a:rPr lang="en-US" sz="1100" b="0" kern="1200" baseline="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we offer </a:t>
            </a:r>
            <a:r>
              <a:rPr lang="en-US" sz="1100" b="0" kern="120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Interest Rate Swaps; Currency Swaps; Commodity / Index Swaps; and Interest Rate Caps and Collars</a:t>
            </a:r>
          </a:p>
          <a:p>
            <a:pPr marL="285750" lvl="1" indent="-285750" defTabSz="473075" eaLnBrk="0" hangingPunct="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100" b="1" kern="120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Trade Finance</a:t>
            </a:r>
            <a:r>
              <a:rPr lang="en-US" sz="1100" b="0" kern="120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, we offer Risk Participation Agreement;</a:t>
            </a:r>
            <a:r>
              <a:rPr lang="en-US" sz="1100" b="0" kern="1200" baseline="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n-US" sz="1100" b="0" kern="120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Trade Finance Lines Of Credit; Soft Commodity Finance Facility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1100" b="1" kern="120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Special Initiatives and Funds</a:t>
            </a:r>
            <a:r>
              <a:rPr lang="en-US" sz="1100" b="1" kern="1200" baseline="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 </a:t>
            </a:r>
            <a:r>
              <a:rPr lang="en-US" sz="1100" b="0" kern="1200" baseline="0" dirty="0" smtClean="0">
                <a:solidFill>
                  <a:schemeClr val="tx1"/>
                </a:solidFill>
                <a:latin typeface="+mj-lt"/>
                <a:ea typeface="+mn-ea"/>
                <a:cs typeface="Arial" charset="0"/>
              </a:rPr>
              <a:t>organized under thematic such as </a:t>
            </a:r>
            <a:r>
              <a:rPr lang="en-GB" sz="1100" b="0" kern="1200" dirty="0" smtClean="0">
                <a:solidFill>
                  <a:srgbClr val="000066"/>
                </a:solidFill>
                <a:latin typeface="+mj-lt"/>
                <a:ea typeface="+mn-ea"/>
                <a:cs typeface="Arial"/>
              </a:rPr>
              <a:t>Clean Investment Fund, Green Climate Fund, Sustainable Energy for All and bilateral TFs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76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9840B6-DBD1-4E58-81E1-ABFC8EF39349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7762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09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890A-E152-47FF-8EDF-D76E329794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2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E890A-E152-47FF-8EDF-D76E329794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02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E890A-E152-47FF-8EDF-D76E32979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29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246-1D81-4C68-B809-77FA140986F5}" type="datetime1">
              <a:rPr lang="en-US" smtClean="0"/>
              <a:t>10/29/2018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3A2A-32B7-45FD-853B-7C28BEE129C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A330-6DCC-4537-AE3B-AADC05BF8D85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3A2A-32B7-45FD-853B-7C28BEE129C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DBAA-7A43-41F9-87DD-CC3DD0F74CB8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3A2A-32B7-45FD-853B-7C28BEE129C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8902-B5EB-4842-A918-811490EF53F5}" type="slidenum">
              <a:rPr lang="en-GB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Presentation of financial products - 2011</a:t>
            </a:r>
          </a:p>
        </p:txBody>
      </p:sp>
    </p:spTree>
    <p:extLst>
      <p:ext uri="{BB962C8B-B14F-4D97-AF65-F5344CB8AC3E}">
        <p14:creationId xmlns:p14="http://schemas.microsoft.com/office/powerpoint/2010/main" val="4111485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8902-B5EB-4842-A918-811490EF53F5}" type="slidenum">
              <a:rPr lang="en-GB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Presentation of financial products - 2011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/>
          </p:nvPr>
        </p:nvSpPr>
        <p:spPr>
          <a:xfrm>
            <a:off x="353163" y="811213"/>
            <a:ext cx="8439150" cy="53149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14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031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83B5-CEF5-48E9-9D26-4A7F10DDE7F7}" type="slidenum">
              <a:rPr lang="en-GB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Presentation of financial products - 2011</a:t>
            </a:r>
          </a:p>
        </p:txBody>
      </p:sp>
    </p:spTree>
    <p:extLst>
      <p:ext uri="{BB962C8B-B14F-4D97-AF65-F5344CB8AC3E}">
        <p14:creationId xmlns:p14="http://schemas.microsoft.com/office/powerpoint/2010/main" val="1047367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54136" y="6064022"/>
            <a:ext cx="85469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9D4DD-36DC-4EB9-B856-AD910FD034A5}" type="slidenum">
              <a:rPr lang="en-GB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Presentation of financial products - 2011</a:t>
            </a:r>
          </a:p>
        </p:txBody>
      </p:sp>
    </p:spTree>
    <p:extLst>
      <p:ext uri="{BB962C8B-B14F-4D97-AF65-F5344CB8AC3E}">
        <p14:creationId xmlns:p14="http://schemas.microsoft.com/office/powerpoint/2010/main" val="2191111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2D9B-381E-4DC5-A3D1-8A333F10E104}" type="slidenum">
              <a:rPr lang="en-GB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Presentation of financial products - 2011</a:t>
            </a:r>
          </a:p>
        </p:txBody>
      </p:sp>
    </p:spTree>
    <p:extLst>
      <p:ext uri="{BB962C8B-B14F-4D97-AF65-F5344CB8AC3E}">
        <p14:creationId xmlns:p14="http://schemas.microsoft.com/office/powerpoint/2010/main" val="1722226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2031" y="152400"/>
            <a:ext cx="8299938" cy="990600"/>
          </a:xfrm>
        </p:spPr>
        <p:txBody>
          <a:bodyPr/>
          <a:lstStyle>
            <a:lvl1pPr algn="ctr">
              <a:defRPr sz="2002" b="1" baseline="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63F61-4050-4A94-A5C8-59F4CD9F00CD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03249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8204-6D33-4A80-94BB-DB58289CD41E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3A2A-32B7-45FD-853B-7C28BEE129C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58EF-A9C4-4D92-9B39-BFF1E829301E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3A2A-32B7-45FD-853B-7C28BEE129C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2CAE-5573-45F6-9368-A1AD1FFD472D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3A2A-32B7-45FD-853B-7C28BEE129C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AD53-AD63-4574-9F16-490988188F6E}" type="datetime1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3A2A-32B7-45FD-853B-7C28BEE129C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0979-6068-47F5-9E7F-732D94EBAA54}" type="datetime1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3A2A-32B7-45FD-853B-7C28BEE129C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6A3B-C965-4AF4-9C61-5041C4D7774F}" type="datetime1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3A2A-32B7-45FD-853B-7C28BEE129C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C771-CE27-4A8C-9F4C-BAD4AA07D262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3A2A-32B7-45FD-853B-7C28BEE129C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6192-933F-43AA-B90C-CCC9815A178F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3A2A-32B7-45FD-853B-7C28BEE129C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0918D10-28E6-4BA0-947E-19E765A4C1C3}" type="datetime1">
              <a:rPr lang="en-US" smtClean="0"/>
              <a:t>10/29/2018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C73A2A-32B7-45FD-853B-7C28BEE129C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6694">
              <a:schemeClr val="bg1"/>
            </a:gs>
            <a:gs pos="8000">
              <a:schemeClr val="bg1"/>
            </a:gs>
            <a:gs pos="35000">
              <a:schemeClr val="bg1"/>
            </a:gs>
            <a:gs pos="15000">
              <a:schemeClr val="bg1"/>
            </a:gs>
            <a:gs pos="96000">
              <a:schemeClr val="bg1"/>
            </a:gs>
            <a:gs pos="5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62018"/>
            <a:ext cx="8229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590805"/>
            <a:ext cx="822960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940070" y="6538917"/>
            <a:ext cx="854694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108" b="1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32823DD-588C-41E7-9BC0-8F1F4A9977FD}" type="slidenum">
              <a:rPr lang="en-GB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923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3606312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923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Presentation of financial products - 2011</a:t>
            </a:r>
          </a:p>
        </p:txBody>
      </p:sp>
      <p:pic>
        <p:nvPicPr>
          <p:cNvPr id="10" name="Picture 2" descr="http://www.biztechafrica.com/media/images/stories/afdb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1" b="98889" l="15366" r="85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458" y="6428480"/>
            <a:ext cx="500542" cy="40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7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031" b="1" kern="1200">
          <a:solidFill>
            <a:schemeClr val="tx1"/>
          </a:solidFill>
          <a:latin typeface="Arial"/>
          <a:ea typeface="+mj-ea"/>
          <a:cs typeface="Arial"/>
        </a:defRPr>
      </a:lvl1pPr>
      <a:lvl2pPr algn="ctr" rtl="0" fontAlgn="base">
        <a:spcBef>
          <a:spcPct val="0"/>
        </a:spcBef>
        <a:spcAft>
          <a:spcPct val="0"/>
        </a:spcAft>
        <a:defRPr sz="2031" b="1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031" b="1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031" b="1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031" b="1">
          <a:solidFill>
            <a:schemeClr val="tx1"/>
          </a:solidFill>
          <a:latin typeface="Arial" charset="0"/>
          <a:cs typeface="Arial" charset="0"/>
        </a:defRPr>
      </a:lvl5pPr>
      <a:lvl6pPr marL="422041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685817" indent="-26377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1055103" indent="-21102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477145" indent="-21102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899186" indent="-211021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db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540" y="780196"/>
            <a:ext cx="8133499" cy="19630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COTE D’IVOIRE </a:t>
            </a:r>
            <a:br>
              <a:rPr lang="fr-FR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600" b="1" dirty="0" smtClean="0">
                <a:solidFill>
                  <a:srgbClr val="0E04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REUNION SUR LA  PRESENTATION  PAYS</a:t>
            </a:r>
            <a:br>
              <a:rPr lang="fr-FR" sz="1600" b="1" dirty="0" smtClean="0">
                <a:solidFill>
                  <a:srgbClr val="0E04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600" b="1" dirty="0" smtClean="0">
                <a:solidFill>
                  <a:srgbClr val="0E04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600" b="1" dirty="0" smtClean="0">
                <a:solidFill>
                  <a:srgbClr val="0E04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ET DOMAINES  D’INTERVENTION DE LA BAD</a:t>
            </a:r>
            <a:r>
              <a:rPr lang="fr-FR" sz="1800" b="1" dirty="0">
                <a:solidFill>
                  <a:srgbClr val="0E04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800" b="1" dirty="0">
                <a:solidFill>
                  <a:srgbClr val="0E04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ROME,  29 OCTOBRE  2018</a:t>
            </a:r>
            <a:endParaRPr lang="fr-FR" sz="12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541" y="6175872"/>
            <a:ext cx="5005317" cy="68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1300" dirty="0" smtClean="0"/>
              <a:t>Robert </a:t>
            </a:r>
            <a:r>
              <a:rPr lang="fr-FR" sz="1300" dirty="0" err="1" smtClean="0"/>
              <a:t>Eguida,</a:t>
            </a:r>
            <a:r>
              <a:rPr lang="fr-FR" sz="1300" dirty="0" smtClean="0"/>
              <a:t> </a:t>
            </a:r>
            <a:r>
              <a:rPr lang="fr-FR" sz="1300" dirty="0" err="1" smtClean="0"/>
              <a:t>Ph.D</a:t>
            </a:r>
            <a:r>
              <a:rPr lang="fr-FR" sz="1300" dirty="0" smtClean="0"/>
              <a:t>  Chargé de Programmes Principal</a:t>
            </a:r>
          </a:p>
          <a:p>
            <a:pPr>
              <a:buNone/>
            </a:pPr>
            <a:r>
              <a:rPr lang="fr-FR" sz="1300" dirty="0" smtClean="0"/>
              <a:t>Bureau Régional de Développement et de Prestations de </a:t>
            </a:r>
          </a:p>
          <a:p>
            <a:pPr>
              <a:buNone/>
            </a:pPr>
            <a:r>
              <a:rPr lang="fr-FR" sz="1300" dirty="0" smtClean="0"/>
              <a:t>Services pour l’Afrique de l’Ouest (RDGW) </a:t>
            </a:r>
          </a:p>
          <a:p>
            <a:endParaRPr lang="en-US" sz="105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"/>
            <a:ext cx="2438400" cy="70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109400"/>
            <a:ext cx="2783654" cy="3200400"/>
          </a:xfrm>
          <a:prstGeom prst="rect">
            <a:avLst/>
          </a:prstGeom>
        </p:spPr>
      </p:pic>
      <p:pic>
        <p:nvPicPr>
          <p:cNvPr id="6" name="Picture 2" descr="http://www.biztechafrica.com/media/images/stories/afdb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1" b="98889" l="15366" r="85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76" y="2895600"/>
            <a:ext cx="452111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061292852"/>
              </p:ext>
            </p:extLst>
          </p:nvPr>
        </p:nvGraphicFramePr>
        <p:xfrm>
          <a:off x="-76199" y="825430"/>
          <a:ext cx="5630394" cy="408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4"/>
          <p:cNvSpPr txBox="1">
            <a:spLocks/>
          </p:cNvSpPr>
          <p:nvPr/>
        </p:nvSpPr>
        <p:spPr>
          <a:xfrm flipH="1">
            <a:off x="841764" y="6577828"/>
            <a:ext cx="8226036" cy="265003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defPPr>
              <a:defRPr lang="en-US"/>
            </a:defPPr>
            <a:lvl1pPr marL="0" algn="r" defTabSz="1279852" rtl="0" eaLnBrk="1" latinLnBrk="0" hangingPunct="1">
              <a:defRPr sz="2000" b="1" kern="1200">
                <a:solidFill>
                  <a:srgbClr val="319333"/>
                </a:solidFill>
                <a:latin typeface="+mn-lt"/>
                <a:ea typeface="+mn-ea"/>
                <a:cs typeface="+mn-cs"/>
              </a:defRPr>
            </a:lvl1pPr>
            <a:lvl2pPr marL="639926" algn="l" defTabSz="1279852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852" algn="l" defTabSz="1279852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778" algn="l" defTabSz="1279852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705" algn="l" defTabSz="1279852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631" algn="l" defTabSz="1279852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559" algn="l" defTabSz="1279852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485" algn="l" defTabSz="1279852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411" algn="l" defTabSz="1279852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2">
                    <a:lumMod val="90000"/>
                  </a:schemeClr>
                </a:solidFill>
              </a:rPr>
              <a:t>12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730032" y="5157240"/>
            <a:ext cx="7745483" cy="1769683"/>
            <a:chOff x="752855" y="4604433"/>
            <a:chExt cx="8217923" cy="2219580"/>
          </a:xfrm>
        </p:grpSpPr>
        <p:sp>
          <p:nvSpPr>
            <p:cNvPr id="3" name="ZoneTexte 2"/>
            <p:cNvSpPr txBox="1"/>
            <p:nvPr/>
          </p:nvSpPr>
          <p:spPr>
            <a:xfrm>
              <a:off x="817379" y="4604433"/>
              <a:ext cx="8153399" cy="2007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Les deux piliers du DSP et les objectifs du Plan national de développement (PND) </a:t>
              </a:r>
            </a:p>
            <a:p>
              <a:r>
                <a:rPr lang="fr-FR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sont en lien avec les cinq grandes priorités du Groupe de la Banque qui sont :</a:t>
              </a:r>
            </a:p>
            <a:p>
              <a:pPr marL="857250" lvl="1" indent="-400050">
                <a:buClr>
                  <a:srgbClr val="C00000"/>
                </a:buClr>
                <a:buFont typeface="+mj-lt"/>
                <a:buAutoNum type="arabicPeriod"/>
              </a:pPr>
              <a:r>
                <a:rPr lang="fr-FR" sz="1400" b="1" dirty="0" smtClean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Eclairer </a:t>
              </a:r>
              <a:r>
                <a:rPr lang="fr-FR" sz="1400" b="1" dirty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l’Afrique et la doter en énergie, </a:t>
              </a:r>
              <a:endParaRPr lang="fr-FR" sz="1400" b="1" dirty="0" smtClean="0">
                <a:solidFill>
                  <a:srgbClr val="0E04D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0" lvl="1" indent="-400050">
                <a:buClr>
                  <a:srgbClr val="C00000"/>
                </a:buClr>
                <a:buFont typeface="+mj-lt"/>
                <a:buAutoNum type="arabicPeriod"/>
              </a:pPr>
              <a:r>
                <a:rPr lang="fr-FR" sz="1400" b="1" dirty="0" smtClean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Nourrir </a:t>
              </a:r>
              <a:r>
                <a:rPr lang="fr-FR" sz="1400" b="1" dirty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l’Afrique, </a:t>
              </a:r>
              <a:endParaRPr lang="fr-FR" sz="1400" b="1" dirty="0" smtClean="0">
                <a:solidFill>
                  <a:srgbClr val="0E04D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0" lvl="1" indent="-400050">
                <a:buClr>
                  <a:srgbClr val="C00000"/>
                </a:buClr>
                <a:buFont typeface="+mj-lt"/>
                <a:buAutoNum type="arabicPeriod"/>
              </a:pPr>
              <a:r>
                <a:rPr lang="fr-FR" sz="1400" b="1" dirty="0" smtClean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Industrialiser </a:t>
              </a:r>
              <a:r>
                <a:rPr lang="fr-FR" sz="1400" b="1" dirty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l’Afrique, </a:t>
              </a:r>
              <a:endParaRPr lang="fr-FR" sz="1400" b="1" dirty="0" smtClean="0">
                <a:solidFill>
                  <a:srgbClr val="0E04D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0" lvl="1" indent="-400050">
                <a:buClr>
                  <a:srgbClr val="C00000"/>
                </a:buClr>
                <a:buFont typeface="+mj-lt"/>
                <a:buAutoNum type="arabicPeriod"/>
              </a:pPr>
              <a:r>
                <a:rPr lang="fr-FR" sz="1400" b="1" dirty="0" smtClean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Intégrer </a:t>
              </a:r>
              <a:r>
                <a:rPr lang="fr-FR" sz="1400" b="1" dirty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l’Afrique et, </a:t>
              </a:r>
              <a:endParaRPr lang="fr-FR" sz="1400" b="1" dirty="0" smtClean="0">
                <a:solidFill>
                  <a:srgbClr val="0E04D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0" lvl="1" indent="-400050">
                <a:buClr>
                  <a:srgbClr val="C00000"/>
                </a:buClr>
                <a:buFont typeface="+mj-lt"/>
                <a:buAutoNum type="arabicPeriod"/>
              </a:pPr>
              <a:r>
                <a:rPr lang="fr-FR" sz="1400" b="1" dirty="0" smtClean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Améliorer </a:t>
              </a:r>
              <a:r>
                <a:rPr lang="fr-FR" sz="1400" b="1" dirty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qualité de vie des </a:t>
              </a:r>
              <a:r>
                <a:rPr lang="fr-FR" sz="1400" b="1" dirty="0" smtClean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africains</a:t>
              </a:r>
              <a:endParaRPr lang="fr-FR" sz="1400" b="1" dirty="0">
                <a:solidFill>
                  <a:srgbClr val="0E04D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752855" y="4616020"/>
              <a:ext cx="8217923" cy="2207993"/>
            </a:xfrm>
            <a:prstGeom prst="roundRect">
              <a:avLst/>
            </a:prstGeom>
            <a:noFill/>
            <a:ln>
              <a:solidFill>
                <a:srgbClr val="0E04D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410200" y="914400"/>
            <a:ext cx="3581400" cy="3727105"/>
            <a:chOff x="808931" y="1042717"/>
            <a:chExt cx="8148311" cy="772288"/>
          </a:xfrm>
        </p:grpSpPr>
        <p:sp>
          <p:nvSpPr>
            <p:cNvPr id="15" name="Arrondir un rectangle avec un coin du même côté 14"/>
            <p:cNvSpPr/>
            <p:nvPr/>
          </p:nvSpPr>
          <p:spPr>
            <a:xfrm rot="5400000">
              <a:off x="4496943" y="-2645295"/>
              <a:ext cx="772288" cy="8148311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Arrondir un rectangle avec un coin du même côté 4"/>
            <p:cNvSpPr/>
            <p:nvPr/>
          </p:nvSpPr>
          <p:spPr>
            <a:xfrm>
              <a:off x="808931" y="1082983"/>
              <a:ext cx="8110611" cy="694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2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200"/>
                </a:spcAft>
              </a:pPr>
              <a:endParaRPr lang="fr-FR" sz="300" b="1" dirty="0" smtClean="0">
                <a:solidFill>
                  <a:srgbClr val="0E04D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200"/>
                </a:spcAft>
              </a:pPr>
              <a:endParaRPr lang="fr-FR" sz="100" b="1" dirty="0">
                <a:solidFill>
                  <a:srgbClr val="0E04D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endParaRPr lang="fr-FR" sz="1400" b="1" dirty="0" smtClean="0">
                <a:solidFill>
                  <a:srgbClr val="0E04D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fr-FR" sz="1400" b="1" dirty="0" smtClean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PND-Objectif </a:t>
              </a:r>
              <a:r>
                <a:rPr lang="fr-FR" sz="1400" b="1" dirty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: </a:t>
              </a:r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Renforcement de la qualité des institutions et de la bonne gouvernance </a:t>
              </a:r>
            </a:p>
            <a:p>
              <a:pPr lvl="0">
                <a:spcAft>
                  <a:spcPts val="600"/>
                </a:spcAft>
              </a:pPr>
              <a:r>
                <a:rPr lang="fr-FR" sz="1400" b="1" dirty="0" smtClean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PND-Objectif 2 </a:t>
              </a:r>
              <a:r>
                <a:rPr lang="fr-FR" sz="1400" b="1" dirty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Accélération du développement du capital humain et la promotion du bien-être 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social</a:t>
              </a:r>
            </a:p>
            <a:p>
              <a:pPr>
                <a:spcAft>
                  <a:spcPts val="600"/>
                </a:spcAft>
              </a:pPr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fr-FR" sz="1400" b="1" dirty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PND-Objectif </a:t>
              </a:r>
              <a:r>
                <a:rPr lang="fr-FR" sz="1400" b="1" dirty="0" smtClean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fr-FR" sz="1400" b="1" dirty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Accélération </a:t>
              </a:r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des transformations structurelles et de l’industrialisation</a:t>
              </a:r>
            </a:p>
            <a:p>
              <a:pPr>
                <a:spcAft>
                  <a:spcPts val="600"/>
                </a:spcAft>
              </a:pPr>
              <a:r>
                <a:rPr lang="fr-FR" sz="1400" b="1" dirty="0" smtClean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PND-Objectif 4 </a:t>
              </a:r>
              <a:r>
                <a:rPr lang="fr-FR" sz="1400" b="1" dirty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Développement </a:t>
              </a:r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des infrastructures harmonieusement réparties sur le territoire national et préservation de l’environnement</a:t>
              </a:r>
            </a:p>
            <a:p>
              <a:pPr>
                <a:spcAft>
                  <a:spcPts val="600"/>
                </a:spcAft>
              </a:pPr>
              <a:r>
                <a:rPr lang="fr-FR" sz="1400" b="1" dirty="0" smtClean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PND-Objectif 5 </a:t>
              </a:r>
              <a:r>
                <a:rPr lang="fr-FR" sz="1400" b="1" dirty="0">
                  <a:solidFill>
                    <a:srgbClr val="0E04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fr-F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Renforcement </a:t>
              </a:r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de l’intégration régionale et de la coopération internationale</a:t>
              </a:r>
            </a:p>
            <a:p>
              <a:pPr>
                <a:spcAft>
                  <a:spcPts val="200"/>
                </a:spcAft>
              </a:pPr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endParaRPr lang="fr-F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Flèche angle droit à deux pointes 21"/>
          <p:cNvSpPr/>
          <p:nvPr/>
        </p:nvSpPr>
        <p:spPr>
          <a:xfrm rot="5400000">
            <a:off x="-275103" y="4853839"/>
            <a:ext cx="1267923" cy="60680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angle droit à deux pointes 22"/>
          <p:cNvSpPr/>
          <p:nvPr/>
        </p:nvSpPr>
        <p:spPr>
          <a:xfrm>
            <a:off x="8543288" y="4669580"/>
            <a:ext cx="524512" cy="120110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1"/>
            <a:ext cx="9144000" cy="816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en-US" sz="2000" b="1" dirty="0" smtClean="0">
                <a:solidFill>
                  <a:srgbClr val="0E04DC"/>
                </a:solidFill>
                <a:latin typeface="Times New Roman" pitchFamily="18" charset="0"/>
                <a:cs typeface="Times New Roman" pitchFamily="18" charset="0"/>
              </a:rPr>
              <a:t>III. NOUVELLE </a:t>
            </a:r>
            <a:r>
              <a:rPr lang="fr-FR" sz="2000" b="1" dirty="0" smtClean="0">
                <a:solidFill>
                  <a:srgbClr val="0E04DC"/>
                </a:solidFill>
                <a:effectLst/>
              </a:rPr>
              <a:t>STRATEGIE APPROUVEE (le 25/09/2018): </a:t>
            </a:r>
            <a:r>
              <a:rPr lang="en-US" sz="2000" b="1" dirty="0" smtClean="0">
                <a:solidFill>
                  <a:srgbClr val="0E04DC"/>
                </a:solidFill>
                <a:effectLst/>
                <a:latin typeface="Times New Roman" pitchFamily="18" charset="0"/>
                <a:cs typeface="Times New Roman" pitchFamily="18" charset="0"/>
              </a:rPr>
              <a:t>DSP </a:t>
            </a:r>
            <a:r>
              <a:rPr lang="en-US" sz="2000" b="1" dirty="0">
                <a:solidFill>
                  <a:srgbClr val="0E04DC"/>
                </a:solidFill>
                <a:effectLst/>
                <a:latin typeface="Times New Roman" pitchFamily="18" charset="0"/>
                <a:cs typeface="Times New Roman" pitchFamily="18" charset="0"/>
              </a:rPr>
              <a:t>2018-2022 </a:t>
            </a:r>
            <a:endParaRPr lang="en-US" sz="2000" b="1" dirty="0" smtClean="0">
              <a:solidFill>
                <a:srgbClr val="0E04D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en-US" sz="2000" b="1" dirty="0" smtClean="0">
                <a:solidFill>
                  <a:srgbClr val="0E04DC"/>
                </a:solidFill>
                <a:latin typeface="Times New Roman" pitchFamily="18" charset="0"/>
                <a:cs typeface="Times New Roman" pitchFamily="18" charset="0"/>
              </a:rPr>
              <a:t>PILIERS D’INTERVENTION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endParaRPr lang="en-US" sz="2800" b="1" dirty="0">
              <a:solidFill>
                <a:srgbClr val="0E04D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3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66800" y="274638"/>
            <a:ext cx="7866888" cy="5973762"/>
          </a:xfrm>
        </p:spPr>
        <p:txBody>
          <a:bodyPr/>
          <a:lstStyle/>
          <a:p>
            <a:pPr marL="82296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769912"/>
              </p:ext>
            </p:extLst>
          </p:nvPr>
        </p:nvGraphicFramePr>
        <p:xfrm>
          <a:off x="1066800" y="76209"/>
          <a:ext cx="8001000" cy="6553196"/>
        </p:xfrm>
        <a:graphic>
          <a:graphicData uri="http://schemas.openxmlformats.org/drawingml/2006/table">
            <a:tbl>
              <a:tblPr/>
              <a:tblGrid>
                <a:gridCol w="594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42">
                  <a:extLst>
                    <a:ext uri="{9D8B030D-6E8A-4147-A177-3AD203B41FA5}">
                      <a16:colId xmlns:a16="http://schemas.microsoft.com/office/drawing/2014/main" val="4050354064"/>
                    </a:ext>
                  </a:extLst>
                </a:gridCol>
                <a:gridCol w="102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8201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IV. ROGRAMME INDICATIF D’OPERATIONS DSP 2018-2022 </a:t>
                      </a:r>
                      <a:r>
                        <a:rPr lang="fr-F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1" marR="8071" marT="80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1" marR="8071" marT="8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19">
                <a:tc gridSpan="2">
                  <a:txBody>
                    <a:bodyPr/>
                    <a:lstStyle/>
                    <a:p>
                      <a:pPr algn="l" fontAlgn="b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1" marR="8071" marT="8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1" marR="8071" marT="80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8071" marR="8071" marT="80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(MEUR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071" marR="8071" marT="8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68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2000" b="1" i="0" u="none" strike="noStrike" dirty="0">
                          <a:solidFill>
                            <a:srgbClr val="0E04DC"/>
                          </a:solidFill>
                          <a:effectLst/>
                          <a:latin typeface="Times New Roman" panose="02020603050405020304" pitchFamily="18" charset="0"/>
                        </a:rPr>
                        <a:t>Pilier 1: Renforcer les infrastructures structurantes et la gouvernance, pour la compétitivité de l’économie et l’efficacité des investissements</a:t>
                      </a:r>
                    </a:p>
                  </a:txBody>
                  <a:tcPr marL="72639" marR="8071" marT="8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1" marR="8071" marT="80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8071" marR="8071" marT="80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1" marR="8071" marT="8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52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Transport</a:t>
                      </a:r>
                    </a:p>
                  </a:txBody>
                  <a:tcPr marL="72639" marR="8071" marT="8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457</a:t>
                      </a: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52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Développement urbain</a:t>
                      </a:r>
                    </a:p>
                  </a:txBody>
                  <a:tcPr marL="72639" marR="8071" marT="8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</a:t>
                      </a: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52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TIC</a:t>
                      </a:r>
                    </a:p>
                  </a:txBody>
                  <a:tcPr marL="72639" marR="8071" marT="8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52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Energie</a:t>
                      </a:r>
                    </a:p>
                  </a:txBody>
                  <a:tcPr marL="72639" marR="8071" marT="8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</a:t>
                      </a: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52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Gouvernance</a:t>
                      </a:r>
                    </a:p>
                  </a:txBody>
                  <a:tcPr marL="72639" marR="8071" marT="8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651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2000" b="1" i="0" u="none" strike="noStrike" dirty="0">
                          <a:solidFill>
                            <a:srgbClr val="0E04DC"/>
                          </a:solidFill>
                          <a:effectLst/>
                          <a:latin typeface="Times New Roman" panose="02020603050405020304" pitchFamily="18" charset="0"/>
                        </a:rPr>
                        <a:t>Pilier 2: Développer les chaînes de valeurs agro-industrielles, pour une croissance inclusive et durable</a:t>
                      </a:r>
                    </a:p>
                  </a:txBody>
                  <a:tcPr marL="72639" marR="8071" marT="8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1" marR="8071" marT="80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8071" marR="8071" marT="807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71" marR="8071" marT="807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52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Agriculture</a:t>
                      </a:r>
                    </a:p>
                  </a:txBody>
                  <a:tcPr marL="72639" marR="8071" marT="8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</a:t>
                      </a: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52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Environnement</a:t>
                      </a:r>
                    </a:p>
                  </a:txBody>
                  <a:tcPr marL="72639" marR="8071" marT="8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525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2000" b="1" i="0" u="none" strike="noStrike" dirty="0">
                          <a:solidFill>
                            <a:srgbClr val="0E04DC"/>
                          </a:solidFill>
                          <a:effectLst/>
                          <a:latin typeface="Times New Roman" panose="02020603050405020304" pitchFamily="18" charset="0"/>
                        </a:rPr>
                        <a:t>Secteur financier</a:t>
                      </a:r>
                    </a:p>
                  </a:txBody>
                  <a:tcPr marL="72639" marR="8071" marT="8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5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Secteur financier</a:t>
                      </a:r>
                    </a:p>
                  </a:txBody>
                  <a:tcPr marL="72639" marR="8071" marT="8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5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 FAD/BAD</a:t>
                      </a:r>
                    </a:p>
                  </a:txBody>
                  <a:tcPr marL="72639" marR="8071" marT="8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7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fr-FR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1704</a:t>
                      </a: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5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2000" b="1" i="0" u="none" strike="noStrike" dirty="0">
                          <a:solidFill>
                            <a:srgbClr val="0E04DC"/>
                          </a:solidFill>
                          <a:effectLst/>
                          <a:latin typeface="Times New Roman" panose="02020603050405020304" pitchFamily="18" charset="0"/>
                        </a:rPr>
                        <a:t>Cofinancement</a:t>
                      </a:r>
                    </a:p>
                  </a:txBody>
                  <a:tcPr marL="72639" marR="8071" marT="8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fr-FR" sz="2000" b="1" i="0" u="none" strike="noStrike" dirty="0">
                        <a:solidFill>
                          <a:srgbClr val="0E04D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fr-FR" sz="2000" b="1" i="0" u="none" strike="noStrike" kern="1200" dirty="0">
                          <a:solidFill>
                            <a:srgbClr val="0E04D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869</a:t>
                      </a:r>
                    </a:p>
                  </a:txBody>
                  <a:tcPr marL="8071" marR="8071" marT="807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7959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76200"/>
            <a:ext cx="8763000" cy="6248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 algn="ctr">
              <a:buNone/>
            </a:pPr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JE VOUS REMERCIE</a:t>
            </a:r>
          </a:p>
          <a:p>
            <a:pPr marL="82296" indent="0" algn="ctr">
              <a:buNone/>
            </a:pP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2296" indent="0" algn="ctr">
              <a:buNone/>
            </a:pP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Merci de visiter le site de la BAD: </a:t>
            </a:r>
          </a:p>
          <a:p>
            <a:pPr marL="82296" indent="0" algn="ctr">
              <a:buNone/>
            </a:pP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  <a:hlinkClick r:id="rId3"/>
            </a:endParaRPr>
          </a:p>
          <a:p>
            <a:pPr marL="82296" indent="0" algn="ctr">
              <a:buNone/>
            </a:pPr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www.afdb.org</a:t>
            </a:r>
            <a:endParaRPr lang="fr-FR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2296" indent="0" algn="ctr">
              <a:buNone/>
            </a:pPr>
            <a:endParaRPr lang="fr-FR" sz="4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2296" indent="0">
              <a:buNone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endParaRPr lang="fr-FR" sz="24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3A2A-32B7-45FD-853B-7C28BEE129C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353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PLAN DE LA PRESENTATION</a:t>
            </a:r>
            <a:br>
              <a:rPr lang="fr-FR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175580"/>
              </p:ext>
            </p:extLst>
          </p:nvPr>
        </p:nvGraphicFramePr>
        <p:xfrm>
          <a:off x="228600" y="2233740"/>
          <a:ext cx="9070848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owchart: Predefined Process 3"/>
          <p:cNvSpPr/>
          <p:nvPr/>
        </p:nvSpPr>
        <p:spPr>
          <a:xfrm>
            <a:off x="0" y="0"/>
            <a:ext cx="9144000" cy="1450848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 smtClean="0">
              <a:solidFill>
                <a:prstClr val="white"/>
              </a:solidFill>
            </a:endParaRPr>
          </a:p>
          <a:p>
            <a:pPr algn="ctr"/>
            <a:r>
              <a:rPr lang="fr-FR" sz="2800" dirty="0" smtClean="0">
                <a:solidFill>
                  <a:prstClr val="white"/>
                </a:solidFill>
              </a:rPr>
              <a:t>PLAN DE LA PRESENTATION</a:t>
            </a:r>
          </a:p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3A2A-32B7-45FD-853B-7C28BEE129C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843" y="1395237"/>
            <a:ext cx="9485768" cy="461665"/>
          </a:xfrm>
          <a:noFill/>
        </p:spPr>
        <p:txBody>
          <a:bodyPr wrap="square" rtlCol="0">
            <a:spAutoFit/>
          </a:bodyPr>
          <a:lstStyle/>
          <a:p>
            <a:pPr marL="74552" algn="l"/>
            <a:r>
              <a:rPr lang="fr-FR" sz="2400" dirty="0" smtClean="0">
                <a:solidFill>
                  <a:srgbClr val="4040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Première </a:t>
            </a:r>
            <a:r>
              <a:rPr lang="fr-FR" sz="2400" dirty="0">
                <a:solidFill>
                  <a:srgbClr val="4040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institution de financement du développement en Afrique</a:t>
            </a:r>
            <a:endParaRPr lang="en-US" sz="2400" dirty="0">
              <a:solidFill>
                <a:srgbClr val="4040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79637" y="2030538"/>
            <a:ext cx="7871752" cy="3944271"/>
            <a:chOff x="333689" y="844338"/>
            <a:chExt cx="9127619" cy="3483686"/>
          </a:xfrm>
        </p:grpSpPr>
        <p:sp>
          <p:nvSpPr>
            <p:cNvPr id="22" name="Rounded Rectangle 21"/>
            <p:cNvSpPr/>
            <p:nvPr/>
          </p:nvSpPr>
          <p:spPr>
            <a:xfrm>
              <a:off x="426731" y="1021476"/>
              <a:ext cx="9034577" cy="3306548"/>
            </a:xfrm>
            <a:prstGeom prst="roundRect">
              <a:avLst>
                <a:gd name="adj" fmla="val 5698"/>
              </a:avLst>
            </a:prstGeom>
            <a:solidFill>
              <a:srgbClr val="77933C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137316" y="1139567"/>
              <a:ext cx="7714920" cy="177137"/>
              <a:chOff x="1752600" y="1600200"/>
              <a:chExt cx="5791200" cy="2286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7526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0574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3622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6670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9718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2766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5814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8862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1910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4958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8006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1054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4102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7150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0198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3246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6294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9342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239000" y="1600200"/>
                <a:ext cx="3048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52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632896" y="1741622"/>
              <a:ext cx="8613252" cy="2525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 rot="5400000">
              <a:off x="1133681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 rot="5400000">
              <a:off x="1539729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 rot="5400000">
              <a:off x="1945777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 rot="5400000">
              <a:off x="2351826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 rot="5400000">
              <a:off x="2757874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 rot="5400000">
              <a:off x="3163923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 rot="5400000">
              <a:off x="3569971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 rot="5400000">
              <a:off x="3976019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 rot="5400000">
              <a:off x="4382068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 rot="5400000">
              <a:off x="4788116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 rot="5400000">
              <a:off x="5194165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 rot="5400000">
              <a:off x="5600213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 rot="5400000">
              <a:off x="6006261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5400000">
              <a:off x="6412310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 rot="5400000">
              <a:off x="6818358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 rot="5400000">
              <a:off x="7224407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 rot="5400000">
              <a:off x="7630455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 rot="5400000">
              <a:off x="8036504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 rot="5400000">
              <a:off x="8442552" y="949486"/>
              <a:ext cx="413319" cy="2030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1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91000">
                  <a:srgbClr val="292929"/>
                </a:gs>
                <a:gs pos="98000">
                  <a:srgbClr val="777777"/>
                </a:gs>
                <a:gs pos="100000">
                  <a:srgbClr val="EAEAEA"/>
                </a:gs>
              </a:gsLst>
              <a:lin ang="10800000" scaled="1"/>
              <a:tileRect/>
            </a:gradFill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sx="101000" sy="101000" algn="t" rotWithShape="0">
                <a:prstClr val="black">
                  <a:alpha val="56000"/>
                </a:prstClr>
              </a:outerShdw>
            </a:effectLst>
            <a:sp3d z="1841500" extrusionH="1905000"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952" b="1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6517457" y="1725544"/>
              <a:ext cx="2117" cy="231162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1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261" y="1810989"/>
              <a:ext cx="865903" cy="663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057" y="1807288"/>
              <a:ext cx="826446" cy="592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529176" y="2390276"/>
              <a:ext cx="3086266" cy="1727457"/>
            </a:xfrm>
            <a:prstGeom prst="rect">
              <a:avLst/>
            </a:prstGeom>
          </p:spPr>
          <p:txBody>
            <a:bodyPr wrap="square" lIns="61458" tIns="30730" rIns="61458" bIns="30730">
              <a:spAutoFit/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fr-FR" sz="952" b="1" dirty="0">
                <a:solidFill>
                  <a:srgbClr val="09213B">
                    <a:lumMod val="50000"/>
                  </a:srgbClr>
                </a:solidFill>
                <a:latin typeface="Arial" charset="0"/>
                <a:cs typeface="Arial" pitchFamily="34" charset="0"/>
              </a:endParaRPr>
            </a:p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52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La Banque africaine de développement (« BAD »)</a:t>
              </a:r>
            </a:p>
            <a:p>
              <a:pPr marL="191707" indent="-112894" defTabSz="84408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fr-FR" sz="1050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Créée en 1964</a:t>
              </a:r>
            </a:p>
            <a:p>
              <a:pPr marL="191707" indent="-112894" defTabSz="84408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fr-FR" sz="1050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80 pays membres</a:t>
              </a:r>
            </a:p>
            <a:p>
              <a:pPr marL="191707" indent="-112894" defTabSz="84408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fr-FR" sz="1050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Capital autorisé : 91 milliards d’USD</a:t>
              </a:r>
            </a:p>
            <a:p>
              <a:pPr marL="191707" indent="-112894" defTabSz="84408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fr-FR" sz="1050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Se finance sur les marchés des capitaux</a:t>
              </a:r>
            </a:p>
            <a:p>
              <a:pPr marL="191707" indent="-112894" defTabSz="84408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fr-FR" sz="1050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Notée AAA</a:t>
              </a:r>
            </a:p>
            <a:p>
              <a:pPr marL="191707" indent="-112894" defTabSz="84408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fr-FR" sz="1050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Risque pondéré 0% sous Bâle II</a:t>
              </a:r>
            </a:p>
            <a:p>
              <a:pPr marL="191707" indent="-112894" defTabSz="84408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fr-FR" sz="1050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Niveau 1 pour le ratio de liquidité sous Bâle III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35102" y="2396606"/>
              <a:ext cx="2972173" cy="1442029"/>
            </a:xfrm>
            <a:prstGeom prst="rect">
              <a:avLst/>
            </a:prstGeom>
          </p:spPr>
          <p:txBody>
            <a:bodyPr wrap="square" lIns="61458" tIns="30730" rIns="61458" bIns="30730">
              <a:spAutoFit/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fr-FR" sz="952" b="1" dirty="0">
                <a:solidFill>
                  <a:srgbClr val="09213B">
                    <a:lumMod val="50000"/>
                  </a:srgbClr>
                </a:solidFill>
                <a:latin typeface="Arial" charset="0"/>
                <a:cs typeface="Arial" pitchFamily="34" charset="0"/>
              </a:endParaRPr>
            </a:p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52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Fonds africain de développement («FAD »)</a:t>
              </a:r>
            </a:p>
            <a:p>
              <a:pPr marL="191707" indent="-112894" defTabSz="84408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fr-FR" sz="1050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Guichet de financement concessionnel créé en 1972</a:t>
              </a:r>
            </a:p>
            <a:p>
              <a:pPr marL="191707" indent="-112894" defTabSz="84408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fr-FR" sz="1050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Financé par 27 Etats participants et 4 pays donateurs régionaux</a:t>
              </a:r>
            </a:p>
            <a:p>
              <a:pPr marL="191707" indent="-112894" defTabSz="84408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fr-FR" sz="1050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Souscriptions : 41 milliards d’USD</a:t>
              </a:r>
            </a:p>
            <a:p>
              <a:pPr marL="191707" indent="-112894" defTabSz="84408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fr-FR" sz="1050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Cible les pays à faible revenu</a:t>
              </a:r>
            </a:p>
            <a:p>
              <a:pPr marL="191707" indent="-112894" defTabSz="84408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fr-FR" sz="1050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Reconstitué tous les 3 ans</a:t>
              </a:r>
            </a:p>
          </p:txBody>
        </p:sp>
        <p:pic>
          <p:nvPicPr>
            <p:cNvPr id="3074" name="Picture 5" descr="image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2579" y="1809231"/>
              <a:ext cx="848417" cy="645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519573" y="2377473"/>
              <a:ext cx="2726574" cy="1418640"/>
            </a:xfrm>
            <a:prstGeom prst="rect">
              <a:avLst/>
            </a:prstGeom>
          </p:spPr>
          <p:txBody>
            <a:bodyPr wrap="square" lIns="61458" tIns="30730" rIns="61458" bIns="30730">
              <a:spAutoFit/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fr-FR" sz="952" b="1" dirty="0">
                <a:solidFill>
                  <a:srgbClr val="09213B">
                    <a:lumMod val="50000"/>
                  </a:srgbClr>
                </a:solidFill>
                <a:latin typeface="Arial" charset="0"/>
                <a:cs typeface="Arial" pitchFamily="34" charset="0"/>
              </a:endParaRPr>
            </a:p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52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Fonds spécial du Nigéria </a:t>
              </a:r>
            </a:p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52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(« NTF »)</a:t>
              </a:r>
            </a:p>
            <a:p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US" sz="878" b="1" dirty="0">
                <a:solidFill>
                  <a:srgbClr val="09213B">
                    <a:lumMod val="50000"/>
                  </a:srgbClr>
                </a:solidFill>
                <a:latin typeface="Arial" charset="0"/>
                <a:cs typeface="Arial" pitchFamily="34" charset="0"/>
              </a:endParaRPr>
            </a:p>
            <a:p>
              <a:pPr marL="230048" indent="-151236" defTabSz="84408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fr-FR" sz="1050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Créé en 1976 par le Nigéria</a:t>
              </a:r>
            </a:p>
            <a:p>
              <a:pPr marL="230048" indent="-151236" defTabSz="84408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fr-FR" sz="1050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Cible les pays membres de la Banque les moins nantis</a:t>
              </a:r>
            </a:p>
            <a:p>
              <a:pPr marL="230048" indent="-151236" defTabSz="84408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fr-FR" sz="1050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Arrive à échéance en 2018</a:t>
              </a:r>
            </a:p>
            <a:p>
              <a:pPr marL="230048" indent="-151236" defTabSz="84408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fr-FR" sz="1050" b="1" dirty="0">
                  <a:solidFill>
                    <a:srgbClr val="09213B">
                      <a:lumMod val="50000"/>
                    </a:srgbClr>
                  </a:solidFill>
                  <a:latin typeface="Arial" charset="0"/>
                  <a:cs typeface="Arial" pitchFamily="34" charset="0"/>
                </a:rPr>
                <a:t>Montant total des ressources : 242 millions d’USD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33689" y="1314429"/>
              <a:ext cx="9119149" cy="333446"/>
            </a:xfrm>
            <a:prstGeom prst="rect">
              <a:avLst/>
            </a:prstGeom>
          </p:spPr>
          <p:txBody>
            <a:bodyPr wrap="square" lIns="61458" tIns="30730" rIns="61458" bIns="30730">
              <a:spAutoFit/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25" b="1" dirty="0">
                  <a:solidFill>
                    <a:prstClr val="white"/>
                  </a:solidFill>
                  <a:latin typeface="Arial" charset="0"/>
                  <a:cs typeface="Arial" pitchFamily="34" charset="0"/>
                </a:rPr>
                <a:t>Le Groupe de la BAD est composé de trois institutions distinctes sur le plan juridique et financier mais poursuivant un même objectif … </a:t>
              </a:r>
            </a:p>
          </p:txBody>
        </p:sp>
        <p:cxnSp>
          <p:nvCxnSpPr>
            <p:cNvPr id="66" name="Straight Connector 45"/>
            <p:cNvCxnSpPr/>
            <p:nvPr/>
          </p:nvCxnSpPr>
          <p:spPr>
            <a:xfrm flipH="1">
              <a:off x="3573847" y="1725544"/>
              <a:ext cx="2117" cy="231162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02136" y="6339699"/>
            <a:ext cx="396370" cy="185135"/>
          </a:xfrm>
        </p:spPr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EDC8AA99-7238-42D3-B68A-A4E1B56FEE73}" type="slidenum">
              <a:rPr lang="en-US" b="1">
                <a:solidFill>
                  <a:prstClr val="black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507" y="5996843"/>
            <a:ext cx="8769290" cy="552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03402" eaLnBrk="0" fontAlgn="base" hangingPunct="0">
              <a:lnSpc>
                <a:spcPct val="90000"/>
              </a:lnSpc>
              <a:spcAft>
                <a:spcPct val="0"/>
              </a:spcAft>
              <a:buSzPct val="125000"/>
              <a:defRPr/>
            </a:pPr>
            <a:r>
              <a:rPr lang="fr-FR" sz="1662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…stimuler le développement économique durable et le progrès social des Pays-membres régionaux (PMR), pour ainsi contribuer à la réduction de la pauvreté.</a:t>
            </a:r>
          </a:p>
        </p:txBody>
      </p:sp>
      <p:cxnSp>
        <p:nvCxnSpPr>
          <p:cNvPr id="67" name="Straight Connector 17"/>
          <p:cNvCxnSpPr/>
          <p:nvPr/>
        </p:nvCxnSpPr>
        <p:spPr>
          <a:xfrm>
            <a:off x="910904" y="994554"/>
            <a:ext cx="7526872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4524" y="193884"/>
            <a:ext cx="791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 defTabSz="436696" eaLnBrk="0" fontAlgn="base" hangingPunct="0">
              <a:spcBef>
                <a:spcPct val="5000"/>
              </a:spcBef>
              <a:spcAft>
                <a:spcPct val="0"/>
              </a:spcAft>
              <a:buAutoNum type="romanUcPeriod"/>
              <a:defRPr/>
            </a:pPr>
            <a:r>
              <a:rPr lang="en-US" sz="2400" b="1" dirty="0" smtClean="0">
                <a:solidFill>
                  <a:srgbClr val="4040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cs typeface="Arial"/>
              </a:rPr>
              <a:t>PRESENTATION </a:t>
            </a:r>
            <a:r>
              <a:rPr lang="en-US" sz="2400" b="1" dirty="0">
                <a:solidFill>
                  <a:srgbClr val="4040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cs typeface="Arial"/>
              </a:rPr>
              <a:t>DU GROUPE DE </a:t>
            </a:r>
            <a:r>
              <a:rPr lang="en-US" sz="2400" b="1" dirty="0" smtClean="0">
                <a:solidFill>
                  <a:srgbClr val="4040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itchFamily="2" charset="-122"/>
                <a:cs typeface="Arial"/>
              </a:rPr>
              <a:t>LA BAD                       OFFRE DE PRODUITS FINANCIERS</a:t>
            </a:r>
            <a:endParaRPr lang="en-US" sz="2400" b="1" dirty="0">
              <a:solidFill>
                <a:srgbClr val="4040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18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39"/>
          <p:cNvGraphicFramePr>
            <a:graphicFrameLocks/>
          </p:cNvGraphicFramePr>
          <p:nvPr>
            <p:extLst/>
          </p:nvPr>
        </p:nvGraphicFramePr>
        <p:xfrm>
          <a:off x="544901" y="2237340"/>
          <a:ext cx="7662130" cy="30052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25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572">
                <a:tc>
                  <a:txBody>
                    <a:bodyPr/>
                    <a:lstStyle/>
                    <a:p>
                      <a:endParaRPr lang="fr-FR" sz="1500" noProof="0" dirty="0"/>
                    </a:p>
                  </a:txBody>
                  <a:tcPr marL="84406" marR="84406" marT="42203" marB="4220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500" noProof="0" dirty="0"/>
                    </a:p>
                  </a:txBody>
                  <a:tcPr marL="84406" marR="84406" marT="42203" marB="42203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500" baseline="0" noProof="0" dirty="0" smtClean="0"/>
                        <a:t>Le PMR est-il suffisamment solvable pour avoir accès au financement non-concessionnel?</a:t>
                      </a:r>
                      <a:endParaRPr lang="fr-FR" sz="1500" noProof="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23">
                <a:tc>
                  <a:txBody>
                    <a:bodyPr/>
                    <a:lstStyle/>
                    <a:p>
                      <a:endParaRPr lang="fr-FR" sz="1500" noProof="0" dirty="0"/>
                    </a:p>
                  </a:txBody>
                  <a:tcPr marL="84406" marR="84406" marT="42203" marB="4220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noProof="0" dirty="0"/>
                    </a:p>
                  </a:txBody>
                  <a:tcPr marL="84406" marR="84406" marT="42203" marB="42203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noProof="0" dirty="0" smtClean="0"/>
                        <a:t>Non</a:t>
                      </a:r>
                      <a:endParaRPr lang="fr-FR" sz="1300" b="1" noProof="0" dirty="0"/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noProof="0" dirty="0" smtClean="0"/>
                        <a:t>Oui</a:t>
                      </a:r>
                      <a:endParaRPr lang="fr-FR" sz="1300" b="1" noProof="0" dirty="0"/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490">
                <a:tc rowSpan="2">
                  <a:txBody>
                    <a:bodyPr/>
                    <a:lstStyle/>
                    <a:p>
                      <a:r>
                        <a:rPr lang="fr-FR" sz="15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Revenu par habitant au-delà</a:t>
                      </a:r>
                      <a:r>
                        <a:rPr lang="fr-FR" sz="15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la limite opérationnelle </a:t>
                      </a:r>
                      <a:r>
                        <a:rPr lang="fr-FR" sz="15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FAD/IDA ($1 165 pour 2018) durant plus de 2 années consécutives?</a:t>
                      </a:r>
                      <a:endParaRPr lang="fr-FR" sz="15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noProof="0" dirty="0" smtClean="0"/>
                        <a:t>Non</a:t>
                      </a:r>
                      <a:endParaRPr lang="fr-FR" sz="1300" b="1" noProof="0" dirty="0"/>
                    </a:p>
                  </a:txBody>
                  <a:tcPr marL="84406" marR="84406" marT="42203" marB="4220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i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Pays </a:t>
                      </a:r>
                      <a:r>
                        <a:rPr lang="fr-FR" sz="1700" b="1" i="0" noProof="0" dirty="0" smtClean="0">
                          <a:solidFill>
                            <a:schemeClr val="accent3"/>
                          </a:solidFill>
                        </a:rPr>
                        <a:t>Exclusivement FAD**</a:t>
                      </a:r>
                      <a:r>
                        <a:rPr lang="fr-FR" sz="1300" i="0" noProof="0" dirty="0" smtClean="0"/>
                        <a:t> </a:t>
                      </a:r>
                      <a:r>
                        <a:rPr lang="fr-FR" sz="1300" i="0" baseline="0" noProof="0" dirty="0" smtClean="0"/>
                        <a:t>ou pays </a:t>
                      </a:r>
                      <a:r>
                        <a:rPr lang="fr-FR" sz="1300" b="0" kern="1200" dirty="0" smtClean="0">
                          <a:solidFill>
                            <a:srgbClr val="09213B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fr-FR" sz="1300" i="0" baseline="0" noProof="0" dirty="0" smtClean="0"/>
                        <a:t> faibles revenus uniquement éligibles au financement concessionnel (27 au total)</a:t>
                      </a:r>
                      <a:r>
                        <a:rPr lang="fr-FR" sz="1300" i="0" noProof="0" dirty="0" smtClean="0"/>
                        <a:t> </a:t>
                      </a:r>
                    </a:p>
                  </a:txBody>
                  <a:tcPr marL="84406" marR="84406" marT="42203" marB="4220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Pays</a:t>
                      </a:r>
                      <a:r>
                        <a:rPr lang="fr-FR" sz="1700" b="1" i="0" baseline="0" noProof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fr-FR" sz="1700" b="1" i="0" noProof="0" dirty="0" smtClean="0">
                          <a:solidFill>
                            <a:schemeClr val="accent3"/>
                          </a:solidFill>
                        </a:rPr>
                        <a:t>Mixtes</a:t>
                      </a:r>
                      <a:r>
                        <a:rPr lang="fr-FR" sz="1700" b="1" i="0" baseline="0" noProof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sz="1300" i="0" noProof="0" dirty="0" smtClean="0"/>
                        <a:t>éligibles </a:t>
                      </a:r>
                      <a:r>
                        <a:rPr lang="fr-FR" sz="1300" b="0" kern="1200" dirty="0" smtClean="0">
                          <a:solidFill>
                            <a:srgbClr val="09213B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fr-FR" sz="1300" i="0" baseline="0" noProof="0" dirty="0" smtClean="0"/>
                        <a:t> </a:t>
                      </a:r>
                      <a:r>
                        <a:rPr lang="fr-FR" sz="1300" i="0" noProof="0" dirty="0" smtClean="0"/>
                        <a:t>la fois aux ressources BAD</a:t>
                      </a:r>
                      <a:r>
                        <a:rPr lang="fr-FR" sz="1300" i="0" baseline="0" noProof="0" dirty="0" smtClean="0"/>
                        <a:t> &amp; FAD (Kenya, </a:t>
                      </a:r>
                      <a:r>
                        <a:rPr lang="fr-FR" sz="1300" i="0" noProof="0" dirty="0" smtClean="0"/>
                        <a:t>Zambie, Cameroun &amp;</a:t>
                      </a:r>
                      <a:r>
                        <a:rPr lang="fr-FR" sz="1300" b="1" i="0" baseline="0" noProof="0" dirty="0" smtClean="0"/>
                        <a:t> </a:t>
                      </a:r>
                      <a:r>
                        <a:rPr lang="fr-FR" sz="1300" b="0" i="0" baseline="0" noProof="0" dirty="0" smtClean="0"/>
                        <a:t>nouvellement</a:t>
                      </a:r>
                      <a:r>
                        <a:rPr lang="fr-FR" sz="1300" b="1" i="0" baseline="0" noProof="0" dirty="0" smtClean="0"/>
                        <a:t> Sénégal</a:t>
                      </a:r>
                      <a:r>
                        <a:rPr lang="fr-FR" sz="1300" i="0" noProof="0" dirty="0" smtClean="0"/>
                        <a:t>) </a:t>
                      </a:r>
                    </a:p>
                  </a:txBody>
                  <a:tcPr marL="84406" marR="84406" marT="42203" marB="4220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5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noProof="0" dirty="0" smtClean="0"/>
                        <a:t>Oui</a:t>
                      </a:r>
                      <a:endParaRPr lang="fr-FR" sz="1300" b="1" noProof="0" dirty="0"/>
                    </a:p>
                  </a:txBody>
                  <a:tcPr marL="84406" marR="84406" marT="42203" marB="4220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i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Pays</a:t>
                      </a:r>
                      <a:r>
                        <a:rPr lang="fr-FR" sz="1700" b="1" noProof="0" dirty="0" smtClean="0">
                          <a:solidFill>
                            <a:schemeClr val="accent3"/>
                          </a:solidFill>
                        </a:rPr>
                        <a:t> Atypiques</a:t>
                      </a:r>
                      <a:endParaRPr lang="fr-FR" sz="1300" noProof="0" dirty="0" smtClean="0"/>
                    </a:p>
                    <a:p>
                      <a:pPr algn="ctr"/>
                      <a:r>
                        <a:rPr lang="fr-FR" sz="1300" i="0" noProof="0" dirty="0" smtClean="0"/>
                        <a:t>éligibles aux ressources FAD </a:t>
                      </a:r>
                    </a:p>
                    <a:p>
                      <a:pPr algn="ctr"/>
                      <a:r>
                        <a:rPr lang="fr-FR" sz="1300" b="0" kern="1200" dirty="0" smtClean="0">
                          <a:solidFill>
                            <a:srgbClr val="09213B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fr-FR" sz="1300" i="0" noProof="0" dirty="0" smtClean="0"/>
                        <a:t> des termes de financements</a:t>
                      </a:r>
                      <a:r>
                        <a:rPr lang="fr-FR" sz="1300" i="0" baseline="0" noProof="0" dirty="0" smtClean="0"/>
                        <a:t> resserrés</a:t>
                      </a:r>
                      <a:endParaRPr lang="fr-FR" sz="1300" i="0" noProof="0" dirty="0" smtClean="0"/>
                    </a:p>
                    <a:p>
                      <a:pPr algn="ctr"/>
                      <a:r>
                        <a:rPr lang="fr-FR" sz="1300" i="0" noProof="0" dirty="0" smtClean="0"/>
                        <a:t>(6 au total)</a:t>
                      </a:r>
                    </a:p>
                  </a:txBody>
                  <a:tcPr marL="84406" marR="84406" marT="42203" marB="4220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i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Pays</a:t>
                      </a:r>
                      <a:r>
                        <a:rPr lang="fr-FR" sz="1700" b="1" noProof="0" dirty="0" smtClean="0">
                          <a:solidFill>
                            <a:schemeClr val="accent3"/>
                          </a:solidFill>
                        </a:rPr>
                        <a:t> BAD &amp;</a:t>
                      </a:r>
                      <a:r>
                        <a:rPr lang="fr-FR" sz="130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pays en </a:t>
                      </a:r>
                      <a:r>
                        <a:rPr lang="fr-FR" sz="1700" b="1" noProof="0" dirty="0" smtClean="0">
                          <a:solidFill>
                            <a:schemeClr val="accent3"/>
                          </a:solidFill>
                        </a:rPr>
                        <a:t>Transition* </a:t>
                      </a:r>
                    </a:p>
                    <a:p>
                      <a:pPr algn="ctr"/>
                      <a:r>
                        <a:rPr lang="fr-FR" sz="1300" baseline="0" noProof="0" dirty="0" smtClean="0"/>
                        <a:t>Pays </a:t>
                      </a:r>
                      <a:r>
                        <a:rPr lang="fr-FR" sz="1300" b="0" kern="1200" dirty="0" smtClean="0">
                          <a:solidFill>
                            <a:srgbClr val="09213B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à</a:t>
                      </a:r>
                      <a:r>
                        <a:rPr lang="fr-FR" sz="1300" baseline="0" noProof="0" dirty="0" smtClean="0"/>
                        <a:t> revenus intermédiaires</a:t>
                      </a:r>
                      <a:r>
                        <a:rPr lang="fr-FR" sz="1300" noProof="0" dirty="0" smtClean="0"/>
                        <a:t> éligibles</a:t>
                      </a:r>
                      <a:r>
                        <a:rPr lang="fr-FR" sz="1300" baseline="0" noProof="0" dirty="0" smtClean="0"/>
                        <a:t> aux financements non-concessionnels uniquement </a:t>
                      </a:r>
                    </a:p>
                    <a:p>
                      <a:pPr algn="ctr"/>
                      <a:r>
                        <a:rPr lang="fr-FR" sz="1300" baseline="0" noProof="0" dirty="0" smtClean="0"/>
                        <a:t>(17 au total)</a:t>
                      </a:r>
                    </a:p>
                  </a:txBody>
                  <a:tcPr marL="84406" marR="84406" marT="42203" marB="4220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363"/>
          <p:cNvSpPr>
            <a:spLocks noChangeArrowheads="1"/>
          </p:cNvSpPr>
          <p:nvPr/>
        </p:nvSpPr>
        <p:spPr bwMode="gray">
          <a:xfrm>
            <a:off x="679939" y="1379252"/>
            <a:ext cx="7988801" cy="60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70340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125000"/>
            </a:pPr>
            <a:r>
              <a:rPr lang="fr-FR" sz="1477" i="1" dirty="0">
                <a:solidFill>
                  <a:prstClr val="black"/>
                </a:solidFill>
                <a:latin typeface="Calibri"/>
              </a:rPr>
              <a:t>Les Pays-membres régionaux sont classifiés selon la Politique de crédit de la Banque en 4 catégories qui déterminent le guichet de financement auquel ils ont accès.</a:t>
            </a:r>
          </a:p>
        </p:txBody>
      </p:sp>
      <p:sp>
        <p:nvSpPr>
          <p:cNvPr id="2" name="ZoneTexte 1"/>
          <p:cNvSpPr txBox="1"/>
          <p:nvPr/>
        </p:nvSpPr>
        <p:spPr bwMode="auto">
          <a:xfrm>
            <a:off x="1046326" y="5584336"/>
            <a:ext cx="7256026" cy="94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fr-FR" sz="1108" b="1" dirty="0">
                <a:solidFill>
                  <a:srgbClr val="E2751D"/>
                </a:solidFill>
                <a:latin typeface="Calibri"/>
              </a:rPr>
              <a:t>*</a:t>
            </a:r>
            <a:r>
              <a:rPr lang="fr-FR" sz="1108" b="1" dirty="0">
                <a:solidFill>
                  <a:prstClr val="black"/>
                </a:solidFill>
                <a:latin typeface="Calibri"/>
              </a:rPr>
              <a:t>Les pays en transition sont éligibles aux </a:t>
            </a:r>
            <a:r>
              <a:rPr lang="fr-FR" sz="1108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ressources FAD à des termes de financement resserrés pendant une période de suppression progressive de 2 à 5 ans (Accès aux ressources FAD de plus en plus limité )</a:t>
            </a:r>
          </a:p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fr-FR" sz="1108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** En 2014, la BAD a adopté un amendement à sa politique de crédit pour donner la possibilité d’accéder au cas par cas au guichet  BAD, aux pays FAD remplissant certaines conditions.</a:t>
            </a:r>
          </a:p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fr-FR" sz="1108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9" name="Straight Connector 17"/>
          <p:cNvCxnSpPr/>
          <p:nvPr/>
        </p:nvCxnSpPr>
        <p:spPr>
          <a:xfrm>
            <a:off x="910904" y="1098872"/>
            <a:ext cx="7526872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410071" y="363004"/>
            <a:ext cx="8528538" cy="735868"/>
          </a:xfrm>
          <a:prstGeom prst="rect">
            <a:avLst/>
          </a:prstGeom>
        </p:spPr>
        <p:txBody>
          <a:bodyPr/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Arial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Arial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Arial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Arial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Arial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Arial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Arial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Arial" charset="0"/>
              </a:defRPr>
            </a:lvl9pPr>
          </a:lstStyle>
          <a:p>
            <a:pPr algn="ctr" defTabSz="703402">
              <a:lnSpc>
                <a:spcPct val="90000"/>
              </a:lnSpc>
              <a:defRPr/>
            </a:pPr>
            <a:r>
              <a:rPr lang="fr-FR" sz="2585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58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Des solutions de financement adaptées aux capacités de chaque pays africain (1/2)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17520" y="6332741"/>
            <a:ext cx="363240" cy="3370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14DE44AE-B71F-47D2-B5FD-1DD2418B26C5}" type="slidenum">
              <a:rPr lang="en-GB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Line 2"/>
          <p:cNvSpPr>
            <a:spLocks noChangeShapeType="1"/>
          </p:cNvSpPr>
          <p:nvPr/>
        </p:nvSpPr>
        <p:spPr bwMode="auto">
          <a:xfrm>
            <a:off x="4034798" y="5177904"/>
            <a:ext cx="15062" cy="10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94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Freeform 10"/>
          <p:cNvSpPr>
            <a:spLocks/>
          </p:cNvSpPr>
          <p:nvPr/>
        </p:nvSpPr>
        <p:spPr bwMode="auto">
          <a:xfrm>
            <a:off x="3250751" y="3314421"/>
            <a:ext cx="235011" cy="189344"/>
          </a:xfrm>
          <a:custGeom>
            <a:avLst/>
            <a:gdLst>
              <a:gd name="T0" fmla="*/ 2147483647 w 142"/>
              <a:gd name="T1" fmla="*/ 2147483647 h 107"/>
              <a:gd name="T2" fmla="*/ 2147483647 w 142"/>
              <a:gd name="T3" fmla="*/ 2147483647 h 107"/>
              <a:gd name="T4" fmla="*/ 2147483647 w 142"/>
              <a:gd name="T5" fmla="*/ 2147483647 h 107"/>
              <a:gd name="T6" fmla="*/ 2147483647 w 142"/>
              <a:gd name="T7" fmla="*/ 2147483647 h 107"/>
              <a:gd name="T8" fmla="*/ 2147483647 w 142"/>
              <a:gd name="T9" fmla="*/ 2147483647 h 107"/>
              <a:gd name="T10" fmla="*/ 2147483647 w 142"/>
              <a:gd name="T11" fmla="*/ 2147483647 h 107"/>
              <a:gd name="T12" fmla="*/ 2147483647 w 142"/>
              <a:gd name="T13" fmla="*/ 2147483647 h 107"/>
              <a:gd name="T14" fmla="*/ 0 w 142"/>
              <a:gd name="T15" fmla="*/ 2147483647 h 107"/>
              <a:gd name="T16" fmla="*/ 2147483647 w 142"/>
              <a:gd name="T17" fmla="*/ 2147483647 h 107"/>
              <a:gd name="T18" fmla="*/ 2147483647 w 142"/>
              <a:gd name="T19" fmla="*/ 0 h 107"/>
              <a:gd name="T20" fmla="*/ 2147483647 w 142"/>
              <a:gd name="T21" fmla="*/ 0 h 107"/>
              <a:gd name="T22" fmla="*/ 2147483647 w 142"/>
              <a:gd name="T23" fmla="*/ 2147483647 h 107"/>
              <a:gd name="T24" fmla="*/ 2147483647 w 142"/>
              <a:gd name="T25" fmla="*/ 2147483647 h 107"/>
              <a:gd name="T26" fmla="*/ 2147483647 w 142"/>
              <a:gd name="T27" fmla="*/ 2147483647 h 107"/>
              <a:gd name="T28" fmla="*/ 2147483647 w 142"/>
              <a:gd name="T29" fmla="*/ 2147483647 h 107"/>
              <a:gd name="T30" fmla="*/ 2147483647 w 142"/>
              <a:gd name="T31" fmla="*/ 2147483647 h 107"/>
              <a:gd name="T32" fmla="*/ 2147483647 w 142"/>
              <a:gd name="T33" fmla="*/ 2147483647 h 10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2"/>
              <a:gd name="T52" fmla="*/ 0 h 107"/>
              <a:gd name="T53" fmla="*/ 142 w 142"/>
              <a:gd name="T54" fmla="*/ 107 h 10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2" h="107">
                <a:moveTo>
                  <a:pt x="12" y="82"/>
                </a:moveTo>
                <a:lnTo>
                  <a:pt x="23" y="82"/>
                </a:lnTo>
                <a:lnTo>
                  <a:pt x="60" y="71"/>
                </a:lnTo>
                <a:lnTo>
                  <a:pt x="71" y="82"/>
                </a:lnTo>
                <a:lnTo>
                  <a:pt x="83" y="71"/>
                </a:lnTo>
                <a:lnTo>
                  <a:pt x="60" y="71"/>
                </a:lnTo>
                <a:lnTo>
                  <a:pt x="12" y="71"/>
                </a:lnTo>
                <a:lnTo>
                  <a:pt x="0" y="48"/>
                </a:lnTo>
                <a:lnTo>
                  <a:pt x="12" y="11"/>
                </a:lnTo>
                <a:lnTo>
                  <a:pt x="23" y="0"/>
                </a:lnTo>
                <a:lnTo>
                  <a:pt x="60" y="0"/>
                </a:lnTo>
                <a:lnTo>
                  <a:pt x="94" y="11"/>
                </a:lnTo>
                <a:lnTo>
                  <a:pt x="119" y="48"/>
                </a:lnTo>
                <a:lnTo>
                  <a:pt x="142" y="107"/>
                </a:lnTo>
                <a:lnTo>
                  <a:pt x="83" y="107"/>
                </a:lnTo>
                <a:lnTo>
                  <a:pt x="12" y="107"/>
                </a:lnTo>
                <a:lnTo>
                  <a:pt x="12" y="82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61970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49" b="1" kern="0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4" name="Freeform 11"/>
          <p:cNvSpPr>
            <a:spLocks/>
          </p:cNvSpPr>
          <p:nvPr/>
        </p:nvSpPr>
        <p:spPr bwMode="auto">
          <a:xfrm>
            <a:off x="3445779" y="2966930"/>
            <a:ext cx="598742" cy="639038"/>
          </a:xfrm>
          <a:custGeom>
            <a:avLst/>
            <a:gdLst>
              <a:gd name="T0" fmla="*/ 2147483647 w 367"/>
              <a:gd name="T1" fmla="*/ 0 h 369"/>
              <a:gd name="T2" fmla="*/ 2147483647 w 367"/>
              <a:gd name="T3" fmla="*/ 2147483647 h 369"/>
              <a:gd name="T4" fmla="*/ 2147483647 w 367"/>
              <a:gd name="T5" fmla="*/ 2147483647 h 369"/>
              <a:gd name="T6" fmla="*/ 2147483647 w 367"/>
              <a:gd name="T7" fmla="*/ 2147483647 h 369"/>
              <a:gd name="T8" fmla="*/ 2147483647 w 367"/>
              <a:gd name="T9" fmla="*/ 2147483647 h 369"/>
              <a:gd name="T10" fmla="*/ 2147483647 w 367"/>
              <a:gd name="T11" fmla="*/ 2147483647 h 369"/>
              <a:gd name="T12" fmla="*/ 2147483647 w 367"/>
              <a:gd name="T13" fmla="*/ 2147483647 h 369"/>
              <a:gd name="T14" fmla="*/ 2147483647 w 367"/>
              <a:gd name="T15" fmla="*/ 2147483647 h 369"/>
              <a:gd name="T16" fmla="*/ 2147483647 w 367"/>
              <a:gd name="T17" fmla="*/ 2147483647 h 369"/>
              <a:gd name="T18" fmla="*/ 2147483647 w 367"/>
              <a:gd name="T19" fmla="*/ 2147483647 h 369"/>
              <a:gd name="T20" fmla="*/ 2147483647 w 367"/>
              <a:gd name="T21" fmla="*/ 2147483647 h 369"/>
              <a:gd name="T22" fmla="*/ 2147483647 w 367"/>
              <a:gd name="T23" fmla="*/ 2147483647 h 369"/>
              <a:gd name="T24" fmla="*/ 2147483647 w 367"/>
              <a:gd name="T25" fmla="*/ 2147483647 h 369"/>
              <a:gd name="T26" fmla="*/ 2147483647 w 367"/>
              <a:gd name="T27" fmla="*/ 2147483647 h 369"/>
              <a:gd name="T28" fmla="*/ 2147483647 w 367"/>
              <a:gd name="T29" fmla="*/ 2147483647 h 369"/>
              <a:gd name="T30" fmla="*/ 2147483647 w 367"/>
              <a:gd name="T31" fmla="*/ 2147483647 h 369"/>
              <a:gd name="T32" fmla="*/ 2147483647 w 367"/>
              <a:gd name="T33" fmla="*/ 2147483647 h 369"/>
              <a:gd name="T34" fmla="*/ 2147483647 w 367"/>
              <a:gd name="T35" fmla="*/ 2147483647 h 369"/>
              <a:gd name="T36" fmla="*/ 2147483647 w 367"/>
              <a:gd name="T37" fmla="*/ 2147483647 h 369"/>
              <a:gd name="T38" fmla="*/ 2147483647 w 367"/>
              <a:gd name="T39" fmla="*/ 2147483647 h 369"/>
              <a:gd name="T40" fmla="*/ 2147483647 w 367"/>
              <a:gd name="T41" fmla="*/ 2147483647 h 369"/>
              <a:gd name="T42" fmla="*/ 2147483647 w 367"/>
              <a:gd name="T43" fmla="*/ 2147483647 h 369"/>
              <a:gd name="T44" fmla="*/ 0 w 367"/>
              <a:gd name="T45" fmla="*/ 2147483647 h 369"/>
              <a:gd name="T46" fmla="*/ 2147483647 w 367"/>
              <a:gd name="T47" fmla="*/ 2147483647 h 369"/>
              <a:gd name="T48" fmla="*/ 2147483647 w 367"/>
              <a:gd name="T49" fmla="*/ 2147483647 h 369"/>
              <a:gd name="T50" fmla="*/ 2147483647 w 367"/>
              <a:gd name="T51" fmla="*/ 2147483647 h 369"/>
              <a:gd name="T52" fmla="*/ 2147483647 w 367"/>
              <a:gd name="T53" fmla="*/ 2147483647 h 369"/>
              <a:gd name="T54" fmla="*/ 2147483647 w 367"/>
              <a:gd name="T55" fmla="*/ 0 h 369"/>
              <a:gd name="T56" fmla="*/ 2147483647 w 367"/>
              <a:gd name="T57" fmla="*/ 0 h 3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7"/>
              <a:gd name="T88" fmla="*/ 0 h 369"/>
              <a:gd name="T89" fmla="*/ 367 w 367"/>
              <a:gd name="T90" fmla="*/ 369 h 3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7" h="369">
                <a:moveTo>
                  <a:pt x="165" y="0"/>
                </a:moveTo>
                <a:lnTo>
                  <a:pt x="296" y="96"/>
                </a:lnTo>
                <a:lnTo>
                  <a:pt x="309" y="119"/>
                </a:lnTo>
                <a:lnTo>
                  <a:pt x="332" y="131"/>
                </a:lnTo>
                <a:lnTo>
                  <a:pt x="355" y="142"/>
                </a:lnTo>
                <a:lnTo>
                  <a:pt x="367" y="142"/>
                </a:lnTo>
                <a:lnTo>
                  <a:pt x="367" y="213"/>
                </a:lnTo>
                <a:lnTo>
                  <a:pt x="355" y="238"/>
                </a:lnTo>
                <a:lnTo>
                  <a:pt x="284" y="250"/>
                </a:lnTo>
                <a:lnTo>
                  <a:pt x="250" y="250"/>
                </a:lnTo>
                <a:lnTo>
                  <a:pt x="225" y="273"/>
                </a:lnTo>
                <a:lnTo>
                  <a:pt x="190" y="284"/>
                </a:lnTo>
                <a:lnTo>
                  <a:pt x="165" y="332"/>
                </a:lnTo>
                <a:lnTo>
                  <a:pt x="154" y="355"/>
                </a:lnTo>
                <a:lnTo>
                  <a:pt x="142" y="369"/>
                </a:lnTo>
                <a:lnTo>
                  <a:pt x="119" y="355"/>
                </a:lnTo>
                <a:lnTo>
                  <a:pt x="106" y="369"/>
                </a:lnTo>
                <a:lnTo>
                  <a:pt x="94" y="369"/>
                </a:lnTo>
                <a:lnTo>
                  <a:pt x="71" y="309"/>
                </a:lnTo>
                <a:lnTo>
                  <a:pt x="35" y="321"/>
                </a:lnTo>
                <a:lnTo>
                  <a:pt x="12" y="321"/>
                </a:lnTo>
                <a:lnTo>
                  <a:pt x="23" y="309"/>
                </a:lnTo>
                <a:lnTo>
                  <a:pt x="0" y="250"/>
                </a:lnTo>
                <a:lnTo>
                  <a:pt x="23" y="238"/>
                </a:lnTo>
                <a:lnTo>
                  <a:pt x="35" y="250"/>
                </a:lnTo>
                <a:lnTo>
                  <a:pt x="46" y="238"/>
                </a:lnTo>
                <a:lnTo>
                  <a:pt x="154" y="238"/>
                </a:lnTo>
                <a:lnTo>
                  <a:pt x="119" y="0"/>
                </a:lnTo>
                <a:lnTo>
                  <a:pt x="165" y="0"/>
                </a:lnTo>
                <a:close/>
              </a:path>
            </a:pathLst>
          </a:custGeom>
          <a:gradFill rotWithShape="0">
            <a:gsLst>
              <a:gs pos="0">
                <a:srgbClr val="B2B26B"/>
              </a:gs>
              <a:gs pos="50000">
                <a:srgbClr val="FFFF99"/>
              </a:gs>
              <a:gs pos="100000">
                <a:srgbClr val="B2B26B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Freeform 12"/>
          <p:cNvSpPr>
            <a:spLocks/>
          </p:cNvSpPr>
          <p:nvPr/>
        </p:nvSpPr>
        <p:spPr bwMode="auto">
          <a:xfrm>
            <a:off x="4420927" y="3546798"/>
            <a:ext cx="488550" cy="334581"/>
          </a:xfrm>
          <a:custGeom>
            <a:avLst/>
            <a:gdLst>
              <a:gd name="T0" fmla="*/ 2147483647 w 298"/>
              <a:gd name="T1" fmla="*/ 0 h 190"/>
              <a:gd name="T2" fmla="*/ 2147483647 w 298"/>
              <a:gd name="T3" fmla="*/ 2147483647 h 190"/>
              <a:gd name="T4" fmla="*/ 2147483647 w 298"/>
              <a:gd name="T5" fmla="*/ 2147483647 h 190"/>
              <a:gd name="T6" fmla="*/ 2147483647 w 298"/>
              <a:gd name="T7" fmla="*/ 2147483647 h 190"/>
              <a:gd name="T8" fmla="*/ 2147483647 w 298"/>
              <a:gd name="T9" fmla="*/ 2147483647 h 190"/>
              <a:gd name="T10" fmla="*/ 2147483647 w 298"/>
              <a:gd name="T11" fmla="*/ 2147483647 h 190"/>
              <a:gd name="T12" fmla="*/ 2147483647 w 298"/>
              <a:gd name="T13" fmla="*/ 2147483647 h 190"/>
              <a:gd name="T14" fmla="*/ 2147483647 w 298"/>
              <a:gd name="T15" fmla="*/ 2147483647 h 190"/>
              <a:gd name="T16" fmla="*/ 2147483647 w 298"/>
              <a:gd name="T17" fmla="*/ 2147483647 h 190"/>
              <a:gd name="T18" fmla="*/ 2147483647 w 298"/>
              <a:gd name="T19" fmla="*/ 2147483647 h 190"/>
              <a:gd name="T20" fmla="*/ 2147483647 w 298"/>
              <a:gd name="T21" fmla="*/ 2147483647 h 190"/>
              <a:gd name="T22" fmla="*/ 2147483647 w 298"/>
              <a:gd name="T23" fmla="*/ 2147483647 h 190"/>
              <a:gd name="T24" fmla="*/ 2147483647 w 298"/>
              <a:gd name="T25" fmla="*/ 2147483647 h 190"/>
              <a:gd name="T26" fmla="*/ 2147483647 w 298"/>
              <a:gd name="T27" fmla="*/ 2147483647 h 190"/>
              <a:gd name="T28" fmla="*/ 0 w 298"/>
              <a:gd name="T29" fmla="*/ 2147483647 h 190"/>
              <a:gd name="T30" fmla="*/ 2147483647 w 298"/>
              <a:gd name="T31" fmla="*/ 2147483647 h 190"/>
              <a:gd name="T32" fmla="*/ 2147483647 w 298"/>
              <a:gd name="T33" fmla="*/ 2147483647 h 190"/>
              <a:gd name="T34" fmla="*/ 2147483647 w 298"/>
              <a:gd name="T35" fmla="*/ 2147483647 h 190"/>
              <a:gd name="T36" fmla="*/ 2147483647 w 298"/>
              <a:gd name="T37" fmla="*/ 2147483647 h 190"/>
              <a:gd name="T38" fmla="*/ 2147483647 w 298"/>
              <a:gd name="T39" fmla="*/ 2147483647 h 190"/>
              <a:gd name="T40" fmla="*/ 2147483647 w 298"/>
              <a:gd name="T41" fmla="*/ 2147483647 h 190"/>
              <a:gd name="T42" fmla="*/ 2147483647 w 298"/>
              <a:gd name="T43" fmla="*/ 0 h 19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8"/>
              <a:gd name="T67" fmla="*/ 0 h 190"/>
              <a:gd name="T68" fmla="*/ 298 w 298"/>
              <a:gd name="T69" fmla="*/ 190 h 19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8" h="190">
                <a:moveTo>
                  <a:pt x="190" y="0"/>
                </a:moveTo>
                <a:lnTo>
                  <a:pt x="213" y="37"/>
                </a:lnTo>
                <a:lnTo>
                  <a:pt x="213" y="60"/>
                </a:lnTo>
                <a:lnTo>
                  <a:pt x="238" y="71"/>
                </a:lnTo>
                <a:lnTo>
                  <a:pt x="298" y="142"/>
                </a:lnTo>
                <a:lnTo>
                  <a:pt x="202" y="142"/>
                </a:lnTo>
                <a:lnTo>
                  <a:pt x="190" y="167"/>
                </a:lnTo>
                <a:lnTo>
                  <a:pt x="142" y="167"/>
                </a:lnTo>
                <a:lnTo>
                  <a:pt x="131" y="142"/>
                </a:lnTo>
                <a:lnTo>
                  <a:pt x="119" y="142"/>
                </a:lnTo>
                <a:lnTo>
                  <a:pt x="96" y="179"/>
                </a:lnTo>
                <a:lnTo>
                  <a:pt x="60" y="190"/>
                </a:lnTo>
                <a:lnTo>
                  <a:pt x="48" y="190"/>
                </a:lnTo>
                <a:lnTo>
                  <a:pt x="12" y="142"/>
                </a:lnTo>
                <a:lnTo>
                  <a:pt x="0" y="131"/>
                </a:lnTo>
                <a:lnTo>
                  <a:pt x="37" y="94"/>
                </a:lnTo>
                <a:lnTo>
                  <a:pt x="96" y="71"/>
                </a:lnTo>
                <a:lnTo>
                  <a:pt x="119" y="60"/>
                </a:lnTo>
                <a:lnTo>
                  <a:pt x="96" y="60"/>
                </a:lnTo>
                <a:lnTo>
                  <a:pt x="142" y="48"/>
                </a:lnTo>
                <a:lnTo>
                  <a:pt x="167" y="23"/>
                </a:lnTo>
                <a:lnTo>
                  <a:pt x="190" y="0"/>
                </a:lnTo>
                <a:close/>
              </a:path>
            </a:pathLst>
          </a:custGeom>
          <a:gradFill rotWithShape="0">
            <a:gsLst>
              <a:gs pos="0">
                <a:srgbClr val="B2B26B"/>
              </a:gs>
              <a:gs pos="50000">
                <a:srgbClr val="FFFF99"/>
              </a:gs>
              <a:gs pos="100000">
                <a:srgbClr val="B2B26B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Freeform 13"/>
          <p:cNvSpPr>
            <a:spLocks/>
          </p:cNvSpPr>
          <p:nvPr/>
        </p:nvSpPr>
        <p:spPr bwMode="auto">
          <a:xfrm>
            <a:off x="5138637" y="3838345"/>
            <a:ext cx="312048" cy="348566"/>
          </a:xfrm>
          <a:custGeom>
            <a:avLst/>
            <a:gdLst>
              <a:gd name="T0" fmla="*/ 2147483647 w 190"/>
              <a:gd name="T1" fmla="*/ 2147483647 h 200"/>
              <a:gd name="T2" fmla="*/ 2147483647 w 190"/>
              <a:gd name="T3" fmla="*/ 0 h 200"/>
              <a:gd name="T4" fmla="*/ 2147483647 w 190"/>
              <a:gd name="T5" fmla="*/ 2147483647 h 200"/>
              <a:gd name="T6" fmla="*/ 2147483647 w 190"/>
              <a:gd name="T7" fmla="*/ 0 h 200"/>
              <a:gd name="T8" fmla="*/ 2147483647 w 190"/>
              <a:gd name="T9" fmla="*/ 0 h 200"/>
              <a:gd name="T10" fmla="*/ 0 w 190"/>
              <a:gd name="T11" fmla="*/ 0 h 200"/>
              <a:gd name="T12" fmla="*/ 2147483647 w 190"/>
              <a:gd name="T13" fmla="*/ 2147483647 h 200"/>
              <a:gd name="T14" fmla="*/ 2147483647 w 190"/>
              <a:gd name="T15" fmla="*/ 2147483647 h 200"/>
              <a:gd name="T16" fmla="*/ 0 w 190"/>
              <a:gd name="T17" fmla="*/ 2147483647 h 200"/>
              <a:gd name="T18" fmla="*/ 0 w 190"/>
              <a:gd name="T19" fmla="*/ 2147483647 h 200"/>
              <a:gd name="T20" fmla="*/ 2147483647 w 190"/>
              <a:gd name="T21" fmla="*/ 2147483647 h 200"/>
              <a:gd name="T22" fmla="*/ 2147483647 w 190"/>
              <a:gd name="T23" fmla="*/ 2147483647 h 200"/>
              <a:gd name="T24" fmla="*/ 2147483647 w 190"/>
              <a:gd name="T25" fmla="*/ 2147483647 h 200"/>
              <a:gd name="T26" fmla="*/ 2147483647 w 190"/>
              <a:gd name="T27" fmla="*/ 2147483647 h 200"/>
              <a:gd name="T28" fmla="*/ 2147483647 w 190"/>
              <a:gd name="T29" fmla="*/ 2147483647 h 200"/>
              <a:gd name="T30" fmla="*/ 2147483647 w 190"/>
              <a:gd name="T31" fmla="*/ 2147483647 h 200"/>
              <a:gd name="T32" fmla="*/ 2147483647 w 190"/>
              <a:gd name="T33" fmla="*/ 2147483647 h 200"/>
              <a:gd name="T34" fmla="*/ 2147483647 w 190"/>
              <a:gd name="T35" fmla="*/ 2147483647 h 200"/>
              <a:gd name="T36" fmla="*/ 2147483647 w 190"/>
              <a:gd name="T37" fmla="*/ 2147483647 h 200"/>
              <a:gd name="T38" fmla="*/ 2147483647 w 190"/>
              <a:gd name="T39" fmla="*/ 2147483647 h 2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0"/>
              <a:gd name="T61" fmla="*/ 0 h 200"/>
              <a:gd name="T62" fmla="*/ 190 w 190"/>
              <a:gd name="T63" fmla="*/ 200 h 2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0" h="200">
                <a:moveTo>
                  <a:pt x="190" y="12"/>
                </a:moveTo>
                <a:lnTo>
                  <a:pt x="155" y="0"/>
                </a:lnTo>
                <a:lnTo>
                  <a:pt x="119" y="12"/>
                </a:lnTo>
                <a:lnTo>
                  <a:pt x="48" y="0"/>
                </a:lnTo>
                <a:lnTo>
                  <a:pt x="11" y="0"/>
                </a:lnTo>
                <a:lnTo>
                  <a:pt x="0" y="0"/>
                </a:lnTo>
                <a:lnTo>
                  <a:pt x="11" y="12"/>
                </a:lnTo>
                <a:lnTo>
                  <a:pt x="36" y="58"/>
                </a:lnTo>
                <a:lnTo>
                  <a:pt x="0" y="94"/>
                </a:lnTo>
                <a:lnTo>
                  <a:pt x="0" y="117"/>
                </a:lnTo>
                <a:lnTo>
                  <a:pt x="11" y="117"/>
                </a:lnTo>
                <a:lnTo>
                  <a:pt x="82" y="154"/>
                </a:lnTo>
                <a:lnTo>
                  <a:pt x="82" y="188"/>
                </a:lnTo>
                <a:lnTo>
                  <a:pt x="130" y="200"/>
                </a:lnTo>
                <a:lnTo>
                  <a:pt x="142" y="154"/>
                </a:lnTo>
                <a:lnTo>
                  <a:pt x="155" y="154"/>
                </a:lnTo>
                <a:lnTo>
                  <a:pt x="178" y="129"/>
                </a:lnTo>
                <a:lnTo>
                  <a:pt x="155" y="117"/>
                </a:lnTo>
                <a:lnTo>
                  <a:pt x="155" y="46"/>
                </a:lnTo>
                <a:lnTo>
                  <a:pt x="190" y="12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61970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49" b="1" kern="0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7" name="Freeform 14"/>
          <p:cNvSpPr>
            <a:spLocks/>
          </p:cNvSpPr>
          <p:nvPr/>
        </p:nvSpPr>
        <p:spPr bwMode="auto">
          <a:xfrm>
            <a:off x="5450686" y="3503765"/>
            <a:ext cx="39981" cy="80687"/>
          </a:xfrm>
          <a:custGeom>
            <a:avLst/>
            <a:gdLst>
              <a:gd name="T0" fmla="*/ 2147483647 w 23"/>
              <a:gd name="T1" fmla="*/ 2147483647 h 46"/>
              <a:gd name="T2" fmla="*/ 0 w 23"/>
              <a:gd name="T3" fmla="*/ 2147483647 h 46"/>
              <a:gd name="T4" fmla="*/ 0 w 23"/>
              <a:gd name="T5" fmla="*/ 2147483647 h 46"/>
              <a:gd name="T6" fmla="*/ 0 w 23"/>
              <a:gd name="T7" fmla="*/ 0 h 46"/>
              <a:gd name="T8" fmla="*/ 2147483647 w 23"/>
              <a:gd name="T9" fmla="*/ 0 h 46"/>
              <a:gd name="T10" fmla="*/ 2147483647 w 23"/>
              <a:gd name="T11" fmla="*/ 0 h 46"/>
              <a:gd name="T12" fmla="*/ 2147483647 w 23"/>
              <a:gd name="T13" fmla="*/ 2147483647 h 46"/>
              <a:gd name="T14" fmla="*/ 2147483647 w 23"/>
              <a:gd name="T15" fmla="*/ 2147483647 h 46"/>
              <a:gd name="T16" fmla="*/ 2147483647 w 23"/>
              <a:gd name="T17" fmla="*/ 2147483647 h 46"/>
              <a:gd name="T18" fmla="*/ 2147483647 w 23"/>
              <a:gd name="T19" fmla="*/ 2147483647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46"/>
              <a:gd name="T32" fmla="*/ 23 w 23"/>
              <a:gd name="T33" fmla="*/ 46 h 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46">
                <a:moveTo>
                  <a:pt x="11" y="46"/>
                </a:moveTo>
                <a:lnTo>
                  <a:pt x="0" y="46"/>
                </a:lnTo>
                <a:lnTo>
                  <a:pt x="0" y="23"/>
                </a:lnTo>
                <a:lnTo>
                  <a:pt x="0" y="0"/>
                </a:lnTo>
                <a:lnTo>
                  <a:pt x="11" y="0"/>
                </a:lnTo>
                <a:lnTo>
                  <a:pt x="23" y="0"/>
                </a:lnTo>
                <a:lnTo>
                  <a:pt x="23" y="12"/>
                </a:lnTo>
                <a:lnTo>
                  <a:pt x="11" y="12"/>
                </a:lnTo>
                <a:lnTo>
                  <a:pt x="23" y="23"/>
                </a:lnTo>
                <a:lnTo>
                  <a:pt x="11" y="46"/>
                </a:lnTo>
                <a:close/>
              </a:path>
            </a:pathLst>
          </a:custGeom>
          <a:gradFill rotWithShape="0">
            <a:gsLst>
              <a:gs pos="0">
                <a:srgbClr val="B2B26B"/>
              </a:gs>
              <a:gs pos="50000">
                <a:srgbClr val="FFFF99"/>
              </a:gs>
              <a:gs pos="100000">
                <a:srgbClr val="B2B26B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Freeform 15"/>
          <p:cNvSpPr>
            <a:spLocks/>
          </p:cNvSpPr>
          <p:nvPr/>
        </p:nvSpPr>
        <p:spPr bwMode="auto">
          <a:xfrm>
            <a:off x="4304886" y="3858786"/>
            <a:ext cx="274992" cy="352869"/>
          </a:xfrm>
          <a:custGeom>
            <a:avLst/>
            <a:gdLst>
              <a:gd name="T0" fmla="*/ 2147483647 w 167"/>
              <a:gd name="T1" fmla="*/ 2147483647 h 201"/>
              <a:gd name="T2" fmla="*/ 2147483647 w 167"/>
              <a:gd name="T3" fmla="*/ 2147483647 h 201"/>
              <a:gd name="T4" fmla="*/ 2147483647 w 167"/>
              <a:gd name="T5" fmla="*/ 2147483647 h 201"/>
              <a:gd name="T6" fmla="*/ 2147483647 w 167"/>
              <a:gd name="T7" fmla="*/ 2147483647 h 201"/>
              <a:gd name="T8" fmla="*/ 2147483647 w 167"/>
              <a:gd name="T9" fmla="*/ 2147483647 h 201"/>
              <a:gd name="T10" fmla="*/ 2147483647 w 167"/>
              <a:gd name="T11" fmla="*/ 2147483647 h 201"/>
              <a:gd name="T12" fmla="*/ 2147483647 w 167"/>
              <a:gd name="T13" fmla="*/ 2147483647 h 201"/>
              <a:gd name="T14" fmla="*/ 2147483647 w 167"/>
              <a:gd name="T15" fmla="*/ 2147483647 h 201"/>
              <a:gd name="T16" fmla="*/ 2147483647 w 167"/>
              <a:gd name="T17" fmla="*/ 2147483647 h 201"/>
              <a:gd name="T18" fmla="*/ 2147483647 w 167"/>
              <a:gd name="T19" fmla="*/ 2147483647 h 201"/>
              <a:gd name="T20" fmla="*/ 2147483647 w 167"/>
              <a:gd name="T21" fmla="*/ 2147483647 h 201"/>
              <a:gd name="T22" fmla="*/ 0 w 167"/>
              <a:gd name="T23" fmla="*/ 2147483647 h 201"/>
              <a:gd name="T24" fmla="*/ 0 w 167"/>
              <a:gd name="T25" fmla="*/ 2147483647 h 201"/>
              <a:gd name="T26" fmla="*/ 2147483647 w 167"/>
              <a:gd name="T27" fmla="*/ 2147483647 h 201"/>
              <a:gd name="T28" fmla="*/ 2147483647 w 167"/>
              <a:gd name="T29" fmla="*/ 2147483647 h 201"/>
              <a:gd name="T30" fmla="*/ 2147483647 w 167"/>
              <a:gd name="T31" fmla="*/ 2147483647 h 201"/>
              <a:gd name="T32" fmla="*/ 2147483647 w 167"/>
              <a:gd name="T33" fmla="*/ 2147483647 h 201"/>
              <a:gd name="T34" fmla="*/ 2147483647 w 167"/>
              <a:gd name="T35" fmla="*/ 2147483647 h 201"/>
              <a:gd name="T36" fmla="*/ 2147483647 w 167"/>
              <a:gd name="T37" fmla="*/ 2147483647 h 201"/>
              <a:gd name="T38" fmla="*/ 2147483647 w 167"/>
              <a:gd name="T39" fmla="*/ 2147483647 h 201"/>
              <a:gd name="T40" fmla="*/ 2147483647 w 167"/>
              <a:gd name="T41" fmla="*/ 0 h 201"/>
              <a:gd name="T42" fmla="*/ 2147483647 w 167"/>
              <a:gd name="T43" fmla="*/ 2147483647 h 201"/>
              <a:gd name="T44" fmla="*/ 2147483647 w 167"/>
              <a:gd name="T45" fmla="*/ 2147483647 h 20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7"/>
              <a:gd name="T70" fmla="*/ 0 h 201"/>
              <a:gd name="T71" fmla="*/ 167 w 167"/>
              <a:gd name="T72" fmla="*/ 201 h 20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7" h="201">
                <a:moveTo>
                  <a:pt x="119" y="11"/>
                </a:moveTo>
                <a:lnTo>
                  <a:pt x="119" y="46"/>
                </a:lnTo>
                <a:lnTo>
                  <a:pt x="48" y="34"/>
                </a:lnTo>
                <a:lnTo>
                  <a:pt x="48" y="59"/>
                </a:lnTo>
                <a:lnTo>
                  <a:pt x="60" y="46"/>
                </a:lnTo>
                <a:lnTo>
                  <a:pt x="71" y="59"/>
                </a:lnTo>
                <a:lnTo>
                  <a:pt x="71" y="71"/>
                </a:lnTo>
                <a:lnTo>
                  <a:pt x="71" y="130"/>
                </a:lnTo>
                <a:lnTo>
                  <a:pt x="37" y="130"/>
                </a:lnTo>
                <a:lnTo>
                  <a:pt x="12" y="142"/>
                </a:lnTo>
                <a:lnTo>
                  <a:pt x="12" y="153"/>
                </a:lnTo>
                <a:lnTo>
                  <a:pt x="0" y="153"/>
                </a:lnTo>
                <a:lnTo>
                  <a:pt x="0" y="176"/>
                </a:lnTo>
                <a:lnTo>
                  <a:pt x="37" y="201"/>
                </a:lnTo>
                <a:lnTo>
                  <a:pt x="37" y="188"/>
                </a:lnTo>
                <a:lnTo>
                  <a:pt x="48" y="188"/>
                </a:lnTo>
                <a:lnTo>
                  <a:pt x="71" y="188"/>
                </a:lnTo>
                <a:lnTo>
                  <a:pt x="108" y="176"/>
                </a:lnTo>
                <a:lnTo>
                  <a:pt x="119" y="130"/>
                </a:lnTo>
                <a:lnTo>
                  <a:pt x="142" y="105"/>
                </a:lnTo>
                <a:lnTo>
                  <a:pt x="167" y="0"/>
                </a:lnTo>
                <a:lnTo>
                  <a:pt x="131" y="11"/>
                </a:lnTo>
                <a:lnTo>
                  <a:pt x="119" y="11"/>
                </a:lnTo>
                <a:close/>
              </a:path>
            </a:pathLst>
          </a:custGeom>
          <a:gradFill rotWithShape="0">
            <a:gsLst>
              <a:gs pos="0">
                <a:srgbClr val="B2B26B"/>
              </a:gs>
              <a:gs pos="50000">
                <a:srgbClr val="FFFF99"/>
              </a:gs>
              <a:gs pos="100000">
                <a:srgbClr val="B2B26B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Freeform 16"/>
          <p:cNvSpPr>
            <a:spLocks/>
          </p:cNvSpPr>
          <p:nvPr/>
        </p:nvSpPr>
        <p:spPr bwMode="auto">
          <a:xfrm flipH="1">
            <a:off x="5476039" y="4531174"/>
            <a:ext cx="67285" cy="68852"/>
          </a:xfrm>
          <a:custGeom>
            <a:avLst/>
            <a:gdLst>
              <a:gd name="T0" fmla="*/ 0 w 11"/>
              <a:gd name="T1" fmla="*/ 2147483647 h 25"/>
              <a:gd name="T2" fmla="*/ 2147483647 w 11"/>
              <a:gd name="T3" fmla="*/ 2147483647 h 25"/>
              <a:gd name="T4" fmla="*/ 0 w 11"/>
              <a:gd name="T5" fmla="*/ 0 h 25"/>
              <a:gd name="T6" fmla="*/ 0 w 11"/>
              <a:gd name="T7" fmla="*/ 2147483647 h 25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25"/>
              <a:gd name="T14" fmla="*/ 11 w 11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25">
                <a:moveTo>
                  <a:pt x="0" y="13"/>
                </a:moveTo>
                <a:lnTo>
                  <a:pt x="11" y="25"/>
                </a:lnTo>
                <a:lnTo>
                  <a:pt x="0" y="0"/>
                </a:lnTo>
                <a:lnTo>
                  <a:pt x="0" y="13"/>
                </a:lnTo>
                <a:close/>
              </a:path>
            </a:pathLst>
          </a:custGeom>
          <a:gradFill rotWithShape="0">
            <a:gsLst>
              <a:gs pos="0">
                <a:srgbClr val="B2B26B"/>
              </a:gs>
              <a:gs pos="50000">
                <a:srgbClr val="FFFF99"/>
              </a:gs>
              <a:gs pos="100000">
                <a:srgbClr val="B2B26B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Freeform 17"/>
          <p:cNvSpPr>
            <a:spLocks/>
          </p:cNvSpPr>
          <p:nvPr/>
        </p:nvSpPr>
        <p:spPr bwMode="auto">
          <a:xfrm>
            <a:off x="5011868" y="4412834"/>
            <a:ext cx="391034" cy="684222"/>
          </a:xfrm>
          <a:custGeom>
            <a:avLst/>
            <a:gdLst>
              <a:gd name="T0" fmla="*/ 2147483647 w 238"/>
              <a:gd name="T1" fmla="*/ 2147483647 h 392"/>
              <a:gd name="T2" fmla="*/ 2147483647 w 238"/>
              <a:gd name="T3" fmla="*/ 2147483647 h 392"/>
              <a:gd name="T4" fmla="*/ 2147483647 w 238"/>
              <a:gd name="T5" fmla="*/ 2147483647 h 392"/>
              <a:gd name="T6" fmla="*/ 2147483647 w 238"/>
              <a:gd name="T7" fmla="*/ 2147483647 h 392"/>
              <a:gd name="T8" fmla="*/ 2147483647 w 238"/>
              <a:gd name="T9" fmla="*/ 2147483647 h 392"/>
              <a:gd name="T10" fmla="*/ 2147483647 w 238"/>
              <a:gd name="T11" fmla="*/ 2147483647 h 392"/>
              <a:gd name="T12" fmla="*/ 2147483647 w 238"/>
              <a:gd name="T13" fmla="*/ 2147483647 h 392"/>
              <a:gd name="T14" fmla="*/ 2147483647 w 238"/>
              <a:gd name="T15" fmla="*/ 2147483647 h 392"/>
              <a:gd name="T16" fmla="*/ 2147483647 w 238"/>
              <a:gd name="T17" fmla="*/ 2147483647 h 392"/>
              <a:gd name="T18" fmla="*/ 2147483647 w 238"/>
              <a:gd name="T19" fmla="*/ 2147483647 h 392"/>
              <a:gd name="T20" fmla="*/ 2147483647 w 238"/>
              <a:gd name="T21" fmla="*/ 0 h 392"/>
              <a:gd name="T22" fmla="*/ 2147483647 w 238"/>
              <a:gd name="T23" fmla="*/ 2147483647 h 392"/>
              <a:gd name="T24" fmla="*/ 2147483647 w 238"/>
              <a:gd name="T25" fmla="*/ 2147483647 h 392"/>
              <a:gd name="T26" fmla="*/ 2147483647 w 238"/>
              <a:gd name="T27" fmla="*/ 2147483647 h 392"/>
              <a:gd name="T28" fmla="*/ 2147483647 w 238"/>
              <a:gd name="T29" fmla="*/ 2147483647 h 392"/>
              <a:gd name="T30" fmla="*/ 2147483647 w 238"/>
              <a:gd name="T31" fmla="*/ 2147483647 h 392"/>
              <a:gd name="T32" fmla="*/ 2147483647 w 238"/>
              <a:gd name="T33" fmla="*/ 2147483647 h 392"/>
              <a:gd name="T34" fmla="*/ 2147483647 w 238"/>
              <a:gd name="T35" fmla="*/ 2147483647 h 392"/>
              <a:gd name="T36" fmla="*/ 2147483647 w 238"/>
              <a:gd name="T37" fmla="*/ 2147483647 h 392"/>
              <a:gd name="T38" fmla="*/ 2147483647 w 238"/>
              <a:gd name="T39" fmla="*/ 2147483647 h 392"/>
              <a:gd name="T40" fmla="*/ 2147483647 w 238"/>
              <a:gd name="T41" fmla="*/ 2147483647 h 392"/>
              <a:gd name="T42" fmla="*/ 2147483647 w 238"/>
              <a:gd name="T43" fmla="*/ 2147483647 h 392"/>
              <a:gd name="T44" fmla="*/ 2147483647 w 238"/>
              <a:gd name="T45" fmla="*/ 2147483647 h 392"/>
              <a:gd name="T46" fmla="*/ 0 w 238"/>
              <a:gd name="T47" fmla="*/ 2147483647 h 392"/>
              <a:gd name="T48" fmla="*/ 0 w 238"/>
              <a:gd name="T49" fmla="*/ 2147483647 h 392"/>
              <a:gd name="T50" fmla="*/ 2147483647 w 238"/>
              <a:gd name="T51" fmla="*/ 2147483647 h 392"/>
              <a:gd name="T52" fmla="*/ 2147483647 w 238"/>
              <a:gd name="T53" fmla="*/ 2147483647 h 392"/>
              <a:gd name="T54" fmla="*/ 2147483647 w 238"/>
              <a:gd name="T55" fmla="*/ 2147483647 h 392"/>
              <a:gd name="T56" fmla="*/ 2147483647 w 238"/>
              <a:gd name="T57" fmla="*/ 2147483647 h 392"/>
              <a:gd name="T58" fmla="*/ 2147483647 w 238"/>
              <a:gd name="T59" fmla="*/ 2147483647 h 392"/>
              <a:gd name="T60" fmla="*/ 2147483647 w 238"/>
              <a:gd name="T61" fmla="*/ 2147483647 h 392"/>
              <a:gd name="T62" fmla="*/ 2147483647 w 238"/>
              <a:gd name="T63" fmla="*/ 2147483647 h 392"/>
              <a:gd name="T64" fmla="*/ 2147483647 w 238"/>
              <a:gd name="T65" fmla="*/ 2147483647 h 3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38"/>
              <a:gd name="T100" fmla="*/ 0 h 392"/>
              <a:gd name="T101" fmla="*/ 238 w 238"/>
              <a:gd name="T102" fmla="*/ 392 h 39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38" h="392">
                <a:moveTo>
                  <a:pt x="60" y="392"/>
                </a:moveTo>
                <a:lnTo>
                  <a:pt x="60" y="380"/>
                </a:lnTo>
                <a:lnTo>
                  <a:pt x="60" y="369"/>
                </a:lnTo>
                <a:lnTo>
                  <a:pt x="119" y="344"/>
                </a:lnTo>
                <a:lnTo>
                  <a:pt x="131" y="332"/>
                </a:lnTo>
                <a:lnTo>
                  <a:pt x="131" y="298"/>
                </a:lnTo>
                <a:lnTo>
                  <a:pt x="94" y="238"/>
                </a:lnTo>
                <a:lnTo>
                  <a:pt x="154" y="179"/>
                </a:lnTo>
                <a:lnTo>
                  <a:pt x="202" y="156"/>
                </a:lnTo>
                <a:lnTo>
                  <a:pt x="238" y="119"/>
                </a:lnTo>
                <a:lnTo>
                  <a:pt x="225" y="0"/>
                </a:lnTo>
                <a:lnTo>
                  <a:pt x="202" y="25"/>
                </a:lnTo>
                <a:lnTo>
                  <a:pt x="142" y="25"/>
                </a:lnTo>
                <a:lnTo>
                  <a:pt x="119" y="25"/>
                </a:lnTo>
                <a:lnTo>
                  <a:pt x="94" y="48"/>
                </a:lnTo>
                <a:lnTo>
                  <a:pt x="119" y="71"/>
                </a:lnTo>
                <a:lnTo>
                  <a:pt x="131" y="108"/>
                </a:lnTo>
                <a:lnTo>
                  <a:pt x="131" y="131"/>
                </a:lnTo>
                <a:lnTo>
                  <a:pt x="119" y="156"/>
                </a:lnTo>
                <a:lnTo>
                  <a:pt x="94" y="131"/>
                </a:lnTo>
                <a:lnTo>
                  <a:pt x="94" y="108"/>
                </a:lnTo>
                <a:lnTo>
                  <a:pt x="83" y="108"/>
                </a:lnTo>
                <a:lnTo>
                  <a:pt x="71" y="85"/>
                </a:lnTo>
                <a:lnTo>
                  <a:pt x="0" y="119"/>
                </a:lnTo>
                <a:lnTo>
                  <a:pt x="0" y="131"/>
                </a:lnTo>
                <a:lnTo>
                  <a:pt x="23" y="131"/>
                </a:lnTo>
                <a:lnTo>
                  <a:pt x="60" y="142"/>
                </a:lnTo>
                <a:lnTo>
                  <a:pt x="71" y="179"/>
                </a:lnTo>
                <a:lnTo>
                  <a:pt x="60" y="238"/>
                </a:lnTo>
                <a:lnTo>
                  <a:pt x="23" y="298"/>
                </a:lnTo>
                <a:lnTo>
                  <a:pt x="35" y="380"/>
                </a:lnTo>
                <a:lnTo>
                  <a:pt x="35" y="392"/>
                </a:lnTo>
                <a:lnTo>
                  <a:pt x="60" y="392"/>
                </a:lnTo>
                <a:close/>
              </a:path>
            </a:pathLst>
          </a:custGeom>
          <a:gradFill rotWithShape="0">
            <a:gsLst>
              <a:gs pos="0">
                <a:srgbClr val="B2B26B"/>
              </a:gs>
              <a:gs pos="50000">
                <a:srgbClr val="FFFF99"/>
              </a:gs>
              <a:gs pos="100000">
                <a:srgbClr val="B2B26B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Freeform 19"/>
          <p:cNvSpPr>
            <a:spLocks/>
          </p:cNvSpPr>
          <p:nvPr/>
        </p:nvSpPr>
        <p:spPr bwMode="auto">
          <a:xfrm>
            <a:off x="3211614" y="4645465"/>
            <a:ext cx="21517" cy="40881"/>
          </a:xfrm>
          <a:custGeom>
            <a:avLst/>
            <a:gdLst>
              <a:gd name="T0" fmla="*/ 0 w 14"/>
              <a:gd name="T1" fmla="*/ 0 h 25"/>
              <a:gd name="T2" fmla="*/ 2147483647 w 14"/>
              <a:gd name="T3" fmla="*/ 2147483647 h 25"/>
              <a:gd name="T4" fmla="*/ 2147483647 w 14"/>
              <a:gd name="T5" fmla="*/ 2147483647 h 25"/>
              <a:gd name="T6" fmla="*/ 2147483647 w 14"/>
              <a:gd name="T7" fmla="*/ 0 h 25"/>
              <a:gd name="T8" fmla="*/ 0 w 14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25"/>
              <a:gd name="T17" fmla="*/ 14 w 14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25">
                <a:moveTo>
                  <a:pt x="0" y="0"/>
                </a:moveTo>
                <a:lnTo>
                  <a:pt x="14" y="25"/>
                </a:lnTo>
                <a:lnTo>
                  <a:pt x="14" y="12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495A"/>
              </a:gs>
              <a:gs pos="50000">
                <a:srgbClr val="318591"/>
              </a:gs>
              <a:gs pos="100000">
                <a:srgbClr val="AFD3E8"/>
              </a:gs>
            </a:gsLst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4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Freeform 20"/>
          <p:cNvSpPr>
            <a:spLocks/>
          </p:cNvSpPr>
          <p:nvPr/>
        </p:nvSpPr>
        <p:spPr bwMode="auto">
          <a:xfrm>
            <a:off x="4173810" y="2406439"/>
            <a:ext cx="138782" cy="329202"/>
          </a:xfrm>
          <a:custGeom>
            <a:avLst/>
            <a:gdLst>
              <a:gd name="T0" fmla="*/ 74028357 w 82"/>
              <a:gd name="T1" fmla="*/ 169693119 h 188"/>
              <a:gd name="T2" fmla="*/ 74028357 w 82"/>
              <a:gd name="T3" fmla="*/ 189540122 h 188"/>
              <a:gd name="T4" fmla="*/ 53302320 w 82"/>
              <a:gd name="T5" fmla="*/ 240572320 h 188"/>
              <a:gd name="T6" fmla="*/ 53302320 w 82"/>
              <a:gd name="T7" fmla="*/ 255690770 h 188"/>
              <a:gd name="T8" fmla="*/ 41224828 w 82"/>
              <a:gd name="T9" fmla="*/ 273574002 h 188"/>
              <a:gd name="T10" fmla="*/ 41224828 w 82"/>
              <a:gd name="T11" fmla="*/ 206307106 h 188"/>
              <a:gd name="T12" fmla="*/ 9769885 w 82"/>
              <a:gd name="T13" fmla="*/ 189540122 h 188"/>
              <a:gd name="T14" fmla="*/ 0 w 82"/>
              <a:gd name="T15" fmla="*/ 152481663 h 188"/>
              <a:gd name="T16" fmla="*/ 20898368 w 82"/>
              <a:gd name="T17" fmla="*/ 103793070 h 188"/>
              <a:gd name="T18" fmla="*/ 9769885 w 82"/>
              <a:gd name="T19" fmla="*/ 15854869 h 188"/>
              <a:gd name="T20" fmla="*/ 20898368 w 82"/>
              <a:gd name="T21" fmla="*/ 0 h 188"/>
              <a:gd name="T22" fmla="*/ 53302320 w 82"/>
              <a:gd name="T23" fmla="*/ 0 h 188"/>
              <a:gd name="T24" fmla="*/ 64243490 w 82"/>
              <a:gd name="T25" fmla="*/ 15854869 h 188"/>
              <a:gd name="T26" fmla="*/ 74028357 w 82"/>
              <a:gd name="T27" fmla="*/ 0 h 188"/>
              <a:gd name="T28" fmla="*/ 64243490 w 82"/>
              <a:gd name="T29" fmla="*/ 33055955 h 188"/>
              <a:gd name="T30" fmla="*/ 74028357 w 82"/>
              <a:gd name="T31" fmla="*/ 85581682 h 188"/>
              <a:gd name="T32" fmla="*/ 53302320 w 82"/>
              <a:gd name="T33" fmla="*/ 118782325 h 188"/>
              <a:gd name="T34" fmla="*/ 53302320 w 82"/>
              <a:gd name="T35" fmla="*/ 152481663 h 188"/>
              <a:gd name="T36" fmla="*/ 74028357 w 82"/>
              <a:gd name="T37" fmla="*/ 152481663 h 188"/>
              <a:gd name="T38" fmla="*/ 74028357 w 82"/>
              <a:gd name="T39" fmla="*/ 169693119 h 18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2"/>
              <a:gd name="T61" fmla="*/ 0 h 188"/>
              <a:gd name="T62" fmla="*/ 82 w 82"/>
              <a:gd name="T63" fmla="*/ 188 h 18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2" h="188">
                <a:moveTo>
                  <a:pt x="82" y="117"/>
                </a:moveTo>
                <a:lnTo>
                  <a:pt x="82" y="130"/>
                </a:lnTo>
                <a:lnTo>
                  <a:pt x="59" y="165"/>
                </a:lnTo>
                <a:lnTo>
                  <a:pt x="59" y="176"/>
                </a:lnTo>
                <a:lnTo>
                  <a:pt x="46" y="188"/>
                </a:lnTo>
                <a:lnTo>
                  <a:pt x="46" y="142"/>
                </a:lnTo>
                <a:lnTo>
                  <a:pt x="11" y="130"/>
                </a:lnTo>
                <a:lnTo>
                  <a:pt x="0" y="105"/>
                </a:lnTo>
                <a:lnTo>
                  <a:pt x="23" y="71"/>
                </a:lnTo>
                <a:lnTo>
                  <a:pt x="11" y="11"/>
                </a:lnTo>
                <a:lnTo>
                  <a:pt x="23" y="0"/>
                </a:lnTo>
                <a:lnTo>
                  <a:pt x="59" y="0"/>
                </a:lnTo>
                <a:lnTo>
                  <a:pt x="71" y="11"/>
                </a:lnTo>
                <a:lnTo>
                  <a:pt x="82" y="0"/>
                </a:lnTo>
                <a:lnTo>
                  <a:pt x="71" y="23"/>
                </a:lnTo>
                <a:lnTo>
                  <a:pt x="82" y="59"/>
                </a:lnTo>
                <a:lnTo>
                  <a:pt x="59" y="82"/>
                </a:lnTo>
                <a:lnTo>
                  <a:pt x="59" y="105"/>
                </a:lnTo>
                <a:lnTo>
                  <a:pt x="82" y="105"/>
                </a:lnTo>
                <a:lnTo>
                  <a:pt x="82" y="1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algn="r" defTabSz="6197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Freeform 21"/>
          <p:cNvSpPr>
            <a:spLocks/>
          </p:cNvSpPr>
          <p:nvPr/>
        </p:nvSpPr>
        <p:spPr bwMode="auto">
          <a:xfrm>
            <a:off x="3875805" y="3546797"/>
            <a:ext cx="80687" cy="203330"/>
          </a:xfrm>
          <a:custGeom>
            <a:avLst/>
            <a:gdLst>
              <a:gd name="T0" fmla="*/ 2147483647 w 48"/>
              <a:gd name="T1" fmla="*/ 0 h 119"/>
              <a:gd name="T2" fmla="*/ 0 w 48"/>
              <a:gd name="T3" fmla="*/ 0 h 119"/>
              <a:gd name="T4" fmla="*/ 2147483647 w 48"/>
              <a:gd name="T5" fmla="*/ 2147483647 h 119"/>
              <a:gd name="T6" fmla="*/ 2147483647 w 48"/>
              <a:gd name="T7" fmla="*/ 2147483647 h 119"/>
              <a:gd name="T8" fmla="*/ 2147483647 w 48"/>
              <a:gd name="T9" fmla="*/ 2147483647 h 119"/>
              <a:gd name="T10" fmla="*/ 2147483647 w 48"/>
              <a:gd name="T11" fmla="*/ 2147483647 h 119"/>
              <a:gd name="T12" fmla="*/ 2147483647 w 48"/>
              <a:gd name="T13" fmla="*/ 2147483647 h 119"/>
              <a:gd name="T14" fmla="*/ 2147483647 w 48"/>
              <a:gd name="T15" fmla="*/ 2147483647 h 119"/>
              <a:gd name="T16" fmla="*/ 2147483647 w 48"/>
              <a:gd name="T17" fmla="*/ 2147483647 h 119"/>
              <a:gd name="T18" fmla="*/ 2147483647 w 48"/>
              <a:gd name="T19" fmla="*/ 0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"/>
              <a:gd name="T31" fmla="*/ 0 h 119"/>
              <a:gd name="T32" fmla="*/ 48 w 48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" h="119">
                <a:moveTo>
                  <a:pt x="35" y="0"/>
                </a:moveTo>
                <a:lnTo>
                  <a:pt x="0" y="0"/>
                </a:lnTo>
                <a:lnTo>
                  <a:pt x="23" y="60"/>
                </a:lnTo>
                <a:lnTo>
                  <a:pt x="35" y="108"/>
                </a:lnTo>
                <a:lnTo>
                  <a:pt x="35" y="119"/>
                </a:lnTo>
                <a:lnTo>
                  <a:pt x="48" y="119"/>
                </a:lnTo>
                <a:lnTo>
                  <a:pt x="48" y="60"/>
                </a:lnTo>
                <a:lnTo>
                  <a:pt x="48" y="37"/>
                </a:lnTo>
                <a:lnTo>
                  <a:pt x="35" y="23"/>
                </a:lnTo>
                <a:lnTo>
                  <a:pt x="35" y="0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Freeform 22"/>
          <p:cNvSpPr>
            <a:spLocks/>
          </p:cNvSpPr>
          <p:nvPr/>
        </p:nvSpPr>
        <p:spPr bwMode="auto">
          <a:xfrm>
            <a:off x="4242658" y="3913653"/>
            <a:ext cx="62398" cy="47336"/>
          </a:xfrm>
          <a:custGeom>
            <a:avLst/>
            <a:gdLst>
              <a:gd name="T0" fmla="*/ 2147483647 w 36"/>
              <a:gd name="T1" fmla="*/ 0 h 25"/>
              <a:gd name="T2" fmla="*/ 2147483647 w 36"/>
              <a:gd name="T3" fmla="*/ 2147483647 h 25"/>
              <a:gd name="T4" fmla="*/ 2147483647 w 36"/>
              <a:gd name="T5" fmla="*/ 2147483647 h 25"/>
              <a:gd name="T6" fmla="*/ 0 w 36"/>
              <a:gd name="T7" fmla="*/ 2147483647 h 25"/>
              <a:gd name="T8" fmla="*/ 2147483647 w 36"/>
              <a:gd name="T9" fmla="*/ 0 h 25"/>
              <a:gd name="T10" fmla="*/ 2147483647 w 36"/>
              <a:gd name="T11" fmla="*/ 0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25"/>
              <a:gd name="T20" fmla="*/ 36 w 36"/>
              <a:gd name="T21" fmla="*/ 25 h 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25">
                <a:moveTo>
                  <a:pt x="36" y="0"/>
                </a:moveTo>
                <a:lnTo>
                  <a:pt x="36" y="25"/>
                </a:lnTo>
                <a:lnTo>
                  <a:pt x="13" y="25"/>
                </a:lnTo>
                <a:lnTo>
                  <a:pt x="0" y="25"/>
                </a:lnTo>
                <a:lnTo>
                  <a:pt x="13" y="0"/>
                </a:lnTo>
                <a:lnTo>
                  <a:pt x="3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Freeform 23"/>
          <p:cNvSpPr>
            <a:spLocks/>
          </p:cNvSpPr>
          <p:nvPr/>
        </p:nvSpPr>
        <p:spPr bwMode="auto">
          <a:xfrm>
            <a:off x="3271197" y="3440302"/>
            <a:ext cx="117265" cy="20442"/>
          </a:xfrm>
          <a:custGeom>
            <a:avLst/>
            <a:gdLst>
              <a:gd name="T0" fmla="*/ 0 w 71"/>
              <a:gd name="T1" fmla="*/ 2147483647 h 11"/>
              <a:gd name="T2" fmla="*/ 2147483647 w 71"/>
              <a:gd name="T3" fmla="*/ 2147483647 h 11"/>
              <a:gd name="T4" fmla="*/ 2147483647 w 71"/>
              <a:gd name="T5" fmla="*/ 0 h 11"/>
              <a:gd name="T6" fmla="*/ 2147483647 w 71"/>
              <a:gd name="T7" fmla="*/ 2147483647 h 11"/>
              <a:gd name="T8" fmla="*/ 2147483647 w 71"/>
              <a:gd name="T9" fmla="*/ 0 h 11"/>
              <a:gd name="T10" fmla="*/ 2147483647 w 71"/>
              <a:gd name="T11" fmla="*/ 0 h 11"/>
              <a:gd name="T12" fmla="*/ 0 w 71"/>
              <a:gd name="T13" fmla="*/ 0 h 11"/>
              <a:gd name="T14" fmla="*/ 0 w 71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"/>
              <a:gd name="T25" fmla="*/ 0 h 11"/>
              <a:gd name="T26" fmla="*/ 71 w 71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" h="11">
                <a:moveTo>
                  <a:pt x="0" y="11"/>
                </a:moveTo>
                <a:lnTo>
                  <a:pt x="11" y="11"/>
                </a:lnTo>
                <a:lnTo>
                  <a:pt x="48" y="0"/>
                </a:lnTo>
                <a:lnTo>
                  <a:pt x="59" y="11"/>
                </a:lnTo>
                <a:lnTo>
                  <a:pt x="71" y="0"/>
                </a:lnTo>
                <a:lnTo>
                  <a:pt x="48" y="0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Freeform 24"/>
          <p:cNvSpPr>
            <a:spLocks/>
          </p:cNvSpPr>
          <p:nvPr/>
        </p:nvSpPr>
        <p:spPr bwMode="auto">
          <a:xfrm>
            <a:off x="3271197" y="3503776"/>
            <a:ext cx="117265" cy="80687"/>
          </a:xfrm>
          <a:custGeom>
            <a:avLst/>
            <a:gdLst>
              <a:gd name="T0" fmla="*/ 2147483647 w 71"/>
              <a:gd name="T1" fmla="*/ 2147483647 h 46"/>
              <a:gd name="T2" fmla="*/ 2147483647 w 71"/>
              <a:gd name="T3" fmla="*/ 2147483647 h 46"/>
              <a:gd name="T4" fmla="*/ 2147483647 w 71"/>
              <a:gd name="T5" fmla="*/ 0 h 46"/>
              <a:gd name="T6" fmla="*/ 0 w 71"/>
              <a:gd name="T7" fmla="*/ 0 h 46"/>
              <a:gd name="T8" fmla="*/ 2147483647 w 71"/>
              <a:gd name="T9" fmla="*/ 2147483647 h 46"/>
              <a:gd name="T10" fmla="*/ 2147483647 w 71"/>
              <a:gd name="T11" fmla="*/ 2147483647 h 46"/>
              <a:gd name="T12" fmla="*/ 2147483647 w 71"/>
              <a:gd name="T13" fmla="*/ 2147483647 h 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"/>
              <a:gd name="T22" fmla="*/ 0 h 46"/>
              <a:gd name="T23" fmla="*/ 71 w 71"/>
              <a:gd name="T24" fmla="*/ 46 h 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" h="46">
                <a:moveTo>
                  <a:pt x="48" y="46"/>
                </a:moveTo>
                <a:lnTo>
                  <a:pt x="71" y="12"/>
                </a:lnTo>
                <a:lnTo>
                  <a:pt x="71" y="0"/>
                </a:lnTo>
                <a:lnTo>
                  <a:pt x="0" y="0"/>
                </a:lnTo>
                <a:lnTo>
                  <a:pt x="34" y="12"/>
                </a:lnTo>
                <a:lnTo>
                  <a:pt x="34" y="23"/>
                </a:lnTo>
                <a:lnTo>
                  <a:pt x="48" y="4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Freeform 25"/>
          <p:cNvSpPr>
            <a:spLocks/>
          </p:cNvSpPr>
          <p:nvPr/>
        </p:nvSpPr>
        <p:spPr bwMode="auto">
          <a:xfrm>
            <a:off x="5081797" y="5049731"/>
            <a:ext cx="91446" cy="102203"/>
          </a:xfrm>
          <a:custGeom>
            <a:avLst/>
            <a:gdLst>
              <a:gd name="T0" fmla="*/ 2147483647 w 60"/>
              <a:gd name="T1" fmla="*/ 2147483647 h 59"/>
              <a:gd name="T2" fmla="*/ 2147483647 w 60"/>
              <a:gd name="T3" fmla="*/ 2147483647 h 59"/>
              <a:gd name="T4" fmla="*/ 2147483647 w 60"/>
              <a:gd name="T5" fmla="*/ 2147483647 h 59"/>
              <a:gd name="T6" fmla="*/ 0 w 60"/>
              <a:gd name="T7" fmla="*/ 2147483647 h 59"/>
              <a:gd name="T8" fmla="*/ 2147483647 w 60"/>
              <a:gd name="T9" fmla="*/ 0 h 59"/>
              <a:gd name="T10" fmla="*/ 2147483647 w 60"/>
              <a:gd name="T11" fmla="*/ 2147483647 h 59"/>
              <a:gd name="T12" fmla="*/ 2147483647 w 60"/>
              <a:gd name="T13" fmla="*/ 2147483647 h 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"/>
              <a:gd name="T22" fmla="*/ 0 h 59"/>
              <a:gd name="T23" fmla="*/ 60 w 60"/>
              <a:gd name="T24" fmla="*/ 59 h 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" h="59">
                <a:moveTo>
                  <a:pt x="60" y="23"/>
                </a:moveTo>
                <a:lnTo>
                  <a:pt x="35" y="46"/>
                </a:lnTo>
                <a:lnTo>
                  <a:pt x="12" y="59"/>
                </a:lnTo>
                <a:lnTo>
                  <a:pt x="0" y="46"/>
                </a:lnTo>
                <a:lnTo>
                  <a:pt x="23" y="0"/>
                </a:lnTo>
                <a:lnTo>
                  <a:pt x="35" y="11"/>
                </a:lnTo>
                <a:lnTo>
                  <a:pt x="60" y="2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Freeform 26"/>
          <p:cNvSpPr>
            <a:spLocks/>
          </p:cNvSpPr>
          <p:nvPr/>
        </p:nvSpPr>
        <p:spPr bwMode="auto">
          <a:xfrm>
            <a:off x="4947319" y="4043826"/>
            <a:ext cx="77459" cy="61322"/>
          </a:xfrm>
          <a:custGeom>
            <a:avLst/>
            <a:gdLst>
              <a:gd name="T0" fmla="*/ 2147483647 w 48"/>
              <a:gd name="T1" fmla="*/ 2147483647 h 37"/>
              <a:gd name="T2" fmla="*/ 2147483647 w 48"/>
              <a:gd name="T3" fmla="*/ 2147483647 h 37"/>
              <a:gd name="T4" fmla="*/ 0 w 48"/>
              <a:gd name="T5" fmla="*/ 2147483647 h 37"/>
              <a:gd name="T6" fmla="*/ 2147483647 w 48"/>
              <a:gd name="T7" fmla="*/ 2147483647 h 37"/>
              <a:gd name="T8" fmla="*/ 2147483647 w 48"/>
              <a:gd name="T9" fmla="*/ 0 h 37"/>
              <a:gd name="T10" fmla="*/ 2147483647 w 48"/>
              <a:gd name="T11" fmla="*/ 2147483647 h 37"/>
              <a:gd name="T12" fmla="*/ 2147483647 w 48"/>
              <a:gd name="T13" fmla="*/ 2147483647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37"/>
              <a:gd name="T23" fmla="*/ 48 w 48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37">
                <a:moveTo>
                  <a:pt x="48" y="37"/>
                </a:moveTo>
                <a:lnTo>
                  <a:pt x="25" y="37"/>
                </a:lnTo>
                <a:lnTo>
                  <a:pt x="0" y="37"/>
                </a:lnTo>
                <a:lnTo>
                  <a:pt x="25" y="12"/>
                </a:lnTo>
                <a:lnTo>
                  <a:pt x="48" y="0"/>
                </a:lnTo>
                <a:lnTo>
                  <a:pt x="48" y="25"/>
                </a:lnTo>
                <a:lnTo>
                  <a:pt x="48" y="37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Freeform 27"/>
          <p:cNvSpPr>
            <a:spLocks/>
          </p:cNvSpPr>
          <p:nvPr/>
        </p:nvSpPr>
        <p:spPr bwMode="auto">
          <a:xfrm>
            <a:off x="3716582" y="3384359"/>
            <a:ext cx="270031" cy="231302"/>
          </a:xfrm>
          <a:custGeom>
            <a:avLst/>
            <a:gdLst>
              <a:gd name="T0" fmla="*/ 0 w 167"/>
              <a:gd name="T1" fmla="*/ 2147483647 h 130"/>
              <a:gd name="T2" fmla="*/ 2147483647 w 167"/>
              <a:gd name="T3" fmla="*/ 2147483647 h 130"/>
              <a:gd name="T4" fmla="*/ 2147483647 w 167"/>
              <a:gd name="T5" fmla="*/ 2147483647 h 130"/>
              <a:gd name="T6" fmla="*/ 2147483647 w 167"/>
              <a:gd name="T7" fmla="*/ 2147483647 h 130"/>
              <a:gd name="T8" fmla="*/ 2147483647 w 167"/>
              <a:gd name="T9" fmla="*/ 0 h 130"/>
              <a:gd name="T10" fmla="*/ 2147483647 w 167"/>
              <a:gd name="T11" fmla="*/ 0 h 130"/>
              <a:gd name="T12" fmla="*/ 2147483647 w 167"/>
              <a:gd name="T13" fmla="*/ 2147483647 h 130"/>
              <a:gd name="T14" fmla="*/ 2147483647 w 167"/>
              <a:gd name="T15" fmla="*/ 2147483647 h 130"/>
              <a:gd name="T16" fmla="*/ 2147483647 w 167"/>
              <a:gd name="T17" fmla="*/ 2147483647 h 130"/>
              <a:gd name="T18" fmla="*/ 2147483647 w 167"/>
              <a:gd name="T19" fmla="*/ 2147483647 h 130"/>
              <a:gd name="T20" fmla="*/ 2147483647 w 167"/>
              <a:gd name="T21" fmla="*/ 2147483647 h 130"/>
              <a:gd name="T22" fmla="*/ 2147483647 w 167"/>
              <a:gd name="T23" fmla="*/ 2147483647 h 130"/>
              <a:gd name="T24" fmla="*/ 2147483647 w 167"/>
              <a:gd name="T25" fmla="*/ 2147483647 h 130"/>
              <a:gd name="T26" fmla="*/ 2147483647 w 167"/>
              <a:gd name="T27" fmla="*/ 2147483647 h 130"/>
              <a:gd name="T28" fmla="*/ 2147483647 w 167"/>
              <a:gd name="T29" fmla="*/ 2147483647 h 130"/>
              <a:gd name="T30" fmla="*/ 2147483647 w 167"/>
              <a:gd name="T31" fmla="*/ 2147483647 h 130"/>
              <a:gd name="T32" fmla="*/ 2147483647 w 167"/>
              <a:gd name="T33" fmla="*/ 2147483647 h 130"/>
              <a:gd name="T34" fmla="*/ 0 w 167"/>
              <a:gd name="T35" fmla="*/ 2147483647 h 1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7"/>
              <a:gd name="T55" fmla="*/ 0 h 130"/>
              <a:gd name="T56" fmla="*/ 167 w 167"/>
              <a:gd name="T57" fmla="*/ 130 h 1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7" h="130">
                <a:moveTo>
                  <a:pt x="0" y="105"/>
                </a:moveTo>
                <a:lnTo>
                  <a:pt x="11" y="82"/>
                </a:lnTo>
                <a:lnTo>
                  <a:pt x="36" y="34"/>
                </a:lnTo>
                <a:lnTo>
                  <a:pt x="71" y="23"/>
                </a:lnTo>
                <a:lnTo>
                  <a:pt x="96" y="0"/>
                </a:lnTo>
                <a:lnTo>
                  <a:pt x="130" y="0"/>
                </a:lnTo>
                <a:lnTo>
                  <a:pt x="130" y="23"/>
                </a:lnTo>
                <a:lnTo>
                  <a:pt x="155" y="59"/>
                </a:lnTo>
                <a:lnTo>
                  <a:pt x="167" y="59"/>
                </a:lnTo>
                <a:lnTo>
                  <a:pt x="167" y="71"/>
                </a:lnTo>
                <a:lnTo>
                  <a:pt x="142" y="82"/>
                </a:lnTo>
                <a:lnTo>
                  <a:pt x="107" y="82"/>
                </a:lnTo>
                <a:lnTo>
                  <a:pt x="59" y="82"/>
                </a:lnTo>
                <a:lnTo>
                  <a:pt x="59" y="105"/>
                </a:lnTo>
                <a:lnTo>
                  <a:pt x="59" y="130"/>
                </a:lnTo>
                <a:lnTo>
                  <a:pt x="36" y="119"/>
                </a:lnTo>
                <a:lnTo>
                  <a:pt x="11" y="119"/>
                </a:lnTo>
                <a:lnTo>
                  <a:pt x="0" y="105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Freeform 28"/>
          <p:cNvSpPr>
            <a:spLocks/>
          </p:cNvSpPr>
          <p:nvPr/>
        </p:nvSpPr>
        <p:spPr bwMode="auto">
          <a:xfrm>
            <a:off x="5103316" y="4391317"/>
            <a:ext cx="117265" cy="292623"/>
          </a:xfrm>
          <a:custGeom>
            <a:avLst/>
            <a:gdLst>
              <a:gd name="T0" fmla="*/ 2147483647 w 71"/>
              <a:gd name="T1" fmla="*/ 2147483647 h 167"/>
              <a:gd name="T2" fmla="*/ 0 w 71"/>
              <a:gd name="T3" fmla="*/ 2147483647 h 167"/>
              <a:gd name="T4" fmla="*/ 2147483647 w 71"/>
              <a:gd name="T5" fmla="*/ 2147483647 h 167"/>
              <a:gd name="T6" fmla="*/ 2147483647 w 71"/>
              <a:gd name="T7" fmla="*/ 2147483647 h 167"/>
              <a:gd name="T8" fmla="*/ 2147483647 w 71"/>
              <a:gd name="T9" fmla="*/ 2147483647 h 167"/>
              <a:gd name="T10" fmla="*/ 2147483647 w 71"/>
              <a:gd name="T11" fmla="*/ 0 h 167"/>
              <a:gd name="T12" fmla="*/ 2147483647 w 71"/>
              <a:gd name="T13" fmla="*/ 0 h 167"/>
              <a:gd name="T14" fmla="*/ 2147483647 w 71"/>
              <a:gd name="T15" fmla="*/ 0 h 167"/>
              <a:gd name="T16" fmla="*/ 2147483647 w 71"/>
              <a:gd name="T17" fmla="*/ 2147483647 h 167"/>
              <a:gd name="T18" fmla="*/ 2147483647 w 71"/>
              <a:gd name="T19" fmla="*/ 2147483647 h 167"/>
              <a:gd name="T20" fmla="*/ 2147483647 w 71"/>
              <a:gd name="T21" fmla="*/ 2147483647 h 167"/>
              <a:gd name="T22" fmla="*/ 2147483647 w 71"/>
              <a:gd name="T23" fmla="*/ 2147483647 h 167"/>
              <a:gd name="T24" fmla="*/ 2147483647 w 71"/>
              <a:gd name="T25" fmla="*/ 2147483647 h 167"/>
              <a:gd name="T26" fmla="*/ 2147483647 w 71"/>
              <a:gd name="T27" fmla="*/ 2147483647 h 167"/>
              <a:gd name="T28" fmla="*/ 2147483647 w 71"/>
              <a:gd name="T29" fmla="*/ 2147483647 h 167"/>
              <a:gd name="T30" fmla="*/ 2147483647 w 71"/>
              <a:gd name="T31" fmla="*/ 2147483647 h 167"/>
              <a:gd name="T32" fmla="*/ 2147483647 w 71"/>
              <a:gd name="T33" fmla="*/ 2147483647 h 167"/>
              <a:gd name="T34" fmla="*/ 2147483647 w 71"/>
              <a:gd name="T35" fmla="*/ 2147483647 h 1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1"/>
              <a:gd name="T55" fmla="*/ 0 h 167"/>
              <a:gd name="T56" fmla="*/ 71 w 71"/>
              <a:gd name="T57" fmla="*/ 167 h 16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1" h="167">
                <a:moveTo>
                  <a:pt x="11" y="96"/>
                </a:moveTo>
                <a:lnTo>
                  <a:pt x="0" y="82"/>
                </a:lnTo>
                <a:lnTo>
                  <a:pt x="11" y="59"/>
                </a:lnTo>
                <a:lnTo>
                  <a:pt x="11" y="36"/>
                </a:lnTo>
                <a:lnTo>
                  <a:pt x="23" y="23"/>
                </a:lnTo>
                <a:lnTo>
                  <a:pt x="11" y="0"/>
                </a:lnTo>
                <a:lnTo>
                  <a:pt x="23" y="0"/>
                </a:lnTo>
                <a:lnTo>
                  <a:pt x="34" y="0"/>
                </a:lnTo>
                <a:lnTo>
                  <a:pt x="59" y="36"/>
                </a:lnTo>
                <a:lnTo>
                  <a:pt x="34" y="59"/>
                </a:lnTo>
                <a:lnTo>
                  <a:pt x="59" y="82"/>
                </a:lnTo>
                <a:lnTo>
                  <a:pt x="71" y="119"/>
                </a:lnTo>
                <a:lnTo>
                  <a:pt x="71" y="142"/>
                </a:lnTo>
                <a:lnTo>
                  <a:pt x="59" y="167"/>
                </a:lnTo>
                <a:lnTo>
                  <a:pt x="34" y="142"/>
                </a:lnTo>
                <a:lnTo>
                  <a:pt x="34" y="119"/>
                </a:lnTo>
                <a:lnTo>
                  <a:pt x="23" y="119"/>
                </a:lnTo>
                <a:lnTo>
                  <a:pt x="11" y="96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Freeform 29"/>
          <p:cNvSpPr>
            <a:spLocks/>
          </p:cNvSpPr>
          <p:nvPr/>
        </p:nvSpPr>
        <p:spPr bwMode="auto">
          <a:xfrm>
            <a:off x="5393785" y="3524217"/>
            <a:ext cx="387295" cy="532531"/>
          </a:xfrm>
          <a:custGeom>
            <a:avLst/>
            <a:gdLst>
              <a:gd name="T0" fmla="*/ 2147483647 w 236"/>
              <a:gd name="T1" fmla="*/ 2147483647 h 307"/>
              <a:gd name="T2" fmla="*/ 0 w 236"/>
              <a:gd name="T3" fmla="*/ 2147483647 h 307"/>
              <a:gd name="T4" fmla="*/ 0 w 236"/>
              <a:gd name="T5" fmla="*/ 2147483647 h 307"/>
              <a:gd name="T6" fmla="*/ 2147483647 w 236"/>
              <a:gd name="T7" fmla="*/ 2147483647 h 307"/>
              <a:gd name="T8" fmla="*/ 2147483647 w 236"/>
              <a:gd name="T9" fmla="*/ 2147483647 h 307"/>
              <a:gd name="T10" fmla="*/ 2147483647 w 236"/>
              <a:gd name="T11" fmla="*/ 2147483647 h 307"/>
              <a:gd name="T12" fmla="*/ 2147483647 w 236"/>
              <a:gd name="T13" fmla="*/ 2147483647 h 307"/>
              <a:gd name="T14" fmla="*/ 2147483647 w 236"/>
              <a:gd name="T15" fmla="*/ 2147483647 h 307"/>
              <a:gd name="T16" fmla="*/ 2147483647 w 236"/>
              <a:gd name="T17" fmla="*/ 2147483647 h 307"/>
              <a:gd name="T18" fmla="*/ 2147483647 w 236"/>
              <a:gd name="T19" fmla="*/ 0 h 307"/>
              <a:gd name="T20" fmla="*/ 2147483647 w 236"/>
              <a:gd name="T21" fmla="*/ 0 h 307"/>
              <a:gd name="T22" fmla="*/ 2147483647 w 236"/>
              <a:gd name="T23" fmla="*/ 2147483647 h 307"/>
              <a:gd name="T24" fmla="*/ 2147483647 w 236"/>
              <a:gd name="T25" fmla="*/ 2147483647 h 307"/>
              <a:gd name="T26" fmla="*/ 2147483647 w 236"/>
              <a:gd name="T27" fmla="*/ 2147483647 h 307"/>
              <a:gd name="T28" fmla="*/ 2147483647 w 236"/>
              <a:gd name="T29" fmla="*/ 2147483647 h 307"/>
              <a:gd name="T30" fmla="*/ 2147483647 w 236"/>
              <a:gd name="T31" fmla="*/ 2147483647 h 307"/>
              <a:gd name="T32" fmla="*/ 2147483647 w 236"/>
              <a:gd name="T33" fmla="*/ 2147483647 h 307"/>
              <a:gd name="T34" fmla="*/ 2147483647 w 236"/>
              <a:gd name="T35" fmla="*/ 2147483647 h 307"/>
              <a:gd name="T36" fmla="*/ 2147483647 w 236"/>
              <a:gd name="T37" fmla="*/ 2147483647 h 307"/>
              <a:gd name="T38" fmla="*/ 2147483647 w 236"/>
              <a:gd name="T39" fmla="*/ 2147483647 h 307"/>
              <a:gd name="T40" fmla="*/ 2147483647 w 236"/>
              <a:gd name="T41" fmla="*/ 2147483647 h 307"/>
              <a:gd name="T42" fmla="*/ 2147483647 w 236"/>
              <a:gd name="T43" fmla="*/ 2147483647 h 307"/>
              <a:gd name="T44" fmla="*/ 2147483647 w 236"/>
              <a:gd name="T45" fmla="*/ 2147483647 h 30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6"/>
              <a:gd name="T70" fmla="*/ 0 h 307"/>
              <a:gd name="T71" fmla="*/ 236 w 236"/>
              <a:gd name="T72" fmla="*/ 307 h 30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6" h="307">
                <a:moveTo>
                  <a:pt x="35" y="190"/>
                </a:moveTo>
                <a:lnTo>
                  <a:pt x="0" y="224"/>
                </a:lnTo>
                <a:lnTo>
                  <a:pt x="0" y="295"/>
                </a:lnTo>
                <a:lnTo>
                  <a:pt x="23" y="307"/>
                </a:lnTo>
                <a:lnTo>
                  <a:pt x="58" y="261"/>
                </a:lnTo>
                <a:lnTo>
                  <a:pt x="117" y="224"/>
                </a:lnTo>
                <a:lnTo>
                  <a:pt x="165" y="178"/>
                </a:lnTo>
                <a:lnTo>
                  <a:pt x="190" y="142"/>
                </a:lnTo>
                <a:lnTo>
                  <a:pt x="236" y="34"/>
                </a:lnTo>
                <a:lnTo>
                  <a:pt x="236" y="0"/>
                </a:lnTo>
                <a:lnTo>
                  <a:pt x="213" y="0"/>
                </a:lnTo>
                <a:lnTo>
                  <a:pt x="190" y="11"/>
                </a:lnTo>
                <a:lnTo>
                  <a:pt x="94" y="48"/>
                </a:lnTo>
                <a:lnTo>
                  <a:pt x="71" y="34"/>
                </a:lnTo>
                <a:lnTo>
                  <a:pt x="58" y="11"/>
                </a:lnTo>
                <a:lnTo>
                  <a:pt x="46" y="34"/>
                </a:lnTo>
                <a:lnTo>
                  <a:pt x="46" y="48"/>
                </a:lnTo>
                <a:lnTo>
                  <a:pt x="71" y="71"/>
                </a:lnTo>
                <a:lnTo>
                  <a:pt x="142" y="82"/>
                </a:lnTo>
                <a:lnTo>
                  <a:pt x="165" y="82"/>
                </a:lnTo>
                <a:lnTo>
                  <a:pt x="106" y="153"/>
                </a:lnTo>
                <a:lnTo>
                  <a:pt x="58" y="153"/>
                </a:lnTo>
                <a:lnTo>
                  <a:pt x="35" y="190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Freeform 30"/>
          <p:cNvSpPr>
            <a:spLocks/>
          </p:cNvSpPr>
          <p:nvPr/>
        </p:nvSpPr>
        <p:spPr bwMode="auto">
          <a:xfrm>
            <a:off x="3464841" y="3645784"/>
            <a:ext cx="157070" cy="192572"/>
          </a:xfrm>
          <a:custGeom>
            <a:avLst/>
            <a:gdLst>
              <a:gd name="T0" fmla="*/ 2147483647 w 94"/>
              <a:gd name="T1" fmla="*/ 2147483647 h 107"/>
              <a:gd name="T2" fmla="*/ 2147483647 w 94"/>
              <a:gd name="T3" fmla="*/ 2147483647 h 107"/>
              <a:gd name="T4" fmla="*/ 2147483647 w 94"/>
              <a:gd name="T5" fmla="*/ 2147483647 h 107"/>
              <a:gd name="T6" fmla="*/ 2147483647 w 94"/>
              <a:gd name="T7" fmla="*/ 2147483647 h 107"/>
              <a:gd name="T8" fmla="*/ 2147483647 w 94"/>
              <a:gd name="T9" fmla="*/ 2147483647 h 107"/>
              <a:gd name="T10" fmla="*/ 2147483647 w 94"/>
              <a:gd name="T11" fmla="*/ 0 h 107"/>
              <a:gd name="T12" fmla="*/ 2147483647 w 94"/>
              <a:gd name="T13" fmla="*/ 2147483647 h 107"/>
              <a:gd name="T14" fmla="*/ 0 w 94"/>
              <a:gd name="T15" fmla="*/ 2147483647 h 107"/>
              <a:gd name="T16" fmla="*/ 2147483647 w 94"/>
              <a:gd name="T17" fmla="*/ 2147483647 h 107"/>
              <a:gd name="T18" fmla="*/ 2147483647 w 94"/>
              <a:gd name="T19" fmla="*/ 2147483647 h 1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"/>
              <a:gd name="T31" fmla="*/ 0 h 107"/>
              <a:gd name="T32" fmla="*/ 94 w 94"/>
              <a:gd name="T33" fmla="*/ 107 h 1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" h="107">
                <a:moveTo>
                  <a:pt x="94" y="107"/>
                </a:moveTo>
                <a:lnTo>
                  <a:pt x="94" y="71"/>
                </a:lnTo>
                <a:lnTo>
                  <a:pt x="71" y="59"/>
                </a:lnTo>
                <a:lnTo>
                  <a:pt x="71" y="34"/>
                </a:lnTo>
                <a:lnTo>
                  <a:pt x="59" y="34"/>
                </a:lnTo>
                <a:lnTo>
                  <a:pt x="34" y="0"/>
                </a:lnTo>
                <a:lnTo>
                  <a:pt x="23" y="11"/>
                </a:lnTo>
                <a:lnTo>
                  <a:pt x="0" y="48"/>
                </a:lnTo>
                <a:lnTo>
                  <a:pt x="71" y="107"/>
                </a:lnTo>
                <a:lnTo>
                  <a:pt x="94" y="107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Freeform 31"/>
          <p:cNvSpPr>
            <a:spLocks/>
          </p:cNvSpPr>
          <p:nvPr/>
        </p:nvSpPr>
        <p:spPr bwMode="auto">
          <a:xfrm>
            <a:off x="4981745" y="3838345"/>
            <a:ext cx="218393" cy="218392"/>
          </a:xfrm>
          <a:custGeom>
            <a:avLst/>
            <a:gdLst>
              <a:gd name="T0" fmla="*/ 2147483647 w 130"/>
              <a:gd name="T1" fmla="*/ 0 h 129"/>
              <a:gd name="T2" fmla="*/ 2147483647 w 130"/>
              <a:gd name="T3" fmla="*/ 2147483647 h 129"/>
              <a:gd name="T4" fmla="*/ 2147483647 w 130"/>
              <a:gd name="T5" fmla="*/ 2147483647 h 129"/>
              <a:gd name="T6" fmla="*/ 2147483647 w 130"/>
              <a:gd name="T7" fmla="*/ 2147483647 h 129"/>
              <a:gd name="T8" fmla="*/ 2147483647 w 130"/>
              <a:gd name="T9" fmla="*/ 2147483647 h 129"/>
              <a:gd name="T10" fmla="*/ 2147483647 w 130"/>
              <a:gd name="T11" fmla="*/ 2147483647 h 129"/>
              <a:gd name="T12" fmla="*/ 2147483647 w 130"/>
              <a:gd name="T13" fmla="*/ 2147483647 h 129"/>
              <a:gd name="T14" fmla="*/ 0 w 130"/>
              <a:gd name="T15" fmla="*/ 2147483647 h 129"/>
              <a:gd name="T16" fmla="*/ 2147483647 w 130"/>
              <a:gd name="T17" fmla="*/ 2147483647 h 129"/>
              <a:gd name="T18" fmla="*/ 2147483647 w 130"/>
              <a:gd name="T19" fmla="*/ 2147483647 h 129"/>
              <a:gd name="T20" fmla="*/ 2147483647 w 130"/>
              <a:gd name="T21" fmla="*/ 2147483647 h 129"/>
              <a:gd name="T22" fmla="*/ 2147483647 w 130"/>
              <a:gd name="T23" fmla="*/ 2147483647 h 129"/>
              <a:gd name="T24" fmla="*/ 2147483647 w 130"/>
              <a:gd name="T25" fmla="*/ 2147483647 h 129"/>
              <a:gd name="T26" fmla="*/ 2147483647 w 130"/>
              <a:gd name="T27" fmla="*/ 2147483647 h 129"/>
              <a:gd name="T28" fmla="*/ 2147483647 w 130"/>
              <a:gd name="T29" fmla="*/ 0 h 1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0"/>
              <a:gd name="T46" fmla="*/ 0 h 129"/>
              <a:gd name="T47" fmla="*/ 130 w 130"/>
              <a:gd name="T48" fmla="*/ 129 h 12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0" h="129">
                <a:moveTo>
                  <a:pt x="94" y="0"/>
                </a:moveTo>
                <a:lnTo>
                  <a:pt x="105" y="12"/>
                </a:lnTo>
                <a:lnTo>
                  <a:pt x="130" y="58"/>
                </a:lnTo>
                <a:lnTo>
                  <a:pt x="94" y="94"/>
                </a:lnTo>
                <a:lnTo>
                  <a:pt x="94" y="117"/>
                </a:lnTo>
                <a:lnTo>
                  <a:pt x="46" y="117"/>
                </a:lnTo>
                <a:lnTo>
                  <a:pt x="23" y="117"/>
                </a:lnTo>
                <a:lnTo>
                  <a:pt x="0" y="129"/>
                </a:lnTo>
                <a:lnTo>
                  <a:pt x="11" y="83"/>
                </a:lnTo>
                <a:lnTo>
                  <a:pt x="23" y="71"/>
                </a:lnTo>
                <a:lnTo>
                  <a:pt x="34" y="46"/>
                </a:lnTo>
                <a:lnTo>
                  <a:pt x="23" y="46"/>
                </a:lnTo>
                <a:lnTo>
                  <a:pt x="23" y="12"/>
                </a:lnTo>
                <a:lnTo>
                  <a:pt x="46" y="12"/>
                </a:lnTo>
                <a:lnTo>
                  <a:pt x="94" y="0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Freeform 32"/>
          <p:cNvSpPr>
            <a:spLocks/>
          </p:cNvSpPr>
          <p:nvPr/>
        </p:nvSpPr>
        <p:spPr bwMode="auto">
          <a:xfrm>
            <a:off x="3404596" y="3605978"/>
            <a:ext cx="98975" cy="123720"/>
          </a:xfrm>
          <a:custGeom>
            <a:avLst/>
            <a:gdLst>
              <a:gd name="T0" fmla="*/ 0 w 60"/>
              <a:gd name="T1" fmla="*/ 2147483647 h 71"/>
              <a:gd name="T2" fmla="*/ 2147483647 w 60"/>
              <a:gd name="T3" fmla="*/ 0 h 71"/>
              <a:gd name="T4" fmla="*/ 2147483647 w 60"/>
              <a:gd name="T5" fmla="*/ 0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0 w 60"/>
              <a:gd name="T17" fmla="*/ 2147483647 h 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71"/>
              <a:gd name="T29" fmla="*/ 60 w 60"/>
              <a:gd name="T30" fmla="*/ 71 h 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71">
                <a:moveTo>
                  <a:pt x="0" y="11"/>
                </a:moveTo>
                <a:lnTo>
                  <a:pt x="25" y="0"/>
                </a:lnTo>
                <a:lnTo>
                  <a:pt x="37" y="0"/>
                </a:lnTo>
                <a:lnTo>
                  <a:pt x="60" y="23"/>
                </a:lnTo>
                <a:lnTo>
                  <a:pt x="60" y="34"/>
                </a:lnTo>
                <a:lnTo>
                  <a:pt x="37" y="71"/>
                </a:lnTo>
                <a:lnTo>
                  <a:pt x="25" y="57"/>
                </a:lnTo>
                <a:lnTo>
                  <a:pt x="0" y="57"/>
                </a:lnTo>
                <a:lnTo>
                  <a:pt x="0" y="11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Freeform 33"/>
          <p:cNvSpPr>
            <a:spLocks/>
          </p:cNvSpPr>
          <p:nvPr/>
        </p:nvSpPr>
        <p:spPr bwMode="auto">
          <a:xfrm>
            <a:off x="4981746" y="4043831"/>
            <a:ext cx="392675" cy="416343"/>
          </a:xfrm>
          <a:custGeom>
            <a:avLst/>
            <a:gdLst>
              <a:gd name="T0" fmla="*/ 2147483647 w 236"/>
              <a:gd name="T1" fmla="*/ 2147483647 h 238"/>
              <a:gd name="T2" fmla="*/ 2147483647 w 236"/>
              <a:gd name="T3" fmla="*/ 2147483647 h 238"/>
              <a:gd name="T4" fmla="*/ 2147483647 w 236"/>
              <a:gd name="T5" fmla="*/ 2147483647 h 238"/>
              <a:gd name="T6" fmla="*/ 0 w 236"/>
              <a:gd name="T7" fmla="*/ 2147483647 h 238"/>
              <a:gd name="T8" fmla="*/ 0 w 236"/>
              <a:gd name="T9" fmla="*/ 2147483647 h 238"/>
              <a:gd name="T10" fmla="*/ 2147483647 w 236"/>
              <a:gd name="T11" fmla="*/ 2147483647 h 238"/>
              <a:gd name="T12" fmla="*/ 2147483647 w 236"/>
              <a:gd name="T13" fmla="*/ 2147483647 h 238"/>
              <a:gd name="T14" fmla="*/ 2147483647 w 236"/>
              <a:gd name="T15" fmla="*/ 2147483647 h 238"/>
              <a:gd name="T16" fmla="*/ 2147483647 w 236"/>
              <a:gd name="T17" fmla="*/ 0 h 238"/>
              <a:gd name="T18" fmla="*/ 2147483647 w 236"/>
              <a:gd name="T19" fmla="*/ 0 h 238"/>
              <a:gd name="T20" fmla="*/ 2147483647 w 236"/>
              <a:gd name="T21" fmla="*/ 0 h 238"/>
              <a:gd name="T22" fmla="*/ 2147483647 w 236"/>
              <a:gd name="T23" fmla="*/ 0 h 238"/>
              <a:gd name="T24" fmla="*/ 2147483647 w 236"/>
              <a:gd name="T25" fmla="*/ 2147483647 h 238"/>
              <a:gd name="T26" fmla="*/ 2147483647 w 236"/>
              <a:gd name="T27" fmla="*/ 2147483647 h 238"/>
              <a:gd name="T28" fmla="*/ 2147483647 w 236"/>
              <a:gd name="T29" fmla="*/ 2147483647 h 238"/>
              <a:gd name="T30" fmla="*/ 2147483647 w 236"/>
              <a:gd name="T31" fmla="*/ 2147483647 h 238"/>
              <a:gd name="T32" fmla="*/ 2147483647 w 236"/>
              <a:gd name="T33" fmla="*/ 2147483647 h 238"/>
              <a:gd name="T34" fmla="*/ 2147483647 w 236"/>
              <a:gd name="T35" fmla="*/ 2147483647 h 238"/>
              <a:gd name="T36" fmla="*/ 2147483647 w 236"/>
              <a:gd name="T37" fmla="*/ 2147483647 h 238"/>
              <a:gd name="T38" fmla="*/ 2147483647 w 236"/>
              <a:gd name="T39" fmla="*/ 2147483647 h 238"/>
              <a:gd name="T40" fmla="*/ 2147483647 w 236"/>
              <a:gd name="T41" fmla="*/ 2147483647 h 238"/>
              <a:gd name="T42" fmla="*/ 2147483647 w 236"/>
              <a:gd name="T43" fmla="*/ 2147483647 h 238"/>
              <a:gd name="T44" fmla="*/ 2147483647 w 236"/>
              <a:gd name="T45" fmla="*/ 2147483647 h 238"/>
              <a:gd name="T46" fmla="*/ 2147483647 w 236"/>
              <a:gd name="T47" fmla="*/ 2147483647 h 238"/>
              <a:gd name="T48" fmla="*/ 2147483647 w 236"/>
              <a:gd name="T49" fmla="*/ 2147483647 h 238"/>
              <a:gd name="T50" fmla="*/ 2147483647 w 236"/>
              <a:gd name="T51" fmla="*/ 2147483647 h 2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6"/>
              <a:gd name="T79" fmla="*/ 0 h 238"/>
              <a:gd name="T80" fmla="*/ 236 w 236"/>
              <a:gd name="T81" fmla="*/ 238 h 2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6" h="238">
                <a:moveTo>
                  <a:pt x="82" y="202"/>
                </a:moveTo>
                <a:lnTo>
                  <a:pt x="34" y="167"/>
                </a:lnTo>
                <a:lnTo>
                  <a:pt x="23" y="167"/>
                </a:lnTo>
                <a:lnTo>
                  <a:pt x="0" y="131"/>
                </a:lnTo>
                <a:lnTo>
                  <a:pt x="0" y="83"/>
                </a:lnTo>
                <a:lnTo>
                  <a:pt x="23" y="48"/>
                </a:lnTo>
                <a:lnTo>
                  <a:pt x="23" y="37"/>
                </a:lnTo>
                <a:lnTo>
                  <a:pt x="23" y="25"/>
                </a:lnTo>
                <a:lnTo>
                  <a:pt x="23" y="0"/>
                </a:lnTo>
                <a:lnTo>
                  <a:pt x="46" y="0"/>
                </a:lnTo>
                <a:lnTo>
                  <a:pt x="94" y="0"/>
                </a:lnTo>
                <a:lnTo>
                  <a:pt x="105" y="0"/>
                </a:lnTo>
                <a:lnTo>
                  <a:pt x="176" y="37"/>
                </a:lnTo>
                <a:lnTo>
                  <a:pt x="176" y="71"/>
                </a:lnTo>
                <a:lnTo>
                  <a:pt x="224" y="83"/>
                </a:lnTo>
                <a:lnTo>
                  <a:pt x="213" y="108"/>
                </a:lnTo>
                <a:lnTo>
                  <a:pt x="224" y="142"/>
                </a:lnTo>
                <a:lnTo>
                  <a:pt x="224" y="179"/>
                </a:lnTo>
                <a:lnTo>
                  <a:pt x="224" y="202"/>
                </a:lnTo>
                <a:lnTo>
                  <a:pt x="236" y="213"/>
                </a:lnTo>
                <a:lnTo>
                  <a:pt x="213" y="238"/>
                </a:lnTo>
                <a:lnTo>
                  <a:pt x="153" y="238"/>
                </a:lnTo>
                <a:lnTo>
                  <a:pt x="130" y="238"/>
                </a:lnTo>
                <a:lnTo>
                  <a:pt x="105" y="202"/>
                </a:lnTo>
                <a:lnTo>
                  <a:pt x="94" y="202"/>
                </a:lnTo>
                <a:lnTo>
                  <a:pt x="82" y="202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Freeform 34"/>
          <p:cNvSpPr>
            <a:spLocks/>
          </p:cNvSpPr>
          <p:nvPr/>
        </p:nvSpPr>
        <p:spPr bwMode="auto">
          <a:xfrm>
            <a:off x="3931747" y="3503765"/>
            <a:ext cx="97900" cy="246363"/>
          </a:xfrm>
          <a:custGeom>
            <a:avLst/>
            <a:gdLst>
              <a:gd name="T0" fmla="*/ 2147483647 w 59"/>
              <a:gd name="T1" fmla="*/ 2147483647 h 142"/>
              <a:gd name="T2" fmla="*/ 0 w 59"/>
              <a:gd name="T3" fmla="*/ 2147483647 h 142"/>
              <a:gd name="T4" fmla="*/ 0 w 59"/>
              <a:gd name="T5" fmla="*/ 2147483647 h 142"/>
              <a:gd name="T6" fmla="*/ 2147483647 w 59"/>
              <a:gd name="T7" fmla="*/ 2147483647 h 142"/>
              <a:gd name="T8" fmla="*/ 2147483647 w 59"/>
              <a:gd name="T9" fmla="*/ 2147483647 h 142"/>
              <a:gd name="T10" fmla="*/ 2147483647 w 59"/>
              <a:gd name="T11" fmla="*/ 2147483647 h 142"/>
              <a:gd name="T12" fmla="*/ 2147483647 w 59"/>
              <a:gd name="T13" fmla="*/ 2147483647 h 142"/>
              <a:gd name="T14" fmla="*/ 2147483647 w 59"/>
              <a:gd name="T15" fmla="*/ 2147483647 h 142"/>
              <a:gd name="T16" fmla="*/ 2147483647 w 59"/>
              <a:gd name="T17" fmla="*/ 2147483647 h 142"/>
              <a:gd name="T18" fmla="*/ 2147483647 w 59"/>
              <a:gd name="T19" fmla="*/ 2147483647 h 142"/>
              <a:gd name="T20" fmla="*/ 2147483647 w 59"/>
              <a:gd name="T21" fmla="*/ 0 h 142"/>
              <a:gd name="T22" fmla="*/ 2147483647 w 59"/>
              <a:gd name="T23" fmla="*/ 0 h 142"/>
              <a:gd name="T24" fmla="*/ 2147483647 w 59"/>
              <a:gd name="T25" fmla="*/ 2147483647 h 1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142"/>
              <a:gd name="T41" fmla="*/ 59 w 59"/>
              <a:gd name="T42" fmla="*/ 142 h 1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142">
                <a:moveTo>
                  <a:pt x="25" y="12"/>
                </a:moveTo>
                <a:lnTo>
                  <a:pt x="0" y="23"/>
                </a:lnTo>
                <a:lnTo>
                  <a:pt x="0" y="46"/>
                </a:lnTo>
                <a:lnTo>
                  <a:pt x="13" y="60"/>
                </a:lnTo>
                <a:lnTo>
                  <a:pt x="13" y="83"/>
                </a:lnTo>
                <a:lnTo>
                  <a:pt x="13" y="142"/>
                </a:lnTo>
                <a:lnTo>
                  <a:pt x="36" y="142"/>
                </a:lnTo>
                <a:lnTo>
                  <a:pt x="36" y="94"/>
                </a:lnTo>
                <a:lnTo>
                  <a:pt x="59" y="46"/>
                </a:lnTo>
                <a:lnTo>
                  <a:pt x="59" y="12"/>
                </a:lnTo>
                <a:lnTo>
                  <a:pt x="36" y="0"/>
                </a:lnTo>
                <a:lnTo>
                  <a:pt x="25" y="0"/>
                </a:lnTo>
                <a:lnTo>
                  <a:pt x="25" y="12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Freeform 35"/>
          <p:cNvSpPr>
            <a:spLocks/>
          </p:cNvSpPr>
          <p:nvPr/>
        </p:nvSpPr>
        <p:spPr bwMode="auto">
          <a:xfrm>
            <a:off x="4203935" y="3460743"/>
            <a:ext cx="294774" cy="475513"/>
          </a:xfrm>
          <a:custGeom>
            <a:avLst/>
            <a:gdLst>
              <a:gd name="T0" fmla="*/ 0 w 178"/>
              <a:gd name="T1" fmla="*/ 2147483647 h 273"/>
              <a:gd name="T2" fmla="*/ 2147483647 w 178"/>
              <a:gd name="T3" fmla="*/ 2147483647 h 273"/>
              <a:gd name="T4" fmla="*/ 2147483647 w 178"/>
              <a:gd name="T5" fmla="*/ 2147483647 h 273"/>
              <a:gd name="T6" fmla="*/ 2147483647 w 178"/>
              <a:gd name="T7" fmla="*/ 2147483647 h 273"/>
              <a:gd name="T8" fmla="*/ 2147483647 w 178"/>
              <a:gd name="T9" fmla="*/ 2147483647 h 273"/>
              <a:gd name="T10" fmla="*/ 2147483647 w 178"/>
              <a:gd name="T11" fmla="*/ 2147483647 h 273"/>
              <a:gd name="T12" fmla="*/ 2147483647 w 178"/>
              <a:gd name="T13" fmla="*/ 2147483647 h 273"/>
              <a:gd name="T14" fmla="*/ 2147483647 w 178"/>
              <a:gd name="T15" fmla="*/ 2147483647 h 273"/>
              <a:gd name="T16" fmla="*/ 2147483647 w 178"/>
              <a:gd name="T17" fmla="*/ 2147483647 h 273"/>
              <a:gd name="T18" fmla="*/ 2147483647 w 178"/>
              <a:gd name="T19" fmla="*/ 0 h 273"/>
              <a:gd name="T20" fmla="*/ 2147483647 w 178"/>
              <a:gd name="T21" fmla="*/ 2147483647 h 273"/>
              <a:gd name="T22" fmla="*/ 2147483647 w 178"/>
              <a:gd name="T23" fmla="*/ 2147483647 h 273"/>
              <a:gd name="T24" fmla="*/ 2147483647 w 178"/>
              <a:gd name="T25" fmla="*/ 2147483647 h 273"/>
              <a:gd name="T26" fmla="*/ 2147483647 w 178"/>
              <a:gd name="T27" fmla="*/ 2147483647 h 273"/>
              <a:gd name="T28" fmla="*/ 2147483647 w 178"/>
              <a:gd name="T29" fmla="*/ 2147483647 h 273"/>
              <a:gd name="T30" fmla="*/ 2147483647 w 178"/>
              <a:gd name="T31" fmla="*/ 2147483647 h 273"/>
              <a:gd name="T32" fmla="*/ 2147483647 w 178"/>
              <a:gd name="T33" fmla="*/ 2147483647 h 273"/>
              <a:gd name="T34" fmla="*/ 2147483647 w 178"/>
              <a:gd name="T35" fmla="*/ 2147483647 h 273"/>
              <a:gd name="T36" fmla="*/ 2147483647 w 178"/>
              <a:gd name="T37" fmla="*/ 2147483647 h 273"/>
              <a:gd name="T38" fmla="*/ 2147483647 w 178"/>
              <a:gd name="T39" fmla="*/ 2147483647 h 273"/>
              <a:gd name="T40" fmla="*/ 2147483647 w 178"/>
              <a:gd name="T41" fmla="*/ 2147483647 h 273"/>
              <a:gd name="T42" fmla="*/ 2147483647 w 178"/>
              <a:gd name="T43" fmla="*/ 2147483647 h 273"/>
              <a:gd name="T44" fmla="*/ 2147483647 w 178"/>
              <a:gd name="T45" fmla="*/ 2147483647 h 273"/>
              <a:gd name="T46" fmla="*/ 2147483647 w 178"/>
              <a:gd name="T47" fmla="*/ 2147483647 h 273"/>
              <a:gd name="T48" fmla="*/ 2147483647 w 178"/>
              <a:gd name="T49" fmla="*/ 2147483647 h 273"/>
              <a:gd name="T50" fmla="*/ 0 w 178"/>
              <a:gd name="T51" fmla="*/ 2147483647 h 273"/>
              <a:gd name="T52" fmla="*/ 0 w 178"/>
              <a:gd name="T53" fmla="*/ 2147483647 h 2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8"/>
              <a:gd name="T82" fmla="*/ 0 h 273"/>
              <a:gd name="T83" fmla="*/ 178 w 178"/>
              <a:gd name="T84" fmla="*/ 273 h 2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8" h="273">
                <a:moveTo>
                  <a:pt x="0" y="190"/>
                </a:moveTo>
                <a:lnTo>
                  <a:pt x="36" y="156"/>
                </a:lnTo>
                <a:lnTo>
                  <a:pt x="48" y="156"/>
                </a:lnTo>
                <a:lnTo>
                  <a:pt x="59" y="167"/>
                </a:lnTo>
                <a:lnTo>
                  <a:pt x="71" y="156"/>
                </a:lnTo>
                <a:lnTo>
                  <a:pt x="107" y="108"/>
                </a:lnTo>
                <a:lnTo>
                  <a:pt x="119" y="71"/>
                </a:lnTo>
                <a:lnTo>
                  <a:pt x="130" y="37"/>
                </a:lnTo>
                <a:lnTo>
                  <a:pt x="130" y="25"/>
                </a:lnTo>
                <a:lnTo>
                  <a:pt x="130" y="0"/>
                </a:lnTo>
                <a:lnTo>
                  <a:pt x="130" y="25"/>
                </a:lnTo>
                <a:lnTo>
                  <a:pt x="167" y="85"/>
                </a:lnTo>
                <a:lnTo>
                  <a:pt x="130" y="85"/>
                </a:lnTo>
                <a:lnTo>
                  <a:pt x="130" y="96"/>
                </a:lnTo>
                <a:lnTo>
                  <a:pt x="142" y="108"/>
                </a:lnTo>
                <a:lnTo>
                  <a:pt x="167" y="142"/>
                </a:lnTo>
                <a:lnTo>
                  <a:pt x="130" y="179"/>
                </a:lnTo>
                <a:lnTo>
                  <a:pt x="142" y="190"/>
                </a:lnTo>
                <a:lnTo>
                  <a:pt x="178" y="238"/>
                </a:lnTo>
                <a:lnTo>
                  <a:pt x="178" y="273"/>
                </a:lnTo>
                <a:lnTo>
                  <a:pt x="107" y="261"/>
                </a:lnTo>
                <a:lnTo>
                  <a:pt x="59" y="261"/>
                </a:lnTo>
                <a:lnTo>
                  <a:pt x="36" y="261"/>
                </a:lnTo>
                <a:lnTo>
                  <a:pt x="36" y="238"/>
                </a:lnTo>
                <a:lnTo>
                  <a:pt x="23" y="227"/>
                </a:lnTo>
                <a:lnTo>
                  <a:pt x="0" y="215"/>
                </a:lnTo>
                <a:lnTo>
                  <a:pt x="0" y="190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61970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949" b="1" kern="0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28" name="Freeform 36"/>
          <p:cNvSpPr>
            <a:spLocks/>
          </p:cNvSpPr>
          <p:nvPr/>
        </p:nvSpPr>
        <p:spPr bwMode="auto">
          <a:xfrm>
            <a:off x="3581027" y="3584451"/>
            <a:ext cx="230226" cy="253894"/>
          </a:xfrm>
          <a:custGeom>
            <a:avLst/>
            <a:gdLst>
              <a:gd name="T0" fmla="*/ 2147483647 w 142"/>
              <a:gd name="T1" fmla="*/ 2147483647 h 144"/>
              <a:gd name="T2" fmla="*/ 2147483647 w 142"/>
              <a:gd name="T3" fmla="*/ 2147483647 h 144"/>
              <a:gd name="T4" fmla="*/ 2147483647 w 142"/>
              <a:gd name="T5" fmla="*/ 2147483647 h 144"/>
              <a:gd name="T6" fmla="*/ 2147483647 w 142"/>
              <a:gd name="T7" fmla="*/ 2147483647 h 144"/>
              <a:gd name="T8" fmla="*/ 2147483647 w 142"/>
              <a:gd name="T9" fmla="*/ 2147483647 h 144"/>
              <a:gd name="T10" fmla="*/ 2147483647 w 142"/>
              <a:gd name="T11" fmla="*/ 2147483647 h 144"/>
              <a:gd name="T12" fmla="*/ 2147483647 w 142"/>
              <a:gd name="T13" fmla="*/ 0 h 144"/>
              <a:gd name="T14" fmla="*/ 2147483647 w 142"/>
              <a:gd name="T15" fmla="*/ 2147483647 h 144"/>
              <a:gd name="T16" fmla="*/ 2147483647 w 142"/>
              <a:gd name="T17" fmla="*/ 0 h 144"/>
              <a:gd name="T18" fmla="*/ 2147483647 w 142"/>
              <a:gd name="T19" fmla="*/ 2147483647 h 144"/>
              <a:gd name="T20" fmla="*/ 2147483647 w 142"/>
              <a:gd name="T21" fmla="*/ 2147483647 h 144"/>
              <a:gd name="T22" fmla="*/ 2147483647 w 142"/>
              <a:gd name="T23" fmla="*/ 2147483647 h 144"/>
              <a:gd name="T24" fmla="*/ 2147483647 w 142"/>
              <a:gd name="T25" fmla="*/ 2147483647 h 144"/>
              <a:gd name="T26" fmla="*/ 2147483647 w 142"/>
              <a:gd name="T27" fmla="*/ 2147483647 h 144"/>
              <a:gd name="T28" fmla="*/ 2147483647 w 142"/>
              <a:gd name="T29" fmla="*/ 2147483647 h 144"/>
              <a:gd name="T30" fmla="*/ 0 w 142"/>
              <a:gd name="T31" fmla="*/ 2147483647 h 144"/>
              <a:gd name="T32" fmla="*/ 0 w 142"/>
              <a:gd name="T33" fmla="*/ 2147483647 h 144"/>
              <a:gd name="T34" fmla="*/ 2147483647 w 142"/>
              <a:gd name="T35" fmla="*/ 2147483647 h 144"/>
              <a:gd name="T36" fmla="*/ 2147483647 w 142"/>
              <a:gd name="T37" fmla="*/ 2147483647 h 144"/>
              <a:gd name="T38" fmla="*/ 2147483647 w 142"/>
              <a:gd name="T39" fmla="*/ 2147483647 h 144"/>
              <a:gd name="T40" fmla="*/ 2147483647 w 142"/>
              <a:gd name="T41" fmla="*/ 2147483647 h 144"/>
              <a:gd name="T42" fmla="*/ 2147483647 w 142"/>
              <a:gd name="T43" fmla="*/ 2147483647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2"/>
              <a:gd name="T67" fmla="*/ 0 h 144"/>
              <a:gd name="T68" fmla="*/ 142 w 142"/>
              <a:gd name="T69" fmla="*/ 144 h 14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2" h="144">
                <a:moveTo>
                  <a:pt x="130" y="119"/>
                </a:moveTo>
                <a:lnTo>
                  <a:pt x="130" y="85"/>
                </a:lnTo>
                <a:lnTo>
                  <a:pt x="142" y="48"/>
                </a:lnTo>
                <a:lnTo>
                  <a:pt x="130" y="25"/>
                </a:lnTo>
                <a:lnTo>
                  <a:pt x="107" y="14"/>
                </a:lnTo>
                <a:lnTo>
                  <a:pt x="82" y="14"/>
                </a:lnTo>
                <a:lnTo>
                  <a:pt x="71" y="0"/>
                </a:lnTo>
                <a:lnTo>
                  <a:pt x="59" y="14"/>
                </a:lnTo>
                <a:lnTo>
                  <a:pt x="36" y="0"/>
                </a:lnTo>
                <a:lnTo>
                  <a:pt x="23" y="14"/>
                </a:lnTo>
                <a:lnTo>
                  <a:pt x="11" y="14"/>
                </a:lnTo>
                <a:lnTo>
                  <a:pt x="11" y="25"/>
                </a:lnTo>
                <a:lnTo>
                  <a:pt x="11" y="37"/>
                </a:lnTo>
                <a:lnTo>
                  <a:pt x="11" y="48"/>
                </a:lnTo>
                <a:lnTo>
                  <a:pt x="11" y="71"/>
                </a:lnTo>
                <a:lnTo>
                  <a:pt x="0" y="71"/>
                </a:lnTo>
                <a:lnTo>
                  <a:pt x="0" y="96"/>
                </a:lnTo>
                <a:lnTo>
                  <a:pt x="23" y="108"/>
                </a:lnTo>
                <a:lnTo>
                  <a:pt x="23" y="144"/>
                </a:lnTo>
                <a:lnTo>
                  <a:pt x="59" y="119"/>
                </a:lnTo>
                <a:lnTo>
                  <a:pt x="94" y="119"/>
                </a:lnTo>
                <a:lnTo>
                  <a:pt x="130" y="119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Freeform 37"/>
          <p:cNvSpPr>
            <a:spLocks/>
          </p:cNvSpPr>
          <p:nvPr/>
        </p:nvSpPr>
        <p:spPr bwMode="auto">
          <a:xfrm>
            <a:off x="3796192" y="3546797"/>
            <a:ext cx="135554" cy="245287"/>
          </a:xfrm>
          <a:custGeom>
            <a:avLst/>
            <a:gdLst>
              <a:gd name="T0" fmla="*/ 0 w 83"/>
              <a:gd name="T1" fmla="*/ 2147483647 h 142"/>
              <a:gd name="T2" fmla="*/ 0 w 83"/>
              <a:gd name="T3" fmla="*/ 2147483647 h 142"/>
              <a:gd name="T4" fmla="*/ 0 w 83"/>
              <a:gd name="T5" fmla="*/ 0 h 142"/>
              <a:gd name="T6" fmla="*/ 2147483647 w 83"/>
              <a:gd name="T7" fmla="*/ 0 h 142"/>
              <a:gd name="T8" fmla="*/ 2147483647 w 83"/>
              <a:gd name="T9" fmla="*/ 2147483647 h 142"/>
              <a:gd name="T10" fmla="*/ 2147483647 w 83"/>
              <a:gd name="T11" fmla="*/ 2147483647 h 142"/>
              <a:gd name="T12" fmla="*/ 2147483647 w 83"/>
              <a:gd name="T13" fmla="*/ 2147483647 h 142"/>
              <a:gd name="T14" fmla="*/ 2147483647 w 83"/>
              <a:gd name="T15" fmla="*/ 2147483647 h 142"/>
              <a:gd name="T16" fmla="*/ 0 w 83"/>
              <a:gd name="T17" fmla="*/ 2147483647 h 142"/>
              <a:gd name="T18" fmla="*/ 0 w 83"/>
              <a:gd name="T19" fmla="*/ 2147483647 h 142"/>
              <a:gd name="T20" fmla="*/ 2147483647 w 83"/>
              <a:gd name="T21" fmla="*/ 2147483647 h 142"/>
              <a:gd name="T22" fmla="*/ 0 w 83"/>
              <a:gd name="T23" fmla="*/ 2147483647 h 1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3"/>
              <a:gd name="T37" fmla="*/ 0 h 142"/>
              <a:gd name="T38" fmla="*/ 83 w 83"/>
              <a:gd name="T39" fmla="*/ 142 h 1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3" h="142">
                <a:moveTo>
                  <a:pt x="0" y="48"/>
                </a:moveTo>
                <a:lnTo>
                  <a:pt x="0" y="23"/>
                </a:lnTo>
                <a:lnTo>
                  <a:pt x="0" y="0"/>
                </a:lnTo>
                <a:lnTo>
                  <a:pt x="48" y="0"/>
                </a:lnTo>
                <a:lnTo>
                  <a:pt x="71" y="60"/>
                </a:lnTo>
                <a:lnTo>
                  <a:pt x="83" y="108"/>
                </a:lnTo>
                <a:lnTo>
                  <a:pt x="83" y="119"/>
                </a:lnTo>
                <a:lnTo>
                  <a:pt x="12" y="142"/>
                </a:lnTo>
                <a:lnTo>
                  <a:pt x="0" y="142"/>
                </a:lnTo>
                <a:lnTo>
                  <a:pt x="0" y="108"/>
                </a:lnTo>
                <a:lnTo>
                  <a:pt x="12" y="71"/>
                </a:lnTo>
                <a:lnTo>
                  <a:pt x="0" y="48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30" name="Group 38"/>
          <p:cNvGrpSpPr>
            <a:grpSpLocks/>
          </p:cNvGrpSpPr>
          <p:nvPr/>
        </p:nvGrpSpPr>
        <p:grpSpPr bwMode="auto">
          <a:xfrm>
            <a:off x="3911312" y="3042249"/>
            <a:ext cx="1752512" cy="807942"/>
            <a:chOff x="4186" y="1348"/>
            <a:chExt cx="1798" cy="751"/>
          </a:xfrm>
        </p:grpSpPr>
        <p:sp>
          <p:nvSpPr>
            <p:cNvPr id="231" name="Freeform 39"/>
            <p:cNvSpPr>
              <a:spLocks/>
            </p:cNvSpPr>
            <p:nvPr/>
          </p:nvSpPr>
          <p:spPr bwMode="auto">
            <a:xfrm>
              <a:off x="4186" y="1348"/>
              <a:ext cx="603" cy="440"/>
            </a:xfrm>
            <a:custGeom>
              <a:avLst/>
              <a:gdLst>
                <a:gd name="T0" fmla="*/ 2147483647 w 357"/>
                <a:gd name="T1" fmla="*/ 2147483647 h 273"/>
                <a:gd name="T2" fmla="*/ 2147483647 w 357"/>
                <a:gd name="T3" fmla="*/ 2147483647 h 273"/>
                <a:gd name="T4" fmla="*/ 2147483647 w 357"/>
                <a:gd name="T5" fmla="*/ 2147483647 h 273"/>
                <a:gd name="T6" fmla="*/ 2147483647 w 357"/>
                <a:gd name="T7" fmla="*/ 2147483647 h 273"/>
                <a:gd name="T8" fmla="*/ 2147483647 w 357"/>
                <a:gd name="T9" fmla="*/ 2147483647 h 273"/>
                <a:gd name="T10" fmla="*/ 2147483647 w 357"/>
                <a:gd name="T11" fmla="*/ 2147483647 h 273"/>
                <a:gd name="T12" fmla="*/ 2147483647 w 357"/>
                <a:gd name="T13" fmla="*/ 0 h 273"/>
                <a:gd name="T14" fmla="*/ 2147483647 w 357"/>
                <a:gd name="T15" fmla="*/ 0 h 273"/>
                <a:gd name="T16" fmla="*/ 2147483647 w 357"/>
                <a:gd name="T17" fmla="*/ 2147483647 h 273"/>
                <a:gd name="T18" fmla="*/ 2147483647 w 357"/>
                <a:gd name="T19" fmla="*/ 2147483647 h 273"/>
                <a:gd name="T20" fmla="*/ 2147483647 w 357"/>
                <a:gd name="T21" fmla="*/ 2147483647 h 273"/>
                <a:gd name="T22" fmla="*/ 2147483647 w 357"/>
                <a:gd name="T23" fmla="*/ 2147483647 h 273"/>
                <a:gd name="T24" fmla="*/ 0 w 357"/>
                <a:gd name="T25" fmla="*/ 2147483647 h 273"/>
                <a:gd name="T26" fmla="*/ 0 w 357"/>
                <a:gd name="T27" fmla="*/ 2147483647 h 273"/>
                <a:gd name="T28" fmla="*/ 2147483647 w 357"/>
                <a:gd name="T29" fmla="*/ 2147483647 h 273"/>
                <a:gd name="T30" fmla="*/ 2147483647 w 357"/>
                <a:gd name="T31" fmla="*/ 2147483647 h 273"/>
                <a:gd name="T32" fmla="*/ 2147483647 w 357"/>
                <a:gd name="T33" fmla="*/ 2147483647 h 273"/>
                <a:gd name="T34" fmla="*/ 2147483647 w 357"/>
                <a:gd name="T35" fmla="*/ 2147483647 h 273"/>
                <a:gd name="T36" fmla="*/ 2147483647 w 357"/>
                <a:gd name="T37" fmla="*/ 2147483647 h 273"/>
                <a:gd name="T38" fmla="*/ 2147483647 w 357"/>
                <a:gd name="T39" fmla="*/ 2147483647 h 273"/>
                <a:gd name="T40" fmla="*/ 2147483647 w 357"/>
                <a:gd name="T41" fmla="*/ 2147483647 h 273"/>
                <a:gd name="T42" fmla="*/ 2147483647 w 357"/>
                <a:gd name="T43" fmla="*/ 2147483647 h 273"/>
                <a:gd name="T44" fmla="*/ 2147483647 w 357"/>
                <a:gd name="T45" fmla="*/ 2147483647 h 273"/>
                <a:gd name="T46" fmla="*/ 2147483647 w 357"/>
                <a:gd name="T47" fmla="*/ 2147483647 h 273"/>
                <a:gd name="T48" fmla="*/ 2147483647 w 357"/>
                <a:gd name="T49" fmla="*/ 2147483647 h 273"/>
                <a:gd name="T50" fmla="*/ 2147483647 w 357"/>
                <a:gd name="T51" fmla="*/ 2147483647 h 273"/>
                <a:gd name="T52" fmla="*/ 2147483647 w 357"/>
                <a:gd name="T53" fmla="*/ 2147483647 h 273"/>
                <a:gd name="T54" fmla="*/ 2147483647 w 357"/>
                <a:gd name="T55" fmla="*/ 2147483647 h 273"/>
                <a:gd name="T56" fmla="*/ 2147483647 w 357"/>
                <a:gd name="T57" fmla="*/ 2147483647 h 273"/>
                <a:gd name="T58" fmla="*/ 2147483647 w 357"/>
                <a:gd name="T59" fmla="*/ 2147483647 h 2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7"/>
                <a:gd name="T91" fmla="*/ 0 h 273"/>
                <a:gd name="T92" fmla="*/ 357 w 357"/>
                <a:gd name="T93" fmla="*/ 273 h 2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7" h="273">
                  <a:moveTo>
                    <a:pt x="298" y="225"/>
                  </a:moveTo>
                  <a:lnTo>
                    <a:pt x="298" y="213"/>
                  </a:lnTo>
                  <a:lnTo>
                    <a:pt x="346" y="154"/>
                  </a:lnTo>
                  <a:lnTo>
                    <a:pt x="357" y="71"/>
                  </a:lnTo>
                  <a:lnTo>
                    <a:pt x="321" y="37"/>
                  </a:lnTo>
                  <a:lnTo>
                    <a:pt x="321" y="12"/>
                  </a:lnTo>
                  <a:lnTo>
                    <a:pt x="309" y="0"/>
                  </a:lnTo>
                  <a:lnTo>
                    <a:pt x="250" y="0"/>
                  </a:lnTo>
                  <a:lnTo>
                    <a:pt x="108" y="94"/>
                  </a:lnTo>
                  <a:lnTo>
                    <a:pt x="83" y="94"/>
                  </a:lnTo>
                  <a:lnTo>
                    <a:pt x="83" y="165"/>
                  </a:lnTo>
                  <a:lnTo>
                    <a:pt x="71" y="190"/>
                  </a:lnTo>
                  <a:lnTo>
                    <a:pt x="0" y="202"/>
                  </a:lnTo>
                  <a:lnTo>
                    <a:pt x="0" y="225"/>
                  </a:lnTo>
                  <a:lnTo>
                    <a:pt x="25" y="261"/>
                  </a:lnTo>
                  <a:lnTo>
                    <a:pt x="37" y="261"/>
                  </a:lnTo>
                  <a:lnTo>
                    <a:pt x="37" y="273"/>
                  </a:lnTo>
                  <a:lnTo>
                    <a:pt x="37" y="261"/>
                  </a:lnTo>
                  <a:lnTo>
                    <a:pt x="48" y="261"/>
                  </a:lnTo>
                  <a:lnTo>
                    <a:pt x="71" y="273"/>
                  </a:lnTo>
                  <a:lnTo>
                    <a:pt x="71" y="261"/>
                  </a:lnTo>
                  <a:lnTo>
                    <a:pt x="96" y="225"/>
                  </a:lnTo>
                  <a:lnTo>
                    <a:pt x="108" y="225"/>
                  </a:lnTo>
                  <a:lnTo>
                    <a:pt x="156" y="236"/>
                  </a:lnTo>
                  <a:lnTo>
                    <a:pt x="167" y="236"/>
                  </a:lnTo>
                  <a:lnTo>
                    <a:pt x="202" y="261"/>
                  </a:lnTo>
                  <a:lnTo>
                    <a:pt x="227" y="236"/>
                  </a:lnTo>
                  <a:lnTo>
                    <a:pt x="275" y="236"/>
                  </a:lnTo>
                  <a:lnTo>
                    <a:pt x="286" y="225"/>
                  </a:lnTo>
                  <a:lnTo>
                    <a:pt x="298" y="225"/>
                  </a:lnTo>
                  <a:close/>
                </a:path>
              </a:pathLst>
            </a:custGeom>
            <a:gradFill rotWithShape="0">
              <a:gsLst>
                <a:gs pos="0">
                  <a:srgbClr val="A2A261"/>
                </a:gs>
                <a:gs pos="50000">
                  <a:srgbClr val="FFFF99"/>
                </a:gs>
                <a:gs pos="100000">
                  <a:srgbClr val="A2A2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/>
            <a:lstStyle/>
            <a:p>
              <a:pPr defTabSz="61970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19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Freeform 40"/>
            <p:cNvSpPr>
              <a:spLocks/>
            </p:cNvSpPr>
            <p:nvPr/>
          </p:nvSpPr>
          <p:spPr bwMode="auto">
            <a:xfrm>
              <a:off x="5427" y="1557"/>
              <a:ext cx="557" cy="542"/>
            </a:xfrm>
            <a:custGeom>
              <a:avLst/>
              <a:gdLst>
                <a:gd name="T0" fmla="*/ 2147483647 w 332"/>
                <a:gd name="T1" fmla="*/ 2147483647 h 332"/>
                <a:gd name="T2" fmla="*/ 2147483647 w 332"/>
                <a:gd name="T3" fmla="*/ 2147483647 h 332"/>
                <a:gd name="T4" fmla="*/ 2147483647 w 332"/>
                <a:gd name="T5" fmla="*/ 2147483647 h 332"/>
                <a:gd name="T6" fmla="*/ 2147483647 w 332"/>
                <a:gd name="T7" fmla="*/ 2147483647 h 332"/>
                <a:gd name="T8" fmla="*/ 2147483647 w 332"/>
                <a:gd name="T9" fmla="*/ 2147483647 h 332"/>
                <a:gd name="T10" fmla="*/ 2147483647 w 332"/>
                <a:gd name="T11" fmla="*/ 2147483647 h 332"/>
                <a:gd name="T12" fmla="*/ 2147483647 w 332"/>
                <a:gd name="T13" fmla="*/ 2147483647 h 332"/>
                <a:gd name="T14" fmla="*/ 2147483647 w 332"/>
                <a:gd name="T15" fmla="*/ 2147483647 h 332"/>
                <a:gd name="T16" fmla="*/ 2147483647 w 332"/>
                <a:gd name="T17" fmla="*/ 2147483647 h 332"/>
                <a:gd name="T18" fmla="*/ 2147483647 w 332"/>
                <a:gd name="T19" fmla="*/ 2147483647 h 332"/>
                <a:gd name="T20" fmla="*/ 2147483647 w 332"/>
                <a:gd name="T21" fmla="*/ 2147483647 h 332"/>
                <a:gd name="T22" fmla="*/ 2147483647 w 332"/>
                <a:gd name="T23" fmla="*/ 2147483647 h 332"/>
                <a:gd name="T24" fmla="*/ 2147483647 w 332"/>
                <a:gd name="T25" fmla="*/ 2147483647 h 332"/>
                <a:gd name="T26" fmla="*/ 2147483647 w 332"/>
                <a:gd name="T27" fmla="*/ 2147483647 h 332"/>
                <a:gd name="T28" fmla="*/ 2147483647 w 332"/>
                <a:gd name="T29" fmla="*/ 2147483647 h 332"/>
                <a:gd name="T30" fmla="*/ 2147483647 w 332"/>
                <a:gd name="T31" fmla="*/ 2147483647 h 332"/>
                <a:gd name="T32" fmla="*/ 2147483647 w 332"/>
                <a:gd name="T33" fmla="*/ 2147483647 h 332"/>
                <a:gd name="T34" fmla="*/ 2147483647 w 332"/>
                <a:gd name="T35" fmla="*/ 2147483647 h 332"/>
                <a:gd name="T36" fmla="*/ 0 w 332"/>
                <a:gd name="T37" fmla="*/ 2147483647 h 332"/>
                <a:gd name="T38" fmla="*/ 2147483647 w 332"/>
                <a:gd name="T39" fmla="*/ 2147483647 h 332"/>
                <a:gd name="T40" fmla="*/ 2147483647 w 332"/>
                <a:gd name="T41" fmla="*/ 2147483647 h 332"/>
                <a:gd name="T42" fmla="*/ 2147483647 w 332"/>
                <a:gd name="T43" fmla="*/ 2147483647 h 332"/>
                <a:gd name="T44" fmla="*/ 2147483647 w 332"/>
                <a:gd name="T45" fmla="*/ 2147483647 h 332"/>
                <a:gd name="T46" fmla="*/ 2147483647 w 332"/>
                <a:gd name="T47" fmla="*/ 2147483647 h 332"/>
                <a:gd name="T48" fmla="*/ 2147483647 w 332"/>
                <a:gd name="T49" fmla="*/ 0 h 332"/>
                <a:gd name="T50" fmla="*/ 2147483647 w 332"/>
                <a:gd name="T51" fmla="*/ 2147483647 h 332"/>
                <a:gd name="T52" fmla="*/ 2147483647 w 332"/>
                <a:gd name="T53" fmla="*/ 2147483647 h 332"/>
                <a:gd name="T54" fmla="*/ 2147483647 w 332"/>
                <a:gd name="T55" fmla="*/ 2147483647 h 3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2"/>
                <a:gd name="T85" fmla="*/ 0 h 332"/>
                <a:gd name="T86" fmla="*/ 332 w 332"/>
                <a:gd name="T87" fmla="*/ 332 h 33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2" h="332">
                  <a:moveTo>
                    <a:pt x="213" y="130"/>
                  </a:moveTo>
                  <a:lnTo>
                    <a:pt x="202" y="130"/>
                  </a:lnTo>
                  <a:lnTo>
                    <a:pt x="202" y="153"/>
                  </a:lnTo>
                  <a:lnTo>
                    <a:pt x="202" y="176"/>
                  </a:lnTo>
                  <a:lnTo>
                    <a:pt x="213" y="176"/>
                  </a:lnTo>
                  <a:lnTo>
                    <a:pt x="213" y="190"/>
                  </a:lnTo>
                  <a:lnTo>
                    <a:pt x="238" y="213"/>
                  </a:lnTo>
                  <a:lnTo>
                    <a:pt x="309" y="224"/>
                  </a:lnTo>
                  <a:lnTo>
                    <a:pt x="332" y="224"/>
                  </a:lnTo>
                  <a:lnTo>
                    <a:pt x="273" y="295"/>
                  </a:lnTo>
                  <a:lnTo>
                    <a:pt x="225" y="295"/>
                  </a:lnTo>
                  <a:lnTo>
                    <a:pt x="202" y="332"/>
                  </a:lnTo>
                  <a:lnTo>
                    <a:pt x="167" y="320"/>
                  </a:lnTo>
                  <a:lnTo>
                    <a:pt x="131" y="332"/>
                  </a:lnTo>
                  <a:lnTo>
                    <a:pt x="60" y="320"/>
                  </a:lnTo>
                  <a:lnTo>
                    <a:pt x="60" y="284"/>
                  </a:lnTo>
                  <a:lnTo>
                    <a:pt x="48" y="284"/>
                  </a:lnTo>
                  <a:lnTo>
                    <a:pt x="12" y="247"/>
                  </a:lnTo>
                  <a:lnTo>
                    <a:pt x="0" y="224"/>
                  </a:lnTo>
                  <a:lnTo>
                    <a:pt x="12" y="213"/>
                  </a:lnTo>
                  <a:lnTo>
                    <a:pt x="23" y="176"/>
                  </a:lnTo>
                  <a:lnTo>
                    <a:pt x="71" y="105"/>
                  </a:lnTo>
                  <a:lnTo>
                    <a:pt x="83" y="23"/>
                  </a:lnTo>
                  <a:lnTo>
                    <a:pt x="119" y="11"/>
                  </a:lnTo>
                  <a:lnTo>
                    <a:pt x="119" y="0"/>
                  </a:lnTo>
                  <a:lnTo>
                    <a:pt x="142" y="59"/>
                  </a:lnTo>
                  <a:lnTo>
                    <a:pt x="167" y="82"/>
                  </a:lnTo>
                  <a:lnTo>
                    <a:pt x="21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A2A261"/>
                </a:gs>
                <a:gs pos="50000">
                  <a:srgbClr val="FFFF99"/>
                </a:gs>
                <a:gs pos="100000">
                  <a:srgbClr val="A2A2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/>
            <a:lstStyle/>
            <a:p>
              <a:pPr defTabSz="61970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19" b="1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3" name="Freeform 41"/>
          <p:cNvSpPr>
            <a:spLocks/>
          </p:cNvSpPr>
          <p:nvPr/>
        </p:nvSpPr>
        <p:spPr bwMode="auto">
          <a:xfrm>
            <a:off x="3345426" y="3503764"/>
            <a:ext cx="253894" cy="206558"/>
          </a:xfrm>
          <a:custGeom>
            <a:avLst/>
            <a:gdLst>
              <a:gd name="T0" fmla="*/ 2147483647 w 153"/>
              <a:gd name="T1" fmla="*/ 2147483647 h 117"/>
              <a:gd name="T2" fmla="*/ 2147483647 w 153"/>
              <a:gd name="T3" fmla="*/ 2147483647 h 117"/>
              <a:gd name="T4" fmla="*/ 2147483647 w 153"/>
              <a:gd name="T5" fmla="*/ 2147483647 h 117"/>
              <a:gd name="T6" fmla="*/ 2147483647 w 153"/>
              <a:gd name="T7" fmla="*/ 2147483647 h 117"/>
              <a:gd name="T8" fmla="*/ 2147483647 w 153"/>
              <a:gd name="T9" fmla="*/ 2147483647 h 117"/>
              <a:gd name="T10" fmla="*/ 2147483647 w 153"/>
              <a:gd name="T11" fmla="*/ 2147483647 h 117"/>
              <a:gd name="T12" fmla="*/ 2147483647 w 153"/>
              <a:gd name="T13" fmla="*/ 0 h 117"/>
              <a:gd name="T14" fmla="*/ 2147483647 w 153"/>
              <a:gd name="T15" fmla="*/ 2147483647 h 117"/>
              <a:gd name="T16" fmla="*/ 2147483647 w 153"/>
              <a:gd name="T17" fmla="*/ 2147483647 h 117"/>
              <a:gd name="T18" fmla="*/ 2147483647 w 153"/>
              <a:gd name="T19" fmla="*/ 0 h 117"/>
              <a:gd name="T20" fmla="*/ 2147483647 w 153"/>
              <a:gd name="T21" fmla="*/ 0 h 117"/>
              <a:gd name="T22" fmla="*/ 2147483647 w 153"/>
              <a:gd name="T23" fmla="*/ 2147483647 h 117"/>
              <a:gd name="T24" fmla="*/ 0 w 153"/>
              <a:gd name="T25" fmla="*/ 2147483647 h 117"/>
              <a:gd name="T26" fmla="*/ 2147483647 w 153"/>
              <a:gd name="T27" fmla="*/ 2147483647 h 117"/>
              <a:gd name="T28" fmla="*/ 2147483647 w 153"/>
              <a:gd name="T29" fmla="*/ 2147483647 h 117"/>
              <a:gd name="T30" fmla="*/ 2147483647 w 153"/>
              <a:gd name="T31" fmla="*/ 2147483647 h 117"/>
              <a:gd name="T32" fmla="*/ 2147483647 w 153"/>
              <a:gd name="T33" fmla="*/ 2147483647 h 117"/>
              <a:gd name="T34" fmla="*/ 2147483647 w 153"/>
              <a:gd name="T35" fmla="*/ 2147483647 h 117"/>
              <a:gd name="T36" fmla="*/ 2147483647 w 153"/>
              <a:gd name="T37" fmla="*/ 2147483647 h 117"/>
              <a:gd name="T38" fmla="*/ 2147483647 w 153"/>
              <a:gd name="T39" fmla="*/ 2147483647 h 117"/>
              <a:gd name="T40" fmla="*/ 2147483647 w 153"/>
              <a:gd name="T41" fmla="*/ 2147483647 h 11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3"/>
              <a:gd name="T64" fmla="*/ 0 h 117"/>
              <a:gd name="T65" fmla="*/ 153 w 153"/>
              <a:gd name="T66" fmla="*/ 117 h 11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3" h="117">
                <a:moveTo>
                  <a:pt x="142" y="117"/>
                </a:moveTo>
                <a:lnTo>
                  <a:pt x="153" y="117"/>
                </a:lnTo>
                <a:lnTo>
                  <a:pt x="153" y="94"/>
                </a:lnTo>
                <a:lnTo>
                  <a:pt x="153" y="83"/>
                </a:lnTo>
                <a:lnTo>
                  <a:pt x="153" y="71"/>
                </a:lnTo>
                <a:lnTo>
                  <a:pt x="153" y="60"/>
                </a:lnTo>
                <a:lnTo>
                  <a:pt x="130" y="0"/>
                </a:lnTo>
                <a:lnTo>
                  <a:pt x="94" y="12"/>
                </a:lnTo>
                <a:lnTo>
                  <a:pt x="71" y="12"/>
                </a:lnTo>
                <a:lnTo>
                  <a:pt x="82" y="0"/>
                </a:lnTo>
                <a:lnTo>
                  <a:pt x="23" y="0"/>
                </a:lnTo>
                <a:lnTo>
                  <a:pt x="23" y="12"/>
                </a:lnTo>
                <a:lnTo>
                  <a:pt x="0" y="46"/>
                </a:lnTo>
                <a:lnTo>
                  <a:pt x="34" y="71"/>
                </a:lnTo>
                <a:lnTo>
                  <a:pt x="59" y="60"/>
                </a:lnTo>
                <a:lnTo>
                  <a:pt x="71" y="60"/>
                </a:lnTo>
                <a:lnTo>
                  <a:pt x="94" y="83"/>
                </a:lnTo>
                <a:lnTo>
                  <a:pt x="94" y="94"/>
                </a:lnTo>
                <a:lnTo>
                  <a:pt x="105" y="83"/>
                </a:lnTo>
                <a:lnTo>
                  <a:pt x="130" y="117"/>
                </a:lnTo>
                <a:lnTo>
                  <a:pt x="142" y="117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Freeform 42"/>
          <p:cNvSpPr>
            <a:spLocks/>
          </p:cNvSpPr>
          <p:nvPr/>
        </p:nvSpPr>
        <p:spPr bwMode="auto">
          <a:xfrm>
            <a:off x="5490610" y="4498898"/>
            <a:ext cx="256046" cy="556200"/>
          </a:xfrm>
          <a:custGeom>
            <a:avLst/>
            <a:gdLst>
              <a:gd name="T0" fmla="*/ 0 w 155"/>
              <a:gd name="T1" fmla="*/ 2147483647 h 321"/>
              <a:gd name="T2" fmla="*/ 2147483647 w 155"/>
              <a:gd name="T3" fmla="*/ 2147483647 h 321"/>
              <a:gd name="T4" fmla="*/ 2147483647 w 155"/>
              <a:gd name="T5" fmla="*/ 2147483647 h 321"/>
              <a:gd name="T6" fmla="*/ 2147483647 w 155"/>
              <a:gd name="T7" fmla="*/ 2147483647 h 321"/>
              <a:gd name="T8" fmla="*/ 2147483647 w 155"/>
              <a:gd name="T9" fmla="*/ 2147483647 h 321"/>
              <a:gd name="T10" fmla="*/ 2147483647 w 155"/>
              <a:gd name="T11" fmla="*/ 2147483647 h 321"/>
              <a:gd name="T12" fmla="*/ 2147483647 w 155"/>
              <a:gd name="T13" fmla="*/ 2147483647 h 321"/>
              <a:gd name="T14" fmla="*/ 2147483647 w 155"/>
              <a:gd name="T15" fmla="*/ 2147483647 h 321"/>
              <a:gd name="T16" fmla="*/ 2147483647 w 155"/>
              <a:gd name="T17" fmla="*/ 2147483647 h 321"/>
              <a:gd name="T18" fmla="*/ 2147483647 w 155"/>
              <a:gd name="T19" fmla="*/ 2147483647 h 321"/>
              <a:gd name="T20" fmla="*/ 2147483647 w 155"/>
              <a:gd name="T21" fmla="*/ 0 h 321"/>
              <a:gd name="T22" fmla="*/ 2147483647 w 155"/>
              <a:gd name="T23" fmla="*/ 2147483647 h 321"/>
              <a:gd name="T24" fmla="*/ 2147483647 w 155"/>
              <a:gd name="T25" fmla="*/ 2147483647 h 321"/>
              <a:gd name="T26" fmla="*/ 2147483647 w 155"/>
              <a:gd name="T27" fmla="*/ 2147483647 h 321"/>
              <a:gd name="T28" fmla="*/ 2147483647 w 155"/>
              <a:gd name="T29" fmla="*/ 2147483647 h 321"/>
              <a:gd name="T30" fmla="*/ 2147483647 w 155"/>
              <a:gd name="T31" fmla="*/ 2147483647 h 321"/>
              <a:gd name="T32" fmla="*/ 2147483647 w 155"/>
              <a:gd name="T33" fmla="*/ 2147483647 h 321"/>
              <a:gd name="T34" fmla="*/ 0 w 155"/>
              <a:gd name="T35" fmla="*/ 2147483647 h 32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5"/>
              <a:gd name="T55" fmla="*/ 0 h 321"/>
              <a:gd name="T56" fmla="*/ 155 w 155"/>
              <a:gd name="T57" fmla="*/ 321 h 32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5" h="321">
                <a:moveTo>
                  <a:pt x="0" y="225"/>
                </a:moveTo>
                <a:lnTo>
                  <a:pt x="13" y="284"/>
                </a:lnTo>
                <a:lnTo>
                  <a:pt x="36" y="321"/>
                </a:lnTo>
                <a:lnTo>
                  <a:pt x="73" y="321"/>
                </a:lnTo>
                <a:lnTo>
                  <a:pt x="84" y="296"/>
                </a:lnTo>
                <a:lnTo>
                  <a:pt x="132" y="142"/>
                </a:lnTo>
                <a:lnTo>
                  <a:pt x="144" y="71"/>
                </a:lnTo>
                <a:lnTo>
                  <a:pt x="155" y="83"/>
                </a:lnTo>
                <a:lnTo>
                  <a:pt x="155" y="71"/>
                </a:lnTo>
                <a:lnTo>
                  <a:pt x="144" y="12"/>
                </a:lnTo>
                <a:lnTo>
                  <a:pt x="132" y="0"/>
                </a:lnTo>
                <a:lnTo>
                  <a:pt x="119" y="23"/>
                </a:lnTo>
                <a:lnTo>
                  <a:pt x="107" y="23"/>
                </a:lnTo>
                <a:lnTo>
                  <a:pt x="107" y="60"/>
                </a:lnTo>
                <a:lnTo>
                  <a:pt x="36" y="94"/>
                </a:lnTo>
                <a:lnTo>
                  <a:pt x="13" y="131"/>
                </a:lnTo>
                <a:lnTo>
                  <a:pt x="36" y="190"/>
                </a:lnTo>
                <a:lnTo>
                  <a:pt x="0" y="225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Freeform 43"/>
          <p:cNvSpPr>
            <a:spLocks/>
          </p:cNvSpPr>
          <p:nvPr/>
        </p:nvSpPr>
        <p:spPr bwMode="auto">
          <a:xfrm>
            <a:off x="4694507" y="3065905"/>
            <a:ext cx="618598" cy="792881"/>
          </a:xfrm>
          <a:custGeom>
            <a:avLst/>
            <a:gdLst>
              <a:gd name="T0" fmla="*/ 2147483647 w 380"/>
              <a:gd name="T1" fmla="*/ 2147483647 h 451"/>
              <a:gd name="T2" fmla="*/ 2147483647 w 380"/>
              <a:gd name="T3" fmla="*/ 2147483647 h 451"/>
              <a:gd name="T4" fmla="*/ 2147483647 w 380"/>
              <a:gd name="T5" fmla="*/ 2147483647 h 451"/>
              <a:gd name="T6" fmla="*/ 2147483647 w 380"/>
              <a:gd name="T7" fmla="*/ 2147483647 h 451"/>
              <a:gd name="T8" fmla="*/ 2147483647 w 380"/>
              <a:gd name="T9" fmla="*/ 2147483647 h 451"/>
              <a:gd name="T10" fmla="*/ 2147483647 w 380"/>
              <a:gd name="T11" fmla="*/ 2147483647 h 451"/>
              <a:gd name="T12" fmla="*/ 2147483647 w 380"/>
              <a:gd name="T13" fmla="*/ 2147483647 h 451"/>
              <a:gd name="T14" fmla="*/ 2147483647 w 380"/>
              <a:gd name="T15" fmla="*/ 2147483647 h 451"/>
              <a:gd name="T16" fmla="*/ 2147483647 w 380"/>
              <a:gd name="T17" fmla="*/ 2147483647 h 451"/>
              <a:gd name="T18" fmla="*/ 2147483647 w 380"/>
              <a:gd name="T19" fmla="*/ 2147483647 h 451"/>
              <a:gd name="T20" fmla="*/ 2147483647 w 380"/>
              <a:gd name="T21" fmla="*/ 2147483647 h 451"/>
              <a:gd name="T22" fmla="*/ 2147483647 w 380"/>
              <a:gd name="T23" fmla="*/ 2147483647 h 451"/>
              <a:gd name="T24" fmla="*/ 2147483647 w 380"/>
              <a:gd name="T25" fmla="*/ 2147483647 h 451"/>
              <a:gd name="T26" fmla="*/ 2147483647 w 380"/>
              <a:gd name="T27" fmla="*/ 2147483647 h 451"/>
              <a:gd name="T28" fmla="*/ 2147483647 w 380"/>
              <a:gd name="T29" fmla="*/ 2147483647 h 451"/>
              <a:gd name="T30" fmla="*/ 2147483647 w 380"/>
              <a:gd name="T31" fmla="*/ 2147483647 h 451"/>
              <a:gd name="T32" fmla="*/ 2147483647 w 380"/>
              <a:gd name="T33" fmla="*/ 2147483647 h 451"/>
              <a:gd name="T34" fmla="*/ 2147483647 w 380"/>
              <a:gd name="T35" fmla="*/ 2147483647 h 451"/>
              <a:gd name="T36" fmla="*/ 2147483647 w 380"/>
              <a:gd name="T37" fmla="*/ 2147483647 h 451"/>
              <a:gd name="T38" fmla="*/ 2147483647 w 380"/>
              <a:gd name="T39" fmla="*/ 2147483647 h 451"/>
              <a:gd name="T40" fmla="*/ 2147483647 w 380"/>
              <a:gd name="T41" fmla="*/ 2147483647 h 451"/>
              <a:gd name="T42" fmla="*/ 2147483647 w 380"/>
              <a:gd name="T43" fmla="*/ 2147483647 h 451"/>
              <a:gd name="T44" fmla="*/ 2147483647 w 380"/>
              <a:gd name="T45" fmla="*/ 2147483647 h 451"/>
              <a:gd name="T46" fmla="*/ 2147483647 w 380"/>
              <a:gd name="T47" fmla="*/ 2147483647 h 451"/>
              <a:gd name="T48" fmla="*/ 2147483647 w 380"/>
              <a:gd name="T49" fmla="*/ 0 h 451"/>
              <a:gd name="T50" fmla="*/ 2147483647 w 380"/>
              <a:gd name="T51" fmla="*/ 2147483647 h 451"/>
              <a:gd name="T52" fmla="*/ 2147483647 w 380"/>
              <a:gd name="T53" fmla="*/ 2147483647 h 451"/>
              <a:gd name="T54" fmla="*/ 2147483647 w 380"/>
              <a:gd name="T55" fmla="*/ 2147483647 h 451"/>
              <a:gd name="T56" fmla="*/ 2147483647 w 380"/>
              <a:gd name="T57" fmla="*/ 2147483647 h 451"/>
              <a:gd name="T58" fmla="*/ 2147483647 w 380"/>
              <a:gd name="T59" fmla="*/ 2147483647 h 451"/>
              <a:gd name="T60" fmla="*/ 2147483647 w 380"/>
              <a:gd name="T61" fmla="*/ 2147483647 h 451"/>
              <a:gd name="T62" fmla="*/ 2147483647 w 380"/>
              <a:gd name="T63" fmla="*/ 2147483647 h 451"/>
              <a:gd name="T64" fmla="*/ 2147483647 w 380"/>
              <a:gd name="T65" fmla="*/ 2147483647 h 451"/>
              <a:gd name="T66" fmla="*/ 2147483647 w 380"/>
              <a:gd name="T67" fmla="*/ 2147483647 h 451"/>
              <a:gd name="T68" fmla="*/ 0 w 380"/>
              <a:gd name="T69" fmla="*/ 2147483647 h 451"/>
              <a:gd name="T70" fmla="*/ 2147483647 w 380"/>
              <a:gd name="T71" fmla="*/ 2147483647 h 451"/>
              <a:gd name="T72" fmla="*/ 2147483647 w 380"/>
              <a:gd name="T73" fmla="*/ 2147483647 h 4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0"/>
              <a:gd name="T112" fmla="*/ 0 h 451"/>
              <a:gd name="T113" fmla="*/ 380 w 380"/>
              <a:gd name="T114" fmla="*/ 451 h 4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0" h="451">
                <a:moveTo>
                  <a:pt x="23" y="272"/>
                </a:moveTo>
                <a:lnTo>
                  <a:pt x="46" y="309"/>
                </a:lnTo>
                <a:lnTo>
                  <a:pt x="46" y="332"/>
                </a:lnTo>
                <a:lnTo>
                  <a:pt x="71" y="343"/>
                </a:lnTo>
                <a:lnTo>
                  <a:pt x="131" y="414"/>
                </a:lnTo>
                <a:lnTo>
                  <a:pt x="142" y="439"/>
                </a:lnTo>
                <a:lnTo>
                  <a:pt x="190" y="439"/>
                </a:lnTo>
                <a:lnTo>
                  <a:pt x="202" y="451"/>
                </a:lnTo>
                <a:lnTo>
                  <a:pt x="225" y="451"/>
                </a:lnTo>
                <a:lnTo>
                  <a:pt x="273" y="439"/>
                </a:lnTo>
                <a:lnTo>
                  <a:pt x="284" y="439"/>
                </a:lnTo>
                <a:lnTo>
                  <a:pt x="321" y="439"/>
                </a:lnTo>
                <a:lnTo>
                  <a:pt x="321" y="403"/>
                </a:lnTo>
                <a:lnTo>
                  <a:pt x="309" y="403"/>
                </a:lnTo>
                <a:lnTo>
                  <a:pt x="273" y="366"/>
                </a:lnTo>
                <a:lnTo>
                  <a:pt x="261" y="343"/>
                </a:lnTo>
                <a:lnTo>
                  <a:pt x="273" y="332"/>
                </a:lnTo>
                <a:lnTo>
                  <a:pt x="284" y="295"/>
                </a:lnTo>
                <a:lnTo>
                  <a:pt x="332" y="224"/>
                </a:lnTo>
                <a:lnTo>
                  <a:pt x="344" y="142"/>
                </a:lnTo>
                <a:lnTo>
                  <a:pt x="380" y="130"/>
                </a:lnTo>
                <a:lnTo>
                  <a:pt x="380" y="119"/>
                </a:lnTo>
                <a:lnTo>
                  <a:pt x="355" y="107"/>
                </a:lnTo>
                <a:lnTo>
                  <a:pt x="344" y="11"/>
                </a:lnTo>
                <a:lnTo>
                  <a:pt x="321" y="0"/>
                </a:lnTo>
                <a:lnTo>
                  <a:pt x="273" y="25"/>
                </a:lnTo>
                <a:lnTo>
                  <a:pt x="261" y="11"/>
                </a:lnTo>
                <a:lnTo>
                  <a:pt x="71" y="11"/>
                </a:lnTo>
                <a:lnTo>
                  <a:pt x="71" y="59"/>
                </a:lnTo>
                <a:lnTo>
                  <a:pt x="60" y="71"/>
                </a:lnTo>
                <a:lnTo>
                  <a:pt x="46" y="82"/>
                </a:lnTo>
                <a:lnTo>
                  <a:pt x="46" y="153"/>
                </a:lnTo>
                <a:lnTo>
                  <a:pt x="46" y="178"/>
                </a:lnTo>
                <a:lnTo>
                  <a:pt x="35" y="178"/>
                </a:lnTo>
                <a:lnTo>
                  <a:pt x="0" y="224"/>
                </a:lnTo>
                <a:lnTo>
                  <a:pt x="35" y="272"/>
                </a:lnTo>
                <a:lnTo>
                  <a:pt x="23" y="272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Freeform 44"/>
          <p:cNvSpPr>
            <a:spLocks/>
          </p:cNvSpPr>
          <p:nvPr/>
        </p:nvSpPr>
        <p:spPr bwMode="auto">
          <a:xfrm>
            <a:off x="4359926" y="3792088"/>
            <a:ext cx="684222" cy="746620"/>
          </a:xfrm>
          <a:custGeom>
            <a:avLst/>
            <a:gdLst>
              <a:gd name="T0" fmla="*/ 2147483647 w 414"/>
              <a:gd name="T1" fmla="*/ 0 h 426"/>
              <a:gd name="T2" fmla="*/ 2147483647 w 414"/>
              <a:gd name="T3" fmla="*/ 0 h 426"/>
              <a:gd name="T4" fmla="*/ 2147483647 w 414"/>
              <a:gd name="T5" fmla="*/ 2147483647 h 426"/>
              <a:gd name="T6" fmla="*/ 2147483647 w 414"/>
              <a:gd name="T7" fmla="*/ 2147483647 h 426"/>
              <a:gd name="T8" fmla="*/ 2147483647 w 414"/>
              <a:gd name="T9" fmla="*/ 0 h 426"/>
              <a:gd name="T10" fmla="*/ 2147483647 w 414"/>
              <a:gd name="T11" fmla="*/ 0 h 426"/>
              <a:gd name="T12" fmla="*/ 2147483647 w 414"/>
              <a:gd name="T13" fmla="*/ 2147483647 h 426"/>
              <a:gd name="T14" fmla="*/ 2147483647 w 414"/>
              <a:gd name="T15" fmla="*/ 2147483647 h 426"/>
              <a:gd name="T16" fmla="*/ 2147483647 w 414"/>
              <a:gd name="T17" fmla="*/ 2147483647 h 426"/>
              <a:gd name="T18" fmla="*/ 2147483647 w 414"/>
              <a:gd name="T19" fmla="*/ 2147483647 h 426"/>
              <a:gd name="T20" fmla="*/ 2147483647 w 414"/>
              <a:gd name="T21" fmla="*/ 2147483647 h 426"/>
              <a:gd name="T22" fmla="*/ 2147483647 w 414"/>
              <a:gd name="T23" fmla="*/ 2147483647 h 426"/>
              <a:gd name="T24" fmla="*/ 0 w 414"/>
              <a:gd name="T25" fmla="*/ 2147483647 h 426"/>
              <a:gd name="T26" fmla="*/ 0 w 414"/>
              <a:gd name="T27" fmla="*/ 2147483647 h 426"/>
              <a:gd name="T28" fmla="*/ 2147483647 w 414"/>
              <a:gd name="T29" fmla="*/ 2147483647 h 426"/>
              <a:gd name="T30" fmla="*/ 2147483647 w 414"/>
              <a:gd name="T31" fmla="*/ 2147483647 h 426"/>
              <a:gd name="T32" fmla="*/ 2147483647 w 414"/>
              <a:gd name="T33" fmla="*/ 2147483647 h 426"/>
              <a:gd name="T34" fmla="*/ 2147483647 w 414"/>
              <a:gd name="T35" fmla="*/ 2147483647 h 426"/>
              <a:gd name="T36" fmla="*/ 2147483647 w 414"/>
              <a:gd name="T37" fmla="*/ 2147483647 h 426"/>
              <a:gd name="T38" fmla="*/ 2147483647 w 414"/>
              <a:gd name="T39" fmla="*/ 2147483647 h 426"/>
              <a:gd name="T40" fmla="*/ 2147483647 w 414"/>
              <a:gd name="T41" fmla="*/ 2147483647 h 426"/>
              <a:gd name="T42" fmla="*/ 2147483647 w 414"/>
              <a:gd name="T43" fmla="*/ 2147483647 h 426"/>
              <a:gd name="T44" fmla="*/ 2147483647 w 414"/>
              <a:gd name="T45" fmla="*/ 2147483647 h 426"/>
              <a:gd name="T46" fmla="*/ 2147483647 w 414"/>
              <a:gd name="T47" fmla="*/ 2147483647 h 426"/>
              <a:gd name="T48" fmla="*/ 2147483647 w 414"/>
              <a:gd name="T49" fmla="*/ 2147483647 h 426"/>
              <a:gd name="T50" fmla="*/ 2147483647 w 414"/>
              <a:gd name="T51" fmla="*/ 2147483647 h 426"/>
              <a:gd name="T52" fmla="*/ 2147483647 w 414"/>
              <a:gd name="T53" fmla="*/ 2147483647 h 426"/>
              <a:gd name="T54" fmla="*/ 2147483647 w 414"/>
              <a:gd name="T55" fmla="*/ 2147483647 h 426"/>
              <a:gd name="T56" fmla="*/ 2147483647 w 414"/>
              <a:gd name="T57" fmla="*/ 2147483647 h 426"/>
              <a:gd name="T58" fmla="*/ 2147483647 w 414"/>
              <a:gd name="T59" fmla="*/ 2147483647 h 426"/>
              <a:gd name="T60" fmla="*/ 2147483647 w 414"/>
              <a:gd name="T61" fmla="*/ 2147483647 h 426"/>
              <a:gd name="T62" fmla="*/ 2147483647 w 414"/>
              <a:gd name="T63" fmla="*/ 2147483647 h 426"/>
              <a:gd name="T64" fmla="*/ 2147483647 w 414"/>
              <a:gd name="T65" fmla="*/ 2147483647 h 426"/>
              <a:gd name="T66" fmla="*/ 2147483647 w 414"/>
              <a:gd name="T67" fmla="*/ 2147483647 h 426"/>
              <a:gd name="T68" fmla="*/ 2147483647 w 414"/>
              <a:gd name="T69" fmla="*/ 2147483647 h 426"/>
              <a:gd name="T70" fmla="*/ 2147483647 w 414"/>
              <a:gd name="T71" fmla="*/ 2147483647 h 426"/>
              <a:gd name="T72" fmla="*/ 2147483647 w 414"/>
              <a:gd name="T73" fmla="*/ 2147483647 h 426"/>
              <a:gd name="T74" fmla="*/ 2147483647 w 414"/>
              <a:gd name="T75" fmla="*/ 2147483647 h 426"/>
              <a:gd name="T76" fmla="*/ 2147483647 w 414"/>
              <a:gd name="T77" fmla="*/ 2147483647 h 426"/>
              <a:gd name="T78" fmla="*/ 2147483647 w 414"/>
              <a:gd name="T79" fmla="*/ 2147483647 h 426"/>
              <a:gd name="T80" fmla="*/ 2147483647 w 414"/>
              <a:gd name="T81" fmla="*/ 2147483647 h 426"/>
              <a:gd name="T82" fmla="*/ 2147483647 w 414"/>
              <a:gd name="T83" fmla="*/ 2147483647 h 426"/>
              <a:gd name="T84" fmla="*/ 2147483647 w 414"/>
              <a:gd name="T85" fmla="*/ 2147483647 h 426"/>
              <a:gd name="T86" fmla="*/ 2147483647 w 414"/>
              <a:gd name="T87" fmla="*/ 2147483647 h 426"/>
              <a:gd name="T88" fmla="*/ 2147483647 w 414"/>
              <a:gd name="T89" fmla="*/ 2147483647 h 426"/>
              <a:gd name="T90" fmla="*/ 2147483647 w 414"/>
              <a:gd name="T91" fmla="*/ 2147483647 h 426"/>
              <a:gd name="T92" fmla="*/ 2147483647 w 414"/>
              <a:gd name="T93" fmla="*/ 2147483647 h 426"/>
              <a:gd name="T94" fmla="*/ 2147483647 w 414"/>
              <a:gd name="T95" fmla="*/ 2147483647 h 426"/>
              <a:gd name="T96" fmla="*/ 2147483647 w 414"/>
              <a:gd name="T97" fmla="*/ 2147483647 h 426"/>
              <a:gd name="T98" fmla="*/ 2147483647 w 414"/>
              <a:gd name="T99" fmla="*/ 2147483647 h 426"/>
              <a:gd name="T100" fmla="*/ 2147483647 w 414"/>
              <a:gd name="T101" fmla="*/ 2147483647 h 426"/>
              <a:gd name="T102" fmla="*/ 2147483647 w 414"/>
              <a:gd name="T103" fmla="*/ 0 h 4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14"/>
              <a:gd name="T157" fmla="*/ 0 h 426"/>
              <a:gd name="T158" fmla="*/ 414 w 414"/>
              <a:gd name="T159" fmla="*/ 426 h 42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14" h="426">
                <a:moveTo>
                  <a:pt x="332" y="0"/>
                </a:moveTo>
                <a:lnTo>
                  <a:pt x="236" y="0"/>
                </a:lnTo>
                <a:lnTo>
                  <a:pt x="224" y="25"/>
                </a:lnTo>
                <a:lnTo>
                  <a:pt x="176" y="25"/>
                </a:lnTo>
                <a:lnTo>
                  <a:pt x="165" y="0"/>
                </a:lnTo>
                <a:lnTo>
                  <a:pt x="153" y="0"/>
                </a:lnTo>
                <a:lnTo>
                  <a:pt x="130" y="37"/>
                </a:lnTo>
                <a:lnTo>
                  <a:pt x="105" y="142"/>
                </a:lnTo>
                <a:lnTo>
                  <a:pt x="82" y="167"/>
                </a:lnTo>
                <a:lnTo>
                  <a:pt x="71" y="213"/>
                </a:lnTo>
                <a:lnTo>
                  <a:pt x="34" y="225"/>
                </a:lnTo>
                <a:lnTo>
                  <a:pt x="11" y="225"/>
                </a:lnTo>
                <a:lnTo>
                  <a:pt x="0" y="250"/>
                </a:lnTo>
                <a:lnTo>
                  <a:pt x="0" y="273"/>
                </a:lnTo>
                <a:lnTo>
                  <a:pt x="23" y="250"/>
                </a:lnTo>
                <a:lnTo>
                  <a:pt x="82" y="250"/>
                </a:lnTo>
                <a:lnTo>
                  <a:pt x="94" y="250"/>
                </a:lnTo>
                <a:lnTo>
                  <a:pt x="94" y="284"/>
                </a:lnTo>
                <a:lnTo>
                  <a:pt x="117" y="309"/>
                </a:lnTo>
                <a:lnTo>
                  <a:pt x="153" y="296"/>
                </a:lnTo>
                <a:lnTo>
                  <a:pt x="153" y="284"/>
                </a:lnTo>
                <a:lnTo>
                  <a:pt x="176" y="284"/>
                </a:lnTo>
                <a:lnTo>
                  <a:pt x="201" y="296"/>
                </a:lnTo>
                <a:lnTo>
                  <a:pt x="201" y="344"/>
                </a:lnTo>
                <a:lnTo>
                  <a:pt x="224" y="355"/>
                </a:lnTo>
                <a:lnTo>
                  <a:pt x="201" y="367"/>
                </a:lnTo>
                <a:lnTo>
                  <a:pt x="201" y="380"/>
                </a:lnTo>
                <a:lnTo>
                  <a:pt x="247" y="367"/>
                </a:lnTo>
                <a:lnTo>
                  <a:pt x="307" y="403"/>
                </a:lnTo>
                <a:lnTo>
                  <a:pt x="320" y="380"/>
                </a:lnTo>
                <a:lnTo>
                  <a:pt x="355" y="415"/>
                </a:lnTo>
                <a:lnTo>
                  <a:pt x="380" y="426"/>
                </a:lnTo>
                <a:lnTo>
                  <a:pt x="380" y="403"/>
                </a:lnTo>
                <a:lnTo>
                  <a:pt x="355" y="403"/>
                </a:lnTo>
                <a:lnTo>
                  <a:pt x="355" y="380"/>
                </a:lnTo>
                <a:lnTo>
                  <a:pt x="355" y="321"/>
                </a:lnTo>
                <a:lnTo>
                  <a:pt x="355" y="309"/>
                </a:lnTo>
                <a:lnTo>
                  <a:pt x="403" y="309"/>
                </a:lnTo>
                <a:lnTo>
                  <a:pt x="380" y="273"/>
                </a:lnTo>
                <a:lnTo>
                  <a:pt x="380" y="225"/>
                </a:lnTo>
                <a:lnTo>
                  <a:pt x="380" y="190"/>
                </a:lnTo>
                <a:lnTo>
                  <a:pt x="380" y="179"/>
                </a:lnTo>
                <a:lnTo>
                  <a:pt x="355" y="179"/>
                </a:lnTo>
                <a:lnTo>
                  <a:pt x="380" y="154"/>
                </a:lnTo>
                <a:lnTo>
                  <a:pt x="391" y="108"/>
                </a:lnTo>
                <a:lnTo>
                  <a:pt x="403" y="96"/>
                </a:lnTo>
                <a:lnTo>
                  <a:pt x="414" y="71"/>
                </a:lnTo>
                <a:lnTo>
                  <a:pt x="403" y="71"/>
                </a:lnTo>
                <a:lnTo>
                  <a:pt x="403" y="37"/>
                </a:lnTo>
                <a:lnTo>
                  <a:pt x="391" y="25"/>
                </a:lnTo>
                <a:lnTo>
                  <a:pt x="343" y="25"/>
                </a:lnTo>
                <a:lnTo>
                  <a:pt x="332" y="0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Freeform 45"/>
          <p:cNvSpPr>
            <a:spLocks/>
          </p:cNvSpPr>
          <p:nvPr/>
        </p:nvSpPr>
        <p:spPr bwMode="auto">
          <a:xfrm>
            <a:off x="4694501" y="4333223"/>
            <a:ext cx="444314" cy="391599"/>
          </a:xfrm>
          <a:custGeom>
            <a:avLst/>
            <a:gdLst>
              <a:gd name="T0" fmla="*/ 2147483647 w 273"/>
              <a:gd name="T1" fmla="*/ 2147483647 h 225"/>
              <a:gd name="T2" fmla="*/ 2147483647 w 273"/>
              <a:gd name="T3" fmla="*/ 2147483647 h 225"/>
              <a:gd name="T4" fmla="*/ 2147483647 w 273"/>
              <a:gd name="T5" fmla="*/ 2147483647 h 225"/>
              <a:gd name="T6" fmla="*/ 2147483647 w 273"/>
              <a:gd name="T7" fmla="*/ 2147483647 h 225"/>
              <a:gd name="T8" fmla="*/ 2147483647 w 273"/>
              <a:gd name="T9" fmla="*/ 2147483647 h 225"/>
              <a:gd name="T10" fmla="*/ 2147483647 w 273"/>
              <a:gd name="T11" fmla="*/ 2147483647 h 225"/>
              <a:gd name="T12" fmla="*/ 2147483647 w 273"/>
              <a:gd name="T13" fmla="*/ 2147483647 h 225"/>
              <a:gd name="T14" fmla="*/ 2147483647 w 273"/>
              <a:gd name="T15" fmla="*/ 2147483647 h 225"/>
              <a:gd name="T16" fmla="*/ 2147483647 w 273"/>
              <a:gd name="T17" fmla="*/ 2147483647 h 225"/>
              <a:gd name="T18" fmla="*/ 2147483647 w 273"/>
              <a:gd name="T19" fmla="*/ 0 h 225"/>
              <a:gd name="T20" fmla="*/ 2147483647 w 273"/>
              <a:gd name="T21" fmla="*/ 0 h 225"/>
              <a:gd name="T22" fmla="*/ 2147483647 w 273"/>
              <a:gd name="T23" fmla="*/ 0 h 225"/>
              <a:gd name="T24" fmla="*/ 2147483647 w 273"/>
              <a:gd name="T25" fmla="*/ 2147483647 h 225"/>
              <a:gd name="T26" fmla="*/ 2147483647 w 273"/>
              <a:gd name="T27" fmla="*/ 2147483647 h 225"/>
              <a:gd name="T28" fmla="*/ 2147483647 w 273"/>
              <a:gd name="T29" fmla="*/ 2147483647 h 225"/>
              <a:gd name="T30" fmla="*/ 2147483647 w 273"/>
              <a:gd name="T31" fmla="*/ 2147483647 h 225"/>
              <a:gd name="T32" fmla="*/ 2147483647 w 273"/>
              <a:gd name="T33" fmla="*/ 2147483647 h 225"/>
              <a:gd name="T34" fmla="*/ 2147483647 w 273"/>
              <a:gd name="T35" fmla="*/ 2147483647 h 225"/>
              <a:gd name="T36" fmla="*/ 2147483647 w 273"/>
              <a:gd name="T37" fmla="*/ 2147483647 h 225"/>
              <a:gd name="T38" fmla="*/ 2147483647 w 273"/>
              <a:gd name="T39" fmla="*/ 2147483647 h 225"/>
              <a:gd name="T40" fmla="*/ 2147483647 w 273"/>
              <a:gd name="T41" fmla="*/ 2147483647 h 225"/>
              <a:gd name="T42" fmla="*/ 2147483647 w 273"/>
              <a:gd name="T43" fmla="*/ 2147483647 h 225"/>
              <a:gd name="T44" fmla="*/ 2147483647 w 273"/>
              <a:gd name="T45" fmla="*/ 2147483647 h 225"/>
              <a:gd name="T46" fmla="*/ 2147483647 w 273"/>
              <a:gd name="T47" fmla="*/ 2147483647 h 225"/>
              <a:gd name="T48" fmla="*/ 2147483647 w 273"/>
              <a:gd name="T49" fmla="*/ 2147483647 h 225"/>
              <a:gd name="T50" fmla="*/ 2147483647 w 273"/>
              <a:gd name="T51" fmla="*/ 2147483647 h 225"/>
              <a:gd name="T52" fmla="*/ 0 w 273"/>
              <a:gd name="T53" fmla="*/ 2147483647 h 225"/>
              <a:gd name="T54" fmla="*/ 0 w 273"/>
              <a:gd name="T55" fmla="*/ 2147483647 h 225"/>
              <a:gd name="T56" fmla="*/ 2147483647 w 273"/>
              <a:gd name="T57" fmla="*/ 2147483647 h 225"/>
              <a:gd name="T58" fmla="*/ 2147483647 w 273"/>
              <a:gd name="T59" fmla="*/ 2147483647 h 22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73"/>
              <a:gd name="T91" fmla="*/ 0 h 225"/>
              <a:gd name="T92" fmla="*/ 273 w 273"/>
              <a:gd name="T93" fmla="*/ 225 h 22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73" h="225">
                <a:moveTo>
                  <a:pt x="46" y="58"/>
                </a:moveTo>
                <a:lnTo>
                  <a:pt x="106" y="94"/>
                </a:lnTo>
                <a:lnTo>
                  <a:pt x="119" y="71"/>
                </a:lnTo>
                <a:lnTo>
                  <a:pt x="154" y="106"/>
                </a:lnTo>
                <a:lnTo>
                  <a:pt x="179" y="117"/>
                </a:lnTo>
                <a:lnTo>
                  <a:pt x="179" y="94"/>
                </a:lnTo>
                <a:lnTo>
                  <a:pt x="154" y="94"/>
                </a:lnTo>
                <a:lnTo>
                  <a:pt x="154" y="71"/>
                </a:lnTo>
                <a:lnTo>
                  <a:pt x="154" y="12"/>
                </a:lnTo>
                <a:lnTo>
                  <a:pt x="154" y="0"/>
                </a:lnTo>
                <a:lnTo>
                  <a:pt x="202" y="0"/>
                </a:lnTo>
                <a:lnTo>
                  <a:pt x="213" y="0"/>
                </a:lnTo>
                <a:lnTo>
                  <a:pt x="261" y="35"/>
                </a:lnTo>
                <a:lnTo>
                  <a:pt x="273" y="58"/>
                </a:lnTo>
                <a:lnTo>
                  <a:pt x="261" y="71"/>
                </a:lnTo>
                <a:lnTo>
                  <a:pt x="261" y="94"/>
                </a:lnTo>
                <a:lnTo>
                  <a:pt x="250" y="117"/>
                </a:lnTo>
                <a:lnTo>
                  <a:pt x="261" y="131"/>
                </a:lnTo>
                <a:lnTo>
                  <a:pt x="190" y="165"/>
                </a:lnTo>
                <a:lnTo>
                  <a:pt x="190" y="177"/>
                </a:lnTo>
                <a:lnTo>
                  <a:pt x="154" y="177"/>
                </a:lnTo>
                <a:lnTo>
                  <a:pt x="154" y="188"/>
                </a:lnTo>
                <a:lnTo>
                  <a:pt x="119" y="225"/>
                </a:lnTo>
                <a:lnTo>
                  <a:pt x="71" y="225"/>
                </a:lnTo>
                <a:lnTo>
                  <a:pt x="46" y="202"/>
                </a:lnTo>
                <a:lnTo>
                  <a:pt x="35" y="225"/>
                </a:lnTo>
                <a:lnTo>
                  <a:pt x="0" y="188"/>
                </a:lnTo>
                <a:lnTo>
                  <a:pt x="0" y="117"/>
                </a:lnTo>
                <a:lnTo>
                  <a:pt x="60" y="106"/>
                </a:lnTo>
                <a:lnTo>
                  <a:pt x="46" y="58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61970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949" b="1" kern="0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38" name="Freeform 46"/>
          <p:cNvSpPr>
            <a:spLocks/>
          </p:cNvSpPr>
          <p:nvPr/>
        </p:nvSpPr>
        <p:spPr bwMode="auto">
          <a:xfrm>
            <a:off x="4319040" y="4228868"/>
            <a:ext cx="470134" cy="516394"/>
          </a:xfrm>
          <a:custGeom>
            <a:avLst/>
            <a:gdLst>
              <a:gd name="T0" fmla="*/ 0 w 286"/>
              <a:gd name="T1" fmla="*/ 2147483647 h 295"/>
              <a:gd name="T2" fmla="*/ 2147483647 w 286"/>
              <a:gd name="T3" fmla="*/ 2147483647 h 295"/>
              <a:gd name="T4" fmla="*/ 2147483647 w 286"/>
              <a:gd name="T5" fmla="*/ 2147483647 h 295"/>
              <a:gd name="T6" fmla="*/ 2147483647 w 286"/>
              <a:gd name="T7" fmla="*/ 2147483647 h 295"/>
              <a:gd name="T8" fmla="*/ 2147483647 w 286"/>
              <a:gd name="T9" fmla="*/ 2147483647 h 295"/>
              <a:gd name="T10" fmla="*/ 2147483647 w 286"/>
              <a:gd name="T11" fmla="*/ 2147483647 h 295"/>
              <a:gd name="T12" fmla="*/ 2147483647 w 286"/>
              <a:gd name="T13" fmla="*/ 2147483647 h 295"/>
              <a:gd name="T14" fmla="*/ 2147483647 w 286"/>
              <a:gd name="T15" fmla="*/ 2147483647 h 295"/>
              <a:gd name="T16" fmla="*/ 2147483647 w 286"/>
              <a:gd name="T17" fmla="*/ 2147483647 h 295"/>
              <a:gd name="T18" fmla="*/ 2147483647 w 286"/>
              <a:gd name="T19" fmla="*/ 2147483647 h 295"/>
              <a:gd name="T20" fmla="*/ 2147483647 w 286"/>
              <a:gd name="T21" fmla="*/ 2147483647 h 295"/>
              <a:gd name="T22" fmla="*/ 2147483647 w 286"/>
              <a:gd name="T23" fmla="*/ 2147483647 h 295"/>
              <a:gd name="T24" fmla="*/ 2147483647 w 286"/>
              <a:gd name="T25" fmla="*/ 2147483647 h 295"/>
              <a:gd name="T26" fmla="*/ 2147483647 w 286"/>
              <a:gd name="T27" fmla="*/ 2147483647 h 295"/>
              <a:gd name="T28" fmla="*/ 2147483647 w 286"/>
              <a:gd name="T29" fmla="*/ 2147483647 h 295"/>
              <a:gd name="T30" fmla="*/ 2147483647 w 286"/>
              <a:gd name="T31" fmla="*/ 2147483647 h 295"/>
              <a:gd name="T32" fmla="*/ 2147483647 w 286"/>
              <a:gd name="T33" fmla="*/ 2147483647 h 295"/>
              <a:gd name="T34" fmla="*/ 2147483647 w 286"/>
              <a:gd name="T35" fmla="*/ 2147483647 h 295"/>
              <a:gd name="T36" fmla="*/ 2147483647 w 286"/>
              <a:gd name="T37" fmla="*/ 2147483647 h 295"/>
              <a:gd name="T38" fmla="*/ 2147483647 w 286"/>
              <a:gd name="T39" fmla="*/ 2147483647 h 295"/>
              <a:gd name="T40" fmla="*/ 2147483647 w 286"/>
              <a:gd name="T41" fmla="*/ 2147483647 h 295"/>
              <a:gd name="T42" fmla="*/ 2147483647 w 286"/>
              <a:gd name="T43" fmla="*/ 0 h 295"/>
              <a:gd name="T44" fmla="*/ 2147483647 w 286"/>
              <a:gd name="T45" fmla="*/ 0 h 295"/>
              <a:gd name="T46" fmla="*/ 2147483647 w 286"/>
              <a:gd name="T47" fmla="*/ 0 h 295"/>
              <a:gd name="T48" fmla="*/ 2147483647 w 286"/>
              <a:gd name="T49" fmla="*/ 2147483647 h 295"/>
              <a:gd name="T50" fmla="*/ 2147483647 w 286"/>
              <a:gd name="T51" fmla="*/ 2147483647 h 295"/>
              <a:gd name="T52" fmla="*/ 2147483647 w 286"/>
              <a:gd name="T53" fmla="*/ 2147483647 h 295"/>
              <a:gd name="T54" fmla="*/ 2147483647 w 286"/>
              <a:gd name="T55" fmla="*/ 2147483647 h 295"/>
              <a:gd name="T56" fmla="*/ 2147483647 w 286"/>
              <a:gd name="T57" fmla="*/ 2147483647 h 295"/>
              <a:gd name="T58" fmla="*/ 2147483647 w 286"/>
              <a:gd name="T59" fmla="*/ 2147483647 h 295"/>
              <a:gd name="T60" fmla="*/ 0 w 286"/>
              <a:gd name="T61" fmla="*/ 2147483647 h 295"/>
              <a:gd name="T62" fmla="*/ 0 w 286"/>
              <a:gd name="T63" fmla="*/ 2147483647 h 2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86"/>
              <a:gd name="T97" fmla="*/ 0 h 295"/>
              <a:gd name="T98" fmla="*/ 286 w 286"/>
              <a:gd name="T99" fmla="*/ 295 h 2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86" h="295">
                <a:moveTo>
                  <a:pt x="0" y="261"/>
                </a:moveTo>
                <a:lnTo>
                  <a:pt x="36" y="261"/>
                </a:lnTo>
                <a:lnTo>
                  <a:pt x="59" y="261"/>
                </a:lnTo>
                <a:lnTo>
                  <a:pt x="142" y="284"/>
                </a:lnTo>
                <a:lnTo>
                  <a:pt x="178" y="284"/>
                </a:lnTo>
                <a:lnTo>
                  <a:pt x="226" y="295"/>
                </a:lnTo>
                <a:lnTo>
                  <a:pt x="261" y="284"/>
                </a:lnTo>
                <a:lnTo>
                  <a:pt x="226" y="247"/>
                </a:lnTo>
                <a:lnTo>
                  <a:pt x="226" y="176"/>
                </a:lnTo>
                <a:lnTo>
                  <a:pt x="286" y="165"/>
                </a:lnTo>
                <a:lnTo>
                  <a:pt x="272" y="117"/>
                </a:lnTo>
                <a:lnTo>
                  <a:pt x="226" y="130"/>
                </a:lnTo>
                <a:lnTo>
                  <a:pt x="226" y="117"/>
                </a:lnTo>
                <a:lnTo>
                  <a:pt x="249" y="105"/>
                </a:lnTo>
                <a:lnTo>
                  <a:pt x="226" y="94"/>
                </a:lnTo>
                <a:lnTo>
                  <a:pt x="226" y="46"/>
                </a:lnTo>
                <a:lnTo>
                  <a:pt x="201" y="34"/>
                </a:lnTo>
                <a:lnTo>
                  <a:pt x="178" y="34"/>
                </a:lnTo>
                <a:lnTo>
                  <a:pt x="178" y="46"/>
                </a:lnTo>
                <a:lnTo>
                  <a:pt x="142" y="59"/>
                </a:lnTo>
                <a:lnTo>
                  <a:pt x="119" y="34"/>
                </a:lnTo>
                <a:lnTo>
                  <a:pt x="119" y="0"/>
                </a:lnTo>
                <a:lnTo>
                  <a:pt x="107" y="0"/>
                </a:lnTo>
                <a:lnTo>
                  <a:pt x="48" y="0"/>
                </a:lnTo>
                <a:lnTo>
                  <a:pt x="25" y="23"/>
                </a:lnTo>
                <a:lnTo>
                  <a:pt x="36" y="59"/>
                </a:lnTo>
                <a:lnTo>
                  <a:pt x="36" y="71"/>
                </a:lnTo>
                <a:lnTo>
                  <a:pt x="48" y="130"/>
                </a:lnTo>
                <a:lnTo>
                  <a:pt x="48" y="165"/>
                </a:lnTo>
                <a:lnTo>
                  <a:pt x="25" y="176"/>
                </a:lnTo>
                <a:lnTo>
                  <a:pt x="0" y="236"/>
                </a:lnTo>
                <a:lnTo>
                  <a:pt x="0" y="26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algn="r" defTabSz="6197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Freeform 47"/>
          <p:cNvSpPr>
            <a:spLocks/>
          </p:cNvSpPr>
          <p:nvPr/>
        </p:nvSpPr>
        <p:spPr bwMode="auto">
          <a:xfrm>
            <a:off x="4400808" y="3050845"/>
            <a:ext cx="372234" cy="659478"/>
          </a:xfrm>
          <a:custGeom>
            <a:avLst/>
            <a:gdLst>
              <a:gd name="T0" fmla="*/ 2147483647 w 224"/>
              <a:gd name="T1" fmla="*/ 2147483647 h 378"/>
              <a:gd name="T2" fmla="*/ 2147483647 w 224"/>
              <a:gd name="T3" fmla="*/ 2147483647 h 378"/>
              <a:gd name="T4" fmla="*/ 2147483647 w 224"/>
              <a:gd name="T5" fmla="*/ 2147483647 h 378"/>
              <a:gd name="T6" fmla="*/ 2147483647 w 224"/>
              <a:gd name="T7" fmla="*/ 2147483647 h 378"/>
              <a:gd name="T8" fmla="*/ 0 w 224"/>
              <a:gd name="T9" fmla="*/ 2147483647 h 378"/>
              <a:gd name="T10" fmla="*/ 0 w 224"/>
              <a:gd name="T11" fmla="*/ 2147483647 h 378"/>
              <a:gd name="T12" fmla="*/ 2147483647 w 224"/>
              <a:gd name="T13" fmla="*/ 2147483647 h 378"/>
              <a:gd name="T14" fmla="*/ 2147483647 w 224"/>
              <a:gd name="T15" fmla="*/ 2147483647 h 378"/>
              <a:gd name="T16" fmla="*/ 2147483647 w 224"/>
              <a:gd name="T17" fmla="*/ 2147483647 h 378"/>
              <a:gd name="T18" fmla="*/ 2147483647 w 224"/>
              <a:gd name="T19" fmla="*/ 2147483647 h 378"/>
              <a:gd name="T20" fmla="*/ 2147483647 w 224"/>
              <a:gd name="T21" fmla="*/ 2147483647 h 378"/>
              <a:gd name="T22" fmla="*/ 2147483647 w 224"/>
              <a:gd name="T23" fmla="*/ 2147483647 h 378"/>
              <a:gd name="T24" fmla="*/ 2147483647 w 224"/>
              <a:gd name="T25" fmla="*/ 2147483647 h 378"/>
              <a:gd name="T26" fmla="*/ 2147483647 w 224"/>
              <a:gd name="T27" fmla="*/ 2147483647 h 378"/>
              <a:gd name="T28" fmla="*/ 2147483647 w 224"/>
              <a:gd name="T29" fmla="*/ 2147483647 h 378"/>
              <a:gd name="T30" fmla="*/ 2147483647 w 224"/>
              <a:gd name="T31" fmla="*/ 2147483647 h 378"/>
              <a:gd name="T32" fmla="*/ 2147483647 w 224"/>
              <a:gd name="T33" fmla="*/ 2147483647 h 378"/>
              <a:gd name="T34" fmla="*/ 2147483647 w 224"/>
              <a:gd name="T35" fmla="*/ 2147483647 h 378"/>
              <a:gd name="T36" fmla="*/ 2147483647 w 224"/>
              <a:gd name="T37" fmla="*/ 2147483647 h 378"/>
              <a:gd name="T38" fmla="*/ 2147483647 w 224"/>
              <a:gd name="T39" fmla="*/ 2147483647 h 378"/>
              <a:gd name="T40" fmla="*/ 2147483647 w 224"/>
              <a:gd name="T41" fmla="*/ 2147483647 h 378"/>
              <a:gd name="T42" fmla="*/ 2147483647 w 224"/>
              <a:gd name="T43" fmla="*/ 2147483647 h 378"/>
              <a:gd name="T44" fmla="*/ 2147483647 w 224"/>
              <a:gd name="T45" fmla="*/ 2147483647 h 378"/>
              <a:gd name="T46" fmla="*/ 2147483647 w 224"/>
              <a:gd name="T47" fmla="*/ 2147483647 h 378"/>
              <a:gd name="T48" fmla="*/ 2147483647 w 224"/>
              <a:gd name="T49" fmla="*/ 2147483647 h 378"/>
              <a:gd name="T50" fmla="*/ 2147483647 w 224"/>
              <a:gd name="T51" fmla="*/ 0 h 378"/>
              <a:gd name="T52" fmla="*/ 2147483647 w 224"/>
              <a:gd name="T53" fmla="*/ 2147483647 h 37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4"/>
              <a:gd name="T82" fmla="*/ 0 h 378"/>
              <a:gd name="T83" fmla="*/ 224 w 224"/>
              <a:gd name="T84" fmla="*/ 378 h 37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4" h="378">
                <a:moveTo>
                  <a:pt x="23" y="12"/>
                </a:moveTo>
                <a:lnTo>
                  <a:pt x="23" y="37"/>
                </a:lnTo>
                <a:lnTo>
                  <a:pt x="59" y="71"/>
                </a:lnTo>
                <a:lnTo>
                  <a:pt x="48" y="154"/>
                </a:lnTo>
                <a:lnTo>
                  <a:pt x="0" y="213"/>
                </a:lnTo>
                <a:lnTo>
                  <a:pt x="0" y="225"/>
                </a:lnTo>
                <a:lnTo>
                  <a:pt x="11" y="236"/>
                </a:lnTo>
                <a:lnTo>
                  <a:pt x="11" y="261"/>
                </a:lnTo>
                <a:lnTo>
                  <a:pt x="48" y="321"/>
                </a:lnTo>
                <a:lnTo>
                  <a:pt x="11" y="321"/>
                </a:lnTo>
                <a:lnTo>
                  <a:pt x="11" y="332"/>
                </a:lnTo>
                <a:lnTo>
                  <a:pt x="23" y="344"/>
                </a:lnTo>
                <a:lnTo>
                  <a:pt x="48" y="378"/>
                </a:lnTo>
                <a:lnTo>
                  <a:pt x="107" y="355"/>
                </a:lnTo>
                <a:lnTo>
                  <a:pt x="130" y="344"/>
                </a:lnTo>
                <a:lnTo>
                  <a:pt x="107" y="344"/>
                </a:lnTo>
                <a:lnTo>
                  <a:pt x="153" y="332"/>
                </a:lnTo>
                <a:lnTo>
                  <a:pt x="178" y="307"/>
                </a:lnTo>
                <a:lnTo>
                  <a:pt x="201" y="284"/>
                </a:lnTo>
                <a:lnTo>
                  <a:pt x="213" y="284"/>
                </a:lnTo>
                <a:lnTo>
                  <a:pt x="178" y="236"/>
                </a:lnTo>
                <a:lnTo>
                  <a:pt x="213" y="190"/>
                </a:lnTo>
                <a:lnTo>
                  <a:pt x="224" y="190"/>
                </a:lnTo>
                <a:lnTo>
                  <a:pt x="224" y="165"/>
                </a:lnTo>
                <a:lnTo>
                  <a:pt x="224" y="94"/>
                </a:lnTo>
                <a:lnTo>
                  <a:pt x="59" y="0"/>
                </a:lnTo>
                <a:lnTo>
                  <a:pt x="23" y="12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Freeform 48"/>
          <p:cNvSpPr>
            <a:spLocks/>
          </p:cNvSpPr>
          <p:nvPr/>
        </p:nvSpPr>
        <p:spPr bwMode="auto">
          <a:xfrm>
            <a:off x="3271191" y="2863651"/>
            <a:ext cx="444314" cy="534683"/>
          </a:xfrm>
          <a:custGeom>
            <a:avLst/>
            <a:gdLst>
              <a:gd name="T0" fmla="*/ 0 w 272"/>
              <a:gd name="T1" fmla="*/ 2147483647 h 309"/>
              <a:gd name="T2" fmla="*/ 2147483647 w 272"/>
              <a:gd name="T3" fmla="*/ 2147483647 h 309"/>
              <a:gd name="T4" fmla="*/ 2147483647 w 272"/>
              <a:gd name="T5" fmla="*/ 2147483647 h 309"/>
              <a:gd name="T6" fmla="*/ 2147483647 w 272"/>
              <a:gd name="T7" fmla="*/ 2147483647 h 309"/>
              <a:gd name="T8" fmla="*/ 2147483647 w 272"/>
              <a:gd name="T9" fmla="*/ 2147483647 h 309"/>
              <a:gd name="T10" fmla="*/ 2147483647 w 272"/>
              <a:gd name="T11" fmla="*/ 2147483647 h 309"/>
              <a:gd name="T12" fmla="*/ 2147483647 w 272"/>
              <a:gd name="T13" fmla="*/ 2147483647 h 309"/>
              <a:gd name="T14" fmla="*/ 2147483647 w 272"/>
              <a:gd name="T15" fmla="*/ 0 h 309"/>
              <a:gd name="T16" fmla="*/ 2147483647 w 272"/>
              <a:gd name="T17" fmla="*/ 2147483647 h 309"/>
              <a:gd name="T18" fmla="*/ 2147483647 w 272"/>
              <a:gd name="T19" fmla="*/ 2147483647 h 309"/>
              <a:gd name="T20" fmla="*/ 2147483647 w 272"/>
              <a:gd name="T21" fmla="*/ 2147483647 h 309"/>
              <a:gd name="T22" fmla="*/ 2147483647 w 272"/>
              <a:gd name="T23" fmla="*/ 2147483647 h 309"/>
              <a:gd name="T24" fmla="*/ 2147483647 w 272"/>
              <a:gd name="T25" fmla="*/ 2147483647 h 309"/>
              <a:gd name="T26" fmla="*/ 2147483647 w 272"/>
              <a:gd name="T27" fmla="*/ 2147483647 h 309"/>
              <a:gd name="T28" fmla="*/ 2147483647 w 272"/>
              <a:gd name="T29" fmla="*/ 2147483647 h 309"/>
              <a:gd name="T30" fmla="*/ 2147483647 w 272"/>
              <a:gd name="T31" fmla="*/ 2147483647 h 309"/>
              <a:gd name="T32" fmla="*/ 2147483647 w 272"/>
              <a:gd name="T33" fmla="*/ 2147483647 h 309"/>
              <a:gd name="T34" fmla="*/ 2147483647 w 272"/>
              <a:gd name="T35" fmla="*/ 2147483647 h 309"/>
              <a:gd name="T36" fmla="*/ 0 w 272"/>
              <a:gd name="T37" fmla="*/ 2147483647 h 309"/>
              <a:gd name="T38" fmla="*/ 2147483647 w 272"/>
              <a:gd name="T39" fmla="*/ 2147483647 h 309"/>
              <a:gd name="T40" fmla="*/ 0 w 272"/>
              <a:gd name="T41" fmla="*/ 2147483647 h 309"/>
              <a:gd name="T42" fmla="*/ 2147483647 w 272"/>
              <a:gd name="T43" fmla="*/ 2147483647 h 309"/>
              <a:gd name="T44" fmla="*/ 0 w 272"/>
              <a:gd name="T45" fmla="*/ 2147483647 h 30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72"/>
              <a:gd name="T70" fmla="*/ 0 h 309"/>
              <a:gd name="T71" fmla="*/ 272 w 272"/>
              <a:gd name="T72" fmla="*/ 309 h 30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72" h="309">
                <a:moveTo>
                  <a:pt x="0" y="155"/>
                </a:moveTo>
                <a:lnTo>
                  <a:pt x="11" y="144"/>
                </a:lnTo>
                <a:lnTo>
                  <a:pt x="82" y="144"/>
                </a:lnTo>
                <a:lnTo>
                  <a:pt x="82" y="119"/>
                </a:lnTo>
                <a:lnTo>
                  <a:pt x="119" y="107"/>
                </a:lnTo>
                <a:lnTo>
                  <a:pt x="119" y="36"/>
                </a:lnTo>
                <a:lnTo>
                  <a:pt x="190" y="36"/>
                </a:lnTo>
                <a:lnTo>
                  <a:pt x="190" y="0"/>
                </a:lnTo>
                <a:lnTo>
                  <a:pt x="272" y="59"/>
                </a:lnTo>
                <a:lnTo>
                  <a:pt x="226" y="59"/>
                </a:lnTo>
                <a:lnTo>
                  <a:pt x="261" y="297"/>
                </a:lnTo>
                <a:lnTo>
                  <a:pt x="153" y="297"/>
                </a:lnTo>
                <a:lnTo>
                  <a:pt x="142" y="309"/>
                </a:lnTo>
                <a:lnTo>
                  <a:pt x="130" y="297"/>
                </a:lnTo>
                <a:lnTo>
                  <a:pt x="107" y="309"/>
                </a:lnTo>
                <a:lnTo>
                  <a:pt x="82" y="272"/>
                </a:lnTo>
                <a:lnTo>
                  <a:pt x="48" y="261"/>
                </a:lnTo>
                <a:lnTo>
                  <a:pt x="11" y="261"/>
                </a:lnTo>
                <a:lnTo>
                  <a:pt x="0" y="272"/>
                </a:lnTo>
                <a:lnTo>
                  <a:pt x="11" y="226"/>
                </a:lnTo>
                <a:lnTo>
                  <a:pt x="0" y="201"/>
                </a:lnTo>
                <a:lnTo>
                  <a:pt x="11" y="178"/>
                </a:lnTo>
                <a:lnTo>
                  <a:pt x="0" y="155"/>
                </a:lnTo>
                <a:close/>
              </a:path>
            </a:pathLst>
          </a:custGeom>
          <a:gradFill rotWithShape="0">
            <a:gsLst>
              <a:gs pos="0">
                <a:srgbClr val="A2A261"/>
              </a:gs>
              <a:gs pos="50000">
                <a:srgbClr val="FFFF99"/>
              </a:gs>
              <a:gs pos="100000">
                <a:srgbClr val="A2A26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Freeform 49"/>
          <p:cNvSpPr>
            <a:spLocks/>
          </p:cNvSpPr>
          <p:nvPr/>
        </p:nvSpPr>
        <p:spPr bwMode="auto">
          <a:xfrm>
            <a:off x="3589633" y="2406427"/>
            <a:ext cx="738014" cy="810094"/>
          </a:xfrm>
          <a:custGeom>
            <a:avLst/>
            <a:gdLst>
              <a:gd name="T0" fmla="*/ 80119416 w 451"/>
              <a:gd name="T1" fmla="*/ 93416989 h 460"/>
              <a:gd name="T2" fmla="*/ 86074039 w 451"/>
              <a:gd name="T3" fmla="*/ 93416989 h 460"/>
              <a:gd name="T4" fmla="*/ 93989389 w 451"/>
              <a:gd name="T5" fmla="*/ 205102621 h 460"/>
              <a:gd name="T6" fmla="*/ 60323778 w 451"/>
              <a:gd name="T7" fmla="*/ 223194554 h 460"/>
              <a:gd name="T8" fmla="*/ 60323778 w 451"/>
              <a:gd name="T9" fmla="*/ 259960521 h 460"/>
              <a:gd name="T10" fmla="*/ 39839971 w 451"/>
              <a:gd name="T11" fmla="*/ 296162577 h 460"/>
              <a:gd name="T12" fmla="*/ 6408587 w 451"/>
              <a:gd name="T13" fmla="*/ 335742903 h 460"/>
              <a:gd name="T14" fmla="*/ 0 w 451"/>
              <a:gd name="T15" fmla="*/ 353333373 h 460"/>
              <a:gd name="T16" fmla="*/ 0 w 451"/>
              <a:gd name="T17" fmla="*/ 408009367 h 460"/>
              <a:gd name="T18" fmla="*/ 46296850 w 451"/>
              <a:gd name="T19" fmla="*/ 501062502 h 460"/>
              <a:gd name="T20" fmla="*/ 120128397 w 451"/>
              <a:gd name="T21" fmla="*/ 652253057 h 460"/>
              <a:gd name="T22" fmla="*/ 127456978 w 451"/>
              <a:gd name="T23" fmla="*/ 687602912 h 460"/>
              <a:gd name="T24" fmla="*/ 140206535 w 451"/>
              <a:gd name="T25" fmla="*/ 706890232 h 460"/>
              <a:gd name="T26" fmla="*/ 153349687 w 451"/>
              <a:gd name="T27" fmla="*/ 724457234 h 460"/>
              <a:gd name="T28" fmla="*/ 159999778 w 451"/>
              <a:gd name="T29" fmla="*/ 724457234 h 460"/>
              <a:gd name="T30" fmla="*/ 174171588 w 451"/>
              <a:gd name="T31" fmla="*/ 724457234 h 460"/>
              <a:gd name="T32" fmla="*/ 253858737 w 451"/>
              <a:gd name="T33" fmla="*/ 576605806 h 460"/>
              <a:gd name="T34" fmla="*/ 247370468 w 451"/>
              <a:gd name="T35" fmla="*/ 519572820 h 460"/>
              <a:gd name="T36" fmla="*/ 241118838 w 451"/>
              <a:gd name="T37" fmla="*/ 519572820 h 460"/>
              <a:gd name="T38" fmla="*/ 227033958 w 451"/>
              <a:gd name="T39" fmla="*/ 464881235 h 460"/>
              <a:gd name="T40" fmla="*/ 234495346 w 451"/>
              <a:gd name="T41" fmla="*/ 427904775 h 460"/>
              <a:gd name="T42" fmla="*/ 234495346 w 451"/>
              <a:gd name="T43" fmla="*/ 388472574 h 460"/>
              <a:gd name="T44" fmla="*/ 234495346 w 451"/>
              <a:gd name="T45" fmla="*/ 335742903 h 460"/>
              <a:gd name="T46" fmla="*/ 227033958 w 451"/>
              <a:gd name="T47" fmla="*/ 316741436 h 460"/>
              <a:gd name="T48" fmla="*/ 227033958 w 451"/>
              <a:gd name="T49" fmla="*/ 296162577 h 460"/>
              <a:gd name="T50" fmla="*/ 227033958 w 451"/>
              <a:gd name="T51" fmla="*/ 223194554 h 460"/>
              <a:gd name="T52" fmla="*/ 207424269 w 451"/>
              <a:gd name="T53" fmla="*/ 205102621 h 460"/>
              <a:gd name="T54" fmla="*/ 201032587 w 451"/>
              <a:gd name="T55" fmla="*/ 165888667 h 460"/>
              <a:gd name="T56" fmla="*/ 214059834 w 451"/>
              <a:gd name="T57" fmla="*/ 111638856 h 460"/>
              <a:gd name="T58" fmla="*/ 207424269 w 451"/>
              <a:gd name="T59" fmla="*/ 16870563 h 460"/>
              <a:gd name="T60" fmla="*/ 214059834 w 451"/>
              <a:gd name="T61" fmla="*/ 0 h 460"/>
              <a:gd name="T62" fmla="*/ 207424269 w 451"/>
              <a:gd name="T63" fmla="*/ 16870563 h 460"/>
              <a:gd name="T64" fmla="*/ 186993586 w 451"/>
              <a:gd name="T65" fmla="*/ 0 h 460"/>
              <a:gd name="T66" fmla="*/ 174171588 w 451"/>
              <a:gd name="T67" fmla="*/ 16870563 h 460"/>
              <a:gd name="T68" fmla="*/ 159999778 w 451"/>
              <a:gd name="T69" fmla="*/ 0 h 460"/>
              <a:gd name="T70" fmla="*/ 140206535 w 451"/>
              <a:gd name="T71" fmla="*/ 16870563 h 460"/>
              <a:gd name="T72" fmla="*/ 120128397 w 451"/>
              <a:gd name="T73" fmla="*/ 16870563 h 460"/>
              <a:gd name="T74" fmla="*/ 80119416 w 451"/>
              <a:gd name="T75" fmla="*/ 93416989 h 46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1"/>
              <a:gd name="T115" fmla="*/ 0 h 460"/>
              <a:gd name="T116" fmla="*/ 451 w 451"/>
              <a:gd name="T117" fmla="*/ 460 h 46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1" h="460">
                <a:moveTo>
                  <a:pt x="142" y="59"/>
                </a:moveTo>
                <a:lnTo>
                  <a:pt x="153" y="59"/>
                </a:lnTo>
                <a:lnTo>
                  <a:pt x="167" y="130"/>
                </a:lnTo>
                <a:lnTo>
                  <a:pt x="107" y="142"/>
                </a:lnTo>
                <a:lnTo>
                  <a:pt x="107" y="165"/>
                </a:lnTo>
                <a:lnTo>
                  <a:pt x="71" y="188"/>
                </a:lnTo>
                <a:lnTo>
                  <a:pt x="11" y="213"/>
                </a:lnTo>
                <a:lnTo>
                  <a:pt x="0" y="224"/>
                </a:lnTo>
                <a:lnTo>
                  <a:pt x="0" y="259"/>
                </a:lnTo>
                <a:lnTo>
                  <a:pt x="82" y="318"/>
                </a:lnTo>
                <a:lnTo>
                  <a:pt x="213" y="414"/>
                </a:lnTo>
                <a:lnTo>
                  <a:pt x="226" y="437"/>
                </a:lnTo>
                <a:lnTo>
                  <a:pt x="249" y="449"/>
                </a:lnTo>
                <a:lnTo>
                  <a:pt x="272" y="460"/>
                </a:lnTo>
                <a:lnTo>
                  <a:pt x="284" y="460"/>
                </a:lnTo>
                <a:lnTo>
                  <a:pt x="309" y="460"/>
                </a:lnTo>
                <a:lnTo>
                  <a:pt x="451" y="366"/>
                </a:lnTo>
                <a:lnTo>
                  <a:pt x="439" y="330"/>
                </a:lnTo>
                <a:lnTo>
                  <a:pt x="428" y="330"/>
                </a:lnTo>
                <a:lnTo>
                  <a:pt x="403" y="295"/>
                </a:lnTo>
                <a:lnTo>
                  <a:pt x="416" y="272"/>
                </a:lnTo>
                <a:lnTo>
                  <a:pt x="416" y="247"/>
                </a:lnTo>
                <a:lnTo>
                  <a:pt x="416" y="213"/>
                </a:lnTo>
                <a:lnTo>
                  <a:pt x="403" y="201"/>
                </a:lnTo>
                <a:lnTo>
                  <a:pt x="403" y="188"/>
                </a:lnTo>
                <a:lnTo>
                  <a:pt x="403" y="142"/>
                </a:lnTo>
                <a:lnTo>
                  <a:pt x="368" y="130"/>
                </a:lnTo>
                <a:lnTo>
                  <a:pt x="357" y="105"/>
                </a:lnTo>
                <a:lnTo>
                  <a:pt x="380" y="71"/>
                </a:lnTo>
                <a:lnTo>
                  <a:pt x="368" y="11"/>
                </a:lnTo>
                <a:lnTo>
                  <a:pt x="380" y="0"/>
                </a:lnTo>
                <a:lnTo>
                  <a:pt x="368" y="11"/>
                </a:lnTo>
                <a:lnTo>
                  <a:pt x="332" y="0"/>
                </a:lnTo>
                <a:lnTo>
                  <a:pt x="309" y="11"/>
                </a:lnTo>
                <a:lnTo>
                  <a:pt x="284" y="0"/>
                </a:lnTo>
                <a:lnTo>
                  <a:pt x="249" y="11"/>
                </a:lnTo>
                <a:lnTo>
                  <a:pt x="213" y="11"/>
                </a:lnTo>
                <a:lnTo>
                  <a:pt x="142" y="5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algn="r" defTabSz="6197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Freeform 50"/>
          <p:cNvSpPr>
            <a:spLocks/>
          </p:cNvSpPr>
          <p:nvPr/>
        </p:nvSpPr>
        <p:spPr bwMode="auto">
          <a:xfrm>
            <a:off x="4319045" y="4683951"/>
            <a:ext cx="493802" cy="518546"/>
          </a:xfrm>
          <a:custGeom>
            <a:avLst/>
            <a:gdLst>
              <a:gd name="T0" fmla="*/ 75111159 w 297"/>
              <a:gd name="T1" fmla="*/ 452939480 h 295"/>
              <a:gd name="T2" fmla="*/ 67456521 w 297"/>
              <a:gd name="T3" fmla="*/ 416060654 h 295"/>
              <a:gd name="T4" fmla="*/ 41595128 w 297"/>
              <a:gd name="T5" fmla="*/ 270775948 h 295"/>
              <a:gd name="T6" fmla="*/ 41595128 w 297"/>
              <a:gd name="T7" fmla="*/ 217610573 h 295"/>
              <a:gd name="T8" fmla="*/ 0 w 297"/>
              <a:gd name="T9" fmla="*/ 35587117 h 295"/>
              <a:gd name="T10" fmla="*/ 0 w 297"/>
              <a:gd name="T11" fmla="*/ 0 h 295"/>
              <a:gd name="T12" fmla="*/ 25571900 w 297"/>
              <a:gd name="T13" fmla="*/ 0 h 295"/>
              <a:gd name="T14" fmla="*/ 41595128 w 297"/>
              <a:gd name="T15" fmla="*/ 0 h 295"/>
              <a:gd name="T16" fmla="*/ 99534873 w 297"/>
              <a:gd name="T17" fmla="*/ 35587117 h 295"/>
              <a:gd name="T18" fmla="*/ 125271141 w 297"/>
              <a:gd name="T19" fmla="*/ 35587117 h 295"/>
              <a:gd name="T20" fmla="*/ 158804346 w 297"/>
              <a:gd name="T21" fmla="*/ 52314624 h 295"/>
              <a:gd name="T22" fmla="*/ 183647611 w 297"/>
              <a:gd name="T23" fmla="*/ 35587117 h 295"/>
              <a:gd name="T24" fmla="*/ 191211474 w 297"/>
              <a:gd name="T25" fmla="*/ 0 h 295"/>
              <a:gd name="T26" fmla="*/ 209025682 w 297"/>
              <a:gd name="T27" fmla="*/ 35587117 h 295"/>
              <a:gd name="T28" fmla="*/ 191211474 w 297"/>
              <a:gd name="T29" fmla="*/ 70608784 h 295"/>
              <a:gd name="T30" fmla="*/ 183647611 w 297"/>
              <a:gd name="T31" fmla="*/ 52314624 h 295"/>
              <a:gd name="T32" fmla="*/ 151316539 w 297"/>
              <a:gd name="T33" fmla="*/ 52314624 h 295"/>
              <a:gd name="T34" fmla="*/ 141686906 w 297"/>
              <a:gd name="T35" fmla="*/ 179354433 h 295"/>
              <a:gd name="T36" fmla="*/ 133912050 w 297"/>
              <a:gd name="T37" fmla="*/ 217610573 h 295"/>
              <a:gd name="T38" fmla="*/ 133912050 w 297"/>
              <a:gd name="T39" fmla="*/ 288411279 h 295"/>
              <a:gd name="T40" fmla="*/ 133912050 w 297"/>
              <a:gd name="T41" fmla="*/ 435418277 h 295"/>
              <a:gd name="T42" fmla="*/ 109328884 w 297"/>
              <a:gd name="T43" fmla="*/ 452939480 h 295"/>
              <a:gd name="T44" fmla="*/ 91679054 w 297"/>
              <a:gd name="T45" fmla="*/ 452939480 h 295"/>
              <a:gd name="T46" fmla="*/ 83707926 w 297"/>
              <a:gd name="T47" fmla="*/ 435418277 h 295"/>
              <a:gd name="T48" fmla="*/ 75111159 w 297"/>
              <a:gd name="T49" fmla="*/ 452939480 h 29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7"/>
              <a:gd name="T76" fmla="*/ 0 h 295"/>
              <a:gd name="T77" fmla="*/ 297 w 297"/>
              <a:gd name="T78" fmla="*/ 295 h 29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7" h="295">
                <a:moveTo>
                  <a:pt x="107" y="295"/>
                </a:moveTo>
                <a:lnTo>
                  <a:pt x="96" y="271"/>
                </a:lnTo>
                <a:lnTo>
                  <a:pt x="59" y="176"/>
                </a:lnTo>
                <a:lnTo>
                  <a:pt x="59" y="142"/>
                </a:lnTo>
                <a:lnTo>
                  <a:pt x="0" y="23"/>
                </a:lnTo>
                <a:lnTo>
                  <a:pt x="0" y="0"/>
                </a:lnTo>
                <a:lnTo>
                  <a:pt x="36" y="0"/>
                </a:lnTo>
                <a:lnTo>
                  <a:pt x="59" y="0"/>
                </a:lnTo>
                <a:lnTo>
                  <a:pt x="142" y="23"/>
                </a:lnTo>
                <a:lnTo>
                  <a:pt x="178" y="23"/>
                </a:lnTo>
                <a:lnTo>
                  <a:pt x="226" y="34"/>
                </a:lnTo>
                <a:lnTo>
                  <a:pt x="261" y="23"/>
                </a:lnTo>
                <a:lnTo>
                  <a:pt x="272" y="0"/>
                </a:lnTo>
                <a:lnTo>
                  <a:pt x="297" y="23"/>
                </a:lnTo>
                <a:lnTo>
                  <a:pt x="272" y="46"/>
                </a:lnTo>
                <a:lnTo>
                  <a:pt x="261" y="34"/>
                </a:lnTo>
                <a:lnTo>
                  <a:pt x="215" y="34"/>
                </a:lnTo>
                <a:lnTo>
                  <a:pt x="201" y="117"/>
                </a:lnTo>
                <a:lnTo>
                  <a:pt x="190" y="142"/>
                </a:lnTo>
                <a:lnTo>
                  <a:pt x="190" y="188"/>
                </a:lnTo>
                <a:lnTo>
                  <a:pt x="190" y="284"/>
                </a:lnTo>
                <a:lnTo>
                  <a:pt x="155" y="295"/>
                </a:lnTo>
                <a:lnTo>
                  <a:pt x="130" y="295"/>
                </a:lnTo>
                <a:lnTo>
                  <a:pt x="119" y="284"/>
                </a:lnTo>
                <a:lnTo>
                  <a:pt x="107" y="29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algn="r" defTabSz="6197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Freeform 51"/>
          <p:cNvSpPr>
            <a:spLocks/>
          </p:cNvSpPr>
          <p:nvPr/>
        </p:nvSpPr>
        <p:spPr bwMode="auto">
          <a:xfrm>
            <a:off x="4244812" y="2629124"/>
            <a:ext cx="570186" cy="604612"/>
          </a:xfrm>
          <a:custGeom>
            <a:avLst/>
            <a:gdLst>
              <a:gd name="T0" fmla="*/ 31211353 w 345"/>
              <a:gd name="T1" fmla="*/ 397660366 h 343"/>
              <a:gd name="T2" fmla="*/ 22970758 w 345"/>
              <a:gd name="T3" fmla="*/ 339827597 h 343"/>
              <a:gd name="T4" fmla="*/ 15908084 w 345"/>
              <a:gd name="T5" fmla="*/ 339827597 h 343"/>
              <a:gd name="T6" fmla="*/ 0 w 345"/>
              <a:gd name="T7" fmla="*/ 283992548 h 343"/>
              <a:gd name="T8" fmla="*/ 8608851 w 345"/>
              <a:gd name="T9" fmla="*/ 247218304 h 343"/>
              <a:gd name="T10" fmla="*/ 8608851 w 345"/>
              <a:gd name="T11" fmla="*/ 207403383 h 343"/>
              <a:gd name="T12" fmla="*/ 8608851 w 345"/>
              <a:gd name="T13" fmla="*/ 152788206 h 343"/>
              <a:gd name="T14" fmla="*/ 0 w 345"/>
              <a:gd name="T15" fmla="*/ 134174789 h 343"/>
              <a:gd name="T16" fmla="*/ 0 w 345"/>
              <a:gd name="T17" fmla="*/ 112968083 h 343"/>
              <a:gd name="T18" fmla="*/ 8608851 w 345"/>
              <a:gd name="T19" fmla="*/ 94776043 h 343"/>
              <a:gd name="T20" fmla="*/ 8608851 w 345"/>
              <a:gd name="T21" fmla="*/ 76602191 h 343"/>
              <a:gd name="T22" fmla="*/ 22970758 w 345"/>
              <a:gd name="T23" fmla="*/ 20397771 h 343"/>
              <a:gd name="T24" fmla="*/ 22970758 w 345"/>
              <a:gd name="T25" fmla="*/ 0 h 343"/>
              <a:gd name="T26" fmla="*/ 47214553 w 345"/>
              <a:gd name="T27" fmla="*/ 0 h 343"/>
              <a:gd name="T28" fmla="*/ 69153703 w 345"/>
              <a:gd name="T29" fmla="*/ 20397771 h 343"/>
              <a:gd name="T30" fmla="*/ 93209723 w 345"/>
              <a:gd name="T31" fmla="*/ 20397771 h 343"/>
              <a:gd name="T32" fmla="*/ 93209723 w 345"/>
              <a:gd name="T33" fmla="*/ 76602191 h 343"/>
              <a:gd name="T34" fmla="*/ 146274859 w 345"/>
              <a:gd name="T35" fmla="*/ 112968083 h 343"/>
              <a:gd name="T36" fmla="*/ 154105741 w 345"/>
              <a:gd name="T37" fmla="*/ 94776043 h 343"/>
              <a:gd name="T38" fmla="*/ 154105741 w 345"/>
              <a:gd name="T39" fmla="*/ 39801926 h 343"/>
              <a:gd name="T40" fmla="*/ 177486241 w 345"/>
              <a:gd name="T41" fmla="*/ 0 h 343"/>
              <a:gd name="T42" fmla="*/ 200091174 w 345"/>
              <a:gd name="T43" fmla="*/ 20397771 h 343"/>
              <a:gd name="T44" fmla="*/ 200091174 w 345"/>
              <a:gd name="T45" fmla="*/ 39801926 h 343"/>
              <a:gd name="T46" fmla="*/ 223164351 w 345"/>
              <a:gd name="T47" fmla="*/ 39801926 h 343"/>
              <a:gd name="T48" fmla="*/ 216165089 w 345"/>
              <a:gd name="T49" fmla="*/ 134174789 h 343"/>
              <a:gd name="T50" fmla="*/ 223164351 w 345"/>
              <a:gd name="T51" fmla="*/ 170504287 h 343"/>
              <a:gd name="T52" fmla="*/ 223164351 w 345"/>
              <a:gd name="T53" fmla="*/ 434478829 h 343"/>
              <a:gd name="T54" fmla="*/ 223164351 w 345"/>
              <a:gd name="T55" fmla="*/ 510378704 h 343"/>
              <a:gd name="T56" fmla="*/ 216165089 w 345"/>
              <a:gd name="T57" fmla="*/ 529475924 h 343"/>
              <a:gd name="T58" fmla="*/ 207378211 w 345"/>
              <a:gd name="T59" fmla="*/ 547212773 h 343"/>
              <a:gd name="T60" fmla="*/ 100313852 w 345"/>
              <a:gd name="T61" fmla="*/ 397660366 h 343"/>
              <a:gd name="T62" fmla="*/ 77162615 w 345"/>
              <a:gd name="T63" fmla="*/ 416890242 h 343"/>
              <a:gd name="T64" fmla="*/ 69153703 w 345"/>
              <a:gd name="T65" fmla="*/ 397660366 h 343"/>
              <a:gd name="T66" fmla="*/ 31211353 w 345"/>
              <a:gd name="T67" fmla="*/ 397660366 h 34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45"/>
              <a:gd name="T103" fmla="*/ 0 h 343"/>
              <a:gd name="T104" fmla="*/ 345 w 345"/>
              <a:gd name="T105" fmla="*/ 343 h 34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45" h="343">
                <a:moveTo>
                  <a:pt x="48" y="249"/>
                </a:moveTo>
                <a:lnTo>
                  <a:pt x="36" y="213"/>
                </a:lnTo>
                <a:lnTo>
                  <a:pt x="25" y="213"/>
                </a:lnTo>
                <a:lnTo>
                  <a:pt x="0" y="178"/>
                </a:lnTo>
                <a:lnTo>
                  <a:pt x="13" y="155"/>
                </a:lnTo>
                <a:lnTo>
                  <a:pt x="13" y="130"/>
                </a:lnTo>
                <a:lnTo>
                  <a:pt x="13" y="96"/>
                </a:lnTo>
                <a:lnTo>
                  <a:pt x="0" y="84"/>
                </a:lnTo>
                <a:lnTo>
                  <a:pt x="0" y="71"/>
                </a:lnTo>
                <a:lnTo>
                  <a:pt x="13" y="59"/>
                </a:lnTo>
                <a:lnTo>
                  <a:pt x="13" y="48"/>
                </a:lnTo>
                <a:lnTo>
                  <a:pt x="36" y="13"/>
                </a:lnTo>
                <a:lnTo>
                  <a:pt x="36" y="0"/>
                </a:lnTo>
                <a:lnTo>
                  <a:pt x="73" y="0"/>
                </a:lnTo>
                <a:lnTo>
                  <a:pt x="107" y="13"/>
                </a:lnTo>
                <a:lnTo>
                  <a:pt x="144" y="13"/>
                </a:lnTo>
                <a:lnTo>
                  <a:pt x="144" y="48"/>
                </a:lnTo>
                <a:lnTo>
                  <a:pt x="226" y="71"/>
                </a:lnTo>
                <a:lnTo>
                  <a:pt x="238" y="59"/>
                </a:lnTo>
                <a:lnTo>
                  <a:pt x="238" y="25"/>
                </a:lnTo>
                <a:lnTo>
                  <a:pt x="274" y="0"/>
                </a:lnTo>
                <a:lnTo>
                  <a:pt x="309" y="13"/>
                </a:lnTo>
                <a:lnTo>
                  <a:pt x="309" y="25"/>
                </a:lnTo>
                <a:lnTo>
                  <a:pt x="345" y="25"/>
                </a:lnTo>
                <a:lnTo>
                  <a:pt x="334" y="84"/>
                </a:lnTo>
                <a:lnTo>
                  <a:pt x="345" y="107"/>
                </a:lnTo>
                <a:lnTo>
                  <a:pt x="345" y="272"/>
                </a:lnTo>
                <a:lnTo>
                  <a:pt x="345" y="320"/>
                </a:lnTo>
                <a:lnTo>
                  <a:pt x="334" y="332"/>
                </a:lnTo>
                <a:lnTo>
                  <a:pt x="320" y="343"/>
                </a:lnTo>
                <a:lnTo>
                  <a:pt x="155" y="249"/>
                </a:lnTo>
                <a:lnTo>
                  <a:pt x="119" y="261"/>
                </a:lnTo>
                <a:lnTo>
                  <a:pt x="107" y="249"/>
                </a:lnTo>
                <a:lnTo>
                  <a:pt x="48" y="2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algn="r" defTabSz="6197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Freeform 52"/>
          <p:cNvSpPr>
            <a:spLocks/>
          </p:cNvSpPr>
          <p:nvPr/>
        </p:nvSpPr>
        <p:spPr bwMode="auto">
          <a:xfrm>
            <a:off x="4649318" y="4724832"/>
            <a:ext cx="346414" cy="372234"/>
          </a:xfrm>
          <a:custGeom>
            <a:avLst/>
            <a:gdLst>
              <a:gd name="T0" fmla="*/ 0 w 215"/>
              <a:gd name="T1" fmla="*/ 233186592 h 213"/>
              <a:gd name="T2" fmla="*/ 4857351 w 215"/>
              <a:gd name="T3" fmla="*/ 268917823 h 213"/>
              <a:gd name="T4" fmla="*/ 4857351 w 215"/>
              <a:gd name="T5" fmla="*/ 301152262 h 213"/>
              <a:gd name="T6" fmla="*/ 16319559 w 215"/>
              <a:gd name="T7" fmla="*/ 301152262 h 213"/>
              <a:gd name="T8" fmla="*/ 37249202 w 215"/>
              <a:gd name="T9" fmla="*/ 268917823 h 213"/>
              <a:gd name="T10" fmla="*/ 43623443 w 215"/>
              <a:gd name="T11" fmla="*/ 284702383 h 213"/>
              <a:gd name="T12" fmla="*/ 48518834 w 215"/>
              <a:gd name="T13" fmla="*/ 268917823 h 213"/>
              <a:gd name="T14" fmla="*/ 75661030 w 215"/>
              <a:gd name="T15" fmla="*/ 183775065 h 213"/>
              <a:gd name="T16" fmla="*/ 97458495 w 215"/>
              <a:gd name="T17" fmla="*/ 133262369 h 213"/>
              <a:gd name="T18" fmla="*/ 80808460 w 215"/>
              <a:gd name="T19" fmla="*/ 133262369 h 213"/>
              <a:gd name="T20" fmla="*/ 75661030 w 215"/>
              <a:gd name="T21" fmla="*/ 100300721 h 213"/>
              <a:gd name="T22" fmla="*/ 64531683 w 215"/>
              <a:gd name="T23" fmla="*/ 47872030 h 213"/>
              <a:gd name="T24" fmla="*/ 48518834 w 215"/>
              <a:gd name="T25" fmla="*/ 0 h 213"/>
              <a:gd name="T26" fmla="*/ 37249202 w 215"/>
              <a:gd name="T27" fmla="*/ 32092618 h 213"/>
              <a:gd name="T28" fmla="*/ 32068504 w 215"/>
              <a:gd name="T29" fmla="*/ 15408067 h 213"/>
              <a:gd name="T30" fmla="*/ 11088933 w 215"/>
              <a:gd name="T31" fmla="*/ 15408067 h 213"/>
              <a:gd name="T32" fmla="*/ 4857351 w 215"/>
              <a:gd name="T33" fmla="*/ 133262369 h 213"/>
              <a:gd name="T34" fmla="*/ 0 w 215"/>
              <a:gd name="T35" fmla="*/ 168152926 h 213"/>
              <a:gd name="T36" fmla="*/ 0 w 215"/>
              <a:gd name="T37" fmla="*/ 233186592 h 21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5"/>
              <a:gd name="T58" fmla="*/ 0 h 213"/>
              <a:gd name="T59" fmla="*/ 215 w 215"/>
              <a:gd name="T60" fmla="*/ 213 h 21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5" h="213">
                <a:moveTo>
                  <a:pt x="0" y="165"/>
                </a:moveTo>
                <a:lnTo>
                  <a:pt x="11" y="190"/>
                </a:lnTo>
                <a:lnTo>
                  <a:pt x="11" y="213"/>
                </a:lnTo>
                <a:lnTo>
                  <a:pt x="36" y="213"/>
                </a:lnTo>
                <a:lnTo>
                  <a:pt x="82" y="190"/>
                </a:lnTo>
                <a:lnTo>
                  <a:pt x="96" y="201"/>
                </a:lnTo>
                <a:lnTo>
                  <a:pt x="107" y="190"/>
                </a:lnTo>
                <a:lnTo>
                  <a:pt x="167" y="130"/>
                </a:lnTo>
                <a:lnTo>
                  <a:pt x="215" y="94"/>
                </a:lnTo>
                <a:lnTo>
                  <a:pt x="178" y="94"/>
                </a:lnTo>
                <a:lnTo>
                  <a:pt x="167" y="71"/>
                </a:lnTo>
                <a:lnTo>
                  <a:pt x="142" y="34"/>
                </a:lnTo>
                <a:lnTo>
                  <a:pt x="107" y="0"/>
                </a:lnTo>
                <a:lnTo>
                  <a:pt x="82" y="23"/>
                </a:lnTo>
                <a:lnTo>
                  <a:pt x="71" y="11"/>
                </a:lnTo>
                <a:lnTo>
                  <a:pt x="25" y="11"/>
                </a:lnTo>
                <a:lnTo>
                  <a:pt x="11" y="94"/>
                </a:lnTo>
                <a:lnTo>
                  <a:pt x="0" y="119"/>
                </a:lnTo>
                <a:lnTo>
                  <a:pt x="0" y="1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algn="r" defTabSz="6197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Freeform 53"/>
          <p:cNvSpPr>
            <a:spLocks/>
          </p:cNvSpPr>
          <p:nvPr/>
        </p:nvSpPr>
        <p:spPr bwMode="auto">
          <a:xfrm>
            <a:off x="4508385" y="4890498"/>
            <a:ext cx="603536" cy="598157"/>
          </a:xfrm>
          <a:custGeom>
            <a:avLst/>
            <a:gdLst>
              <a:gd name="T0" fmla="*/ 186002576 w 369"/>
              <a:gd name="T1" fmla="*/ 32837657 h 344"/>
              <a:gd name="T2" fmla="*/ 192470801 w 369"/>
              <a:gd name="T3" fmla="*/ 141349716 h 344"/>
              <a:gd name="T4" fmla="*/ 186002576 w 369"/>
              <a:gd name="T5" fmla="*/ 141349716 h 344"/>
              <a:gd name="T6" fmla="*/ 179563313 w 369"/>
              <a:gd name="T7" fmla="*/ 156454829 h 344"/>
              <a:gd name="T8" fmla="*/ 186002576 w 369"/>
              <a:gd name="T9" fmla="*/ 172914746 h 344"/>
              <a:gd name="T10" fmla="*/ 192470801 w 369"/>
              <a:gd name="T11" fmla="*/ 156454829 h 344"/>
              <a:gd name="T12" fmla="*/ 206544018 w 369"/>
              <a:gd name="T13" fmla="*/ 156454829 h 344"/>
              <a:gd name="T14" fmla="*/ 206544018 w 369"/>
              <a:gd name="T15" fmla="*/ 172914746 h 344"/>
              <a:gd name="T16" fmla="*/ 206544018 w 369"/>
              <a:gd name="T17" fmla="*/ 234669434 h 344"/>
              <a:gd name="T18" fmla="*/ 186002576 w 369"/>
              <a:gd name="T19" fmla="*/ 250364690 h 344"/>
              <a:gd name="T20" fmla="*/ 173140945 w 369"/>
              <a:gd name="T21" fmla="*/ 313699937 h 344"/>
              <a:gd name="T22" fmla="*/ 146181924 w 369"/>
              <a:gd name="T23" fmla="*/ 359679908 h 344"/>
              <a:gd name="T24" fmla="*/ 133071701 w 369"/>
              <a:gd name="T25" fmla="*/ 407168514 h 344"/>
              <a:gd name="T26" fmla="*/ 106209259 w 369"/>
              <a:gd name="T27" fmla="*/ 423361543 h 344"/>
              <a:gd name="T28" fmla="*/ 92430491 w 369"/>
              <a:gd name="T29" fmla="*/ 423361543 h 344"/>
              <a:gd name="T30" fmla="*/ 66458618 w 369"/>
              <a:gd name="T31" fmla="*/ 423361543 h 344"/>
              <a:gd name="T32" fmla="*/ 46491593 w 369"/>
              <a:gd name="T33" fmla="*/ 453499925 h 344"/>
              <a:gd name="T34" fmla="*/ 39702370 w 369"/>
              <a:gd name="T35" fmla="*/ 453499925 h 344"/>
              <a:gd name="T36" fmla="*/ 26910722 w 369"/>
              <a:gd name="T37" fmla="*/ 423361543 h 344"/>
              <a:gd name="T38" fmla="*/ 19578453 w 369"/>
              <a:gd name="T39" fmla="*/ 359679908 h 344"/>
              <a:gd name="T40" fmla="*/ 19578453 w 369"/>
              <a:gd name="T41" fmla="*/ 344028271 h 344"/>
              <a:gd name="T42" fmla="*/ 6473054 w 369"/>
              <a:gd name="T43" fmla="*/ 234669434 h 344"/>
              <a:gd name="T44" fmla="*/ 0 w 369"/>
              <a:gd name="T45" fmla="*/ 234669434 h 344"/>
              <a:gd name="T46" fmla="*/ 6473054 w 369"/>
              <a:gd name="T47" fmla="*/ 220021041 h 344"/>
              <a:gd name="T48" fmla="*/ 12878530 w 369"/>
              <a:gd name="T49" fmla="*/ 234669434 h 344"/>
              <a:gd name="T50" fmla="*/ 26910722 w 369"/>
              <a:gd name="T51" fmla="*/ 234669434 h 344"/>
              <a:gd name="T52" fmla="*/ 46491593 w 369"/>
              <a:gd name="T53" fmla="*/ 220021041 h 344"/>
              <a:gd name="T54" fmla="*/ 46491593 w 369"/>
              <a:gd name="T55" fmla="*/ 94048417 h 344"/>
              <a:gd name="T56" fmla="*/ 52585723 w 369"/>
              <a:gd name="T57" fmla="*/ 126657704 h 344"/>
              <a:gd name="T58" fmla="*/ 52585723 w 369"/>
              <a:gd name="T59" fmla="*/ 156454829 h 344"/>
              <a:gd name="T60" fmla="*/ 66458618 w 369"/>
              <a:gd name="T61" fmla="*/ 156454829 h 344"/>
              <a:gd name="T62" fmla="*/ 92430491 w 369"/>
              <a:gd name="T63" fmla="*/ 126657704 h 344"/>
              <a:gd name="T64" fmla="*/ 100069272 w 369"/>
              <a:gd name="T65" fmla="*/ 141349716 h 344"/>
              <a:gd name="T66" fmla="*/ 106209259 w 369"/>
              <a:gd name="T67" fmla="*/ 126657704 h 344"/>
              <a:gd name="T68" fmla="*/ 139933329 w 369"/>
              <a:gd name="T69" fmla="*/ 47529679 h 344"/>
              <a:gd name="T70" fmla="*/ 166834425 w 369"/>
              <a:gd name="T71" fmla="*/ 0 h 344"/>
              <a:gd name="T72" fmla="*/ 179563313 w 369"/>
              <a:gd name="T73" fmla="*/ 32837657 h 344"/>
              <a:gd name="T74" fmla="*/ 186002576 w 369"/>
              <a:gd name="T75" fmla="*/ 32837657 h 3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69"/>
              <a:gd name="T115" fmla="*/ 0 h 344"/>
              <a:gd name="T116" fmla="*/ 369 w 369"/>
              <a:gd name="T117" fmla="*/ 344 h 34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69" h="344">
                <a:moveTo>
                  <a:pt x="332" y="25"/>
                </a:moveTo>
                <a:lnTo>
                  <a:pt x="344" y="107"/>
                </a:lnTo>
                <a:lnTo>
                  <a:pt x="332" y="107"/>
                </a:lnTo>
                <a:lnTo>
                  <a:pt x="321" y="119"/>
                </a:lnTo>
                <a:lnTo>
                  <a:pt x="332" y="131"/>
                </a:lnTo>
                <a:lnTo>
                  <a:pt x="344" y="119"/>
                </a:lnTo>
                <a:lnTo>
                  <a:pt x="369" y="119"/>
                </a:lnTo>
                <a:lnTo>
                  <a:pt x="369" y="131"/>
                </a:lnTo>
                <a:lnTo>
                  <a:pt x="369" y="178"/>
                </a:lnTo>
                <a:lnTo>
                  <a:pt x="332" y="190"/>
                </a:lnTo>
                <a:lnTo>
                  <a:pt x="309" y="238"/>
                </a:lnTo>
                <a:lnTo>
                  <a:pt x="261" y="273"/>
                </a:lnTo>
                <a:lnTo>
                  <a:pt x="238" y="309"/>
                </a:lnTo>
                <a:lnTo>
                  <a:pt x="190" y="321"/>
                </a:lnTo>
                <a:lnTo>
                  <a:pt x="165" y="321"/>
                </a:lnTo>
                <a:lnTo>
                  <a:pt x="119" y="321"/>
                </a:lnTo>
                <a:lnTo>
                  <a:pt x="83" y="344"/>
                </a:lnTo>
                <a:lnTo>
                  <a:pt x="71" y="344"/>
                </a:lnTo>
                <a:lnTo>
                  <a:pt x="48" y="321"/>
                </a:lnTo>
                <a:lnTo>
                  <a:pt x="35" y="273"/>
                </a:lnTo>
                <a:lnTo>
                  <a:pt x="35" y="261"/>
                </a:lnTo>
                <a:lnTo>
                  <a:pt x="12" y="178"/>
                </a:lnTo>
                <a:lnTo>
                  <a:pt x="0" y="178"/>
                </a:lnTo>
                <a:lnTo>
                  <a:pt x="12" y="167"/>
                </a:lnTo>
                <a:lnTo>
                  <a:pt x="23" y="178"/>
                </a:lnTo>
                <a:lnTo>
                  <a:pt x="48" y="178"/>
                </a:lnTo>
                <a:lnTo>
                  <a:pt x="83" y="167"/>
                </a:lnTo>
                <a:lnTo>
                  <a:pt x="83" y="71"/>
                </a:lnTo>
                <a:lnTo>
                  <a:pt x="94" y="96"/>
                </a:lnTo>
                <a:lnTo>
                  <a:pt x="94" y="119"/>
                </a:lnTo>
                <a:lnTo>
                  <a:pt x="119" y="119"/>
                </a:lnTo>
                <a:lnTo>
                  <a:pt x="165" y="96"/>
                </a:lnTo>
                <a:lnTo>
                  <a:pt x="179" y="107"/>
                </a:lnTo>
                <a:lnTo>
                  <a:pt x="190" y="96"/>
                </a:lnTo>
                <a:lnTo>
                  <a:pt x="250" y="36"/>
                </a:lnTo>
                <a:lnTo>
                  <a:pt x="298" y="0"/>
                </a:lnTo>
                <a:lnTo>
                  <a:pt x="321" y="25"/>
                </a:lnTo>
                <a:lnTo>
                  <a:pt x="332" y="2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algn="r" defTabSz="6197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Freeform 54"/>
          <p:cNvSpPr>
            <a:spLocks/>
          </p:cNvSpPr>
          <p:nvPr/>
        </p:nvSpPr>
        <p:spPr bwMode="auto">
          <a:xfrm>
            <a:off x="4211458" y="3913652"/>
            <a:ext cx="218393" cy="253894"/>
          </a:xfrm>
          <a:custGeom>
            <a:avLst/>
            <a:gdLst>
              <a:gd name="T0" fmla="*/ 29008624 w 130"/>
              <a:gd name="T1" fmla="*/ 49287581 h 142"/>
              <a:gd name="T2" fmla="*/ 48054368 w 130"/>
              <a:gd name="T3" fmla="*/ 49287581 h 142"/>
              <a:gd name="T4" fmla="*/ 48054368 w 130"/>
              <a:gd name="T5" fmla="*/ 0 h 142"/>
              <a:gd name="T6" fmla="*/ 87224197 w 130"/>
              <a:gd name="T7" fmla="*/ 0 h 142"/>
              <a:gd name="T8" fmla="*/ 87224197 w 130"/>
              <a:gd name="T9" fmla="*/ 49287581 h 142"/>
              <a:gd name="T10" fmla="*/ 96758220 w 130"/>
              <a:gd name="T11" fmla="*/ 23196640 h 142"/>
              <a:gd name="T12" fmla="*/ 105781579 w 130"/>
              <a:gd name="T13" fmla="*/ 49287581 h 142"/>
              <a:gd name="T14" fmla="*/ 105781579 w 130"/>
              <a:gd name="T15" fmla="*/ 71215151 h 142"/>
              <a:gd name="T16" fmla="*/ 105781579 w 130"/>
              <a:gd name="T17" fmla="*/ 187646884 h 142"/>
              <a:gd name="T18" fmla="*/ 78029771 w 130"/>
              <a:gd name="T19" fmla="*/ 187646884 h 142"/>
              <a:gd name="T20" fmla="*/ 57742085 w 130"/>
              <a:gd name="T21" fmla="*/ 209479472 h 142"/>
              <a:gd name="T22" fmla="*/ 57742085 w 130"/>
              <a:gd name="T23" fmla="*/ 232013868 h 142"/>
              <a:gd name="T24" fmla="*/ 48054368 w 130"/>
              <a:gd name="T25" fmla="*/ 232013868 h 142"/>
              <a:gd name="T26" fmla="*/ 48054368 w 130"/>
              <a:gd name="T27" fmla="*/ 276095907 h 142"/>
              <a:gd name="T28" fmla="*/ 29008624 w 130"/>
              <a:gd name="T29" fmla="*/ 209479472 h 142"/>
              <a:gd name="T30" fmla="*/ 0 w 130"/>
              <a:gd name="T31" fmla="*/ 138327622 h 142"/>
              <a:gd name="T32" fmla="*/ 18577219 w 130"/>
              <a:gd name="T33" fmla="*/ 93683608 h 142"/>
              <a:gd name="T34" fmla="*/ 18577219 w 130"/>
              <a:gd name="T35" fmla="*/ 71215151 h 142"/>
              <a:gd name="T36" fmla="*/ 29008624 w 130"/>
              <a:gd name="T37" fmla="*/ 49287581 h 1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0"/>
              <a:gd name="T58" fmla="*/ 0 h 142"/>
              <a:gd name="T59" fmla="*/ 130 w 130"/>
              <a:gd name="T60" fmla="*/ 142 h 1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0" h="142">
                <a:moveTo>
                  <a:pt x="36" y="25"/>
                </a:moveTo>
                <a:lnTo>
                  <a:pt x="59" y="25"/>
                </a:lnTo>
                <a:lnTo>
                  <a:pt x="59" y="0"/>
                </a:lnTo>
                <a:lnTo>
                  <a:pt x="107" y="0"/>
                </a:lnTo>
                <a:lnTo>
                  <a:pt x="107" y="25"/>
                </a:lnTo>
                <a:lnTo>
                  <a:pt x="119" y="12"/>
                </a:lnTo>
                <a:lnTo>
                  <a:pt x="130" y="25"/>
                </a:lnTo>
                <a:lnTo>
                  <a:pt x="130" y="37"/>
                </a:lnTo>
                <a:lnTo>
                  <a:pt x="130" y="96"/>
                </a:lnTo>
                <a:lnTo>
                  <a:pt x="96" y="96"/>
                </a:lnTo>
                <a:lnTo>
                  <a:pt x="71" y="108"/>
                </a:lnTo>
                <a:lnTo>
                  <a:pt x="71" y="119"/>
                </a:lnTo>
                <a:lnTo>
                  <a:pt x="59" y="119"/>
                </a:lnTo>
                <a:lnTo>
                  <a:pt x="59" y="142"/>
                </a:lnTo>
                <a:lnTo>
                  <a:pt x="36" y="108"/>
                </a:lnTo>
                <a:lnTo>
                  <a:pt x="0" y="71"/>
                </a:lnTo>
                <a:lnTo>
                  <a:pt x="23" y="48"/>
                </a:lnTo>
                <a:lnTo>
                  <a:pt x="23" y="37"/>
                </a:lnTo>
                <a:lnTo>
                  <a:pt x="36" y="2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algn="r" defTabSz="6197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7" name="Freeform 55"/>
          <p:cNvSpPr>
            <a:spLocks/>
          </p:cNvSpPr>
          <p:nvPr/>
        </p:nvSpPr>
        <p:spPr bwMode="auto">
          <a:xfrm>
            <a:off x="4789174" y="2656017"/>
            <a:ext cx="431405" cy="457224"/>
          </a:xfrm>
          <a:custGeom>
            <a:avLst/>
            <a:gdLst>
              <a:gd name="T0" fmla="*/ 169015331 w 261"/>
              <a:gd name="T1" fmla="*/ 345036994 h 261"/>
              <a:gd name="T2" fmla="*/ 137912739 w 261"/>
              <a:gd name="T3" fmla="*/ 381855296 h 261"/>
              <a:gd name="T4" fmla="*/ 130561493 w 261"/>
              <a:gd name="T5" fmla="*/ 361376844 h 261"/>
              <a:gd name="T6" fmla="*/ 7092711 w 261"/>
              <a:gd name="T7" fmla="*/ 361376844 h 261"/>
              <a:gd name="T8" fmla="*/ 7092711 w 261"/>
              <a:gd name="T9" fmla="*/ 120239209 h 261"/>
              <a:gd name="T10" fmla="*/ 0 w 261"/>
              <a:gd name="T11" fmla="*/ 86142923 h 261"/>
              <a:gd name="T12" fmla="*/ 7092711 w 261"/>
              <a:gd name="T13" fmla="*/ 0 h 261"/>
              <a:gd name="T14" fmla="*/ 7092711 w 261"/>
              <a:gd name="T15" fmla="*/ 33354398 h 261"/>
              <a:gd name="T16" fmla="*/ 38390394 w 261"/>
              <a:gd name="T17" fmla="*/ 33354398 h 261"/>
              <a:gd name="T18" fmla="*/ 60722193 w 261"/>
              <a:gd name="T19" fmla="*/ 49686503 h 261"/>
              <a:gd name="T20" fmla="*/ 99263817 w 261"/>
              <a:gd name="T21" fmla="*/ 33354398 h 261"/>
              <a:gd name="T22" fmla="*/ 107012626 w 261"/>
              <a:gd name="T23" fmla="*/ 33354398 h 261"/>
              <a:gd name="T24" fmla="*/ 107012626 w 261"/>
              <a:gd name="T25" fmla="*/ 49686503 h 261"/>
              <a:gd name="T26" fmla="*/ 123388296 w 261"/>
              <a:gd name="T27" fmla="*/ 33354398 h 261"/>
              <a:gd name="T28" fmla="*/ 123388296 w 261"/>
              <a:gd name="T29" fmla="*/ 49686503 h 261"/>
              <a:gd name="T30" fmla="*/ 137912739 w 261"/>
              <a:gd name="T31" fmla="*/ 33354398 h 261"/>
              <a:gd name="T32" fmla="*/ 145281059 w 261"/>
              <a:gd name="T33" fmla="*/ 104377586 h 261"/>
              <a:gd name="T34" fmla="*/ 137912739 w 261"/>
              <a:gd name="T35" fmla="*/ 171479323 h 261"/>
              <a:gd name="T36" fmla="*/ 130561493 w 261"/>
              <a:gd name="T37" fmla="*/ 120239209 h 261"/>
              <a:gd name="T38" fmla="*/ 123388296 w 261"/>
              <a:gd name="T39" fmla="*/ 67479129 h 261"/>
              <a:gd name="T40" fmla="*/ 123388296 w 261"/>
              <a:gd name="T41" fmla="*/ 86142923 h 261"/>
              <a:gd name="T42" fmla="*/ 123388296 w 261"/>
              <a:gd name="T43" fmla="*/ 104377586 h 261"/>
              <a:gd name="T44" fmla="*/ 169015331 w 261"/>
              <a:gd name="T45" fmla="*/ 345036994 h 26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1"/>
              <a:gd name="T70" fmla="*/ 0 h 261"/>
              <a:gd name="T71" fmla="*/ 261 w 261"/>
              <a:gd name="T72" fmla="*/ 261 h 26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1" h="261">
                <a:moveTo>
                  <a:pt x="261" y="236"/>
                </a:moveTo>
                <a:lnTo>
                  <a:pt x="213" y="261"/>
                </a:lnTo>
                <a:lnTo>
                  <a:pt x="201" y="247"/>
                </a:lnTo>
                <a:lnTo>
                  <a:pt x="11" y="247"/>
                </a:lnTo>
                <a:lnTo>
                  <a:pt x="11" y="82"/>
                </a:lnTo>
                <a:lnTo>
                  <a:pt x="0" y="59"/>
                </a:lnTo>
                <a:lnTo>
                  <a:pt x="11" y="0"/>
                </a:lnTo>
                <a:lnTo>
                  <a:pt x="11" y="23"/>
                </a:lnTo>
                <a:lnTo>
                  <a:pt x="59" y="23"/>
                </a:lnTo>
                <a:lnTo>
                  <a:pt x="94" y="34"/>
                </a:lnTo>
                <a:lnTo>
                  <a:pt x="153" y="23"/>
                </a:lnTo>
                <a:lnTo>
                  <a:pt x="165" y="23"/>
                </a:lnTo>
                <a:lnTo>
                  <a:pt x="165" y="34"/>
                </a:lnTo>
                <a:lnTo>
                  <a:pt x="190" y="23"/>
                </a:lnTo>
                <a:lnTo>
                  <a:pt x="190" y="34"/>
                </a:lnTo>
                <a:lnTo>
                  <a:pt x="213" y="23"/>
                </a:lnTo>
                <a:lnTo>
                  <a:pt x="224" y="71"/>
                </a:lnTo>
                <a:lnTo>
                  <a:pt x="213" y="117"/>
                </a:lnTo>
                <a:lnTo>
                  <a:pt x="201" y="82"/>
                </a:lnTo>
                <a:lnTo>
                  <a:pt x="190" y="46"/>
                </a:lnTo>
                <a:lnTo>
                  <a:pt x="190" y="59"/>
                </a:lnTo>
                <a:lnTo>
                  <a:pt x="190" y="71"/>
                </a:lnTo>
                <a:lnTo>
                  <a:pt x="261" y="23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algn="r" defTabSz="6197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Freeform 56"/>
          <p:cNvSpPr>
            <a:spLocks/>
          </p:cNvSpPr>
          <p:nvPr/>
        </p:nvSpPr>
        <p:spPr bwMode="auto">
          <a:xfrm flipH="1">
            <a:off x="5812286" y="4864679"/>
            <a:ext cx="33351" cy="82838"/>
          </a:xfrm>
          <a:custGeom>
            <a:avLst/>
            <a:gdLst>
              <a:gd name="T0" fmla="*/ 0 w 11"/>
              <a:gd name="T1" fmla="*/ 2147483647 h 25"/>
              <a:gd name="T2" fmla="*/ 2147483647 w 11"/>
              <a:gd name="T3" fmla="*/ 2147483647 h 25"/>
              <a:gd name="T4" fmla="*/ 0 w 11"/>
              <a:gd name="T5" fmla="*/ 0 h 25"/>
              <a:gd name="T6" fmla="*/ 0 w 11"/>
              <a:gd name="T7" fmla="*/ 2147483647 h 25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25"/>
              <a:gd name="T14" fmla="*/ 11 w 11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25">
                <a:moveTo>
                  <a:pt x="0" y="13"/>
                </a:moveTo>
                <a:lnTo>
                  <a:pt x="11" y="25"/>
                </a:lnTo>
                <a:lnTo>
                  <a:pt x="0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Freeform 57"/>
          <p:cNvSpPr>
            <a:spLocks/>
          </p:cNvSpPr>
          <p:nvPr/>
        </p:nvSpPr>
        <p:spPr bwMode="auto">
          <a:xfrm flipH="1">
            <a:off x="5845632" y="4197669"/>
            <a:ext cx="67777" cy="69929"/>
          </a:xfrm>
          <a:custGeom>
            <a:avLst/>
            <a:gdLst>
              <a:gd name="T0" fmla="*/ 0 w 11"/>
              <a:gd name="T1" fmla="*/ 2147483647 h 25"/>
              <a:gd name="T2" fmla="*/ 2147483647 w 11"/>
              <a:gd name="T3" fmla="*/ 2147483647 h 25"/>
              <a:gd name="T4" fmla="*/ 0 w 11"/>
              <a:gd name="T5" fmla="*/ 0 h 25"/>
              <a:gd name="T6" fmla="*/ 0 w 11"/>
              <a:gd name="T7" fmla="*/ 2147483647 h 25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25"/>
              <a:gd name="T14" fmla="*/ 11 w 11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25">
                <a:moveTo>
                  <a:pt x="0" y="13"/>
                </a:moveTo>
                <a:lnTo>
                  <a:pt x="11" y="25"/>
                </a:lnTo>
                <a:lnTo>
                  <a:pt x="0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Freeform 58"/>
          <p:cNvSpPr>
            <a:spLocks/>
          </p:cNvSpPr>
          <p:nvPr/>
        </p:nvSpPr>
        <p:spPr bwMode="auto">
          <a:xfrm>
            <a:off x="3987692" y="3441378"/>
            <a:ext cx="432480" cy="398054"/>
          </a:xfrm>
          <a:custGeom>
            <a:avLst/>
            <a:gdLst>
              <a:gd name="T0" fmla="*/ 23376 w 261"/>
              <a:gd name="T1" fmla="*/ 74519 h 226"/>
              <a:gd name="T2" fmla="*/ 29774 w 261"/>
              <a:gd name="T3" fmla="*/ 61808 h 226"/>
              <a:gd name="T4" fmla="*/ 31960 w 261"/>
              <a:gd name="T5" fmla="*/ 61808 h 226"/>
              <a:gd name="T6" fmla="*/ 33887 w 261"/>
              <a:gd name="T7" fmla="*/ 65791 h 226"/>
              <a:gd name="T8" fmla="*/ 36004 w 261"/>
              <a:gd name="T9" fmla="*/ 61808 h 226"/>
              <a:gd name="T10" fmla="*/ 42441 w 261"/>
              <a:gd name="T11" fmla="*/ 44132 h 226"/>
              <a:gd name="T12" fmla="*/ 44537 w 261"/>
              <a:gd name="T13" fmla="*/ 30365 h 226"/>
              <a:gd name="T14" fmla="*/ 46486 w 261"/>
              <a:gd name="T15" fmla="*/ 17811 h 226"/>
              <a:gd name="T16" fmla="*/ 46486 w 261"/>
              <a:gd name="T17" fmla="*/ 13418 h 226"/>
              <a:gd name="T18" fmla="*/ 46486 w 261"/>
              <a:gd name="T19" fmla="*/ 3967 h 226"/>
              <a:gd name="T20" fmla="*/ 44537 w 261"/>
              <a:gd name="T21" fmla="*/ 0 h 226"/>
              <a:gd name="T22" fmla="*/ 42441 w 261"/>
              <a:gd name="T23" fmla="*/ 0 h 226"/>
              <a:gd name="T24" fmla="*/ 40465 w 261"/>
              <a:gd name="T25" fmla="*/ 3967 h 226"/>
              <a:gd name="T26" fmla="*/ 31960 w 261"/>
              <a:gd name="T27" fmla="*/ 3967 h 226"/>
              <a:gd name="T28" fmla="*/ 27438 w 261"/>
              <a:gd name="T29" fmla="*/ 13418 h 226"/>
              <a:gd name="T30" fmla="*/ 21158 w 261"/>
              <a:gd name="T31" fmla="*/ 3967 h 226"/>
              <a:gd name="T32" fmla="*/ 19222 w 261"/>
              <a:gd name="T33" fmla="*/ 3967 h 226"/>
              <a:gd name="T34" fmla="*/ 10668 w 261"/>
              <a:gd name="T35" fmla="*/ 0 h 226"/>
              <a:gd name="T36" fmla="*/ 8571 w 261"/>
              <a:gd name="T37" fmla="*/ 0 h 226"/>
              <a:gd name="T38" fmla="*/ 4045 w 261"/>
              <a:gd name="T39" fmla="*/ 13418 h 226"/>
              <a:gd name="T40" fmla="*/ 4045 w 261"/>
              <a:gd name="T41" fmla="*/ 17811 h 226"/>
              <a:gd name="T42" fmla="*/ 4045 w 261"/>
              <a:gd name="T43" fmla="*/ 30365 h 226"/>
              <a:gd name="T44" fmla="*/ 0 w 261"/>
              <a:gd name="T45" fmla="*/ 48270 h 226"/>
              <a:gd name="T46" fmla="*/ 0 w 261"/>
              <a:gd name="T47" fmla="*/ 65791 h 226"/>
              <a:gd name="T48" fmla="*/ 8571 w 261"/>
              <a:gd name="T49" fmla="*/ 65791 h 226"/>
              <a:gd name="T50" fmla="*/ 8571 w 261"/>
              <a:gd name="T51" fmla="*/ 70390 h 226"/>
              <a:gd name="T52" fmla="*/ 10668 w 261"/>
              <a:gd name="T53" fmla="*/ 83821 h 226"/>
              <a:gd name="T54" fmla="*/ 14780 w 261"/>
              <a:gd name="T55" fmla="*/ 83821 h 226"/>
              <a:gd name="T56" fmla="*/ 23376 w 261"/>
              <a:gd name="T57" fmla="*/ 83821 h 226"/>
              <a:gd name="T58" fmla="*/ 23376 w 261"/>
              <a:gd name="T59" fmla="*/ 74519 h 22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61"/>
              <a:gd name="T91" fmla="*/ 0 h 226"/>
              <a:gd name="T92" fmla="*/ 261 w 261"/>
              <a:gd name="T93" fmla="*/ 226 h 22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61" h="226">
                <a:moveTo>
                  <a:pt x="131" y="201"/>
                </a:moveTo>
                <a:lnTo>
                  <a:pt x="167" y="167"/>
                </a:lnTo>
                <a:lnTo>
                  <a:pt x="179" y="167"/>
                </a:lnTo>
                <a:lnTo>
                  <a:pt x="190" y="178"/>
                </a:lnTo>
                <a:lnTo>
                  <a:pt x="202" y="167"/>
                </a:lnTo>
                <a:lnTo>
                  <a:pt x="238" y="119"/>
                </a:lnTo>
                <a:lnTo>
                  <a:pt x="250" y="82"/>
                </a:lnTo>
                <a:lnTo>
                  <a:pt x="261" y="48"/>
                </a:lnTo>
                <a:lnTo>
                  <a:pt x="261" y="36"/>
                </a:lnTo>
                <a:lnTo>
                  <a:pt x="261" y="11"/>
                </a:lnTo>
                <a:lnTo>
                  <a:pt x="250" y="0"/>
                </a:lnTo>
                <a:lnTo>
                  <a:pt x="238" y="0"/>
                </a:lnTo>
                <a:lnTo>
                  <a:pt x="227" y="11"/>
                </a:lnTo>
                <a:lnTo>
                  <a:pt x="179" y="11"/>
                </a:lnTo>
                <a:lnTo>
                  <a:pt x="154" y="36"/>
                </a:lnTo>
                <a:lnTo>
                  <a:pt x="119" y="11"/>
                </a:lnTo>
                <a:lnTo>
                  <a:pt x="108" y="11"/>
                </a:lnTo>
                <a:lnTo>
                  <a:pt x="60" y="0"/>
                </a:lnTo>
                <a:lnTo>
                  <a:pt x="48" y="0"/>
                </a:lnTo>
                <a:lnTo>
                  <a:pt x="23" y="36"/>
                </a:lnTo>
                <a:lnTo>
                  <a:pt x="23" y="48"/>
                </a:lnTo>
                <a:lnTo>
                  <a:pt x="23" y="82"/>
                </a:lnTo>
                <a:lnTo>
                  <a:pt x="0" y="130"/>
                </a:lnTo>
                <a:lnTo>
                  <a:pt x="0" y="178"/>
                </a:lnTo>
                <a:lnTo>
                  <a:pt x="48" y="178"/>
                </a:lnTo>
                <a:lnTo>
                  <a:pt x="48" y="190"/>
                </a:lnTo>
                <a:lnTo>
                  <a:pt x="60" y="226"/>
                </a:lnTo>
                <a:lnTo>
                  <a:pt x="83" y="226"/>
                </a:lnTo>
                <a:lnTo>
                  <a:pt x="131" y="226"/>
                </a:lnTo>
                <a:lnTo>
                  <a:pt x="131" y="2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algn="r" defTabSz="6197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Freeform 59"/>
          <p:cNvSpPr>
            <a:spLocks/>
          </p:cNvSpPr>
          <p:nvPr/>
        </p:nvSpPr>
        <p:spPr bwMode="auto">
          <a:xfrm>
            <a:off x="4811768" y="4640907"/>
            <a:ext cx="309836" cy="292623"/>
          </a:xfrm>
          <a:custGeom>
            <a:avLst/>
            <a:gdLst>
              <a:gd name="T0" fmla="*/ 17501 w 190"/>
              <a:gd name="T1" fmla="*/ 0 h 167"/>
              <a:gd name="T2" fmla="*/ 12260 w 190"/>
              <a:gd name="T3" fmla="*/ 0 h 167"/>
              <a:gd name="T4" fmla="*/ 12260 w 190"/>
              <a:gd name="T5" fmla="*/ 3806 h 167"/>
              <a:gd name="T6" fmla="*/ 7123 w 190"/>
              <a:gd name="T7" fmla="*/ 16686 h 167"/>
              <a:gd name="T8" fmla="*/ 0 w 190"/>
              <a:gd name="T9" fmla="*/ 16686 h 167"/>
              <a:gd name="T10" fmla="*/ 5099 w 190"/>
              <a:gd name="T11" fmla="*/ 28622 h 167"/>
              <a:gd name="T12" fmla="*/ 8843 w 190"/>
              <a:gd name="T13" fmla="*/ 41562 h 167"/>
              <a:gd name="T14" fmla="*/ 10504 w 190"/>
              <a:gd name="T15" fmla="*/ 49382 h 167"/>
              <a:gd name="T16" fmla="*/ 15922 w 190"/>
              <a:gd name="T17" fmla="*/ 49382 h 167"/>
              <a:gd name="T18" fmla="*/ 19346 w 190"/>
              <a:gd name="T19" fmla="*/ 58226 h 167"/>
              <a:gd name="T20" fmla="*/ 20862 w 190"/>
              <a:gd name="T21" fmla="*/ 58226 h 167"/>
              <a:gd name="T22" fmla="*/ 26313 w 190"/>
              <a:gd name="T23" fmla="*/ 37184 h 167"/>
              <a:gd name="T24" fmla="*/ 27942 w 190"/>
              <a:gd name="T25" fmla="*/ 16686 h 167"/>
              <a:gd name="T26" fmla="*/ 26313 w 190"/>
              <a:gd name="T27" fmla="*/ 3806 h 167"/>
              <a:gd name="T28" fmla="*/ 20862 w 190"/>
              <a:gd name="T29" fmla="*/ 0 h 167"/>
              <a:gd name="T30" fmla="*/ 17501 w 190"/>
              <a:gd name="T31" fmla="*/ 0 h 1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0"/>
              <a:gd name="T49" fmla="*/ 0 h 167"/>
              <a:gd name="T50" fmla="*/ 190 w 190"/>
              <a:gd name="T51" fmla="*/ 167 h 16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0" h="167">
                <a:moveTo>
                  <a:pt x="119" y="0"/>
                </a:moveTo>
                <a:lnTo>
                  <a:pt x="83" y="0"/>
                </a:lnTo>
                <a:lnTo>
                  <a:pt x="83" y="11"/>
                </a:lnTo>
                <a:lnTo>
                  <a:pt x="48" y="48"/>
                </a:lnTo>
                <a:lnTo>
                  <a:pt x="0" y="48"/>
                </a:lnTo>
                <a:lnTo>
                  <a:pt x="35" y="82"/>
                </a:lnTo>
                <a:lnTo>
                  <a:pt x="60" y="119"/>
                </a:lnTo>
                <a:lnTo>
                  <a:pt x="71" y="142"/>
                </a:lnTo>
                <a:lnTo>
                  <a:pt x="108" y="142"/>
                </a:lnTo>
                <a:lnTo>
                  <a:pt x="131" y="167"/>
                </a:lnTo>
                <a:lnTo>
                  <a:pt x="142" y="167"/>
                </a:lnTo>
                <a:lnTo>
                  <a:pt x="179" y="107"/>
                </a:lnTo>
                <a:lnTo>
                  <a:pt x="190" y="48"/>
                </a:lnTo>
                <a:lnTo>
                  <a:pt x="179" y="11"/>
                </a:lnTo>
                <a:lnTo>
                  <a:pt x="142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61970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949" b="1" kern="0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2" name="Freeform 60"/>
          <p:cNvSpPr>
            <a:spLocks/>
          </p:cNvSpPr>
          <p:nvPr/>
        </p:nvSpPr>
        <p:spPr bwMode="auto">
          <a:xfrm>
            <a:off x="3274419" y="2465597"/>
            <a:ext cx="590626" cy="662706"/>
          </a:xfrm>
          <a:custGeom>
            <a:avLst/>
            <a:gdLst>
              <a:gd name="T0" fmla="*/ 3845864 w 487"/>
              <a:gd name="T1" fmla="*/ 180424 h 542"/>
              <a:gd name="T2" fmla="*/ 3972926 w 487"/>
              <a:gd name="T3" fmla="*/ 180424 h 542"/>
              <a:gd name="T4" fmla="*/ 4137569 w 487"/>
              <a:gd name="T5" fmla="*/ 1156520 h 542"/>
              <a:gd name="T6" fmla="*/ 3452149 w 487"/>
              <a:gd name="T7" fmla="*/ 1315293 h 542"/>
              <a:gd name="T8" fmla="*/ 3452149 w 487"/>
              <a:gd name="T9" fmla="*/ 1627427 h 542"/>
              <a:gd name="T10" fmla="*/ 3044119 w 487"/>
              <a:gd name="T11" fmla="*/ 1955800 h 542"/>
              <a:gd name="T12" fmla="*/ 2356911 w 487"/>
              <a:gd name="T13" fmla="*/ 2287781 h 542"/>
              <a:gd name="T14" fmla="*/ 2228059 w 487"/>
              <a:gd name="T15" fmla="*/ 2439337 h 542"/>
              <a:gd name="T16" fmla="*/ 2201215 w 487"/>
              <a:gd name="T17" fmla="*/ 3391977 h 542"/>
              <a:gd name="T18" fmla="*/ 1437053 w 487"/>
              <a:gd name="T19" fmla="*/ 3467755 h 542"/>
              <a:gd name="T20" fmla="*/ 1429895 w 487"/>
              <a:gd name="T21" fmla="*/ 4461894 h 542"/>
              <a:gd name="T22" fmla="*/ 1002179 w 487"/>
              <a:gd name="T23" fmla="*/ 4521434 h 542"/>
              <a:gd name="T24" fmla="*/ 987863 w 487"/>
              <a:gd name="T25" fmla="*/ 4857023 h 542"/>
              <a:gd name="T26" fmla="*/ 195067 w 487"/>
              <a:gd name="T27" fmla="*/ 4909346 h 542"/>
              <a:gd name="T28" fmla="*/ 175381 w 487"/>
              <a:gd name="T29" fmla="*/ 5165549 h 542"/>
              <a:gd name="T30" fmla="*/ 0 w 487"/>
              <a:gd name="T31" fmla="*/ 5013992 h 542"/>
              <a:gd name="T32" fmla="*/ 3579 w 487"/>
              <a:gd name="T33" fmla="*/ 4577366 h 542"/>
              <a:gd name="T34" fmla="*/ 336446 w 487"/>
              <a:gd name="T35" fmla="*/ 4169607 h 542"/>
              <a:gd name="T36" fmla="*/ 1018286 w 487"/>
              <a:gd name="T37" fmla="*/ 3238617 h 542"/>
              <a:gd name="T38" fmla="*/ 1462108 w 487"/>
              <a:gd name="T39" fmla="*/ 2751471 h 542"/>
              <a:gd name="T40" fmla="*/ 1002179 w 487"/>
              <a:gd name="T41" fmla="*/ 3299961 h 542"/>
              <a:gd name="T42" fmla="*/ 552988 w 487"/>
              <a:gd name="T43" fmla="*/ 3815975 h 542"/>
              <a:gd name="T44" fmla="*/ 1413789 w 487"/>
              <a:gd name="T45" fmla="*/ 2760492 h 542"/>
              <a:gd name="T46" fmla="*/ 1682229 w 487"/>
              <a:gd name="T47" fmla="*/ 2287781 h 542"/>
              <a:gd name="T48" fmla="*/ 1818239 w 487"/>
              <a:gd name="T49" fmla="*/ 1955800 h 542"/>
              <a:gd name="T50" fmla="*/ 1818239 w 487"/>
              <a:gd name="T51" fmla="*/ 1627427 h 542"/>
              <a:gd name="T52" fmla="*/ 2090260 w 487"/>
              <a:gd name="T53" fmla="*/ 1156520 h 542"/>
              <a:gd name="T54" fmla="*/ 2228059 w 487"/>
              <a:gd name="T55" fmla="*/ 808301 h 542"/>
              <a:gd name="T56" fmla="*/ 2643248 w 487"/>
              <a:gd name="T57" fmla="*/ 490754 h 542"/>
              <a:gd name="T58" fmla="*/ 2900951 w 487"/>
              <a:gd name="T59" fmla="*/ 0 h 542"/>
              <a:gd name="T60" fmla="*/ 3044119 w 487"/>
              <a:gd name="T61" fmla="*/ 0 h 542"/>
              <a:gd name="T62" fmla="*/ 3164023 w 487"/>
              <a:gd name="T63" fmla="*/ 180424 h 542"/>
              <a:gd name="T64" fmla="*/ 3718802 w 487"/>
              <a:gd name="T65" fmla="*/ 180424 h 542"/>
              <a:gd name="T66" fmla="*/ 3845864 w 487"/>
              <a:gd name="T67" fmla="*/ 180424 h 5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87"/>
              <a:gd name="T103" fmla="*/ 0 h 542"/>
              <a:gd name="T104" fmla="*/ 487 w 487"/>
              <a:gd name="T105" fmla="*/ 542 h 5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87" h="542">
                <a:moveTo>
                  <a:pt x="453" y="19"/>
                </a:moveTo>
                <a:lnTo>
                  <a:pt x="468" y="19"/>
                </a:lnTo>
                <a:lnTo>
                  <a:pt x="487" y="121"/>
                </a:lnTo>
                <a:lnTo>
                  <a:pt x="406" y="138"/>
                </a:lnTo>
                <a:lnTo>
                  <a:pt x="406" y="172"/>
                </a:lnTo>
                <a:lnTo>
                  <a:pt x="358" y="205"/>
                </a:lnTo>
                <a:lnTo>
                  <a:pt x="277" y="241"/>
                </a:lnTo>
                <a:lnTo>
                  <a:pt x="262" y="257"/>
                </a:lnTo>
                <a:lnTo>
                  <a:pt x="260" y="356"/>
                </a:lnTo>
                <a:lnTo>
                  <a:pt x="170" y="364"/>
                </a:lnTo>
                <a:lnTo>
                  <a:pt x="168" y="468"/>
                </a:lnTo>
                <a:lnTo>
                  <a:pt x="118" y="474"/>
                </a:lnTo>
                <a:lnTo>
                  <a:pt x="116" y="510"/>
                </a:lnTo>
                <a:lnTo>
                  <a:pt x="22" y="516"/>
                </a:lnTo>
                <a:lnTo>
                  <a:pt x="20" y="542"/>
                </a:lnTo>
                <a:lnTo>
                  <a:pt x="0" y="526"/>
                </a:lnTo>
                <a:lnTo>
                  <a:pt x="2" y="480"/>
                </a:lnTo>
                <a:lnTo>
                  <a:pt x="40" y="438"/>
                </a:lnTo>
                <a:lnTo>
                  <a:pt x="120" y="340"/>
                </a:lnTo>
                <a:lnTo>
                  <a:pt x="172" y="288"/>
                </a:lnTo>
                <a:lnTo>
                  <a:pt x="118" y="346"/>
                </a:lnTo>
                <a:lnTo>
                  <a:pt x="66" y="400"/>
                </a:lnTo>
                <a:lnTo>
                  <a:pt x="167" y="290"/>
                </a:lnTo>
                <a:lnTo>
                  <a:pt x="198" y="241"/>
                </a:lnTo>
                <a:lnTo>
                  <a:pt x="213" y="205"/>
                </a:lnTo>
                <a:lnTo>
                  <a:pt x="213" y="172"/>
                </a:lnTo>
                <a:lnTo>
                  <a:pt x="246" y="121"/>
                </a:lnTo>
                <a:lnTo>
                  <a:pt x="262" y="85"/>
                </a:lnTo>
                <a:lnTo>
                  <a:pt x="311" y="52"/>
                </a:lnTo>
                <a:lnTo>
                  <a:pt x="342" y="0"/>
                </a:lnTo>
                <a:lnTo>
                  <a:pt x="358" y="0"/>
                </a:lnTo>
                <a:lnTo>
                  <a:pt x="373" y="19"/>
                </a:lnTo>
                <a:lnTo>
                  <a:pt x="437" y="19"/>
                </a:lnTo>
                <a:lnTo>
                  <a:pt x="453" y="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algn="r" defTabSz="6197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2845110" y="3283622"/>
            <a:ext cx="30983" cy="5527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algn="r" defTabSz="6197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2874397" y="3322146"/>
            <a:ext cx="24397" cy="243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197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877111" y="3425326"/>
            <a:ext cx="36029" cy="576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algn="r" defTabSz="6197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2810569" y="3437500"/>
            <a:ext cx="24397" cy="243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algn="r" defTabSz="6197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2747149" y="3408493"/>
            <a:ext cx="24397" cy="243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algn="r" defTabSz="6197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3140162" y="3342088"/>
            <a:ext cx="36029" cy="576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/>
          <a:lstStyle/>
          <a:p>
            <a:pPr algn="r" defTabSz="61970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19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520154" y="1949852"/>
            <a:ext cx="2114142" cy="1554026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 eaLnBrk="0" hangingPunct="0">
              <a:spcBef>
                <a:spcPts val="0"/>
              </a:spcBef>
              <a:defRPr sz="1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19705" fontAlgn="base">
              <a:spcAft>
                <a:spcPct val="0"/>
              </a:spcAft>
              <a:defRPr/>
            </a:pPr>
            <a:r>
              <a:rPr lang="fr-FR" sz="1085" kern="0" dirty="0">
                <a:solidFill>
                  <a:prstClr val="black"/>
                </a:solidFill>
                <a:latin typeface="Calibri"/>
              </a:rPr>
              <a:t>Operations Souveraines BAD</a:t>
            </a:r>
          </a:p>
          <a:p>
            <a:pPr defTabSz="619705" fontAlgn="base">
              <a:spcAft>
                <a:spcPct val="0"/>
              </a:spcAft>
              <a:defRPr/>
            </a:pPr>
            <a:endParaRPr lang="fr-FR" sz="746" b="0" kern="0" dirty="0">
              <a:solidFill>
                <a:prstClr val="black"/>
              </a:solidFill>
              <a:latin typeface="Calibri"/>
            </a:endParaRPr>
          </a:p>
          <a:p>
            <a:pPr marL="123726" indent="-123726" algn="l" defTabSz="619705" fontAlgn="base">
              <a:spcAft>
                <a:spcPct val="0"/>
              </a:spcAft>
              <a:buFont typeface="Arial"/>
              <a:buChar char="•"/>
              <a:defRPr/>
            </a:pPr>
            <a:r>
              <a:rPr lang="fr-FR" sz="1085" b="0" kern="0" dirty="0">
                <a:solidFill>
                  <a:prstClr val="black"/>
                </a:solidFill>
                <a:latin typeface="Calibri"/>
              </a:rPr>
              <a:t>17 pays à revenu intermédiaire</a:t>
            </a:r>
          </a:p>
          <a:p>
            <a:pPr marL="123726" indent="-123726" algn="l" defTabSz="619705" fontAlgn="base">
              <a:spcAft>
                <a:spcPct val="0"/>
              </a:spcAft>
              <a:buFont typeface="Arial"/>
              <a:buChar char="•"/>
              <a:defRPr/>
            </a:pPr>
            <a:r>
              <a:rPr lang="fr-FR" sz="1085" kern="0" dirty="0">
                <a:solidFill>
                  <a:prstClr val="black"/>
                </a:solidFill>
                <a:latin typeface="Calibri"/>
              </a:rPr>
              <a:t>Le Nigéria est en transition vers les financements BAD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479561" y="3559551"/>
            <a:ext cx="2096246" cy="1077873"/>
          </a:xfrm>
          <a:prstGeom prst="round2DiagRect">
            <a:avLst/>
          </a:prstGeom>
          <a:gradFill>
            <a:gsLst>
              <a:gs pos="0">
                <a:srgbClr val="D2C286"/>
              </a:gs>
              <a:gs pos="100000">
                <a:srgbClr val="D2C286"/>
              </a:gs>
              <a:gs pos="60000">
                <a:srgbClr val="EBEBAE"/>
              </a:gs>
            </a:gsLst>
            <a:lin ang="0" scaled="1"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 anchor="ctr" anchorCtr="0"/>
          <a:lstStyle>
            <a:defPPr>
              <a:defRPr lang="en-US"/>
            </a:defPPr>
            <a:lvl1pPr algn="ctr">
              <a:lnSpc>
                <a:spcPct val="90000"/>
              </a:lnSpc>
              <a:defRPr sz="13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>
              <a:defRPr>
                <a:solidFill>
                  <a:schemeClr val="tx1"/>
                </a:solidFill>
                <a:latin typeface="Arial" pitchFamily="34" charset="0"/>
              </a:defRPr>
            </a:lvl6pPr>
            <a:lvl7pPr>
              <a:defRPr>
                <a:solidFill>
                  <a:schemeClr val="tx1"/>
                </a:solidFill>
                <a:latin typeface="Arial" pitchFamily="34" charset="0"/>
              </a:defRPr>
            </a:lvl7pPr>
            <a:lvl8pPr>
              <a:defRPr>
                <a:solidFill>
                  <a:schemeClr val="tx1"/>
                </a:solidFill>
                <a:latin typeface="Arial" pitchFamily="34" charset="0"/>
              </a:defRPr>
            </a:lvl8pPr>
            <a:lvl9pPr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19705" fontAlgn="base">
              <a:spcBef>
                <a:spcPct val="0"/>
              </a:spcBef>
              <a:spcAft>
                <a:spcPct val="0"/>
              </a:spcAft>
            </a:pPr>
            <a:r>
              <a:rPr lang="fr-FR" sz="1085" dirty="0">
                <a:latin typeface="Calibri"/>
              </a:rPr>
              <a:t>Financement Concessionnel du FAD</a:t>
            </a:r>
          </a:p>
          <a:p>
            <a:pPr defTabSz="619705" fontAlgn="base">
              <a:spcBef>
                <a:spcPct val="0"/>
              </a:spcBef>
              <a:spcAft>
                <a:spcPct val="0"/>
              </a:spcAft>
            </a:pPr>
            <a:endParaRPr lang="fr-FR" sz="678" b="0" dirty="0">
              <a:latin typeface="Calibri"/>
            </a:endParaRPr>
          </a:p>
          <a:p>
            <a:pPr marL="178595" indent="-116194" algn="l" defTabSz="61970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fr-FR" sz="1085" b="0" dirty="0">
                <a:latin typeface="Calibri"/>
              </a:rPr>
              <a:t>35 pays à faible revenu reparti en trois catégories: Ordinaires, Avancés et Atypiques</a:t>
            </a:r>
          </a:p>
        </p:txBody>
      </p:sp>
      <p:sp>
        <p:nvSpPr>
          <p:cNvPr id="261" name="TextBox 105"/>
          <p:cNvSpPr txBox="1"/>
          <p:nvPr/>
        </p:nvSpPr>
        <p:spPr>
          <a:xfrm>
            <a:off x="479692" y="4702293"/>
            <a:ext cx="2095982" cy="862517"/>
          </a:xfrm>
          <a:prstGeom prst="round2DiagRect">
            <a:avLst/>
          </a:prstGeom>
          <a:solidFill>
            <a:srgbClr val="FFB400">
              <a:lumMod val="7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 anchor="ctr" anchorCtr="0"/>
          <a:lstStyle>
            <a:defPPr>
              <a:defRPr lang="en-US"/>
            </a:defPPr>
            <a:lvl1pPr algn="ctr">
              <a:lnSpc>
                <a:spcPct val="90000"/>
              </a:lnSpc>
              <a:defRPr sz="13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>
              <a:defRPr>
                <a:solidFill>
                  <a:schemeClr val="tx1"/>
                </a:solidFill>
                <a:latin typeface="Arial" pitchFamily="34" charset="0"/>
              </a:defRPr>
            </a:lvl6pPr>
            <a:lvl7pPr>
              <a:defRPr>
                <a:solidFill>
                  <a:schemeClr val="tx1"/>
                </a:solidFill>
                <a:latin typeface="Arial" pitchFamily="34" charset="0"/>
              </a:defRPr>
            </a:lvl7pPr>
            <a:lvl8pPr>
              <a:defRPr>
                <a:solidFill>
                  <a:schemeClr val="tx1"/>
                </a:solidFill>
                <a:latin typeface="Arial" pitchFamily="34" charset="0"/>
              </a:defRPr>
            </a:lvl8pPr>
            <a:lvl9pPr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197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85" kern="0" dirty="0">
                <a:solidFill>
                  <a:prstClr val="white"/>
                </a:solidFill>
                <a:latin typeface="Calibri"/>
              </a:rPr>
              <a:t>Pays  Mixtes</a:t>
            </a:r>
          </a:p>
          <a:p>
            <a:pPr marL="193658" indent="-193658" algn="l" defTabSz="61970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fr-FR" sz="1085" b="0" kern="0" dirty="0">
              <a:solidFill>
                <a:prstClr val="white"/>
              </a:solidFill>
              <a:latin typeface="Calibri"/>
            </a:endParaRPr>
          </a:p>
          <a:p>
            <a:pPr marL="179671" indent="-131257" algn="l" defTabSz="619705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fr-FR" sz="1085" b="0" kern="0" dirty="0">
                <a:solidFill>
                  <a:prstClr val="white"/>
                </a:solidFill>
                <a:latin typeface="Calibri"/>
              </a:rPr>
              <a:t>Pays éligibles aux ressources BAD et FAD : Zambie, Cameroun, Kenya, Sénégal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6356416" y="1968780"/>
            <a:ext cx="1893502" cy="1097125"/>
          </a:xfrm>
          <a:prstGeom prst="roundRect">
            <a:avLst/>
          </a:prstGeom>
          <a:solidFill>
            <a:srgbClr val="FCEDD3"/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/>
          <a:lstStyle/>
          <a:p>
            <a:pPr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00"/>
              </a:buClr>
              <a:buSzPct val="75000"/>
              <a:defRPr/>
            </a:pPr>
            <a:r>
              <a:rPr lang="fr-FR" sz="1016" b="1" dirty="0">
                <a:solidFill>
                  <a:srgbClr val="09213B">
                    <a:lumMod val="50000"/>
                  </a:srgbClr>
                </a:solidFill>
                <a:latin typeface="Calibri"/>
              </a:rPr>
              <a:t>Operations du Secteur Privé</a:t>
            </a:r>
          </a:p>
          <a:p>
            <a:pPr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00"/>
              </a:buClr>
              <a:buSzPct val="75000"/>
              <a:defRPr/>
            </a:pPr>
            <a:r>
              <a:rPr lang="fr-FR" sz="1016" b="1" dirty="0">
                <a:solidFill>
                  <a:srgbClr val="09213B">
                    <a:lumMod val="50000"/>
                  </a:srgbClr>
                </a:solidFill>
                <a:latin typeface="Calibri"/>
              </a:rPr>
              <a:t>Les entreprises viables</a:t>
            </a:r>
          </a:p>
          <a:p>
            <a:pPr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00"/>
              </a:buClr>
              <a:buSzPct val="75000"/>
              <a:defRPr/>
            </a:pPr>
            <a:endParaRPr lang="fr-FR" sz="746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marL="194025" indent="-194025" algn="just"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/>
            </a:pPr>
            <a:r>
              <a:rPr lang="fr-FR" sz="1085" b="1" dirty="0">
                <a:solidFill>
                  <a:srgbClr val="09213B">
                    <a:lumMod val="50000"/>
                  </a:srgbClr>
                </a:solidFill>
                <a:latin typeface="Calibri"/>
              </a:rPr>
              <a:t>Prêts Directs</a:t>
            </a:r>
          </a:p>
          <a:p>
            <a:pPr marL="194025" indent="-194025" algn="just"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/>
            </a:pPr>
            <a:r>
              <a:rPr lang="fr-FR" sz="1085" b="1" dirty="0">
                <a:solidFill>
                  <a:srgbClr val="09213B">
                    <a:lumMod val="50000"/>
                  </a:srgbClr>
                </a:solidFill>
                <a:latin typeface="Calibri"/>
              </a:rPr>
              <a:t>Lignes de Crédit</a:t>
            </a:r>
          </a:p>
          <a:p>
            <a:pPr marL="194025" indent="-194025" algn="just"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/>
            </a:pPr>
            <a:r>
              <a:rPr lang="fr-FR" sz="1085" b="1" dirty="0">
                <a:solidFill>
                  <a:srgbClr val="09213B">
                    <a:lumMod val="50000"/>
                  </a:srgbClr>
                </a:solidFill>
                <a:latin typeface="Calibri"/>
              </a:rPr>
              <a:t>Prises de Participation</a:t>
            </a:r>
          </a:p>
          <a:p>
            <a:pPr marL="194025" indent="-194025" algn="just"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/>
            </a:pPr>
            <a:r>
              <a:rPr lang="fr-FR" sz="1085" b="1" dirty="0">
                <a:solidFill>
                  <a:srgbClr val="09213B">
                    <a:lumMod val="50000"/>
                  </a:srgbClr>
                </a:solidFill>
                <a:latin typeface="Calibri"/>
              </a:rPr>
              <a:t>Garanties</a:t>
            </a:r>
          </a:p>
        </p:txBody>
      </p:sp>
      <p:sp>
        <p:nvSpPr>
          <p:cNvPr id="264" name="Rectangle à coins arrondis 24"/>
          <p:cNvSpPr/>
          <p:nvPr/>
        </p:nvSpPr>
        <p:spPr>
          <a:xfrm>
            <a:off x="6341715" y="3167816"/>
            <a:ext cx="1908516" cy="1570261"/>
          </a:xfrm>
          <a:prstGeom prst="roundRect">
            <a:avLst/>
          </a:prstGeom>
          <a:gradFill>
            <a:gsLst>
              <a:gs pos="40000">
                <a:srgbClr val="FCF2E0"/>
              </a:gs>
              <a:gs pos="2000">
                <a:schemeClr val="bg1"/>
              </a:gs>
              <a:gs pos="100000">
                <a:srgbClr val="FAE6C1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fillRef>
          <a:effect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effectRef>
          <a:fontRef idx="minor">
            <a:schemeClr val="lt1"/>
          </a:fontRef>
        </p:style>
        <p:txBody>
          <a:bodyPr lIns="67574" tIns="33786" rIns="67574" bIns="33786" anchor="ctr" anchorCtr="0"/>
          <a:lstStyle/>
          <a:p>
            <a:pPr algn="ctr" defTabSz="8440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00"/>
              </a:buClr>
              <a:buSzPct val="75000"/>
            </a:pPr>
            <a:endParaRPr lang="fr-FR" sz="1016" b="1" dirty="0">
              <a:solidFill>
                <a:srgbClr val="09213B">
                  <a:lumMod val="50000"/>
                </a:srgb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6470253" y="3622581"/>
            <a:ext cx="1854767" cy="1114757"/>
          </a:xfrm>
          <a:prstGeom prst="rect">
            <a:avLst/>
          </a:prstGeom>
        </p:spPr>
        <p:txBody>
          <a:bodyPr wrap="square" lIns="62070" tIns="31034" rIns="62070" bIns="31034">
            <a:spAutoFit/>
          </a:bodyPr>
          <a:lstStyle/>
          <a:p>
            <a:pPr marL="194025" indent="-194025" algn="just"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/>
            </a:pPr>
            <a:r>
              <a:rPr lang="fr-FR" sz="1085" b="1" dirty="0">
                <a:solidFill>
                  <a:srgbClr val="09213B">
                    <a:lumMod val="50000"/>
                  </a:srgbClr>
                </a:solidFill>
                <a:latin typeface="Calibri"/>
              </a:rPr>
              <a:t>Création d’emplois</a:t>
            </a:r>
          </a:p>
          <a:p>
            <a:pPr marL="194025" indent="-194025" algn="just"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/>
            </a:pPr>
            <a:r>
              <a:rPr lang="fr-FR" sz="1085" b="1" dirty="0">
                <a:solidFill>
                  <a:srgbClr val="09213B">
                    <a:lumMod val="50000"/>
                  </a:srgbClr>
                </a:solidFill>
                <a:latin typeface="Calibri"/>
              </a:rPr>
              <a:t>Recettes publiques</a:t>
            </a:r>
          </a:p>
          <a:p>
            <a:pPr marL="194025" indent="-194025" algn="just"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/>
            </a:pPr>
            <a:r>
              <a:rPr lang="fr-FR" sz="1085" b="1" dirty="0">
                <a:solidFill>
                  <a:srgbClr val="09213B">
                    <a:lumMod val="50000"/>
                  </a:srgbClr>
                </a:solidFill>
                <a:latin typeface="Calibri"/>
              </a:rPr>
              <a:t>Rendement financier</a:t>
            </a:r>
          </a:p>
          <a:p>
            <a:pPr marL="194025" indent="-194025"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/>
            </a:pPr>
            <a:r>
              <a:rPr lang="fr-FR" sz="1085" b="1" dirty="0">
                <a:solidFill>
                  <a:srgbClr val="09213B">
                    <a:lumMod val="50000"/>
                  </a:srgbClr>
                </a:solidFill>
                <a:latin typeface="Calibri"/>
              </a:rPr>
              <a:t>Revenus en devises étrangères</a:t>
            </a:r>
          </a:p>
          <a:p>
            <a:pPr marL="194025" indent="-194025"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/>
            </a:pPr>
            <a:r>
              <a:rPr lang="fr-FR" sz="1085" b="1" dirty="0">
                <a:solidFill>
                  <a:srgbClr val="09213B">
                    <a:lumMod val="50000"/>
                  </a:srgbClr>
                </a:solidFill>
                <a:latin typeface="Calibri"/>
              </a:rPr>
              <a:t>Impacts sociaux et environnementaux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6519276" y="3251334"/>
            <a:ext cx="1730642" cy="344033"/>
          </a:xfrm>
          <a:prstGeom prst="rect">
            <a:avLst/>
          </a:prstGeom>
        </p:spPr>
        <p:txBody>
          <a:bodyPr wrap="square" lIns="62070" tIns="31034" rIns="62070" bIns="31034">
            <a:spAutoFit/>
          </a:bodyPr>
          <a:lstStyle/>
          <a:p>
            <a:pPr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00"/>
              </a:buClr>
              <a:buSzPct val="75000"/>
              <a:defRPr/>
            </a:pPr>
            <a:r>
              <a:rPr lang="fr-FR" sz="1016" b="1" dirty="0">
                <a:solidFill>
                  <a:srgbClr val="09213B">
                    <a:lumMod val="50000"/>
                  </a:srgbClr>
                </a:solidFill>
                <a:latin typeface="Calibri"/>
              </a:rPr>
              <a:t>Additionalité et Impact en terme de développement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9645" y="1455085"/>
            <a:ext cx="2230925" cy="479711"/>
          </a:xfrm>
          <a:prstGeom prst="rect">
            <a:avLst/>
          </a:prstGeom>
        </p:spPr>
        <p:txBody>
          <a:bodyPr wrap="square" lIns="62070" tIns="31034" rIns="62070" bIns="31034">
            <a:spAutoFit/>
          </a:bodyPr>
          <a:lstStyle>
            <a:defPPr>
              <a:defRPr lang="en-US"/>
            </a:defPPr>
            <a:lvl1pPr lvl="0" algn="ctr" eaLnBrk="0" hangingPunct="0">
              <a:defRPr sz="15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fr-FR" sz="1355" u="sng" dirty="0">
                <a:solidFill>
                  <a:srgbClr val="09213B">
                    <a:lumMod val="50000"/>
                  </a:srgbClr>
                </a:solidFill>
                <a:latin typeface="Calibri"/>
              </a:rPr>
              <a:t>Opérations souveraines ou à garantie souveraine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659344" y="6326749"/>
            <a:ext cx="374096" cy="265993"/>
          </a:xfrm>
        </p:spPr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EDC8AA99-7238-42D3-B68A-A4E1B56FEE73}" type="slidenum">
              <a:rPr lang="en-US" b="1">
                <a:solidFill>
                  <a:prstClr val="black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639293" y="245993"/>
            <a:ext cx="8020050" cy="887935"/>
          </a:xfrm>
          <a:noFill/>
        </p:spPr>
        <p:txBody>
          <a:bodyPr wrap="square" rtlCol="0">
            <a:spAutoFit/>
          </a:bodyPr>
          <a:lstStyle/>
          <a:p>
            <a:pPr marL="75312"/>
            <a:r>
              <a:rPr lang="fr-FR" sz="2585" dirty="0">
                <a:solidFill>
                  <a:srgbClr val="4040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Des solutions de financement adaptées aux capacités de chaque pays africain (2/2)</a:t>
            </a:r>
            <a:endParaRPr lang="en-US" sz="2585" dirty="0">
              <a:solidFill>
                <a:srgbClr val="4040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72" name="TextBox 68"/>
          <p:cNvSpPr txBox="1"/>
          <p:nvPr/>
        </p:nvSpPr>
        <p:spPr>
          <a:xfrm>
            <a:off x="5988195" y="1455085"/>
            <a:ext cx="2336825" cy="479711"/>
          </a:xfrm>
          <a:prstGeom prst="rect">
            <a:avLst/>
          </a:prstGeom>
        </p:spPr>
        <p:txBody>
          <a:bodyPr wrap="square" lIns="62070" tIns="31034" rIns="62070" bIns="31034">
            <a:spAutoFit/>
          </a:bodyPr>
          <a:lstStyle>
            <a:defPPr>
              <a:defRPr lang="en-US"/>
            </a:defPPr>
            <a:lvl1pPr lvl="0" algn="ctr" eaLnBrk="0" hangingPunct="0">
              <a:defRPr sz="15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fr-FR" sz="1355" u="sng" dirty="0">
                <a:solidFill>
                  <a:srgbClr val="09213B">
                    <a:lumMod val="50000"/>
                  </a:srgbClr>
                </a:solidFill>
                <a:latin typeface="Calibri"/>
              </a:rPr>
              <a:t>Opérations sans garantie souveraine ou du secteur privé</a:t>
            </a:r>
          </a:p>
        </p:txBody>
      </p:sp>
      <p:sp>
        <p:nvSpPr>
          <p:cNvPr id="70" name="Rounded Rectangle 261"/>
          <p:cNvSpPr/>
          <p:nvPr/>
        </p:nvSpPr>
        <p:spPr>
          <a:xfrm>
            <a:off x="6356416" y="4890498"/>
            <a:ext cx="1893502" cy="1097125"/>
          </a:xfrm>
          <a:prstGeom prst="roundRect">
            <a:avLst/>
          </a:prstGeom>
          <a:solidFill>
            <a:srgbClr val="FCEDD3"/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/>
          <a:lstStyle/>
          <a:p>
            <a:pPr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00"/>
              </a:buClr>
              <a:buSzPct val="75000"/>
              <a:defRPr/>
            </a:pPr>
            <a:r>
              <a:rPr lang="fr-FR" sz="1016" b="1" dirty="0">
                <a:solidFill>
                  <a:srgbClr val="09213B">
                    <a:lumMod val="50000"/>
                  </a:srgbClr>
                </a:solidFill>
                <a:latin typeface="Calibri"/>
              </a:rPr>
              <a:t>Projets enclaves</a:t>
            </a:r>
          </a:p>
          <a:p>
            <a:pPr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00"/>
              </a:buClr>
              <a:buSzPct val="75000"/>
              <a:defRPr/>
            </a:pPr>
            <a:endParaRPr lang="fr-FR" sz="1016" b="1" dirty="0">
              <a:solidFill>
                <a:srgbClr val="09213B">
                  <a:lumMod val="50000"/>
                </a:srgbClr>
              </a:solidFill>
              <a:latin typeface="Calibri"/>
            </a:endParaRPr>
          </a:p>
          <a:p>
            <a:pPr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9900"/>
              </a:buClr>
              <a:buSzPct val="75000"/>
              <a:defRPr/>
            </a:pPr>
            <a:r>
              <a:rPr lang="fr-FR" sz="1016" b="1" dirty="0">
                <a:solidFill>
                  <a:srgbClr val="09213B">
                    <a:lumMod val="50000"/>
                  </a:srgbClr>
                </a:solidFill>
                <a:latin typeface="Calibri"/>
              </a:rPr>
              <a:t>Entités publiques et Projets autonomes, orientés vers l’exportation, situés dans un pays éligible au FAD</a:t>
            </a:r>
          </a:p>
          <a:p>
            <a:pPr algn="just" defTabSz="8440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defRPr/>
            </a:pPr>
            <a:endParaRPr lang="fr-FR" sz="1085" b="1" dirty="0">
              <a:solidFill>
                <a:srgbClr val="09213B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73" name="Straight Connector 17"/>
          <p:cNvCxnSpPr/>
          <p:nvPr/>
        </p:nvCxnSpPr>
        <p:spPr>
          <a:xfrm>
            <a:off x="901766" y="1130317"/>
            <a:ext cx="7526872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5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38918" y="6294592"/>
            <a:ext cx="481578" cy="299639"/>
          </a:xfrm>
        </p:spPr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03763F61-4050-4A94-A5C8-59F4CD9F00CD}" type="slidenum">
              <a:rPr lang="en-GB">
                <a:solidFill>
                  <a:srgbClr val="000066"/>
                </a:solidFill>
                <a:latin typeface="Calibri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dirty="0">
              <a:solidFill>
                <a:srgbClr val="000066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63824" y="3800462"/>
            <a:ext cx="1978932" cy="21119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fillRef>
          <a:effect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effectRef>
          <a:fontRef idx="minor">
            <a:schemeClr val="lt1"/>
          </a:fontRef>
        </p:style>
        <p:txBody>
          <a:bodyPr lIns="83199" tIns="41599" rIns="83199" bIns="41599" anchor="ctr"/>
          <a:lstStyle/>
          <a:p>
            <a:pPr marL="163785" indent="-166117" algn="ctr" defTabSz="52579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0412C"/>
              </a:buClr>
              <a:buSzPct val="170000"/>
              <a:tabLst>
                <a:tab pos="166117" algn="l"/>
              </a:tabLst>
            </a:pPr>
            <a:endParaRPr lang="en-GB" sz="1662" b="1" dirty="0">
              <a:solidFill>
                <a:srgbClr val="000066"/>
              </a:solidFill>
              <a:latin typeface="Calibri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41259" y="3789425"/>
            <a:ext cx="1978932" cy="21119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3">
            <a:schemeClr val="dk2"/>
          </a:fillRef>
          <a:effect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effectRef>
          <a:fontRef idx="minor">
            <a:schemeClr val="lt1"/>
          </a:fontRef>
        </p:style>
        <p:txBody>
          <a:bodyPr lIns="76420" tIns="38210" rIns="76420" bIns="38210" rtlCol="0"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endParaRPr lang="en-GB" sz="1085" b="1" dirty="0">
              <a:solidFill>
                <a:srgbClr val="000066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13272" y="1515491"/>
            <a:ext cx="1978932" cy="206265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3">
            <a:schemeClr val="dk2"/>
          </a:fillRef>
          <a:effect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effectRef>
          <a:fontRef idx="minor">
            <a:schemeClr val="lt1"/>
          </a:fontRef>
        </p:style>
        <p:txBody>
          <a:bodyPr lIns="76420" tIns="38210" rIns="76420" bIns="38210" rtlCol="0"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endParaRPr lang="en-GB" sz="1085" b="1" dirty="0">
              <a:solidFill>
                <a:srgbClr val="FF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TextBox 47"/>
          <p:cNvSpPr txBox="1">
            <a:spLocks noChangeArrowheads="1"/>
          </p:cNvSpPr>
          <p:nvPr/>
        </p:nvSpPr>
        <p:spPr bwMode="auto">
          <a:xfrm>
            <a:off x="5022516" y="2597348"/>
            <a:ext cx="1668720" cy="85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99" tIns="41599" rIns="83199" bIns="41599"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251" b="1" dirty="0" err="1">
                <a:solidFill>
                  <a:prstClr val="white"/>
                </a:solidFill>
                <a:latin typeface="Calibri"/>
                <a:cs typeface="Arial"/>
              </a:rPr>
              <a:t>Allouer</a:t>
            </a:r>
            <a:r>
              <a:rPr lang="en-GB" sz="1251" b="1" dirty="0">
                <a:solidFill>
                  <a:prstClr val="white"/>
                </a:solidFill>
                <a:latin typeface="Calibri"/>
                <a:cs typeface="Arial"/>
              </a:rPr>
              <a:t> le </a:t>
            </a:r>
            <a:r>
              <a:rPr lang="en-GB" sz="1251" b="1" dirty="0" err="1">
                <a:solidFill>
                  <a:prstClr val="white"/>
                </a:solidFill>
                <a:latin typeface="Calibri"/>
                <a:cs typeface="Arial"/>
              </a:rPr>
              <a:t>peu</a:t>
            </a:r>
            <a:r>
              <a:rPr lang="en-GB" sz="1251" b="1" dirty="0">
                <a:solidFill>
                  <a:prstClr val="white"/>
                </a:solidFill>
                <a:latin typeface="Calibri"/>
                <a:cs typeface="Arial"/>
              </a:rPr>
              <a:t> de capital risque </a:t>
            </a:r>
            <a:r>
              <a:rPr lang="en-GB" sz="1251" b="1" dirty="0" err="1">
                <a:solidFill>
                  <a:prstClr val="white"/>
                </a:solidFill>
                <a:latin typeface="Calibri"/>
                <a:cs typeface="Arial"/>
              </a:rPr>
              <a:t>disponible</a:t>
            </a:r>
            <a:r>
              <a:rPr lang="en-GB" sz="1251" b="1" dirty="0">
                <a:solidFill>
                  <a:prstClr val="white"/>
                </a:solidFill>
                <a:latin typeface="Calibri"/>
                <a:cs typeface="Arial"/>
              </a:rPr>
              <a:t> aux projets </a:t>
            </a:r>
            <a:r>
              <a:rPr lang="en-GB" sz="1251" b="1" dirty="0" err="1">
                <a:solidFill>
                  <a:prstClr val="white"/>
                </a:solidFill>
                <a:latin typeface="Calibri"/>
                <a:cs typeface="Arial"/>
              </a:rPr>
              <a:t>structurants</a:t>
            </a:r>
            <a:endParaRPr lang="en-GB" sz="1251" b="1" dirty="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42957" y="2149108"/>
            <a:ext cx="1810346" cy="545932"/>
          </a:xfrm>
          <a:prstGeom prst="rect">
            <a:avLst/>
          </a:prstGeom>
          <a:noFill/>
        </p:spPr>
        <p:txBody>
          <a:bodyPr wrap="square" lIns="83199" tIns="41599" rIns="83199" bIns="41599" rtlCol="0"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501" b="1" dirty="0">
                <a:solidFill>
                  <a:prstClr val="white"/>
                </a:solidFill>
                <a:latin typeface="Calibri"/>
                <a:cs typeface="Arial"/>
              </a:rPr>
              <a:t>PRISES DE PARTICIPATION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1647" y="1461336"/>
            <a:ext cx="1978932" cy="20626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fillRef>
          <a:effect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effectRef>
          <a:fontRef idx="minor">
            <a:schemeClr val="lt1"/>
          </a:fontRef>
        </p:style>
        <p:txBody>
          <a:bodyPr lIns="83199" tIns="41599" rIns="83199" bIns="41599" anchor="ctr"/>
          <a:lstStyle/>
          <a:p>
            <a:pPr marL="163785" indent="-166117" algn="ctr" defTabSz="52579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0412C"/>
              </a:buClr>
              <a:buSzPct val="170000"/>
              <a:tabLst>
                <a:tab pos="166117" algn="l"/>
              </a:tabLst>
              <a:defRPr/>
            </a:pPr>
            <a:endParaRPr lang="en-GB" sz="1662" b="1" dirty="0">
              <a:solidFill>
                <a:srgbClr val="000066"/>
              </a:solidFill>
              <a:latin typeface="Calibri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33513" y="1509770"/>
            <a:ext cx="1978932" cy="206265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fillRef>
          <a:effect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effectRef>
          <a:fontRef idx="minor">
            <a:schemeClr val="lt1"/>
          </a:fontRef>
        </p:style>
        <p:txBody>
          <a:bodyPr lIns="83199" tIns="41599" rIns="83199" bIns="41599" anchor="ctr"/>
          <a:lstStyle/>
          <a:p>
            <a:pPr marL="163785" indent="-166117" algn="ctr" defTabSz="52579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0412C"/>
              </a:buClr>
              <a:buSzPct val="170000"/>
              <a:tabLst>
                <a:tab pos="166117" algn="l"/>
              </a:tabLst>
            </a:pPr>
            <a:endParaRPr lang="en-GB" sz="1662" b="1" dirty="0">
              <a:solidFill>
                <a:prstClr val="white"/>
              </a:solidFill>
              <a:latin typeface="Calibri"/>
              <a:cs typeface="Arial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68" y="1636261"/>
            <a:ext cx="1067694" cy="54277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17238" y="1611988"/>
            <a:ext cx="1861822" cy="1786947"/>
            <a:chOff x="4270406" y="1455636"/>
            <a:chExt cx="2066925" cy="1935859"/>
          </a:xfrm>
          <a:noFill/>
        </p:grpSpPr>
        <p:sp>
          <p:nvSpPr>
            <p:cNvPr id="13" name="TextBox 47"/>
            <p:cNvSpPr txBox="1">
              <a:spLocks noChangeArrowheads="1"/>
            </p:cNvSpPr>
            <p:nvPr/>
          </p:nvSpPr>
          <p:spPr bwMode="auto">
            <a:xfrm>
              <a:off x="4270406" y="2457351"/>
              <a:ext cx="2066925" cy="9341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51" b="1" dirty="0" err="1">
                  <a:solidFill>
                    <a:srgbClr val="000066"/>
                  </a:solidFill>
                  <a:latin typeface="Calibri"/>
                  <a:cs typeface="Arial"/>
                </a:rPr>
                <a:t>Fournir</a:t>
              </a:r>
              <a:r>
                <a:rPr lang="en-GB" sz="1251" b="1" dirty="0">
                  <a:solidFill>
                    <a:srgbClr val="000066"/>
                  </a:solidFill>
                  <a:latin typeface="Calibri"/>
                  <a:cs typeface="Arial"/>
                </a:rPr>
                <a:t> des financements à long </a:t>
              </a:r>
              <a:r>
                <a:rPr lang="en-GB" sz="1251" b="1" dirty="0" err="1">
                  <a:solidFill>
                    <a:srgbClr val="000066"/>
                  </a:solidFill>
                  <a:latin typeface="Calibri"/>
                  <a:cs typeface="Arial"/>
                </a:rPr>
                <a:t>terme</a:t>
              </a:r>
              <a:r>
                <a:rPr lang="en-GB" sz="1251" b="1" dirty="0">
                  <a:solidFill>
                    <a:srgbClr val="000066"/>
                  </a:solidFill>
                  <a:latin typeface="Calibri"/>
                  <a:cs typeface="Arial"/>
                </a:rPr>
                <a:t> aux pays et au secteur privé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76723" y="2019300"/>
              <a:ext cx="2009777" cy="3502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501" b="1" dirty="0">
                  <a:solidFill>
                    <a:srgbClr val="000066"/>
                  </a:solidFill>
                  <a:latin typeface="Calibri"/>
                  <a:cs typeface="Arial"/>
                </a:rPr>
                <a:t>PRODUITS DE PRET</a:t>
              </a:r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578" y="1455636"/>
              <a:ext cx="1185312" cy="588003"/>
            </a:xfrm>
            <a:prstGeom prst="rect">
              <a:avLst/>
            </a:prstGeom>
            <a:grpFill/>
          </p:spPr>
        </p:pic>
      </p:grpSp>
      <p:grpSp>
        <p:nvGrpSpPr>
          <p:cNvPr id="22" name="Group 21"/>
          <p:cNvGrpSpPr/>
          <p:nvPr/>
        </p:nvGrpSpPr>
        <p:grpSpPr>
          <a:xfrm>
            <a:off x="2514708" y="1638465"/>
            <a:ext cx="1948265" cy="1696851"/>
            <a:chOff x="6513274" y="1435316"/>
            <a:chExt cx="2162888" cy="1838256"/>
          </a:xfrm>
          <a:noFill/>
        </p:grpSpPr>
        <p:sp>
          <p:nvSpPr>
            <p:cNvPr id="14" name="TextBox 47"/>
            <p:cNvSpPr txBox="1">
              <a:spLocks noChangeArrowheads="1"/>
            </p:cNvSpPr>
            <p:nvPr/>
          </p:nvSpPr>
          <p:spPr bwMode="auto">
            <a:xfrm>
              <a:off x="6591672" y="2339427"/>
              <a:ext cx="2084490" cy="9341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51" b="1" dirty="0" err="1">
                  <a:solidFill>
                    <a:prstClr val="white"/>
                  </a:solidFill>
                  <a:latin typeface="Calibri"/>
                  <a:cs typeface="Arial"/>
                </a:rPr>
                <a:t>Attenuer</a:t>
              </a:r>
              <a:r>
                <a:rPr lang="en-GB" sz="1251" b="1" dirty="0">
                  <a:solidFill>
                    <a:prstClr val="white"/>
                  </a:solidFill>
                  <a:latin typeface="Calibri"/>
                  <a:cs typeface="Arial"/>
                </a:rPr>
                <a:t> la prime de risque </a:t>
              </a:r>
              <a:r>
                <a:rPr lang="en-GB" sz="1251" b="1" dirty="0" err="1">
                  <a:solidFill>
                    <a:prstClr val="white"/>
                  </a:solidFill>
                  <a:latin typeface="Calibri"/>
                  <a:cs typeface="Arial"/>
                </a:rPr>
                <a:t>souvent</a:t>
              </a:r>
              <a:r>
                <a:rPr lang="en-GB" sz="1251" b="1" dirty="0">
                  <a:solidFill>
                    <a:prstClr val="white"/>
                  </a:solidFill>
                  <a:latin typeface="Calibri"/>
                  <a:cs typeface="Arial"/>
                </a:rPr>
                <a:t> </a:t>
              </a:r>
              <a:r>
                <a:rPr lang="en-GB" sz="1251" b="1" dirty="0" err="1">
                  <a:solidFill>
                    <a:prstClr val="white"/>
                  </a:solidFill>
                  <a:latin typeface="Calibri"/>
                  <a:cs typeface="Arial"/>
                </a:rPr>
                <a:t>rattachée</a:t>
              </a:r>
              <a:r>
                <a:rPr lang="en-GB" sz="1251" b="1" dirty="0">
                  <a:solidFill>
                    <a:prstClr val="white"/>
                  </a:solidFill>
                  <a:latin typeface="Calibri"/>
                  <a:cs typeface="Arial"/>
                </a:rPr>
                <a:t> aux </a:t>
              </a:r>
              <a:r>
                <a:rPr lang="en-GB" sz="1251" b="1" dirty="0" err="1">
                  <a:solidFill>
                    <a:prstClr val="white"/>
                  </a:solidFill>
                  <a:latin typeface="Calibri"/>
                  <a:cs typeface="Arial"/>
                </a:rPr>
                <a:t>investissements</a:t>
              </a:r>
              <a:r>
                <a:rPr lang="en-GB" sz="1251" b="1" dirty="0">
                  <a:solidFill>
                    <a:prstClr val="white"/>
                  </a:solidFill>
                  <a:latin typeface="Calibri"/>
                  <a:cs typeface="Arial"/>
                </a:rPr>
                <a:t> en Afrique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513274" y="2028825"/>
              <a:ext cx="2154475" cy="3502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501" b="1" dirty="0">
                  <a:solidFill>
                    <a:prstClr val="white"/>
                  </a:solidFill>
                  <a:latin typeface="Calibri"/>
                  <a:cs typeface="Arial"/>
                </a:rPr>
                <a:t>GARANTIES</a:t>
              </a:r>
            </a:p>
          </p:txBody>
        </p: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58" y="1435316"/>
              <a:ext cx="1185312" cy="588003"/>
            </a:xfrm>
            <a:prstGeom prst="rect">
              <a:avLst/>
            </a:prstGeom>
            <a:grpFill/>
          </p:spPr>
        </p:pic>
      </p:grpSp>
      <p:sp>
        <p:nvSpPr>
          <p:cNvPr id="15" name="TextBox 47"/>
          <p:cNvSpPr txBox="1">
            <a:spLocks noChangeArrowheads="1"/>
          </p:cNvSpPr>
          <p:nvPr/>
        </p:nvSpPr>
        <p:spPr bwMode="auto">
          <a:xfrm>
            <a:off x="1365964" y="4979384"/>
            <a:ext cx="1722206" cy="85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99" tIns="41599" rIns="83199" bIns="41599"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251" b="1" dirty="0">
                <a:solidFill>
                  <a:srgbClr val="000066"/>
                </a:solidFill>
                <a:latin typeface="Calibri"/>
                <a:cs typeface="Arial"/>
              </a:rPr>
              <a:t>Permettre à </a:t>
            </a:r>
            <a:r>
              <a:rPr lang="en-GB" sz="1251" b="1" dirty="0" err="1">
                <a:solidFill>
                  <a:srgbClr val="000066"/>
                </a:solidFill>
                <a:latin typeface="Calibri"/>
                <a:cs typeface="Arial"/>
              </a:rPr>
              <a:t>nos</a:t>
            </a:r>
            <a:r>
              <a:rPr lang="en-GB" sz="1251" b="1" dirty="0">
                <a:solidFill>
                  <a:srgbClr val="000066"/>
                </a:solidFill>
                <a:latin typeface="Calibri"/>
                <a:cs typeface="Arial"/>
              </a:rPr>
              <a:t> clients de </a:t>
            </a:r>
            <a:r>
              <a:rPr lang="en-GB" sz="1251" b="1" dirty="0" err="1">
                <a:solidFill>
                  <a:srgbClr val="000066"/>
                </a:solidFill>
                <a:latin typeface="Calibri"/>
                <a:cs typeface="Arial"/>
              </a:rPr>
              <a:t>couvrir</a:t>
            </a:r>
            <a:r>
              <a:rPr lang="en-GB" sz="1251" b="1" dirty="0">
                <a:solidFill>
                  <a:srgbClr val="000066"/>
                </a:solidFill>
                <a:latin typeface="Calibri"/>
                <a:cs typeface="Arial"/>
              </a:rPr>
              <a:t> et de </a:t>
            </a:r>
            <a:r>
              <a:rPr lang="en-GB" sz="1251" b="1" dirty="0" err="1">
                <a:solidFill>
                  <a:srgbClr val="000066"/>
                </a:solidFill>
                <a:latin typeface="Calibri"/>
                <a:cs typeface="Arial"/>
              </a:rPr>
              <a:t>gérer</a:t>
            </a:r>
            <a:r>
              <a:rPr lang="en-GB" sz="1251" b="1" dirty="0">
                <a:solidFill>
                  <a:srgbClr val="000066"/>
                </a:solidFill>
                <a:latin typeface="Calibri"/>
                <a:cs typeface="Arial"/>
              </a:rPr>
              <a:t> </a:t>
            </a:r>
            <a:r>
              <a:rPr lang="en-GB" sz="1251" b="1" dirty="0" err="1">
                <a:solidFill>
                  <a:srgbClr val="000066"/>
                </a:solidFill>
                <a:latin typeface="Calibri"/>
                <a:cs typeface="Arial"/>
              </a:rPr>
              <a:t>leurs</a:t>
            </a:r>
            <a:r>
              <a:rPr lang="en-GB" sz="1251" b="1" dirty="0">
                <a:solidFill>
                  <a:srgbClr val="000066"/>
                </a:solidFill>
                <a:latin typeface="Calibri"/>
                <a:cs typeface="Arial"/>
              </a:rPr>
              <a:t> </a:t>
            </a:r>
            <a:r>
              <a:rPr lang="en-GB" sz="1251" b="1" dirty="0" err="1">
                <a:solidFill>
                  <a:srgbClr val="000066"/>
                </a:solidFill>
                <a:latin typeface="Calibri"/>
                <a:cs typeface="Arial"/>
              </a:rPr>
              <a:t>dettes</a:t>
            </a:r>
            <a:r>
              <a:rPr lang="en-GB" sz="1251" b="1" dirty="0">
                <a:solidFill>
                  <a:srgbClr val="000066"/>
                </a:solidFill>
                <a:latin typeface="Calibri"/>
                <a:cs typeface="Arial"/>
              </a:rPr>
              <a:t> de </a:t>
            </a:r>
            <a:r>
              <a:rPr lang="en-GB" sz="1251" b="1" dirty="0" err="1">
                <a:solidFill>
                  <a:srgbClr val="000066"/>
                </a:solidFill>
                <a:latin typeface="Calibri"/>
                <a:cs typeface="Arial"/>
              </a:rPr>
              <a:t>manière</a:t>
            </a:r>
            <a:r>
              <a:rPr lang="en-GB" sz="1251" b="1" dirty="0">
                <a:solidFill>
                  <a:srgbClr val="000066"/>
                </a:solidFill>
                <a:latin typeface="Calibri"/>
                <a:cs typeface="Arial"/>
              </a:rPr>
              <a:t> </a:t>
            </a:r>
            <a:r>
              <a:rPr lang="en-GB" sz="1251" b="1" dirty="0" err="1">
                <a:solidFill>
                  <a:srgbClr val="000066"/>
                </a:solidFill>
                <a:latin typeface="Calibri"/>
                <a:cs typeface="Arial"/>
              </a:rPr>
              <a:t>responsable</a:t>
            </a:r>
            <a:endParaRPr lang="en-GB" sz="1251" b="1" dirty="0">
              <a:solidFill>
                <a:srgbClr val="000066"/>
              </a:solidFill>
              <a:latin typeface="Calibri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15406" y="4466871"/>
            <a:ext cx="1969938" cy="545932"/>
          </a:xfrm>
          <a:prstGeom prst="rect">
            <a:avLst/>
          </a:prstGeom>
          <a:noFill/>
        </p:spPr>
        <p:txBody>
          <a:bodyPr wrap="square" lIns="83199" tIns="41599" rIns="83199" bIns="41599" rtlCol="0"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501" b="1" dirty="0">
                <a:solidFill>
                  <a:srgbClr val="000066"/>
                </a:solidFill>
                <a:latin typeface="Calibri"/>
                <a:cs typeface="Arial"/>
              </a:rPr>
              <a:t>PRODUITS DE GESTION DE RISQUE </a:t>
            </a: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62" y="3939589"/>
            <a:ext cx="1067694" cy="542772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3611970" y="4424145"/>
            <a:ext cx="1875405" cy="776892"/>
          </a:xfrm>
          <a:prstGeom prst="rect">
            <a:avLst/>
          </a:prstGeom>
          <a:noFill/>
        </p:spPr>
        <p:txBody>
          <a:bodyPr wrap="square" lIns="83199" tIns="41599" rIns="83199" bIns="41599" rtlCol="0"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501" b="1" dirty="0">
                <a:solidFill>
                  <a:prstClr val="white"/>
                </a:solidFill>
                <a:latin typeface="Calibri"/>
                <a:cs typeface="Arial"/>
              </a:rPr>
              <a:t>ASSISTANCE TECHNIQUE &amp; COFINANCEMENT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491" y="3928459"/>
            <a:ext cx="1106064" cy="542772"/>
          </a:xfrm>
          <a:prstGeom prst="rect">
            <a:avLst/>
          </a:prstGeom>
        </p:spPr>
      </p:pic>
      <p:sp>
        <p:nvSpPr>
          <p:cNvPr id="51" name="TextBox 47"/>
          <p:cNvSpPr txBox="1">
            <a:spLocks noChangeArrowheads="1"/>
          </p:cNvSpPr>
          <p:nvPr/>
        </p:nvSpPr>
        <p:spPr bwMode="auto">
          <a:xfrm>
            <a:off x="3639733" y="5147675"/>
            <a:ext cx="1875333" cy="66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199" tIns="41599" rIns="83199" bIns="41599"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251" b="1" dirty="0">
                <a:solidFill>
                  <a:prstClr val="white"/>
                </a:solidFill>
                <a:latin typeface="Calibri"/>
                <a:cs typeface="Arial"/>
              </a:rPr>
              <a:t>Financer le </a:t>
            </a:r>
            <a:r>
              <a:rPr lang="en-GB" sz="1251" b="1" dirty="0" err="1">
                <a:solidFill>
                  <a:prstClr val="white"/>
                </a:solidFill>
                <a:latin typeface="Calibri"/>
                <a:cs typeface="Arial"/>
              </a:rPr>
              <a:t>renforcement</a:t>
            </a:r>
            <a:r>
              <a:rPr lang="en-GB" sz="1251" b="1" dirty="0">
                <a:solidFill>
                  <a:prstClr val="white"/>
                </a:solidFill>
                <a:latin typeface="Calibri"/>
                <a:cs typeface="Arial"/>
              </a:rPr>
              <a:t> des </a:t>
            </a:r>
            <a:r>
              <a:rPr lang="en-GB" sz="1251" b="1" dirty="0" err="1">
                <a:solidFill>
                  <a:prstClr val="white"/>
                </a:solidFill>
                <a:latin typeface="Calibri"/>
                <a:cs typeface="Arial"/>
              </a:rPr>
              <a:t>capacités</a:t>
            </a:r>
            <a:r>
              <a:rPr lang="en-GB" sz="1251" b="1" dirty="0">
                <a:solidFill>
                  <a:prstClr val="white"/>
                </a:solidFill>
                <a:latin typeface="Calibri"/>
                <a:cs typeface="Arial"/>
              </a:rPr>
              <a:t> et la </a:t>
            </a:r>
            <a:r>
              <a:rPr lang="en-GB" sz="1251" b="1" dirty="0" err="1">
                <a:solidFill>
                  <a:prstClr val="white"/>
                </a:solidFill>
                <a:latin typeface="Calibri"/>
                <a:cs typeface="Arial"/>
              </a:rPr>
              <a:t>préparation</a:t>
            </a:r>
            <a:r>
              <a:rPr lang="en-GB" sz="1251" b="1" dirty="0">
                <a:solidFill>
                  <a:prstClr val="white"/>
                </a:solidFill>
                <a:latin typeface="Calibri"/>
                <a:cs typeface="Arial"/>
              </a:rPr>
              <a:t> des projets</a:t>
            </a: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397833" y="509957"/>
            <a:ext cx="8175330" cy="397119"/>
          </a:xfrm>
          <a:prstGeom prst="rect">
            <a:avLst/>
          </a:prstGeom>
        </p:spPr>
        <p:txBody>
          <a:bodyPr/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Arial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Arial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Arial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Arial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Arial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Arial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Arial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0402C"/>
                </a:solidFill>
                <a:latin typeface="Arial" charset="0"/>
              </a:defRPr>
            </a:lvl9pPr>
          </a:lstStyle>
          <a:p>
            <a:pPr algn="ctr" defTabSz="703402">
              <a:lnSpc>
                <a:spcPct val="90000"/>
              </a:lnSpc>
              <a:defRPr/>
            </a:pPr>
            <a:r>
              <a:rPr lang="en-US" sz="258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L’OFFRE DE PRODUITS FINANCIERS</a:t>
            </a:r>
          </a:p>
        </p:txBody>
      </p:sp>
      <p:cxnSp>
        <p:nvCxnSpPr>
          <p:cNvPr id="42" name="Straight Connector 17"/>
          <p:cNvCxnSpPr/>
          <p:nvPr/>
        </p:nvCxnSpPr>
        <p:spPr>
          <a:xfrm>
            <a:off x="547445" y="980471"/>
            <a:ext cx="776700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Rectangle à coins arrondis 37"/>
          <p:cNvSpPr/>
          <p:nvPr/>
        </p:nvSpPr>
        <p:spPr>
          <a:xfrm>
            <a:off x="236167" y="1539396"/>
            <a:ext cx="424104" cy="273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31" b="1" dirty="0">
                <a:solidFill>
                  <a:prstClr val="white"/>
                </a:solidFill>
                <a:latin typeface="Calibri"/>
                <a:cs typeface="Arial"/>
              </a:rPr>
              <a:t>1</a:t>
            </a:r>
          </a:p>
        </p:txBody>
      </p:sp>
      <p:sp>
        <p:nvSpPr>
          <p:cNvPr id="44" name="Rectangle à coins arrondis 37"/>
          <p:cNvSpPr/>
          <p:nvPr/>
        </p:nvSpPr>
        <p:spPr>
          <a:xfrm>
            <a:off x="2539929" y="1544012"/>
            <a:ext cx="424104" cy="273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31" b="1" dirty="0">
                <a:solidFill>
                  <a:prstClr val="white"/>
                </a:solidFill>
                <a:latin typeface="Calibri"/>
                <a:cs typeface="Arial"/>
              </a:rPr>
              <a:t>2</a:t>
            </a:r>
          </a:p>
        </p:txBody>
      </p:sp>
      <p:sp>
        <p:nvSpPr>
          <p:cNvPr id="45" name="Rectangle à coins arrondis 37"/>
          <p:cNvSpPr/>
          <p:nvPr/>
        </p:nvSpPr>
        <p:spPr>
          <a:xfrm>
            <a:off x="4791142" y="1557676"/>
            <a:ext cx="420807" cy="273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31" b="1" dirty="0">
                <a:solidFill>
                  <a:prstClr val="white"/>
                </a:solidFill>
                <a:latin typeface="Calibri"/>
                <a:cs typeface="Arial"/>
              </a:rPr>
              <a:t>3</a:t>
            </a:r>
          </a:p>
        </p:txBody>
      </p:sp>
      <p:sp>
        <p:nvSpPr>
          <p:cNvPr id="48" name="Rectangle à coins arrondis 37"/>
          <p:cNvSpPr/>
          <p:nvPr/>
        </p:nvSpPr>
        <p:spPr>
          <a:xfrm>
            <a:off x="1234779" y="3886125"/>
            <a:ext cx="420807" cy="273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31" b="1" dirty="0">
                <a:solidFill>
                  <a:prstClr val="white"/>
                </a:solidFill>
                <a:latin typeface="Calibri"/>
                <a:cs typeface="Arial"/>
              </a:rPr>
              <a:t>5</a:t>
            </a:r>
          </a:p>
        </p:txBody>
      </p:sp>
      <p:sp>
        <p:nvSpPr>
          <p:cNvPr id="52" name="Rectangle à coins arrondis 37"/>
          <p:cNvSpPr/>
          <p:nvPr/>
        </p:nvSpPr>
        <p:spPr>
          <a:xfrm>
            <a:off x="3476289" y="3872943"/>
            <a:ext cx="420807" cy="273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31" b="1" dirty="0">
                <a:solidFill>
                  <a:prstClr val="white"/>
                </a:solidFill>
                <a:latin typeface="Calibri"/>
                <a:cs typeface="Arial"/>
              </a:rPr>
              <a:t>6</a:t>
            </a:r>
          </a:p>
        </p:txBody>
      </p:sp>
      <p:sp>
        <p:nvSpPr>
          <p:cNvPr id="49" name="Rounded Rectangle 7"/>
          <p:cNvSpPr/>
          <p:nvPr/>
        </p:nvSpPr>
        <p:spPr>
          <a:xfrm>
            <a:off x="7021512" y="1509103"/>
            <a:ext cx="1978932" cy="2111980"/>
          </a:xfrm>
          <a:prstGeom prst="roundRect">
            <a:avLst/>
          </a:prstGeom>
          <a:gradFill flip="none" rotWithShape="1">
            <a:gsLst>
              <a:gs pos="14000">
                <a:srgbClr val="F8DBA6"/>
              </a:gs>
              <a:gs pos="2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3">
            <a:schemeClr val="dk2"/>
          </a:fillRef>
          <a:effectRef idx="3">
            <a:schemeClr val="accent1">
              <a:shade val="50000"/>
              <a:hueOff val="361437"/>
              <a:satOff val="-7560"/>
              <a:lumOff val="42063"/>
              <a:alphaOff val="0"/>
            </a:schemeClr>
          </a:effectRef>
          <a:fontRef idx="minor">
            <a:schemeClr val="lt1"/>
          </a:fontRef>
        </p:style>
        <p:txBody>
          <a:bodyPr lIns="76420" tIns="38210" rIns="76420" bIns="38210" rtlCol="0"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endParaRPr lang="en-GB" sz="1085" b="1" dirty="0">
              <a:solidFill>
                <a:srgbClr val="000066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55" name="Group 25"/>
          <p:cNvGrpSpPr/>
          <p:nvPr/>
        </p:nvGrpSpPr>
        <p:grpSpPr>
          <a:xfrm>
            <a:off x="7002375" y="1628405"/>
            <a:ext cx="2065962" cy="2009121"/>
            <a:chOff x="567757" y="3850374"/>
            <a:chExt cx="2293553" cy="2176548"/>
          </a:xfrm>
          <a:noFill/>
        </p:grpSpPr>
        <p:sp>
          <p:nvSpPr>
            <p:cNvPr id="57" name="TextBox 47"/>
            <p:cNvSpPr txBox="1">
              <a:spLocks noChangeArrowheads="1"/>
            </p:cNvSpPr>
            <p:nvPr/>
          </p:nvSpPr>
          <p:spPr bwMode="auto">
            <a:xfrm>
              <a:off x="589310" y="4884248"/>
              <a:ext cx="2167427" cy="11426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51" b="1" dirty="0">
                  <a:solidFill>
                    <a:srgbClr val="000066"/>
                  </a:solidFill>
                  <a:latin typeface="Calibri"/>
                  <a:cs typeface="Arial"/>
                </a:rPr>
                <a:t>Contribuer à </a:t>
              </a:r>
              <a:r>
                <a:rPr lang="en-GB" sz="1251" b="1" dirty="0" err="1">
                  <a:solidFill>
                    <a:srgbClr val="000066"/>
                  </a:solidFill>
                  <a:latin typeface="Calibri"/>
                  <a:cs typeface="Arial"/>
                </a:rPr>
                <a:t>résorber</a:t>
              </a:r>
              <a:r>
                <a:rPr lang="en-GB" sz="1251" b="1" dirty="0">
                  <a:solidFill>
                    <a:srgbClr val="000066"/>
                  </a:solidFill>
                  <a:latin typeface="Calibri"/>
                  <a:cs typeface="Arial"/>
                </a:rPr>
                <a:t> le </a:t>
              </a:r>
              <a:r>
                <a:rPr lang="en-GB" sz="1251" b="1" dirty="0" err="1">
                  <a:solidFill>
                    <a:srgbClr val="000066"/>
                  </a:solidFill>
                  <a:latin typeface="Calibri"/>
                  <a:cs typeface="Arial"/>
                </a:rPr>
                <a:t>déficit</a:t>
              </a:r>
              <a:r>
                <a:rPr lang="en-GB" sz="1251" b="1" dirty="0">
                  <a:solidFill>
                    <a:srgbClr val="000066"/>
                  </a:solidFill>
                  <a:latin typeface="Calibri"/>
                  <a:cs typeface="Arial"/>
                </a:rPr>
                <a:t> dans le financement du commerce en Afrique </a:t>
              </a:r>
              <a:r>
                <a:rPr lang="en-GB" sz="1251" b="1" dirty="0" err="1">
                  <a:solidFill>
                    <a:srgbClr val="000066"/>
                  </a:solidFill>
                  <a:latin typeface="Calibri"/>
                  <a:cs typeface="Arial"/>
                </a:rPr>
                <a:t>ou</a:t>
              </a:r>
              <a:r>
                <a:rPr lang="en-GB" sz="1251" b="1" dirty="0">
                  <a:solidFill>
                    <a:srgbClr val="000066"/>
                  </a:solidFill>
                  <a:latin typeface="Calibri"/>
                  <a:cs typeface="Arial"/>
                </a:rPr>
                <a:t> avec </a:t>
              </a:r>
              <a:r>
                <a:rPr lang="en-GB" sz="1251" b="1" dirty="0" err="1">
                  <a:solidFill>
                    <a:srgbClr val="000066"/>
                  </a:solidFill>
                  <a:latin typeface="Calibri"/>
                  <a:cs typeface="Arial"/>
                </a:rPr>
                <a:t>l’Afrique</a:t>
              </a:r>
              <a:endParaRPr lang="en-GB" sz="1251" b="1" dirty="0">
                <a:solidFill>
                  <a:srgbClr val="000066"/>
                </a:solidFill>
                <a:latin typeface="Calibri"/>
                <a:cs typeface="Arial"/>
              </a:endParaRPr>
            </a:p>
          </p:txBody>
        </p:sp>
        <p:sp>
          <p:nvSpPr>
            <p:cNvPr id="58" name="TextBox 49"/>
            <p:cNvSpPr txBox="1"/>
            <p:nvPr/>
          </p:nvSpPr>
          <p:spPr>
            <a:xfrm>
              <a:off x="567757" y="4390390"/>
              <a:ext cx="2293553" cy="6004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501" b="1" dirty="0">
                  <a:solidFill>
                    <a:srgbClr val="000066"/>
                  </a:solidFill>
                  <a:latin typeface="Calibri"/>
                  <a:cs typeface="Arial"/>
                </a:rPr>
                <a:t>FINANCEMENT DU COMMERCE</a:t>
              </a:r>
            </a:p>
          </p:txBody>
        </p:sp>
        <p:pic>
          <p:nvPicPr>
            <p:cNvPr id="60" name="Picture 10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979" y="3850374"/>
              <a:ext cx="1185312" cy="588003"/>
            </a:xfrm>
            <a:prstGeom prst="rect">
              <a:avLst/>
            </a:prstGeom>
            <a:grpFill/>
          </p:spPr>
        </p:pic>
      </p:grpSp>
      <p:sp>
        <p:nvSpPr>
          <p:cNvPr id="61" name="Rectangle à coins arrondis 37"/>
          <p:cNvSpPr/>
          <p:nvPr/>
        </p:nvSpPr>
        <p:spPr>
          <a:xfrm>
            <a:off x="6953824" y="1591921"/>
            <a:ext cx="420807" cy="273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31" b="1" dirty="0">
                <a:solidFill>
                  <a:prstClr val="white"/>
                </a:solidFill>
                <a:latin typeface="Calibri"/>
                <a:cs typeface="Arial"/>
              </a:rPr>
              <a:t>4</a:t>
            </a:r>
          </a:p>
        </p:txBody>
      </p:sp>
      <p:sp>
        <p:nvSpPr>
          <p:cNvPr id="63" name="Rounded Rectangle 3"/>
          <p:cNvSpPr/>
          <p:nvPr/>
        </p:nvSpPr>
        <p:spPr>
          <a:xfrm>
            <a:off x="6068469" y="3852407"/>
            <a:ext cx="1978932" cy="2062652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2451115"/>
              <a:satOff val="-3409"/>
              <a:lumOff val="-1307"/>
              <a:alphaOff val="0"/>
            </a:schemeClr>
          </a:fillRef>
          <a:effectRef idx="2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399" tIns="221856" rIns="233399" bIns="221856" numCol="1" spcCol="1270" anchor="ctr" anchorCtr="0">
            <a:noAutofit/>
          </a:bodyPr>
          <a:lstStyle/>
          <a:p>
            <a:pPr algn="ctr" defTabSz="738572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77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TextBox 4"/>
          <p:cNvSpPr txBox="1"/>
          <p:nvPr/>
        </p:nvSpPr>
        <p:spPr>
          <a:xfrm>
            <a:off x="6019502" y="4409991"/>
            <a:ext cx="2035016" cy="314971"/>
          </a:xfrm>
          <a:prstGeom prst="rect">
            <a:avLst/>
          </a:prstGeom>
          <a:noFill/>
        </p:spPr>
        <p:txBody>
          <a:bodyPr wrap="square" lIns="83199" tIns="41599" rIns="83199" bIns="41599" rtlCol="0"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1501" b="1" dirty="0">
                <a:solidFill>
                  <a:prstClr val="white"/>
                </a:solidFill>
                <a:latin typeface="Calibri"/>
                <a:cs typeface="Arial"/>
              </a:rPr>
              <a:t>AFFILIES SPECIALISES</a:t>
            </a:r>
          </a:p>
        </p:txBody>
      </p:sp>
      <p:grpSp>
        <p:nvGrpSpPr>
          <p:cNvPr id="66" name="Group 12"/>
          <p:cNvGrpSpPr/>
          <p:nvPr/>
        </p:nvGrpSpPr>
        <p:grpSpPr>
          <a:xfrm>
            <a:off x="6028286" y="3929132"/>
            <a:ext cx="2017447" cy="2054943"/>
            <a:chOff x="-1117592" y="1496276"/>
            <a:chExt cx="2239692" cy="2331939"/>
          </a:xfrm>
          <a:noFill/>
        </p:grpSpPr>
        <p:sp>
          <p:nvSpPr>
            <p:cNvPr id="67" name="TextBox 47"/>
            <p:cNvSpPr txBox="1">
              <a:spLocks noChangeArrowheads="1"/>
            </p:cNvSpPr>
            <p:nvPr/>
          </p:nvSpPr>
          <p:spPr bwMode="auto">
            <a:xfrm>
              <a:off x="-1117592" y="2412825"/>
              <a:ext cx="2239692" cy="14153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51" b="1" dirty="0">
                  <a:solidFill>
                    <a:prstClr val="white"/>
                  </a:solidFill>
                  <a:latin typeface="Calibri"/>
                  <a:cs typeface="Arial"/>
                </a:rPr>
                <a:t>Africa50</a:t>
              </a:r>
            </a:p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51" b="1" dirty="0" err="1">
                  <a:solidFill>
                    <a:prstClr val="white"/>
                  </a:solidFill>
                  <a:latin typeface="Calibri"/>
                  <a:cs typeface="Arial"/>
                </a:rPr>
                <a:t>Fonds</a:t>
              </a:r>
              <a:r>
                <a:rPr lang="en-GB" sz="1251" b="1" dirty="0">
                  <a:solidFill>
                    <a:prstClr val="white"/>
                  </a:solidFill>
                  <a:latin typeface="Calibri"/>
                  <a:cs typeface="Arial"/>
                </a:rPr>
                <a:t> Africain de Garantie </a:t>
              </a:r>
            </a:p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51" b="1" dirty="0">
                  <a:solidFill>
                    <a:prstClr val="white"/>
                  </a:solidFill>
                  <a:latin typeface="Calibri"/>
                  <a:cs typeface="Arial"/>
                </a:rPr>
                <a:t>GuarantCo</a:t>
              </a:r>
            </a:p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51" b="1" dirty="0" err="1">
                  <a:solidFill>
                    <a:prstClr val="white"/>
                  </a:solidFill>
                  <a:latin typeface="Calibri"/>
                  <a:cs typeface="Arial"/>
                </a:rPr>
                <a:t>Afrexim</a:t>
              </a:r>
              <a:r>
                <a:rPr lang="en-GB" sz="1251" b="1" dirty="0">
                  <a:solidFill>
                    <a:prstClr val="white"/>
                  </a:solidFill>
                  <a:latin typeface="Calibri"/>
                  <a:cs typeface="Arial"/>
                </a:rPr>
                <a:t> Bank</a:t>
              </a:r>
            </a:p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51" b="1" dirty="0">
                  <a:solidFill>
                    <a:prstClr val="white"/>
                  </a:solidFill>
                  <a:latin typeface="Calibri"/>
                  <a:cs typeface="Arial"/>
                </a:rPr>
                <a:t>…</a:t>
              </a:r>
            </a:p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lang="en-GB" sz="1251" b="1" dirty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pic>
          <p:nvPicPr>
            <p:cNvPr id="68" name="Pictur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1422" y="1496276"/>
              <a:ext cx="1185312" cy="588003"/>
            </a:xfrm>
            <a:prstGeom prst="rect">
              <a:avLst/>
            </a:prstGeom>
            <a:grpFill/>
          </p:spPr>
        </p:pic>
      </p:grpSp>
      <p:sp>
        <p:nvSpPr>
          <p:cNvPr id="69" name="Rectangle à coins arrondis 37"/>
          <p:cNvSpPr/>
          <p:nvPr/>
        </p:nvSpPr>
        <p:spPr>
          <a:xfrm>
            <a:off x="6019501" y="3906153"/>
            <a:ext cx="420807" cy="2730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31" b="1" dirty="0">
                <a:solidFill>
                  <a:prstClr val="white"/>
                </a:solidFill>
                <a:latin typeface="Calibri"/>
                <a:cs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628517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7" y="-20956"/>
            <a:ext cx="8915400" cy="717027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0E04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 PORTEFEUILLE  EN COURS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0E04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41044"/>
            <a:ext cx="4343401" cy="602762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pPr marL="82296" indent="0">
              <a:lnSpc>
                <a:spcPct val="90000"/>
              </a:lnSpc>
              <a:spcAft>
                <a:spcPts val="600"/>
              </a:spcAft>
              <a:buNone/>
            </a:pPr>
            <a:endParaRPr lang="fr-F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Engagements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nets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BAD en Côte d’Ivoire : </a:t>
            </a:r>
            <a:r>
              <a:rPr lang="fr-FR" sz="1700" b="1" dirty="0" smtClean="0">
                <a:solidFill>
                  <a:srgbClr val="0E04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1,43 milliard Euro</a:t>
            </a:r>
            <a:endParaRPr lang="fr-FR" sz="1700" b="1" dirty="0">
              <a:solidFill>
                <a:srgbClr val="0E04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Portefeuille de 23 opérations 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r-FR" sz="1700" b="1" dirty="0" smtClean="0">
                <a:solidFill>
                  <a:srgbClr val="0E04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(11) : 65%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r-FR" sz="1700" b="1" dirty="0" smtClean="0">
                <a:solidFill>
                  <a:srgbClr val="0E04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Privé (7) : 18%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r-FR" sz="1700" b="1" dirty="0" smtClean="0">
                <a:solidFill>
                  <a:srgbClr val="0E04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Régional (5) : 17%</a:t>
            </a:r>
          </a:p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3891A7"/>
              </a:buClr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Aft>
                <a:spcPts val="600"/>
              </a:spcAft>
              <a:buClr>
                <a:srgbClr val="3891A7"/>
              </a:buClr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engagements  de la BAD ont été multipliés par 6 entre 2013 à 2018 passant de 235 millions d’euros à 1,43 milliard euro à fin octobre 2018</a:t>
            </a:r>
            <a:endParaRPr lang="fr-FR" sz="1700" b="1" dirty="0" smtClean="0">
              <a:solidFill>
                <a:srgbClr val="0E04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</p:spPr>
        <p:txBody>
          <a:bodyPr/>
          <a:lstStyle/>
          <a:p>
            <a:fld id="{F9C73A2A-32B7-45FD-853B-7C28BEE129C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481" y="5737448"/>
            <a:ext cx="4332920" cy="1031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fr-FR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Nouvelle Politique de crédit : </a:t>
            </a:r>
            <a:r>
              <a:rPr lang="fr-FR" sz="1800" b="1" dirty="0" smtClean="0">
                <a:solidFill>
                  <a:srgbClr val="0E04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FAD éligible au guichet BAD pour les prêts souverains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400973"/>
              </p:ext>
            </p:extLst>
          </p:nvPr>
        </p:nvGraphicFramePr>
        <p:xfrm>
          <a:off x="4343401" y="572996"/>
          <a:ext cx="4800600" cy="3388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189273"/>
              </p:ext>
            </p:extLst>
          </p:nvPr>
        </p:nvGraphicFramePr>
        <p:xfrm>
          <a:off x="4572000" y="3868380"/>
          <a:ext cx="4800599" cy="290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6" name="Connecteur droit avec flèche 25"/>
          <p:cNvCxnSpPr/>
          <p:nvPr/>
        </p:nvCxnSpPr>
        <p:spPr>
          <a:xfrm flipV="1">
            <a:off x="5257800" y="4375162"/>
            <a:ext cx="2667000" cy="136228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6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1162"/>
          </a:xfrm>
        </p:spPr>
        <p:txBody>
          <a:bodyPr>
            <a:normAutofit fontScale="90000"/>
          </a:bodyPr>
          <a:lstStyle/>
          <a:p>
            <a:r>
              <a:rPr lang="fr-FR" dirty="0"/>
              <a:t> </a:t>
            </a:r>
            <a:r>
              <a:rPr lang="fr-FR" dirty="0" smtClean="0"/>
              <a:t>PROJETS PHARES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600" y="838200"/>
            <a:ext cx="8153400" cy="6324600"/>
          </a:xfrm>
        </p:spPr>
        <p:txBody>
          <a:bodyPr>
            <a:normAutofit fontScale="32500" lnSpcReduction="20000"/>
          </a:bodyPr>
          <a:lstStyle/>
          <a:p>
            <a:pPr marL="82296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42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4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4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fr-FR" sz="55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</a:t>
            </a:r>
            <a:r>
              <a:rPr lang="fr-FR" sz="55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POLE AGRO-INDUSTRIEL DANS LA REGION DU BELIER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55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 </a:t>
            </a:r>
            <a:r>
              <a:rPr lang="fr-FR" sz="5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contribuer à l’émergence d’un pôle agro-industriel dans la région du Bélier à travers une dynamisation des filières agricoles porteuses et une implication accrue du secteur privé, des jeunes et des </a:t>
            </a:r>
            <a:r>
              <a:rPr lang="fr-FR" sz="5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femmes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55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Financement BAD</a:t>
            </a:r>
            <a:r>
              <a:rPr lang="fr-FR" sz="5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80 Million Euros</a:t>
            </a:r>
          </a:p>
          <a:p>
            <a:pPr marL="82296" indent="0" algn="just">
              <a:buNone/>
            </a:pPr>
            <a:endParaRPr lang="fr-FR" sz="55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fr-FR" sz="55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55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. </a:t>
            </a:r>
            <a:r>
              <a:rPr lang="fr-FR" sz="55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D’EXTENSION ET DE MODERNISATION DE AIR CÔTE D'IVOIRE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55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</a:t>
            </a:r>
            <a:r>
              <a:rPr lang="fr-FR" sz="5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Le </a:t>
            </a:r>
            <a:r>
              <a:rPr lang="fr-FR" sz="5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</a:t>
            </a:r>
            <a:r>
              <a:rPr lang="fr-FR" sz="5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 </a:t>
            </a:r>
            <a:r>
              <a:rPr lang="fr-FR" sz="5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d’accompagner l’industrie touristique sur toute l’étendue du </a:t>
            </a:r>
            <a:r>
              <a:rPr lang="fr-FR" sz="5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territoire. </a:t>
            </a:r>
            <a:r>
              <a:rPr lang="fr-FR" sz="5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financement de la BAD à Air Côte d’Ivoire vise à stimuler l’intégration </a:t>
            </a:r>
            <a:r>
              <a:rPr lang="fr-FR" sz="5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sou-régionale </a:t>
            </a:r>
            <a:r>
              <a:rPr lang="fr-FR" sz="5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désenclaver des pays au-delà de l’étendue nationale. </a:t>
            </a:r>
            <a:endParaRPr lang="fr-FR" sz="55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5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5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Banque est intervenue dans ce projet à travers 3 instruments. Prêt au privé, BAD souverain et garantie de risque </a:t>
            </a:r>
            <a:r>
              <a:rPr lang="fr-FR" sz="5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partielle.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55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5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</a:t>
            </a:r>
            <a:r>
              <a:rPr lang="fr-FR" sz="5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total, plus de 1,2 millions de trafic passagers voyageront aisément par l'intermédiaire du réseau de ACI d’ici 2030 avec l’augmentation des volumes de marchandises de l’ordre de 35</a:t>
            </a:r>
            <a:r>
              <a:rPr lang="fr-FR" sz="5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5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  <a:buClr>
                <a:srgbClr val="3891A7"/>
              </a:buClr>
              <a:buFont typeface="Wingdings" panose="05000000000000000000" pitchFamily="2" charset="2"/>
              <a:buChar char="Ø"/>
            </a:pPr>
            <a:r>
              <a:rPr lang="fr-FR" sz="55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Financement BAD </a:t>
            </a:r>
            <a:r>
              <a:rPr lang="fr-FR" sz="55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145 </a:t>
            </a:r>
            <a:r>
              <a:rPr lang="fr-FR" sz="5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 </a:t>
            </a:r>
            <a:r>
              <a:rPr lang="fr-FR" sz="55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</a:t>
            </a:r>
            <a:endParaRPr lang="fr-FR" sz="5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756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800" y="401230"/>
            <a:ext cx="7498080" cy="411162"/>
          </a:xfrm>
        </p:spPr>
        <p:txBody>
          <a:bodyPr>
            <a:normAutofit fontScale="90000"/>
          </a:bodyPr>
          <a:lstStyle/>
          <a:p>
            <a:r>
              <a:rPr lang="fr-FR" dirty="0"/>
              <a:t> </a:t>
            </a:r>
            <a:r>
              <a:rPr lang="fr-FR" dirty="0" smtClean="0"/>
              <a:t>PROJETS PHARES 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600" y="838200"/>
            <a:ext cx="8153400" cy="594360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endParaRPr lang="fr-FR" sz="2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PROJET 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CONSTRUCTION DU PONT À PÉAGE “HENRI KONAN 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BÉDIÉ”</a:t>
            </a:r>
          </a:p>
          <a:p>
            <a:pPr lvl="1" algn="just">
              <a:buClr>
                <a:srgbClr val="3891A7"/>
              </a:buClr>
              <a:buFont typeface="Wingdings" panose="05000000000000000000" pitchFamily="2" charset="2"/>
              <a:buChar char="Ø"/>
            </a:pPr>
            <a:r>
              <a:rPr lang="fr-FR" sz="2000" u="sng" dirty="0" smtClean="0">
                <a:solidFill>
                  <a:prstClr val="black"/>
                </a:solidFill>
              </a:rPr>
              <a:t>Objectif</a:t>
            </a:r>
            <a:r>
              <a:rPr lang="fr-FR" sz="2000" u="sng" dirty="0">
                <a:solidFill>
                  <a:prstClr val="black"/>
                </a:solidFill>
              </a:rPr>
              <a:t>: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dirty="0" smtClean="0">
                <a:solidFill>
                  <a:prstClr val="black"/>
                </a:solidFill>
              </a:rPr>
              <a:t>La réalisation du 3ème </a:t>
            </a:r>
            <a:r>
              <a:rPr lang="fr-FR" sz="2000" dirty="0">
                <a:solidFill>
                  <a:prstClr val="black"/>
                </a:solidFill>
              </a:rPr>
              <a:t>pont </a:t>
            </a:r>
            <a:r>
              <a:rPr lang="fr-FR" sz="2000" dirty="0" smtClean="0">
                <a:solidFill>
                  <a:prstClr val="black"/>
                </a:solidFill>
              </a:rPr>
              <a:t>a permis </a:t>
            </a:r>
            <a:r>
              <a:rPr lang="fr-FR" sz="2000" dirty="0">
                <a:solidFill>
                  <a:prstClr val="black"/>
                </a:solidFill>
              </a:rPr>
              <a:t>des gains appréciables de distance et de temps sur les trajets nord-sud, avec des </a:t>
            </a:r>
            <a:r>
              <a:rPr lang="fr-FR" sz="2000" dirty="0" smtClean="0">
                <a:solidFill>
                  <a:prstClr val="black"/>
                </a:solidFill>
              </a:rPr>
              <a:t>impacts positifs sur </a:t>
            </a:r>
            <a:r>
              <a:rPr lang="fr-FR" sz="2000" dirty="0">
                <a:solidFill>
                  <a:prstClr val="black"/>
                </a:solidFill>
              </a:rPr>
              <a:t>l’économie en général ainsi que sur l’environnement, notamment la pollution atmosphérique par la limitation des distances parcourues et des </a:t>
            </a:r>
            <a:r>
              <a:rPr lang="fr-FR" sz="2000" dirty="0" smtClean="0">
                <a:solidFill>
                  <a:prstClr val="black"/>
                </a:solidFill>
              </a:rPr>
              <a:t>embouteillages.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Clr>
                <a:srgbClr val="3891A7"/>
              </a:buClr>
              <a:buFont typeface="Wingdings" panose="05000000000000000000" pitchFamily="2" charset="2"/>
              <a:buChar char="Ø"/>
            </a:pPr>
            <a:r>
              <a:rPr lang="fr-FR" sz="20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Financement </a:t>
            </a:r>
            <a:r>
              <a:rPr lang="fr-FR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 (secteur privé) </a:t>
            </a: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 </a:t>
            </a: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 Euros</a:t>
            </a:r>
          </a:p>
          <a:p>
            <a:pPr marL="82296" lvl="0" indent="0" algn="just">
              <a:buClr>
                <a:srgbClr val="3891A7"/>
              </a:buClr>
              <a:buNone/>
            </a:pPr>
            <a:endParaRPr lang="fr-FR" sz="2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" lvl="0" indent="0" algn="just">
              <a:buClr>
                <a:srgbClr val="3891A7"/>
              </a:buClr>
              <a:buNone/>
            </a:pP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</a:t>
            </a:r>
            <a:r>
              <a:rPr lang="fr-F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 A L’ELECTRICITE – ECLAIRER &amp; ELECTRIFIER L’AFRIQUE) </a:t>
            </a:r>
            <a:endParaRPr lang="fr-FR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BAD a accordé des prêts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souverains pour les producteurs indépendants d’énergie qui ont permis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d’accroître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capacité totale de 362 MW, représentant 20% de la puissance totale installée·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Electrification de 252 localités rurales et raccordement de 20,000 ménages dans le District des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Montagnes.</a:t>
            </a:r>
            <a:endParaRPr lang="fr-FR" sz="2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636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A2011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/>
      <a:lstStyle>
        <a:defPPr algn="ctr">
          <a:defRPr sz="2200" b="1" dirty="0" smtClean="0"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129230</TotalTime>
  <Words>1327</Words>
  <Application>Microsoft Office PowerPoint</Application>
  <PresentationFormat>Affichage à l'écran (4:3)</PresentationFormat>
  <Paragraphs>268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SimSun</vt:lpstr>
      <vt:lpstr>Aharoni</vt:lpstr>
      <vt:lpstr>Arial</vt:lpstr>
      <vt:lpstr>Calibri</vt:lpstr>
      <vt:lpstr>Estrangelo Edessa</vt:lpstr>
      <vt:lpstr>Gill Sans MT</vt:lpstr>
      <vt:lpstr>Times New Roman</vt:lpstr>
      <vt:lpstr>Verdana</vt:lpstr>
      <vt:lpstr>Wingdings</vt:lpstr>
      <vt:lpstr>Wingdings 2</vt:lpstr>
      <vt:lpstr>Solstice</vt:lpstr>
      <vt:lpstr>3_AA2011</vt:lpstr>
      <vt:lpstr>                COTE D’IVOIRE    REUNION SUR LA  PRESENTATION  PAYS  STRATEGIES ET DOMAINES  D’INTERVENTION DE LA BAD  ROME,  29 OCTOBRE  2018</vt:lpstr>
      <vt:lpstr>PLAN DE LA PRESENTATION </vt:lpstr>
      <vt:lpstr>Première institution de financement du développement en Afrique</vt:lpstr>
      <vt:lpstr>Présentation PowerPoint</vt:lpstr>
      <vt:lpstr>Des solutions de financement adaptées aux capacités de chaque pays africain (2/2)</vt:lpstr>
      <vt:lpstr>Présentation PowerPoint</vt:lpstr>
      <vt:lpstr> II.   PORTEFEUILLE  EN COURS </vt:lpstr>
      <vt:lpstr> PROJETS PHARES</vt:lpstr>
      <vt:lpstr> PROJETS PHARES  (suite)</vt:lpstr>
      <vt:lpstr>Présentation PowerPoint</vt:lpstr>
      <vt:lpstr> </vt:lpstr>
      <vt:lpstr>Présentation PowerPoint</vt:lpstr>
    </vt:vector>
  </TitlesOfParts>
  <Company>ADB / BAD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MORE INTEGRATED AFRICA</dc:title>
  <dc:creator>SOARES DA GAMA, FLAVIO A.</dc:creator>
  <cp:lastModifiedBy>EGUIDA, KOSSI ROBERT</cp:lastModifiedBy>
  <cp:revision>1577</cp:revision>
  <cp:lastPrinted>2018-10-26T18:09:08Z</cp:lastPrinted>
  <dcterms:created xsi:type="dcterms:W3CDTF">2010-11-03T13:34:49Z</dcterms:created>
  <dcterms:modified xsi:type="dcterms:W3CDTF">2018-10-29T08:48:03Z</dcterms:modified>
</cp:coreProperties>
</file>