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17"/>
  </p:notesMasterIdLst>
  <p:handoutMasterIdLst>
    <p:handoutMasterId r:id="rId18"/>
  </p:handoutMasterIdLst>
  <p:sldIdLst>
    <p:sldId id="406" r:id="rId2"/>
    <p:sldId id="503" r:id="rId3"/>
    <p:sldId id="545" r:id="rId4"/>
    <p:sldId id="410" r:id="rId5"/>
    <p:sldId id="537" r:id="rId6"/>
    <p:sldId id="552" r:id="rId7"/>
    <p:sldId id="510" r:id="rId8"/>
    <p:sldId id="544" r:id="rId9"/>
    <p:sldId id="556" r:id="rId10"/>
    <p:sldId id="553" r:id="rId11"/>
    <p:sldId id="550" r:id="rId12"/>
    <p:sldId id="523" r:id="rId13"/>
    <p:sldId id="555" r:id="rId14"/>
    <p:sldId id="543" r:id="rId15"/>
    <p:sldId id="452" r:id="rId16"/>
  </p:sldIdLst>
  <p:sldSz cx="12192000" cy="6858000"/>
  <p:notesSz cx="67945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9C8A"/>
    <a:srgbClr val="CDCDCD"/>
    <a:srgbClr val="F3A547"/>
    <a:srgbClr val="FFABFF"/>
    <a:srgbClr val="FFC78F"/>
    <a:srgbClr val="FF99FF"/>
    <a:srgbClr val="4A6300"/>
    <a:srgbClr val="336600"/>
    <a:srgbClr val="00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2" autoAdjust="0"/>
    <p:restoredTop sz="94420" autoAdjust="0"/>
  </p:normalViewPr>
  <p:slideViewPr>
    <p:cSldViewPr snapToGrid="0">
      <p:cViewPr varScale="1">
        <p:scale>
          <a:sx n="90" d="100"/>
          <a:sy n="90" d="100"/>
        </p:scale>
        <p:origin x="312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aissa.sawane_cnp\AppData\Local\Microsoft\Windows\INetCache\Content.Outlook\FT7ZAYU0\Point%20des%20contrats%20PPP%20disponib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fr-FR"/>
              <a:t>Etat d’avancement des projets PPP</a:t>
            </a:r>
          </a:p>
        </c:rich>
      </c:tx>
      <c:layout>
        <c:manualLayout>
          <c:xMode val="edge"/>
          <c:yMode val="edge"/>
          <c:x val="0.10925997178144797"/>
          <c:y val="6.32370987012609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title>
    <c:autoTitleDeleted val="0"/>
    <c:view3D>
      <c:rotX val="40"/>
      <c:rotY val="20"/>
      <c:depthPercent val="1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010030678702894E-2"/>
          <c:y val="0.16321527251209736"/>
          <c:w val="0.94397993864259422"/>
          <c:h val="0.83678472748790267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Signé</c:v>
                </c:pt>
                <c:pt idx="1">
                  <c:v>Transaction</c:v>
                </c:pt>
                <c:pt idx="2">
                  <c:v>Préparation</c:v>
                </c:pt>
                <c:pt idx="3">
                  <c:v>Idée Projet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20</c:v>
                </c:pt>
                <c:pt idx="1">
                  <c:v>24</c:v>
                </c:pt>
                <c:pt idx="2">
                  <c:v>42</c:v>
                </c:pt>
                <c:pt idx="3">
                  <c:v>15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  <a:sp3d/>
          </c:spPr>
          <c:invertIfNegative val="0"/>
          <c:cat>
            <c:strRef>
              <c:f>Feuil1!$A$2:$A$5</c:f>
              <c:strCache>
                <c:ptCount val="4"/>
                <c:pt idx="0">
                  <c:v>Signé</c:v>
                </c:pt>
                <c:pt idx="1">
                  <c:v>Transaction</c:v>
                </c:pt>
                <c:pt idx="2">
                  <c:v>Préparation</c:v>
                </c:pt>
                <c:pt idx="3">
                  <c:v>Idée Projet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84</c:v>
                </c:pt>
                <c:pt idx="1">
                  <c:v>72</c:v>
                </c:pt>
                <c:pt idx="2">
                  <c:v>58</c:v>
                </c:pt>
                <c:pt idx="3">
                  <c:v>82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Feuil1!$A$2:$A$5</c:f>
              <c:strCache>
                <c:ptCount val="4"/>
                <c:pt idx="0">
                  <c:v>Signé</c:v>
                </c:pt>
                <c:pt idx="1">
                  <c:v>Transaction</c:v>
                </c:pt>
                <c:pt idx="2">
                  <c:v>Préparation</c:v>
                </c:pt>
                <c:pt idx="3">
                  <c:v>Idée Projet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7814008"/>
        <c:axId val="207810872"/>
        <c:axId val="0"/>
      </c:bar3DChart>
      <c:catAx>
        <c:axId val="207814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7810872"/>
        <c:crosses val="autoZero"/>
        <c:auto val="1"/>
        <c:lblAlgn val="ctr"/>
        <c:lblOffset val="100"/>
        <c:noMultiLvlLbl val="0"/>
      </c:catAx>
      <c:valAx>
        <c:axId val="2078108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7814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Arial" panose="020B0604020202020204" pitchFamily="34" charset="0"/>
          <a:cs typeface="Arial" panose="020B0604020202020204" pitchFamily="34" charset="0"/>
        </a:defRPr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931560100970965"/>
          <c:y val="0.15058530378519339"/>
          <c:w val="0.82806211161342025"/>
          <c:h val="0.81496896282263742"/>
        </c:manualLayout>
      </c:layout>
      <c:pie3D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B3D39E5A-D96F-466E-AEDA-5091DCAC3AFA}" type="CATEGORYNAME">
                      <a:rPr lang="en-US" smtClean="0"/>
                      <a:pPr/>
                      <a:t>[NOM DE CATÉGORIE]</a:t>
                    </a:fld>
                    <a:r>
                      <a:rPr lang="en-US" baseline="0" smtClean="0"/>
                      <a:t> </a:t>
                    </a:r>
                    <a:fld id="{0548084C-24E3-4748-A5CA-64FCE5D67E2A}" type="PERCENTAGE">
                      <a:rPr lang="en-US" baseline="0" smtClean="0"/>
                      <a:pPr/>
                      <a:t>[POURCENTAGE]</a:t>
                    </a:fld>
                    <a:endParaRPr lang="en-US" baseline="0" smtClean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E51283B-91C5-44DA-89BD-BC63ED9AFE7D}" type="CATEGORYNAME">
                      <a:rPr lang="en-US" smtClean="0"/>
                      <a:pPr/>
                      <a:t>[NOM DE CATÉGORIE]</a:t>
                    </a:fld>
                    <a:r>
                      <a:rPr lang="en-US" baseline="0" dirty="0" smtClean="0"/>
                      <a:t> </a:t>
                    </a:r>
                    <a:fld id="{AB454A20-CF08-4868-A1C1-EB71D2244A62}" type="PERCENTAGE">
                      <a:rPr lang="en-US" baseline="0" smtClean="0"/>
                      <a:pPr/>
                      <a:t>[POURCENTAGE]</a:t>
                    </a:fld>
                    <a:endParaRPr lang="en-US" baseline="0" dirty="0" smtClean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1.997373469933841E-2"/>
                  <c:y val="-8.721515218855802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9.4025959905219433E-2"/>
                  <c:y val="-8.102510333598149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Feuil4!$A$2:$A$14</c:f>
              <c:strCache>
                <c:ptCount val="13"/>
                <c:pt idx="0">
                  <c:v>Pétrole, Energie</c:v>
                </c:pt>
                <c:pt idx="1">
                  <c:v>Transport</c:v>
                </c:pt>
                <c:pt idx="2">
                  <c:v>Salubrité, Environnement</c:v>
                </c:pt>
                <c:pt idx="3">
                  <c:v>Construction, Logement</c:v>
                </c:pt>
                <c:pt idx="4">
                  <c:v>Ressources Animales &amp; Halieutiques</c:v>
                </c:pt>
                <c:pt idx="5">
                  <c:v>Tourismes</c:v>
                </c:pt>
                <c:pt idx="6">
                  <c:v>Santé</c:v>
                </c:pt>
                <c:pt idx="7">
                  <c:v>Agriculture</c:v>
                </c:pt>
                <c:pt idx="8">
                  <c:v>Communication, Economie Numérique</c:v>
                </c:pt>
                <c:pt idx="9">
                  <c:v>Enseignement Supérieur</c:v>
                </c:pt>
                <c:pt idx="10">
                  <c:v>Infrastructures Economiqes</c:v>
                </c:pt>
                <c:pt idx="11">
                  <c:v>Intérieur &amp; Sécurité</c:v>
                </c:pt>
                <c:pt idx="12">
                  <c:v>Autres</c:v>
                </c:pt>
              </c:strCache>
            </c:strRef>
          </c:cat>
          <c:val>
            <c:numRef>
              <c:f>Feuil4!$B$2:$B$14</c:f>
              <c:numCache>
                <c:formatCode>0%</c:formatCode>
                <c:ptCount val="13"/>
                <c:pt idx="0">
                  <c:v>0.23</c:v>
                </c:pt>
                <c:pt idx="1">
                  <c:v>0.22</c:v>
                </c:pt>
                <c:pt idx="2">
                  <c:v>7.0000000000000007E-2</c:v>
                </c:pt>
                <c:pt idx="3">
                  <c:v>0.06</c:v>
                </c:pt>
                <c:pt idx="4">
                  <c:v>0.06</c:v>
                </c:pt>
                <c:pt idx="5">
                  <c:v>0.06</c:v>
                </c:pt>
                <c:pt idx="6">
                  <c:v>0.04</c:v>
                </c:pt>
                <c:pt idx="7">
                  <c:v>0.03</c:v>
                </c:pt>
                <c:pt idx="8">
                  <c:v>0.03</c:v>
                </c:pt>
                <c:pt idx="9">
                  <c:v>0.03</c:v>
                </c:pt>
                <c:pt idx="10">
                  <c:v>0.03</c:v>
                </c:pt>
                <c:pt idx="11">
                  <c:v>0.03</c:v>
                </c:pt>
                <c:pt idx="12">
                  <c:v>0.09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888AB1-A546-4579-B70D-19722221DF39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C234FCCD-7690-4F60-8FE9-C06756142495}">
      <dgm:prSet/>
      <dgm:spPr/>
      <dgm:t>
        <a:bodyPr/>
        <a:lstStyle/>
        <a:p>
          <a:r>
            <a:rPr lang="fr-FR" b="1" noProof="0" dirty="0" smtClean="0">
              <a:solidFill>
                <a:schemeClr val="accent2"/>
              </a:solidFill>
              <a:latin typeface="Arial Black" charset="0"/>
              <a:ea typeface="ＭＳ Ｐゴシック" charset="0"/>
            </a:rPr>
            <a:t>Procédures dérogatoires</a:t>
          </a:r>
        </a:p>
      </dgm:t>
    </dgm:pt>
    <dgm:pt modelId="{A1F79638-6CDB-4AC3-A50D-BDA85E69D714}" type="parTrans" cxnId="{13339D80-21A7-4250-8F26-1D0CB3214FE8}">
      <dgm:prSet/>
      <dgm:spPr/>
      <dgm:t>
        <a:bodyPr/>
        <a:lstStyle/>
        <a:p>
          <a:endParaRPr lang="fr-FR" noProof="0" dirty="0"/>
        </a:p>
      </dgm:t>
    </dgm:pt>
    <dgm:pt modelId="{B07D0245-9172-42CC-847F-7749A5C7EBCB}" type="sibTrans" cxnId="{13339D80-21A7-4250-8F26-1D0CB3214FE8}">
      <dgm:prSet/>
      <dgm:spPr/>
      <dgm:t>
        <a:bodyPr/>
        <a:lstStyle/>
        <a:p>
          <a:endParaRPr lang="fr-FR" noProof="0" dirty="0"/>
        </a:p>
      </dgm:t>
    </dgm:pt>
    <dgm:pt modelId="{AEEF64BD-A0F7-4EB8-849B-C0CD17C61A66}">
      <dgm:prSet/>
      <dgm:spPr/>
      <dgm:t>
        <a:bodyPr/>
        <a:lstStyle/>
        <a:p>
          <a:r>
            <a:rPr lang="fr-FR" b="1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Appel d’offres restreint</a:t>
          </a:r>
          <a:endParaRPr lang="fr-FR" b="1" noProof="0" dirty="0">
            <a:solidFill>
              <a:schemeClr val="tx1">
                <a:lumMod val="75000"/>
                <a:lumOff val="25000"/>
              </a:schemeClr>
            </a:solidFill>
            <a:latin typeface="Arial Black" charset="0"/>
            <a:ea typeface="ＭＳ Ｐゴシック" charset="0"/>
          </a:endParaRPr>
        </a:p>
      </dgm:t>
    </dgm:pt>
    <dgm:pt modelId="{65887116-4152-4FB1-BB59-49010CCC8BE6}" type="parTrans" cxnId="{DEE6ADB7-A893-446F-92C2-2CC3FCBFAE09}">
      <dgm:prSet/>
      <dgm:spPr/>
      <dgm:t>
        <a:bodyPr/>
        <a:lstStyle/>
        <a:p>
          <a:endParaRPr lang="fr-FR" noProof="0" dirty="0"/>
        </a:p>
      </dgm:t>
    </dgm:pt>
    <dgm:pt modelId="{61AF4569-C408-403A-8685-D61574E0C019}" type="sibTrans" cxnId="{DEE6ADB7-A893-446F-92C2-2CC3FCBFAE09}">
      <dgm:prSet/>
      <dgm:spPr/>
      <dgm:t>
        <a:bodyPr/>
        <a:lstStyle/>
        <a:p>
          <a:endParaRPr lang="fr-FR" noProof="0" dirty="0"/>
        </a:p>
      </dgm:t>
    </dgm:pt>
    <dgm:pt modelId="{1E6FC852-BCB3-435D-9134-EE824ED38933}">
      <dgm:prSet/>
      <dgm:spPr/>
      <dgm:t>
        <a:bodyPr/>
        <a:lstStyle/>
        <a:p>
          <a:r>
            <a:rPr lang="fr-FR" b="1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Négociation directe</a:t>
          </a:r>
        </a:p>
      </dgm:t>
    </dgm:pt>
    <dgm:pt modelId="{7930F8FC-0715-446A-A544-EB86FBEE8CBE}" type="parTrans" cxnId="{02A4D8E8-8C73-41E7-800E-0330743E55B5}">
      <dgm:prSet/>
      <dgm:spPr/>
      <dgm:t>
        <a:bodyPr/>
        <a:lstStyle/>
        <a:p>
          <a:endParaRPr lang="fr-FR" noProof="0" dirty="0"/>
        </a:p>
      </dgm:t>
    </dgm:pt>
    <dgm:pt modelId="{3BB5B9C4-ADDD-43D9-A42B-D222C90E9B9A}" type="sibTrans" cxnId="{02A4D8E8-8C73-41E7-800E-0330743E55B5}">
      <dgm:prSet/>
      <dgm:spPr/>
      <dgm:t>
        <a:bodyPr/>
        <a:lstStyle/>
        <a:p>
          <a:endParaRPr lang="fr-FR" noProof="0" dirty="0"/>
        </a:p>
      </dgm:t>
    </dgm:pt>
    <dgm:pt modelId="{23FF7FED-A9E9-4D54-9AC5-570EFE607DE6}">
      <dgm:prSet/>
      <dgm:spPr/>
      <dgm:t>
        <a:bodyPr/>
        <a:lstStyle/>
        <a:p>
          <a:r>
            <a:rPr lang="fr-FR" b="1" noProof="0" dirty="0" smtClean="0">
              <a:solidFill>
                <a:schemeClr val="accent2"/>
              </a:solidFill>
              <a:latin typeface="Arial Black" charset="0"/>
              <a:ea typeface="ＭＳ Ｐゴシック" charset="0"/>
            </a:rPr>
            <a:t>Offres spontanées</a:t>
          </a:r>
          <a:endParaRPr lang="fr-FR" b="1" noProof="0" dirty="0">
            <a:solidFill>
              <a:schemeClr val="accent2"/>
            </a:solidFill>
            <a:latin typeface="Arial Black" charset="0"/>
            <a:ea typeface="ＭＳ Ｐゴシック" charset="0"/>
          </a:endParaRPr>
        </a:p>
      </dgm:t>
    </dgm:pt>
    <dgm:pt modelId="{3A08776C-9BB2-4040-92F8-57F37E20A856}" type="parTrans" cxnId="{CB37CC43-A72B-42E8-91D4-11BAF5E24720}">
      <dgm:prSet/>
      <dgm:spPr/>
      <dgm:t>
        <a:bodyPr/>
        <a:lstStyle/>
        <a:p>
          <a:endParaRPr lang="fr-FR" noProof="0" dirty="0"/>
        </a:p>
      </dgm:t>
    </dgm:pt>
    <dgm:pt modelId="{A4A5FD3F-E8A0-4DAC-A782-BBEC09956BA2}" type="sibTrans" cxnId="{CB37CC43-A72B-42E8-91D4-11BAF5E24720}">
      <dgm:prSet/>
      <dgm:spPr/>
      <dgm:t>
        <a:bodyPr/>
        <a:lstStyle/>
        <a:p>
          <a:endParaRPr lang="fr-FR" noProof="0" dirty="0"/>
        </a:p>
      </dgm:t>
    </dgm:pt>
    <dgm:pt modelId="{1942441A-EF8F-495C-B12A-2D30C3510527}">
      <dgm:prSet phldrT="[Texte]"/>
      <dgm:spPr/>
      <dgm:t>
        <a:bodyPr/>
        <a:lstStyle/>
        <a:p>
          <a:r>
            <a:rPr lang="fr-FR" b="1" noProof="0" dirty="0" smtClean="0">
              <a:solidFill>
                <a:schemeClr val="accent1">
                  <a:lumMod val="75000"/>
                </a:schemeClr>
              </a:solidFill>
              <a:latin typeface="Arial Black" charset="0"/>
              <a:ea typeface="ＭＳ Ｐゴシック" charset="0"/>
            </a:rPr>
            <a:t>Procédure privilégiée : </a:t>
          </a:r>
          <a:r>
            <a:rPr lang="fr-FR" b="1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Appel d’offres ouvert</a:t>
          </a:r>
          <a:endParaRPr lang="fr-FR" b="1" noProof="0" dirty="0">
            <a:solidFill>
              <a:schemeClr val="accent2"/>
            </a:solidFill>
            <a:latin typeface="Arial Black" charset="0"/>
            <a:ea typeface="ＭＳ Ｐゴシック" charset="0"/>
          </a:endParaRPr>
        </a:p>
      </dgm:t>
    </dgm:pt>
    <dgm:pt modelId="{FA67293C-8929-4F31-9C92-571123684E48}" type="parTrans" cxnId="{6411E21A-F3AB-4F53-B2C3-CE4F93826BE4}">
      <dgm:prSet/>
      <dgm:spPr/>
      <dgm:t>
        <a:bodyPr/>
        <a:lstStyle/>
        <a:p>
          <a:endParaRPr lang="fr-FR" noProof="0" dirty="0"/>
        </a:p>
      </dgm:t>
    </dgm:pt>
    <dgm:pt modelId="{55CD6E64-0645-4A10-A19E-860BE6C5A74D}" type="sibTrans" cxnId="{6411E21A-F3AB-4F53-B2C3-CE4F93826BE4}">
      <dgm:prSet/>
      <dgm:spPr/>
      <dgm:t>
        <a:bodyPr/>
        <a:lstStyle/>
        <a:p>
          <a:endParaRPr lang="fr-FR" noProof="0" dirty="0"/>
        </a:p>
      </dgm:t>
    </dgm:pt>
    <dgm:pt modelId="{E1D15590-6131-405B-9FCD-E7103151F9E4}" type="pres">
      <dgm:prSet presAssocID="{9F888AB1-A546-4579-B70D-19722221DF3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1DB5E9E1-7EE7-4C30-9ED9-AECA26EA8475}" type="pres">
      <dgm:prSet presAssocID="{C234FCCD-7690-4F60-8FE9-C06756142495}" presName="composite" presStyleCnt="0"/>
      <dgm:spPr/>
    </dgm:pt>
    <dgm:pt modelId="{2B3CEEE7-0218-4667-8C81-EF0C0C6F5FCE}" type="pres">
      <dgm:prSet presAssocID="{C234FCCD-7690-4F60-8FE9-C06756142495}" presName="LShape" presStyleLbl="alignNode1" presStyleIdx="0" presStyleCnt="5"/>
      <dgm:spPr/>
    </dgm:pt>
    <dgm:pt modelId="{D0F77281-A5D4-40E7-9BDA-A9D4203032D3}" type="pres">
      <dgm:prSet presAssocID="{C234FCCD-7690-4F60-8FE9-C06756142495}" presName="ParentText" presStyleLbl="revTx" presStyleIdx="0" presStyleCnt="3" custScaleX="107827" custLinFactNeighborX="49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171E37-A511-42B3-BEF2-783B88DE21D0}" type="pres">
      <dgm:prSet presAssocID="{C234FCCD-7690-4F60-8FE9-C06756142495}" presName="Triangle" presStyleLbl="alignNode1" presStyleIdx="1" presStyleCnt="5"/>
      <dgm:spPr/>
    </dgm:pt>
    <dgm:pt modelId="{1B456A1F-FC84-4DFE-AA20-674FA53013EE}" type="pres">
      <dgm:prSet presAssocID="{B07D0245-9172-42CC-847F-7749A5C7EBCB}" presName="sibTrans" presStyleCnt="0"/>
      <dgm:spPr/>
    </dgm:pt>
    <dgm:pt modelId="{FE210BCA-E6C9-4963-AC3F-446D39A4990C}" type="pres">
      <dgm:prSet presAssocID="{B07D0245-9172-42CC-847F-7749A5C7EBCB}" presName="space" presStyleCnt="0"/>
      <dgm:spPr/>
    </dgm:pt>
    <dgm:pt modelId="{2F3D7569-57A0-42A2-BB78-C48452DC1292}" type="pres">
      <dgm:prSet presAssocID="{23FF7FED-A9E9-4D54-9AC5-570EFE607DE6}" presName="composite" presStyleCnt="0"/>
      <dgm:spPr/>
    </dgm:pt>
    <dgm:pt modelId="{21FFED99-4843-4587-86FF-8A2892B00ACF}" type="pres">
      <dgm:prSet presAssocID="{23FF7FED-A9E9-4D54-9AC5-570EFE607DE6}" presName="LShape" presStyleLbl="alignNode1" presStyleIdx="2" presStyleCnt="5"/>
      <dgm:spPr/>
    </dgm:pt>
    <dgm:pt modelId="{9915C4B0-1F03-45F7-B0E7-FE83FF539E55}" type="pres">
      <dgm:prSet presAssocID="{23FF7FED-A9E9-4D54-9AC5-570EFE607DE6}" presName="ParentText" presStyleLbl="revTx" presStyleIdx="1" presStyleCnt="3" custScaleX="951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BF5463-468E-4206-8A46-C6D297E5F18F}" type="pres">
      <dgm:prSet presAssocID="{23FF7FED-A9E9-4D54-9AC5-570EFE607DE6}" presName="Triangle" presStyleLbl="alignNode1" presStyleIdx="3" presStyleCnt="5"/>
      <dgm:spPr/>
    </dgm:pt>
    <dgm:pt modelId="{39FB4405-5CF3-4577-8CC9-9F18492FBC37}" type="pres">
      <dgm:prSet presAssocID="{A4A5FD3F-E8A0-4DAC-A782-BBEC09956BA2}" presName="sibTrans" presStyleCnt="0"/>
      <dgm:spPr/>
    </dgm:pt>
    <dgm:pt modelId="{715EA617-8EFF-407D-AECF-9242FE33D818}" type="pres">
      <dgm:prSet presAssocID="{A4A5FD3F-E8A0-4DAC-A782-BBEC09956BA2}" presName="space" presStyleCnt="0"/>
      <dgm:spPr/>
    </dgm:pt>
    <dgm:pt modelId="{6BB81708-D749-4E75-BD56-52459CE7B177}" type="pres">
      <dgm:prSet presAssocID="{1942441A-EF8F-495C-B12A-2D30C3510527}" presName="composite" presStyleCnt="0"/>
      <dgm:spPr/>
    </dgm:pt>
    <dgm:pt modelId="{9641921A-D06E-400E-9D7B-5706F1F68007}" type="pres">
      <dgm:prSet presAssocID="{1942441A-EF8F-495C-B12A-2D30C3510527}" presName="LShape" presStyleLbl="alignNode1" presStyleIdx="4" presStyleCnt="5" custLinFactNeighborX="-2775"/>
      <dgm:spPr/>
    </dgm:pt>
    <dgm:pt modelId="{C693F70E-2765-4B6E-94A6-33DD5077ADBA}" type="pres">
      <dgm:prSet presAssocID="{1942441A-EF8F-495C-B12A-2D30C3510527}" presName="ParentText" presStyleLbl="revTx" presStyleIdx="2" presStyleCnt="3" custScaleX="103369" custLinFactNeighborX="2475" custLinFactNeighborY="4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89EC884-0418-4985-A26D-F4FFB8468CE5}" type="presOf" srcId="{1942441A-EF8F-495C-B12A-2D30C3510527}" destId="{C693F70E-2765-4B6E-94A6-33DD5077ADBA}" srcOrd="0" destOrd="0" presId="urn:microsoft.com/office/officeart/2009/3/layout/StepUpProcess"/>
    <dgm:cxn modelId="{6411E21A-F3AB-4F53-B2C3-CE4F93826BE4}" srcId="{9F888AB1-A546-4579-B70D-19722221DF39}" destId="{1942441A-EF8F-495C-B12A-2D30C3510527}" srcOrd="2" destOrd="0" parTransId="{FA67293C-8929-4F31-9C92-571123684E48}" sibTransId="{55CD6E64-0645-4A10-A19E-860BE6C5A74D}"/>
    <dgm:cxn modelId="{7BCC9F12-525D-4F9C-A460-065994BAF8DE}" type="presOf" srcId="{AEEF64BD-A0F7-4EB8-849B-C0CD17C61A66}" destId="{D0F77281-A5D4-40E7-9BDA-A9D4203032D3}" srcOrd="0" destOrd="1" presId="urn:microsoft.com/office/officeart/2009/3/layout/StepUpProcess"/>
    <dgm:cxn modelId="{02A4D8E8-8C73-41E7-800E-0330743E55B5}" srcId="{C234FCCD-7690-4F60-8FE9-C06756142495}" destId="{1E6FC852-BCB3-435D-9134-EE824ED38933}" srcOrd="1" destOrd="0" parTransId="{7930F8FC-0715-446A-A544-EB86FBEE8CBE}" sibTransId="{3BB5B9C4-ADDD-43D9-A42B-D222C90E9B9A}"/>
    <dgm:cxn modelId="{7D3AA1F1-0F46-4409-B5AA-8AF6682C2BD5}" type="presOf" srcId="{9F888AB1-A546-4579-B70D-19722221DF39}" destId="{E1D15590-6131-405B-9FCD-E7103151F9E4}" srcOrd="0" destOrd="0" presId="urn:microsoft.com/office/officeart/2009/3/layout/StepUpProcess"/>
    <dgm:cxn modelId="{DEE6ADB7-A893-446F-92C2-2CC3FCBFAE09}" srcId="{C234FCCD-7690-4F60-8FE9-C06756142495}" destId="{AEEF64BD-A0F7-4EB8-849B-C0CD17C61A66}" srcOrd="0" destOrd="0" parTransId="{65887116-4152-4FB1-BB59-49010CCC8BE6}" sibTransId="{61AF4569-C408-403A-8685-D61574E0C019}"/>
    <dgm:cxn modelId="{EAF3E883-E3EA-4B73-92E2-D58E39F00B69}" type="presOf" srcId="{23FF7FED-A9E9-4D54-9AC5-570EFE607DE6}" destId="{9915C4B0-1F03-45F7-B0E7-FE83FF539E55}" srcOrd="0" destOrd="0" presId="urn:microsoft.com/office/officeart/2009/3/layout/StepUpProcess"/>
    <dgm:cxn modelId="{136E54C4-BFF9-49F2-9B53-6A7FBE4702DA}" type="presOf" srcId="{1E6FC852-BCB3-435D-9134-EE824ED38933}" destId="{D0F77281-A5D4-40E7-9BDA-A9D4203032D3}" srcOrd="0" destOrd="2" presId="urn:microsoft.com/office/officeart/2009/3/layout/StepUpProcess"/>
    <dgm:cxn modelId="{CB37CC43-A72B-42E8-91D4-11BAF5E24720}" srcId="{9F888AB1-A546-4579-B70D-19722221DF39}" destId="{23FF7FED-A9E9-4D54-9AC5-570EFE607DE6}" srcOrd="1" destOrd="0" parTransId="{3A08776C-9BB2-4040-92F8-57F37E20A856}" sibTransId="{A4A5FD3F-E8A0-4DAC-A782-BBEC09956BA2}"/>
    <dgm:cxn modelId="{6815C8BC-7E4E-4351-AEFE-5DE0084353C8}" type="presOf" srcId="{C234FCCD-7690-4F60-8FE9-C06756142495}" destId="{D0F77281-A5D4-40E7-9BDA-A9D4203032D3}" srcOrd="0" destOrd="0" presId="urn:microsoft.com/office/officeart/2009/3/layout/StepUpProcess"/>
    <dgm:cxn modelId="{13339D80-21A7-4250-8F26-1D0CB3214FE8}" srcId="{9F888AB1-A546-4579-B70D-19722221DF39}" destId="{C234FCCD-7690-4F60-8FE9-C06756142495}" srcOrd="0" destOrd="0" parTransId="{A1F79638-6CDB-4AC3-A50D-BDA85E69D714}" sibTransId="{B07D0245-9172-42CC-847F-7749A5C7EBCB}"/>
    <dgm:cxn modelId="{CBF18872-1621-4382-BC3B-71B631A6F170}" type="presParOf" srcId="{E1D15590-6131-405B-9FCD-E7103151F9E4}" destId="{1DB5E9E1-7EE7-4C30-9ED9-AECA26EA8475}" srcOrd="0" destOrd="0" presId="urn:microsoft.com/office/officeart/2009/3/layout/StepUpProcess"/>
    <dgm:cxn modelId="{44856584-6BCB-4B04-84CC-9D76A239865A}" type="presParOf" srcId="{1DB5E9E1-7EE7-4C30-9ED9-AECA26EA8475}" destId="{2B3CEEE7-0218-4667-8C81-EF0C0C6F5FCE}" srcOrd="0" destOrd="0" presId="urn:microsoft.com/office/officeart/2009/3/layout/StepUpProcess"/>
    <dgm:cxn modelId="{930D3469-0415-410F-9C3F-35C16387EB61}" type="presParOf" srcId="{1DB5E9E1-7EE7-4C30-9ED9-AECA26EA8475}" destId="{D0F77281-A5D4-40E7-9BDA-A9D4203032D3}" srcOrd="1" destOrd="0" presId="urn:microsoft.com/office/officeart/2009/3/layout/StepUpProcess"/>
    <dgm:cxn modelId="{BB108260-C7BC-4B9B-9819-135EC736698E}" type="presParOf" srcId="{1DB5E9E1-7EE7-4C30-9ED9-AECA26EA8475}" destId="{A9171E37-A511-42B3-BEF2-783B88DE21D0}" srcOrd="2" destOrd="0" presId="urn:microsoft.com/office/officeart/2009/3/layout/StepUpProcess"/>
    <dgm:cxn modelId="{3D1B1397-D898-4493-BDDF-2EA7EE93A807}" type="presParOf" srcId="{E1D15590-6131-405B-9FCD-E7103151F9E4}" destId="{1B456A1F-FC84-4DFE-AA20-674FA53013EE}" srcOrd="1" destOrd="0" presId="urn:microsoft.com/office/officeart/2009/3/layout/StepUpProcess"/>
    <dgm:cxn modelId="{583FEA90-3504-4ADD-9287-866ECB163A21}" type="presParOf" srcId="{1B456A1F-FC84-4DFE-AA20-674FA53013EE}" destId="{FE210BCA-E6C9-4963-AC3F-446D39A4990C}" srcOrd="0" destOrd="0" presId="urn:microsoft.com/office/officeart/2009/3/layout/StepUpProcess"/>
    <dgm:cxn modelId="{FB865A1A-3DF7-41FE-B177-94C2AD019324}" type="presParOf" srcId="{E1D15590-6131-405B-9FCD-E7103151F9E4}" destId="{2F3D7569-57A0-42A2-BB78-C48452DC1292}" srcOrd="2" destOrd="0" presId="urn:microsoft.com/office/officeart/2009/3/layout/StepUpProcess"/>
    <dgm:cxn modelId="{41AB2C45-2942-4181-BA02-A1854AF317DD}" type="presParOf" srcId="{2F3D7569-57A0-42A2-BB78-C48452DC1292}" destId="{21FFED99-4843-4587-86FF-8A2892B00ACF}" srcOrd="0" destOrd="0" presId="urn:microsoft.com/office/officeart/2009/3/layout/StepUpProcess"/>
    <dgm:cxn modelId="{BF170EF1-865F-4841-A5E9-8B5C202C5215}" type="presParOf" srcId="{2F3D7569-57A0-42A2-BB78-C48452DC1292}" destId="{9915C4B0-1F03-45F7-B0E7-FE83FF539E55}" srcOrd="1" destOrd="0" presId="urn:microsoft.com/office/officeart/2009/3/layout/StepUpProcess"/>
    <dgm:cxn modelId="{477F7B09-8736-46EC-B786-012299638632}" type="presParOf" srcId="{2F3D7569-57A0-42A2-BB78-C48452DC1292}" destId="{3DBF5463-468E-4206-8A46-C6D297E5F18F}" srcOrd="2" destOrd="0" presId="urn:microsoft.com/office/officeart/2009/3/layout/StepUpProcess"/>
    <dgm:cxn modelId="{7F5F1AB2-8BFA-4C32-A6EF-53C2D10E5C47}" type="presParOf" srcId="{E1D15590-6131-405B-9FCD-E7103151F9E4}" destId="{39FB4405-5CF3-4577-8CC9-9F18492FBC37}" srcOrd="3" destOrd="0" presId="urn:microsoft.com/office/officeart/2009/3/layout/StepUpProcess"/>
    <dgm:cxn modelId="{88720049-0B3C-403B-9BFF-6436F5861852}" type="presParOf" srcId="{39FB4405-5CF3-4577-8CC9-9F18492FBC37}" destId="{715EA617-8EFF-407D-AECF-9242FE33D818}" srcOrd="0" destOrd="0" presId="urn:microsoft.com/office/officeart/2009/3/layout/StepUpProcess"/>
    <dgm:cxn modelId="{E5708A40-0E66-4146-9524-3E7272F63297}" type="presParOf" srcId="{E1D15590-6131-405B-9FCD-E7103151F9E4}" destId="{6BB81708-D749-4E75-BD56-52459CE7B177}" srcOrd="4" destOrd="0" presId="urn:microsoft.com/office/officeart/2009/3/layout/StepUpProcess"/>
    <dgm:cxn modelId="{824D662B-0F3B-4467-97F2-FACD9001980E}" type="presParOf" srcId="{6BB81708-D749-4E75-BD56-52459CE7B177}" destId="{9641921A-D06E-400E-9D7B-5706F1F68007}" srcOrd="0" destOrd="0" presId="urn:microsoft.com/office/officeart/2009/3/layout/StepUpProcess"/>
    <dgm:cxn modelId="{1174441A-03BF-4E77-863D-FA41FF41C9F9}" type="presParOf" srcId="{6BB81708-D749-4E75-BD56-52459CE7B177}" destId="{C693F70E-2765-4B6E-94A6-33DD5077ADB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CEEE7-0218-4667-8C81-EF0C0C6F5FCE}">
      <dsp:nvSpPr>
        <dsp:cNvPr id="0" name=""/>
        <dsp:cNvSpPr/>
      </dsp:nvSpPr>
      <dsp:spPr>
        <a:xfrm rot="5400000">
          <a:off x="489260" y="924428"/>
          <a:ext cx="1469133" cy="244460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F77281-A5D4-40E7-9BDA-A9D4203032D3}">
      <dsp:nvSpPr>
        <dsp:cNvPr id="0" name=""/>
        <dsp:cNvSpPr/>
      </dsp:nvSpPr>
      <dsp:spPr>
        <a:xfrm>
          <a:off x="267121" y="1654838"/>
          <a:ext cx="2379746" cy="1934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noProof="0" dirty="0" smtClean="0">
              <a:solidFill>
                <a:schemeClr val="accent2"/>
              </a:solidFill>
              <a:latin typeface="Arial Black" charset="0"/>
              <a:ea typeface="ＭＳ Ｐゴシック" charset="0"/>
            </a:rPr>
            <a:t>Procédures dérogatoires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Appel d’offres restreint</a:t>
          </a:r>
          <a:endParaRPr lang="fr-FR" sz="1500" b="1" kern="1200" noProof="0" dirty="0">
            <a:solidFill>
              <a:schemeClr val="tx1">
                <a:lumMod val="75000"/>
                <a:lumOff val="25000"/>
              </a:schemeClr>
            </a:solidFill>
            <a:latin typeface="Arial Black" charset="0"/>
            <a:ea typeface="ＭＳ Ｐゴシック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5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Négociation directe</a:t>
          </a:r>
        </a:p>
      </dsp:txBody>
      <dsp:txXfrm>
        <a:off x="267121" y="1654838"/>
        <a:ext cx="2379746" cy="1934568"/>
      </dsp:txXfrm>
    </dsp:sp>
    <dsp:sp modelId="{A9171E37-A511-42B3-BEF2-783B88DE21D0}">
      <dsp:nvSpPr>
        <dsp:cNvPr id="0" name=""/>
        <dsp:cNvSpPr/>
      </dsp:nvSpPr>
      <dsp:spPr>
        <a:xfrm>
          <a:off x="2034613" y="744453"/>
          <a:ext cx="416415" cy="41641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209694"/>
                <a:satOff val="-1981"/>
                <a:lumOff val="-2059"/>
                <a:alphaOff val="0"/>
                <a:tint val="65000"/>
                <a:lumMod val="110000"/>
              </a:schemeClr>
            </a:gs>
            <a:gs pos="88000">
              <a:schemeClr val="accent2">
                <a:hueOff val="209694"/>
                <a:satOff val="-1981"/>
                <a:lumOff val="-2059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209694"/>
              <a:satOff val="-1981"/>
              <a:lumOff val="-20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FFED99-4843-4587-86FF-8A2892B00ACF}">
      <dsp:nvSpPr>
        <dsp:cNvPr id="0" name=""/>
        <dsp:cNvSpPr/>
      </dsp:nvSpPr>
      <dsp:spPr>
        <a:xfrm rot="5400000">
          <a:off x="3277435" y="255864"/>
          <a:ext cx="1469133" cy="244460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419388"/>
                <a:satOff val="-3962"/>
                <a:lumOff val="-4118"/>
                <a:alphaOff val="0"/>
                <a:tint val="65000"/>
                <a:lumMod val="110000"/>
              </a:schemeClr>
            </a:gs>
            <a:gs pos="88000">
              <a:schemeClr val="accent2">
                <a:hueOff val="419388"/>
                <a:satOff val="-3962"/>
                <a:lumOff val="-4118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419388"/>
              <a:satOff val="-3962"/>
              <a:lumOff val="-41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915C4B0-1F03-45F7-B0E7-FE83FF539E55}">
      <dsp:nvSpPr>
        <dsp:cNvPr id="0" name=""/>
        <dsp:cNvSpPr/>
      </dsp:nvSpPr>
      <dsp:spPr>
        <a:xfrm>
          <a:off x="3086216" y="986274"/>
          <a:ext cx="2098970" cy="1934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noProof="0" dirty="0" smtClean="0">
              <a:solidFill>
                <a:schemeClr val="accent2"/>
              </a:solidFill>
              <a:latin typeface="Arial Black" charset="0"/>
              <a:ea typeface="ＭＳ Ｐゴシック" charset="0"/>
            </a:rPr>
            <a:t>Offres spontanées</a:t>
          </a:r>
          <a:endParaRPr lang="fr-FR" sz="1900" b="1" kern="1200" noProof="0" dirty="0">
            <a:solidFill>
              <a:schemeClr val="accent2"/>
            </a:solidFill>
            <a:latin typeface="Arial Black" charset="0"/>
            <a:ea typeface="ＭＳ Ｐゴシック" charset="0"/>
          </a:endParaRPr>
        </a:p>
      </dsp:txBody>
      <dsp:txXfrm>
        <a:off x="3086216" y="986274"/>
        <a:ext cx="2098970" cy="1934568"/>
      </dsp:txXfrm>
    </dsp:sp>
    <dsp:sp modelId="{3DBF5463-468E-4206-8A46-C6D297E5F18F}">
      <dsp:nvSpPr>
        <dsp:cNvPr id="0" name=""/>
        <dsp:cNvSpPr/>
      </dsp:nvSpPr>
      <dsp:spPr>
        <a:xfrm>
          <a:off x="4822788" y="75889"/>
          <a:ext cx="416415" cy="41641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629081"/>
                <a:satOff val="-5942"/>
                <a:lumOff val="-6178"/>
                <a:alphaOff val="0"/>
                <a:tint val="65000"/>
                <a:lumMod val="110000"/>
              </a:schemeClr>
            </a:gs>
            <a:gs pos="88000">
              <a:schemeClr val="accent2">
                <a:hueOff val="629081"/>
                <a:satOff val="-5942"/>
                <a:lumOff val="-6178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629081"/>
              <a:satOff val="-5942"/>
              <a:lumOff val="-61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41921A-D06E-400E-9D7B-5706F1F68007}">
      <dsp:nvSpPr>
        <dsp:cNvPr id="0" name=""/>
        <dsp:cNvSpPr/>
      </dsp:nvSpPr>
      <dsp:spPr>
        <a:xfrm rot="5400000">
          <a:off x="5997772" y="-412699"/>
          <a:ext cx="1469133" cy="2444605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838775"/>
                <a:satOff val="-7923"/>
                <a:lumOff val="-8237"/>
                <a:alphaOff val="0"/>
                <a:tint val="65000"/>
                <a:lumMod val="110000"/>
              </a:schemeClr>
            </a:gs>
            <a:gs pos="88000">
              <a:schemeClr val="accent2">
                <a:hueOff val="838775"/>
                <a:satOff val="-7923"/>
                <a:lumOff val="-8237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838775"/>
              <a:satOff val="-7923"/>
              <a:lumOff val="-82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693F70E-2765-4B6E-94A6-33DD5077ADBA}">
      <dsp:nvSpPr>
        <dsp:cNvPr id="0" name=""/>
        <dsp:cNvSpPr/>
      </dsp:nvSpPr>
      <dsp:spPr>
        <a:xfrm>
          <a:off x="5784722" y="326358"/>
          <a:ext cx="2281357" cy="1934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noProof="0" dirty="0" smtClean="0">
              <a:solidFill>
                <a:schemeClr val="accent1">
                  <a:lumMod val="75000"/>
                </a:schemeClr>
              </a:solidFill>
              <a:latin typeface="Arial Black" charset="0"/>
              <a:ea typeface="ＭＳ Ｐゴシック" charset="0"/>
            </a:rPr>
            <a:t>Procédure privilégiée : </a:t>
          </a:r>
          <a:r>
            <a:rPr lang="fr-FR" sz="1900" b="1" kern="1200" noProof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Black" charset="0"/>
              <a:ea typeface="ＭＳ Ｐゴシック" charset="0"/>
            </a:rPr>
            <a:t>Appel d’offres ouvert</a:t>
          </a:r>
          <a:endParaRPr lang="fr-FR" sz="1900" b="1" kern="1200" noProof="0" dirty="0">
            <a:solidFill>
              <a:schemeClr val="accent2"/>
            </a:solidFill>
            <a:latin typeface="Arial Black" charset="0"/>
            <a:ea typeface="ＭＳ Ｐゴシック" charset="0"/>
          </a:endParaRPr>
        </a:p>
      </dsp:txBody>
      <dsp:txXfrm>
        <a:off x="5784722" y="326358"/>
        <a:ext cx="2281357" cy="1934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0.53526</cdr:x>
      <cdr:y>0.22009</cdr:y>
    </cdr:from>
    <cdr:to>
      <cdr:x>0.6898</cdr:x>
      <cdr:y>0.38884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2669619" y="933714"/>
          <a:ext cx="770738" cy="7159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0.62514</cdr:x>
      <cdr:y>0.30419</cdr:y>
    </cdr:from>
    <cdr:to>
      <cdr:x>0.77967</cdr:x>
      <cdr:y>0.47294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3117879" y="940753"/>
          <a:ext cx="770718" cy="5218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Idée Projet</a:t>
          </a:r>
          <a:endParaRPr lang="fr-F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0.60711</cdr:x>
      <cdr:y>0.47143</cdr:y>
    </cdr:from>
    <cdr:to>
      <cdr:x>0.76164</cdr:x>
      <cdr:y>0.64018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3027972" y="1457961"/>
          <a:ext cx="770718" cy="5218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Préparation</a:t>
          </a:r>
          <a:endParaRPr lang="fr-F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0.59825</cdr:x>
      <cdr:y>0.65311</cdr:y>
    </cdr:from>
    <cdr:to>
      <cdr:x>0.75278</cdr:x>
      <cdr:y>0.82186</cdr:y>
    </cdr:to>
    <cdr:sp macro="" textlink="">
      <cdr:nvSpPr>
        <cdr:cNvPr id="5" name="ZoneTexte 4"/>
        <cdr:cNvSpPr txBox="1"/>
      </cdr:nvSpPr>
      <cdr:spPr>
        <a:xfrm xmlns:a="http://schemas.openxmlformats.org/drawingml/2006/main">
          <a:off x="2983764" y="2019804"/>
          <a:ext cx="770718" cy="5218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Transaction</a:t>
          </a:r>
          <a:endParaRPr lang="fr-F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0.68669</cdr:x>
      <cdr:y>0.81723</cdr:y>
    </cdr:from>
    <cdr:to>
      <cdr:x>0.84123</cdr:x>
      <cdr:y>0.98598</cdr:y>
    </cdr:to>
    <cdr:sp macro="" textlink="">
      <cdr:nvSpPr>
        <cdr:cNvPr id="6" name="ZoneTexte 5"/>
        <cdr:cNvSpPr txBox="1"/>
      </cdr:nvSpPr>
      <cdr:spPr>
        <a:xfrm xmlns:a="http://schemas.openxmlformats.org/drawingml/2006/main">
          <a:off x="3424867" y="2527368"/>
          <a:ext cx="770768" cy="521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Signé</a:t>
          </a:r>
          <a:endParaRPr lang="fr-FR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A9352-98E6-4A78-A616-2A183287BA70}" type="datetimeFigureOut">
              <a:rPr lang="fr-FR" smtClean="0"/>
              <a:t>29/10/2018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B6608-5222-4F11-82B7-B70583A245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56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09D3A-A867-428F-AFC2-C6DAD0800E17}" type="datetimeFigureOut">
              <a:rPr lang="fr-FR" smtClean="0"/>
              <a:t>29/10/2018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D15E3-E8CF-4034-8AC4-E02488CC16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19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Changer photo</a:t>
            </a:r>
            <a:r>
              <a:rPr lang="fr-FR" baseline="0" dirty="0" smtClean="0"/>
              <a:t> devant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D15E3-E8CF-4034-8AC4-E02488CC165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7561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Etat des</a:t>
            </a:r>
            <a:r>
              <a:rPr lang="fr-FR" baseline="0" smtClean="0"/>
              <a:t> </a:t>
            </a:r>
            <a:r>
              <a:rPr lang="fr-FR" baseline="0" dirty="0" smtClean="0"/>
              <a:t>lieux et bilan faire le bilan des </a:t>
            </a:r>
            <a:r>
              <a:rPr lang="fr-FR" baseline="0" dirty="0" err="1" smtClean="0"/>
              <a:t>activites</a:t>
            </a:r>
            <a:endParaRPr lang="fr-FR" baseline="0" dirty="0" smtClean="0"/>
          </a:p>
          <a:p>
            <a:r>
              <a:rPr lang="fr-FR" baseline="0" dirty="0" smtClean="0"/>
              <a:t>Trouver de belles images</a:t>
            </a:r>
          </a:p>
          <a:p>
            <a:endParaRPr lang="fr-FR" dirty="0" smtClean="0"/>
          </a:p>
          <a:p>
            <a:r>
              <a:rPr lang="fr-FR" dirty="0" smtClean="0"/>
              <a:t>Difficultés et défis à retirer</a:t>
            </a:r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129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endParaRPr lang="fr-FR" sz="1400" b="0" dirty="0" smtClean="0">
              <a:solidFill>
                <a:schemeClr val="tx2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395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4036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endParaRPr lang="fr-FR" sz="1400" b="0" dirty="0" smtClean="0">
              <a:solidFill>
                <a:schemeClr val="tx2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2214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r>
              <a:rPr lang="fr-FR" sz="1400" b="0" dirty="0" smtClean="0">
                <a:latin typeface="+mn-lt"/>
                <a:cs typeface="Microsoft Sans Serif" pitchFamily="34" charset="0"/>
              </a:rPr>
              <a:t>Depuis 1959, les PPP sont utilisés efficacement comme outils pour financer et accélérer le développement de la Côte d’Ivoire. </a:t>
            </a:r>
            <a:r>
              <a:rPr lang="fr-FR" sz="1400" b="0" dirty="0" smtClean="0">
                <a:solidFill>
                  <a:schemeClr val="tx2"/>
                </a:solidFill>
                <a:latin typeface="+mn-lt"/>
                <a:cs typeface="Microsoft Sans Serif" pitchFamily="34" charset="0"/>
              </a:rPr>
              <a:t>le 1er contrat PPP a été conclu en 1959 dans le domaine de l’eau potable avec le partenaire SAUR (SODECI). </a:t>
            </a:r>
          </a:p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r>
              <a:rPr lang="fr-FR" sz="1400" b="0" dirty="0" smtClean="0">
                <a:latin typeface="+mn-lt"/>
                <a:cs typeface="Microsoft Sans Serif" pitchFamily="34" charset="0"/>
                <a:sym typeface="Wingdings" panose="05000000000000000000" pitchFamily="2" charset="2"/>
              </a:rPr>
              <a:t>Des s</a:t>
            </a:r>
            <a:r>
              <a:rPr lang="fr-FR" sz="1400" b="0" dirty="0" smtClean="0">
                <a:latin typeface="+mn-lt"/>
                <a:cs typeface="Microsoft Sans Serif" pitchFamily="34" charset="0"/>
              </a:rPr>
              <a:t>uccès reconnus dans de nombreux secteurs : Electricité, transport, infrastructures … </a:t>
            </a:r>
            <a:endParaRPr lang="fr-FR" sz="1200" b="0" dirty="0" smtClean="0">
              <a:latin typeface="+mn-lt"/>
              <a:cs typeface="+mn-cs"/>
            </a:endParaRPr>
          </a:p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r>
              <a:rPr lang="fr-FR" sz="1400" b="0" dirty="0" smtClean="0">
                <a:latin typeface="Microsoft Sans Serif" pitchFamily="34" charset="0"/>
                <a:cs typeface="Microsoft Sans Serif" pitchFamily="34" charset="0"/>
              </a:rPr>
              <a:t>Dans l’histoire des pays d’Afrique francophone, la Côte d’Ivoire apparaît comme un pionnier en matière de PPP : </a:t>
            </a:r>
            <a:r>
              <a:rPr lang="fr-FR" sz="1400" b="0" dirty="0" smtClean="0">
                <a:solidFill>
                  <a:schemeClr val="tx2"/>
                </a:solidFill>
                <a:latin typeface="Microsoft Sans Serif" pitchFamily="34" charset="0"/>
                <a:cs typeface="Microsoft Sans Serif" pitchFamily="34" charset="0"/>
              </a:rPr>
              <a:t>le 1er contrat PPP a été conclu en 1959 dans le domaine de l’eau potable avec le partenaire SAUR (SODECI). </a:t>
            </a:r>
          </a:p>
          <a:p>
            <a:pPr marL="342900" lvl="1" indent="-342900" algn="just" defTabSz="457200" fontAlgn="auto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charset="2"/>
              <a:buChar char="§"/>
              <a:defRPr/>
            </a:pPr>
            <a:r>
              <a:rPr lang="fr-FR" sz="1400" b="0" dirty="0" smtClean="0">
                <a:latin typeface="Microsoft Sans Serif" pitchFamily="34" charset="0"/>
                <a:cs typeface="Microsoft Sans Serif" pitchFamily="34" charset="0"/>
                <a:sym typeface="Wingdings" panose="05000000000000000000" pitchFamily="2" charset="2"/>
              </a:rPr>
              <a:t>Des s</a:t>
            </a:r>
            <a:r>
              <a:rPr lang="fr-FR" sz="1400" b="0" dirty="0" smtClean="0">
                <a:latin typeface="Microsoft Sans Serif" pitchFamily="34" charset="0"/>
                <a:cs typeface="Microsoft Sans Serif" pitchFamily="34" charset="0"/>
              </a:rPr>
              <a:t>uccès reconnus dans de nombreux secteurs</a:t>
            </a:r>
            <a:endParaRPr lang="fr-FR" sz="1400" b="0" dirty="0" smtClean="0">
              <a:solidFill>
                <a:schemeClr val="tx2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83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Etat des</a:t>
            </a:r>
            <a:r>
              <a:rPr lang="fr-FR" baseline="0" smtClean="0"/>
              <a:t> </a:t>
            </a:r>
            <a:r>
              <a:rPr lang="fr-FR" baseline="0" dirty="0" smtClean="0"/>
              <a:t>lieux et bilan faire le bilan des </a:t>
            </a:r>
            <a:r>
              <a:rPr lang="fr-FR" baseline="0" dirty="0" err="1" smtClean="0"/>
              <a:t>activites</a:t>
            </a:r>
            <a:endParaRPr lang="fr-FR" baseline="0" dirty="0" smtClean="0"/>
          </a:p>
          <a:p>
            <a:r>
              <a:rPr lang="fr-FR" baseline="0" dirty="0" smtClean="0"/>
              <a:t>Trouver de belles images</a:t>
            </a:r>
          </a:p>
          <a:p>
            <a:endParaRPr lang="fr-FR" dirty="0" smtClean="0"/>
          </a:p>
          <a:p>
            <a:r>
              <a:rPr lang="fr-FR" dirty="0" smtClean="0"/>
              <a:t>Difficultés et défis à retirer</a:t>
            </a:r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130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3414" lvl="1" indent="-343414" algn="just" defTabSz="457886">
              <a:spcBef>
                <a:spcPts val="601"/>
              </a:spcBef>
              <a:spcAft>
                <a:spcPts val="601"/>
              </a:spcAft>
              <a:buClr>
                <a:srgbClr val="004262"/>
              </a:buClr>
              <a:buFont typeface="Wingdings" panose="05000000000000000000" pitchFamily="2" charset="2"/>
              <a:buChar char="§"/>
            </a:pPr>
            <a:endParaRPr lang="fr-FR" altLang="fr-FR" sz="1400">
              <a:solidFill>
                <a:schemeClr val="tx2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8131" name="Espace réservé de l'en-tête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4064" indent="-286179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4715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2600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60486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8372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6258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34144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92029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fr-FR" altLang="fr-FR" sz="1200"/>
          </a:p>
        </p:txBody>
      </p:sp>
      <p:sp>
        <p:nvSpPr>
          <p:cNvPr id="4813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4064" indent="-286179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4715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2600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60486" indent="-228943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8372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6258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34144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92029" indent="-228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F44A127-31EA-4C1D-8802-4B20E1B7F82C}" type="slidenum">
              <a:rPr lang="fr-FR" altLang="fr-FR" sz="1200"/>
              <a:pPr/>
              <a:t>3</a:t>
            </a:fld>
            <a:endParaRPr lang="en-GB" altLang="fr-FR" sz="1200"/>
          </a:p>
        </p:txBody>
      </p:sp>
    </p:spTree>
    <p:extLst>
      <p:ext uri="{BB962C8B-B14F-4D97-AF65-F5344CB8AC3E}">
        <p14:creationId xmlns:p14="http://schemas.microsoft.com/office/powerpoint/2010/main" val="3473344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424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lvl="1" indent="-342900" algn="just" defTabSz="457200" eaLnBrk="1" hangingPunct="1">
              <a:spcBef>
                <a:spcPts val="600"/>
              </a:spcBef>
              <a:spcAft>
                <a:spcPts val="600"/>
              </a:spcAft>
              <a:buClr>
                <a:srgbClr val="004262"/>
              </a:buClr>
              <a:buFont typeface="Wingdings" panose="05000000000000000000" pitchFamily="2" charset="2"/>
              <a:buChar char="§"/>
            </a:pPr>
            <a:endParaRPr lang="fr-FR" altLang="fr-FR" sz="1400" smtClean="0">
              <a:solidFill>
                <a:schemeClr val="tx2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8131" name="Espace réservé de l'en-tête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endParaRPr lang="fr-FR" altLang="fr-FR" sz="1200" smtClean="0"/>
          </a:p>
        </p:txBody>
      </p:sp>
      <p:sp>
        <p:nvSpPr>
          <p:cNvPr id="4813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F44A127-31EA-4C1D-8802-4B20E1B7F82C}" type="slidenum">
              <a:rPr lang="fr-FR" altLang="fr-FR" sz="1200"/>
              <a:pPr/>
              <a:t>5</a:t>
            </a:fld>
            <a:endParaRPr lang="en-GB" altLang="fr-FR" sz="1200"/>
          </a:p>
        </p:txBody>
      </p:sp>
    </p:spTree>
    <p:extLst>
      <p:ext uri="{BB962C8B-B14F-4D97-AF65-F5344CB8AC3E}">
        <p14:creationId xmlns:p14="http://schemas.microsoft.com/office/powerpoint/2010/main" val="1870105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Etat des</a:t>
            </a:r>
            <a:r>
              <a:rPr lang="fr-FR" baseline="0" smtClean="0"/>
              <a:t> </a:t>
            </a:r>
            <a:r>
              <a:rPr lang="fr-FR" baseline="0" dirty="0" smtClean="0"/>
              <a:t>lieux et bilan faire le bilan des </a:t>
            </a:r>
            <a:r>
              <a:rPr lang="fr-FR" baseline="0" dirty="0" err="1" smtClean="0"/>
              <a:t>activites</a:t>
            </a:r>
            <a:endParaRPr lang="fr-FR" baseline="0" dirty="0" smtClean="0"/>
          </a:p>
          <a:p>
            <a:r>
              <a:rPr lang="fr-FR" baseline="0" dirty="0" smtClean="0"/>
              <a:t>Trouver de belles images</a:t>
            </a:r>
          </a:p>
          <a:p>
            <a:endParaRPr lang="fr-FR" dirty="0" smtClean="0"/>
          </a:p>
          <a:p>
            <a:r>
              <a:rPr lang="fr-FR" dirty="0" smtClean="0"/>
              <a:t>Difficultés et défis à retirer</a:t>
            </a:r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143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949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826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4DF4E7-CB78-4C7A-871A-A9DC663873E7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14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E67E4-2083-404A-AE29-461268E2459F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03050" y="6041362"/>
            <a:ext cx="68333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47661-A952-42EB-877C-1C6EC749BAD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379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7826-234E-4B47-A537-10CFE9F5F8CF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pic>
        <p:nvPicPr>
          <p:cNvPr id="7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81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C9A1-BDE8-4D70-909D-0EBEE81DF7B3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pic>
        <p:nvPicPr>
          <p:cNvPr id="10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918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30D9-60E2-4585-A09A-CACEA55C7FC4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pic>
        <p:nvPicPr>
          <p:cNvPr id="7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009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EBA-9DFC-4609-BEA3-FD24FCCBC1F2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pic>
        <p:nvPicPr>
          <p:cNvPr id="10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53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50BD-B82A-4336-A384-8173D9AE7B8E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pic>
        <p:nvPicPr>
          <p:cNvPr id="8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230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8A87-6E82-42A4-AA70-C1F2104F7E2B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255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E5E4A-E5D9-4BAD-AB71-7706B12B12C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41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63FA-E997-4260-8E22-B9FFB2C4978A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47661-A952-42EB-877C-1C6EC749BAD2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8003" y="6342899"/>
            <a:ext cx="1820896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 descr="Drapeau de l'Italie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6" y="35034"/>
            <a:ext cx="1158875" cy="773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8119" y="35034"/>
            <a:ext cx="1160780" cy="77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90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0793-7555-4897-A111-149791FD1C65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pic>
        <p:nvPicPr>
          <p:cNvPr id="8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593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0593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610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7101-85A3-447E-A9D2-E9B476987584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47661-A952-42EB-877C-1C6EC749BAD2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9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72" y="6197738"/>
            <a:ext cx="684000" cy="65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67" y="6303780"/>
            <a:ext cx="1603647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72" y="6197738"/>
            <a:ext cx="684000" cy="65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67" y="6303780"/>
            <a:ext cx="1603647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997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A523-242C-4736-B6CB-19079D95A655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47661-A952-42EB-877C-1C6EC749BAD2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1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72" y="6197738"/>
            <a:ext cx="684000" cy="65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67" y="6303780"/>
            <a:ext cx="1603647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72" y="6197738"/>
            <a:ext cx="684000" cy="65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167" y="6303780"/>
            <a:ext cx="1603647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342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9D90-A26E-4CA8-AB80-24D97F525C3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290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7314E-8C0E-4D0B-8476-D046D2AE683D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661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002FF-1BB5-45ED-A3AC-3093D9781D6A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1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0D518-FD4C-4C91-8ADB-B78AAFAB1432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pic>
        <p:nvPicPr>
          <p:cNvPr id="8" name="Picture 2" descr="C:\Users\CNPPPP\Pictures\Armoirie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CNPPPP\Pictures\Armoirie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58" y="5907604"/>
            <a:ext cx="756000" cy="62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CNPPPP\Pictures\LOGO_CNP-PPP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65" y="5999547"/>
            <a:ext cx="1790309" cy="442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12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F33C6-A757-4DAA-BE83-4388AE8998BB}" type="datetime1">
              <a:rPr lang="fr-FR" smtClean="0">
                <a:solidFill>
                  <a:prstClr val="black">
                    <a:tint val="75000"/>
                  </a:prstClr>
                </a:solidFill>
              </a:rPr>
              <a:t>29/10/2018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80610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F47661-A952-42EB-877C-1C6EC749BAD2}" type="slidenum">
              <a:rPr lang="fr-FR" smtClean="0">
                <a:solidFill>
                  <a:srgbClr val="90C226"/>
                </a:solidFill>
              </a:rPr>
              <a:pPr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32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pp.gouv.ci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b="1" smtClean="0">
                <a:solidFill>
                  <a:schemeClr val="bg1"/>
                </a:solidFill>
              </a:rPr>
              <a:pPr/>
              <a:t>1</a:t>
            </a:fld>
            <a:endParaRPr lang="fr-FR" b="1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23561" y="160900"/>
            <a:ext cx="8741229" cy="102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lvl="1" indent="6350" algn="ctr">
              <a:spcAft>
                <a:spcPts val="1200"/>
              </a:spcAft>
            </a:pP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COUNTRY PRESENTATION CÔTE D’IVOIRE</a:t>
            </a:r>
            <a:endParaRPr lang="fr-FR" sz="300" b="1" dirty="0" smtClean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marL="0" lvl="1" indent="6350" algn="ctr">
              <a:spcBef>
                <a:spcPts val="600"/>
              </a:spcBef>
            </a:pP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CADRE </a:t>
            </a:r>
            <a:r>
              <a:rPr lang="fr-FR" sz="16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DE RÉALISATION D’INVESTISSEMENTS EN PARTENARIATS PUBLIC-PRIVÉ EN CÔTE 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D’IVOIRE</a:t>
            </a:r>
            <a:endParaRPr lang="fr-FR" sz="1600" b="1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89071" y="5756284"/>
            <a:ext cx="5400000" cy="9900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Ins="0" rtlCol="0" anchor="ctr" anchorCtr="0">
            <a:spAutoFit/>
          </a:bodyPr>
          <a:lstStyle/>
          <a:p>
            <a:pPr marL="87313" lvl="1">
              <a:spcAft>
                <a:spcPts val="600"/>
              </a:spcAft>
            </a:pPr>
            <a:r>
              <a:rPr lang="fr-F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M. Nazéri COULIBALY – Conseiller</a:t>
            </a:r>
          </a:p>
          <a:p>
            <a:pPr marL="87313" lvl="1">
              <a:spcAft>
                <a:spcPts val="600"/>
              </a:spcAft>
            </a:pPr>
            <a:r>
              <a:rPr lang="fr-F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M. Jean-Louis  BANGA – Responsable 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du Pool </a:t>
            </a:r>
            <a:r>
              <a:rPr lang="fr-F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Opérations</a:t>
            </a:r>
          </a:p>
          <a:p>
            <a:pPr marL="87313" lvl="1" algn="ctr">
              <a:spcBef>
                <a:spcPts val="600"/>
              </a:spcBef>
              <a:spcAft>
                <a:spcPts val="600"/>
              </a:spcAft>
            </a:pPr>
            <a:r>
              <a:rPr lang="fr-FR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Rome, le 29 Octobre 2018</a:t>
            </a:r>
          </a:p>
        </p:txBody>
      </p:sp>
      <p:pic>
        <p:nvPicPr>
          <p:cNvPr id="18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8316" y="5932559"/>
            <a:ext cx="2196000" cy="54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059" y="57051"/>
            <a:ext cx="1161257" cy="774171"/>
          </a:xfrm>
          <a:prstGeom prst="rect">
            <a:avLst/>
          </a:prstGeom>
        </p:spPr>
      </p:pic>
      <p:pic>
        <p:nvPicPr>
          <p:cNvPr id="10" name="Image 9" descr="Drapeau de l'Itali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0" y="57792"/>
            <a:ext cx="1158875" cy="773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9125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Espace réservé du contenu 9"/>
          <p:cNvSpPr txBox="1">
            <a:spLocks/>
          </p:cNvSpPr>
          <p:nvPr/>
        </p:nvSpPr>
        <p:spPr>
          <a:xfrm>
            <a:off x="1410258" y="2037127"/>
            <a:ext cx="9016331" cy="3577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542925" indent="-342900" defTabSz="666750">
              <a:spcBef>
                <a:spcPts val="600"/>
              </a:spcBef>
              <a:spcAft>
                <a:spcPts val="1200"/>
              </a:spcAft>
              <a:buFont typeface="Wingdings 3" charset="2"/>
              <a:buChar char=""/>
            </a:pPr>
            <a:r>
              <a:rPr lang="fr-FR" sz="1600" b="0" dirty="0" smtClean="0">
                <a:latin typeface="Arial Black" panose="020B0A04020102020204" pitchFamily="34" charset="0"/>
                <a:ea typeface="+mn-ea"/>
              </a:rPr>
              <a:t>Contribuer au développement d’un environnement favorable aux PPP à travers toute réforme ou évolution des textes législatifs et réglementaires, ou des procédures administratives se rapportant aux PPP </a:t>
            </a:r>
          </a:p>
          <a:p>
            <a:pPr marL="542925" indent="-342900" defTabSz="666750">
              <a:spcBef>
                <a:spcPts val="600"/>
              </a:spcBef>
              <a:spcAft>
                <a:spcPts val="1200"/>
              </a:spcAft>
              <a:buFont typeface="Wingdings 3" charset="2"/>
              <a:buChar char=""/>
            </a:pPr>
            <a:r>
              <a:rPr lang="fr-FR" sz="1600" b="0" dirty="0" smtClean="0">
                <a:latin typeface="Arial Black" panose="020B0A04020102020204" pitchFamily="34" charset="0"/>
                <a:ea typeface="+mn-ea"/>
              </a:rPr>
              <a:t>Identifier </a:t>
            </a:r>
            <a:r>
              <a:rPr lang="fr-FR" sz="1600" b="0" dirty="0">
                <a:latin typeface="Arial Black" panose="020B0A04020102020204" pitchFamily="34" charset="0"/>
                <a:ea typeface="+mn-ea"/>
              </a:rPr>
              <a:t>les projets susceptibles d’être développés sous forme de PPP </a:t>
            </a:r>
            <a:endParaRPr lang="fr-FR" sz="1600" b="0" dirty="0" smtClean="0">
              <a:latin typeface="Arial Black" panose="020B0A04020102020204" pitchFamily="34" charset="0"/>
              <a:ea typeface="+mn-ea"/>
            </a:endParaRPr>
          </a:p>
          <a:p>
            <a:pPr marL="542925" indent="-342900" defTabSz="666750">
              <a:spcBef>
                <a:spcPts val="600"/>
              </a:spcBef>
              <a:spcAft>
                <a:spcPts val="1200"/>
              </a:spcAft>
              <a:buFont typeface="Wingdings 3" charset="2"/>
              <a:buChar char=""/>
            </a:pPr>
            <a:r>
              <a:rPr lang="fr-FR" sz="1600" b="0" dirty="0" smtClean="0">
                <a:latin typeface="Arial Black" panose="020B0A04020102020204" pitchFamily="34" charset="0"/>
                <a:ea typeface="+mn-ea"/>
              </a:rPr>
              <a:t>Réaliser pour le compte des autorités </a:t>
            </a:r>
            <a:r>
              <a:rPr lang="fr-FR" sz="1600" b="0" dirty="0">
                <a:latin typeface="Arial Black" panose="020B0A04020102020204" pitchFamily="34" charset="0"/>
                <a:ea typeface="+mn-ea"/>
              </a:rPr>
              <a:t>contractantes </a:t>
            </a:r>
            <a:r>
              <a:rPr lang="fr-FR" sz="1600" b="0" dirty="0" smtClean="0">
                <a:latin typeface="Arial Black" panose="020B0A04020102020204" pitchFamily="34" charset="0"/>
                <a:ea typeface="+mn-ea"/>
              </a:rPr>
              <a:t>les </a:t>
            </a:r>
            <a:r>
              <a:rPr lang="fr-FR" sz="1600" b="0" dirty="0">
                <a:latin typeface="Arial Black" panose="020B0A04020102020204" pitchFamily="34" charset="0"/>
                <a:ea typeface="+mn-ea"/>
              </a:rPr>
              <a:t>études de faisabilité </a:t>
            </a:r>
            <a:r>
              <a:rPr lang="fr-FR" sz="1600" b="0" dirty="0" smtClean="0">
                <a:latin typeface="Arial Black" panose="020B0A04020102020204" pitchFamily="34" charset="0"/>
                <a:ea typeface="+mn-ea"/>
              </a:rPr>
              <a:t>juridique et financières des projets</a:t>
            </a:r>
            <a:endParaRPr lang="fr-FR" sz="1600" b="0" dirty="0">
              <a:latin typeface="Arial Black" panose="020B0A04020102020204" pitchFamily="34" charset="0"/>
              <a:ea typeface="+mn-ea"/>
            </a:endParaRPr>
          </a:p>
          <a:p>
            <a:pPr marL="542925" indent="-342900" defTabSz="666750">
              <a:spcBef>
                <a:spcPts val="600"/>
              </a:spcBef>
              <a:spcAft>
                <a:spcPts val="1200"/>
              </a:spcAft>
              <a:buFont typeface="Wingdings 3" charset="2"/>
              <a:buChar char=""/>
            </a:pPr>
            <a:r>
              <a:rPr lang="fr-FR" sz="1600" b="0" dirty="0" smtClean="0">
                <a:latin typeface="Arial Black" panose="020B0A04020102020204" pitchFamily="34" charset="0"/>
              </a:rPr>
              <a:t>Assister </a:t>
            </a:r>
            <a:r>
              <a:rPr lang="fr-FR" sz="1600" b="0" dirty="0">
                <a:latin typeface="Arial Black" panose="020B0A04020102020204" pitchFamily="34" charset="0"/>
              </a:rPr>
              <a:t>les autorités contractantes </a:t>
            </a:r>
            <a:r>
              <a:rPr lang="fr-FR" sz="1600" b="0" dirty="0" smtClean="0">
                <a:latin typeface="Arial Black" panose="020B0A04020102020204" pitchFamily="34" charset="0"/>
              </a:rPr>
              <a:t>durant le processus de passation et </a:t>
            </a:r>
            <a:r>
              <a:rPr lang="fr-FR" sz="1600" b="0" dirty="0">
                <a:latin typeface="Arial Black" panose="020B0A04020102020204" pitchFamily="34" charset="0"/>
              </a:rPr>
              <a:t>lors des négociations </a:t>
            </a:r>
          </a:p>
          <a:p>
            <a:pPr marL="542925" indent="-342900" defTabSz="666750">
              <a:spcBef>
                <a:spcPts val="600"/>
              </a:spcBef>
              <a:spcAft>
                <a:spcPts val="1200"/>
              </a:spcAft>
              <a:buFont typeface="Wingdings 3" charset="2"/>
              <a:buChar char=""/>
            </a:pPr>
            <a:r>
              <a:rPr lang="fr-FR" sz="1600" b="0" dirty="0">
                <a:latin typeface="Arial Black" panose="020B0A04020102020204" pitchFamily="34" charset="0"/>
              </a:rPr>
              <a:t>Appuyer les autorités contractantes </a:t>
            </a:r>
            <a:r>
              <a:rPr lang="fr-FR" sz="1600" b="0" dirty="0" smtClean="0">
                <a:latin typeface="Arial Black" panose="020B0A04020102020204" pitchFamily="34" charset="0"/>
              </a:rPr>
              <a:t>dans le cadre de l’exécution des contrats de PPP</a:t>
            </a:r>
            <a:endParaRPr lang="fr-FR" sz="1600" b="0" dirty="0">
              <a:latin typeface="Arial Black" panose="020B0A0402010202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444589" y="1076903"/>
            <a:ext cx="8982000" cy="4680000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eaLnBrk="1" hangingPunct="1">
              <a:defRPr/>
            </a:pPr>
            <a:endParaRPr lang="en-US" sz="2000" b="1" dirty="0" smtClean="0">
              <a:solidFill>
                <a:schemeClr val="tx1"/>
              </a:solidFill>
              <a:latin typeface="Arial Black" charset="0"/>
              <a:ea typeface="ＭＳ Ｐゴシック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444589" y="1076903"/>
            <a:ext cx="8982000" cy="587679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Role: </a:t>
            </a:r>
            <a:r>
              <a:rPr lang="en-US" sz="2000" dirty="0" err="1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Conseil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 / Assistance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Technique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1444589" y="96463"/>
            <a:ext cx="898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1550" dirty="0">
                <a:solidFill>
                  <a:schemeClr val="tx1"/>
                </a:solidFill>
              </a:rPr>
              <a:t>LE COMITÉ NATIONAL DE PILOTAGE DES PARTENARIATS PUBLIC-PRIVÉ</a:t>
            </a:r>
          </a:p>
        </p:txBody>
      </p:sp>
    </p:spTree>
    <p:extLst>
      <p:ext uri="{BB962C8B-B14F-4D97-AF65-F5344CB8AC3E}">
        <p14:creationId xmlns:p14="http://schemas.microsoft.com/office/powerpoint/2010/main" val="23014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uiExpand="1" build="p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2232078" y="2871506"/>
            <a:ext cx="7546253" cy="505873"/>
            <a:chOff x="1366576" y="3122454"/>
            <a:chExt cx="7546253" cy="505873"/>
          </a:xfrm>
        </p:grpSpPr>
        <p:sp>
          <p:nvSpPr>
            <p:cNvPr id="43" name="Rectangle 42"/>
            <p:cNvSpPr/>
            <p:nvPr/>
          </p:nvSpPr>
          <p:spPr>
            <a:xfrm>
              <a:off x="2083505" y="3122454"/>
              <a:ext cx="6829324" cy="5058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LE COMITÉ NATIONAL DE PILOTAGE DES PPP – CNP-PPP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366576" y="3122454"/>
              <a:ext cx="512400" cy="5058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2</a:t>
              </a: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2232078" y="3924784"/>
            <a:ext cx="7547115" cy="544495"/>
            <a:chOff x="1366576" y="3956087"/>
            <a:chExt cx="7547115" cy="544495"/>
          </a:xfrm>
        </p:grpSpPr>
        <p:sp>
          <p:nvSpPr>
            <p:cNvPr id="45" name="Rectangle 44"/>
            <p:cNvSpPr/>
            <p:nvPr/>
          </p:nvSpPr>
          <p:spPr>
            <a:xfrm>
              <a:off x="2075868" y="3956087"/>
              <a:ext cx="6837823" cy="54449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VUE GLOBALE DU PORTEFEUILLE DE PROJETS PPP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366576" y="3958367"/>
              <a:ext cx="512400" cy="5399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3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232078" y="1866901"/>
            <a:ext cx="7542865" cy="518814"/>
            <a:chOff x="1366576" y="2273270"/>
            <a:chExt cx="7542865" cy="518814"/>
          </a:xfrm>
        </p:grpSpPr>
        <p:sp>
          <p:nvSpPr>
            <p:cNvPr id="47" name="Rectangle 46"/>
            <p:cNvSpPr/>
            <p:nvPr/>
          </p:nvSpPr>
          <p:spPr>
            <a:xfrm>
              <a:off x="2080118" y="2277752"/>
              <a:ext cx="6829323" cy="5098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CADRE INSTITUTIONNEL ET RÉGLEMENTAIRE DES PPP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366576" y="2273270"/>
              <a:ext cx="512400" cy="5188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1</a:t>
              </a:r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2232078" y="72013"/>
            <a:ext cx="7415474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2200" dirty="0">
                <a:solidFill>
                  <a:schemeClr val="tx1"/>
                </a:solidFill>
              </a:rPr>
              <a:t>PLAN DE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964615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rme libre 14"/>
          <p:cNvSpPr/>
          <p:nvPr/>
        </p:nvSpPr>
        <p:spPr>
          <a:xfrm>
            <a:off x="8909317" y="1813717"/>
            <a:ext cx="2311185" cy="2025889"/>
          </a:xfrm>
          <a:custGeom>
            <a:avLst/>
            <a:gdLst>
              <a:gd name="connsiteX0" fmla="*/ 0 w 2311185"/>
              <a:gd name="connsiteY0" fmla="*/ 0 h 2025889"/>
              <a:gd name="connsiteX1" fmla="*/ 2311185 w 2311185"/>
              <a:gd name="connsiteY1" fmla="*/ 0 h 2025889"/>
              <a:gd name="connsiteX2" fmla="*/ 2311185 w 2311185"/>
              <a:gd name="connsiteY2" fmla="*/ 2025889 h 2025889"/>
              <a:gd name="connsiteX3" fmla="*/ 0 w 2311185"/>
              <a:gd name="connsiteY3" fmla="*/ 2025889 h 2025889"/>
              <a:gd name="connsiteX4" fmla="*/ 0 w 2311185"/>
              <a:gd name="connsiteY4" fmla="*/ 0 h 202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1185" h="2025889">
                <a:moveTo>
                  <a:pt x="0" y="0"/>
                </a:moveTo>
                <a:lnTo>
                  <a:pt x="2311185" y="0"/>
                </a:lnTo>
                <a:lnTo>
                  <a:pt x="2311185" y="2025889"/>
                </a:lnTo>
                <a:lnTo>
                  <a:pt x="0" y="20258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247650" rIns="247650" bIns="247650" numCol="1" spcCol="1270" anchor="t" anchorCtr="0">
            <a:noAutofit/>
          </a:bodyPr>
          <a:lstStyle/>
          <a:p>
            <a:pPr lvl="0" algn="l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6500" kern="1200"/>
          </a:p>
        </p:txBody>
      </p:sp>
      <p:sp>
        <p:nvSpPr>
          <p:cNvPr id="28" name="Ellipse 27"/>
          <p:cNvSpPr/>
          <p:nvPr/>
        </p:nvSpPr>
        <p:spPr>
          <a:xfrm>
            <a:off x="1721970" y="1666641"/>
            <a:ext cx="3395604" cy="2484000"/>
          </a:xfrm>
          <a:prstGeom prst="ellipse">
            <a:avLst/>
          </a:prstGeom>
          <a:solidFill>
            <a:schemeClr val="bg1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101</a:t>
            </a:r>
            <a:endParaRPr lang="fr-FR" sz="10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fr-FR" sz="16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Projets PPP représentant un montant total de </a:t>
            </a:r>
          </a:p>
          <a:p>
            <a:pPr algn="ctr"/>
            <a:endParaRPr lang="fr-FR" sz="14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fr-CA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19,38 </a:t>
            </a:r>
            <a:r>
              <a:rPr lang="fr-CA" sz="16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milliards d’Euros</a:t>
            </a:r>
            <a:endParaRPr lang="fr-FR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365165673"/>
              </p:ext>
            </p:extLst>
          </p:nvPr>
        </p:nvGraphicFramePr>
        <p:xfrm>
          <a:off x="5342807" y="1362333"/>
          <a:ext cx="5279967" cy="3092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e 2"/>
          <p:cNvGrpSpPr/>
          <p:nvPr/>
        </p:nvGrpSpPr>
        <p:grpSpPr>
          <a:xfrm>
            <a:off x="1611763" y="4389633"/>
            <a:ext cx="8470206" cy="1492709"/>
            <a:chOff x="888067" y="4409193"/>
            <a:chExt cx="8470206" cy="1492709"/>
          </a:xfrm>
        </p:grpSpPr>
        <p:sp>
          <p:nvSpPr>
            <p:cNvPr id="30" name="Organigramme : Extraire 29"/>
            <p:cNvSpPr/>
            <p:nvPr/>
          </p:nvSpPr>
          <p:spPr>
            <a:xfrm rot="5400000">
              <a:off x="4812573" y="4978103"/>
              <a:ext cx="436595" cy="354889"/>
            </a:xfrm>
            <a:prstGeom prst="flowChartExtra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4" name="Groupe 3"/>
            <p:cNvGrpSpPr/>
            <p:nvPr/>
          </p:nvGrpSpPr>
          <p:grpSpPr>
            <a:xfrm>
              <a:off x="888067" y="4409193"/>
              <a:ext cx="3718603" cy="1492709"/>
              <a:chOff x="662599" y="4637055"/>
              <a:chExt cx="3718603" cy="1492709"/>
            </a:xfrm>
          </p:grpSpPr>
          <p:grpSp>
            <p:nvGrpSpPr>
              <p:cNvPr id="29" name="Groupe 28"/>
              <p:cNvGrpSpPr/>
              <p:nvPr/>
            </p:nvGrpSpPr>
            <p:grpSpPr>
              <a:xfrm>
                <a:off x="662599" y="4692857"/>
                <a:ext cx="3718603" cy="1381105"/>
                <a:chOff x="804" y="927805"/>
                <a:chExt cx="3461984" cy="4154380"/>
              </a:xfrm>
            </p:grpSpPr>
            <p:sp>
              <p:nvSpPr>
                <p:cNvPr id="34" name="Rectangle à coins arrondis 33"/>
                <p:cNvSpPr/>
                <p:nvPr/>
              </p:nvSpPr>
              <p:spPr>
                <a:xfrm>
                  <a:off x="804" y="927805"/>
                  <a:ext cx="3461984" cy="4154380"/>
                </a:xfrm>
                <a:prstGeom prst="roundRect">
                  <a:avLst>
                    <a:gd name="adj" fmla="val 5000"/>
                  </a:avLst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</p:sp>
            <p:sp>
              <p:nvSpPr>
                <p:cNvPr id="35" name="Rectangle 34"/>
                <p:cNvSpPr/>
                <p:nvPr/>
              </p:nvSpPr>
              <p:spPr>
                <a:xfrm rot="16200000">
                  <a:off x="-1356292" y="2284903"/>
                  <a:ext cx="3406590" cy="692396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0" tIns="68580" rIns="88900" bIns="0" numCol="1" spcCol="1270" anchor="t" anchorCtr="0">
                  <a:noAutofit/>
                </a:bodyPr>
                <a:lstStyle/>
                <a:p>
                  <a:pPr lvl="0" algn="r" defTabSz="8890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FR" sz="3200" kern="12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44%</a:t>
                  </a:r>
                  <a:endParaRPr lang="fr-FR" sz="3200" kern="1200" dirty="0">
                    <a:solidFill>
                      <a:schemeClr val="tx1"/>
                    </a:solidFill>
                    <a:latin typeface="Arial Black" panose="020B0A04020102020204" pitchFamily="34" charset="0"/>
                  </a:endParaRPr>
                </a:p>
              </p:txBody>
            </p:sp>
          </p:grpSp>
          <p:grpSp>
            <p:nvGrpSpPr>
              <p:cNvPr id="36" name="Groupe 35"/>
              <p:cNvGrpSpPr/>
              <p:nvPr/>
            </p:nvGrpSpPr>
            <p:grpSpPr>
              <a:xfrm>
                <a:off x="1206722" y="4637055"/>
                <a:ext cx="3081293" cy="1492709"/>
                <a:chOff x="682745" y="927805"/>
                <a:chExt cx="2589634" cy="4629874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693201" y="927805"/>
                  <a:ext cx="2579178" cy="4154380"/>
                </a:xfrm>
                <a:prstGeom prst="rect">
                  <a:avLst/>
                </a:prstGeom>
                <a:noFill/>
                <a:ln>
                  <a:noFill/>
                </a:ln>
                <a:sp3d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8" name="Rectangle 37"/>
                <p:cNvSpPr/>
                <p:nvPr/>
              </p:nvSpPr>
              <p:spPr>
                <a:xfrm>
                  <a:off x="682745" y="1403299"/>
                  <a:ext cx="2579178" cy="4154380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0" tIns="48006" rIns="0" bIns="0" numCol="1" spcCol="1270" anchor="t" anchorCtr="0">
                  <a:noAutofit/>
                </a:bodyPr>
                <a:lstStyle/>
                <a:p>
                  <a:pPr lvl="0" algn="l" defTabSz="533400">
                    <a:lnSpc>
                      <a:spcPts val="2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CA" sz="16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des </a:t>
                  </a:r>
                  <a:r>
                    <a:rPr lang="fr-CA" sz="1600" dirty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projets, </a:t>
                  </a:r>
                  <a:r>
                    <a:rPr lang="fr-CA" sz="16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sont </a:t>
                  </a:r>
                  <a:r>
                    <a:rPr lang="fr-CA" sz="1600" dirty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signés, en phase d’investissement, ou en phase de transaction (négociation</a:t>
                  </a:r>
                  <a:r>
                    <a:rPr lang="fr-CA" sz="16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). </a:t>
                  </a:r>
                  <a:endParaRPr lang="fr-FR" sz="1600" dirty="0">
                    <a:solidFill>
                      <a:schemeClr val="tx1"/>
                    </a:solidFill>
                    <a:latin typeface="Arial Black" panose="020B0A04020102020204" pitchFamily="34" charset="0"/>
                  </a:endParaRPr>
                </a:p>
              </p:txBody>
            </p:sp>
          </p:grpSp>
        </p:grpSp>
        <p:grpSp>
          <p:nvGrpSpPr>
            <p:cNvPr id="5" name="Groupe 4"/>
            <p:cNvGrpSpPr/>
            <p:nvPr/>
          </p:nvGrpSpPr>
          <p:grpSpPr>
            <a:xfrm>
              <a:off x="5452385" y="4464995"/>
              <a:ext cx="3905888" cy="1381105"/>
              <a:chOff x="6166367" y="4675032"/>
              <a:chExt cx="3905888" cy="1381105"/>
            </a:xfrm>
          </p:grpSpPr>
          <p:grpSp>
            <p:nvGrpSpPr>
              <p:cNvPr id="31" name="Groupe 30"/>
              <p:cNvGrpSpPr/>
              <p:nvPr/>
            </p:nvGrpSpPr>
            <p:grpSpPr>
              <a:xfrm>
                <a:off x="6166367" y="4675032"/>
                <a:ext cx="3905888" cy="1381105"/>
                <a:chOff x="7167111" y="869767"/>
                <a:chExt cx="3461984" cy="4228043"/>
              </a:xfrm>
            </p:grpSpPr>
            <p:sp>
              <p:nvSpPr>
                <p:cNvPr id="32" name="Rectangle à coins arrondis 31"/>
                <p:cNvSpPr/>
                <p:nvPr/>
              </p:nvSpPr>
              <p:spPr>
                <a:xfrm>
                  <a:off x="7167111" y="869768"/>
                  <a:ext cx="3461984" cy="4228042"/>
                </a:xfrm>
                <a:prstGeom prst="roundRect">
                  <a:avLst>
                    <a:gd name="adj" fmla="val 5000"/>
                  </a:avLst>
                </a:prstGeom>
              </p:spPr>
              <p:style>
                <a:lnRef idx="2">
                  <a:schemeClr val="accent4"/>
                </a:lnRef>
                <a:fillRef idx="1">
                  <a:schemeClr val="lt1"/>
                </a:fillRef>
                <a:effectRef idx="0">
                  <a:schemeClr val="accent4"/>
                </a:effectRef>
                <a:fontRef idx="minor">
                  <a:schemeClr val="dk1"/>
                </a:fontRef>
              </p:style>
            </p:sp>
            <p:sp>
              <p:nvSpPr>
                <p:cNvPr id="33" name="Rectangle 32"/>
                <p:cNvSpPr/>
                <p:nvPr/>
              </p:nvSpPr>
              <p:spPr>
                <a:xfrm rot="16200000">
                  <a:off x="5810014" y="2226865"/>
                  <a:ext cx="3406591" cy="692396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0" tIns="68580" rIns="88900" bIns="0" numCol="1" spcCol="1270" anchor="t" anchorCtr="0">
                  <a:noAutofit/>
                </a:bodyPr>
                <a:lstStyle/>
                <a:p>
                  <a:pPr lvl="0" algn="r" defTabSz="8890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FR" sz="3200" kern="1200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 Black" panose="020B0A04020102020204" pitchFamily="34" charset="0"/>
                    </a:rPr>
                    <a:t>56%</a:t>
                  </a:r>
                  <a:endParaRPr lang="fr-FR" sz="3200" kern="1200" dirty="0">
                    <a:solidFill>
                      <a:schemeClr val="accent2">
                        <a:lumMod val="75000"/>
                      </a:schemeClr>
                    </a:solidFill>
                    <a:latin typeface="Arial Black" panose="020B0A04020102020204" pitchFamily="34" charset="0"/>
                  </a:endParaRPr>
                </a:p>
              </p:txBody>
            </p:sp>
          </p:grpSp>
          <p:grpSp>
            <p:nvGrpSpPr>
              <p:cNvPr id="39" name="Groupe 38"/>
              <p:cNvGrpSpPr/>
              <p:nvPr/>
            </p:nvGrpSpPr>
            <p:grpSpPr>
              <a:xfrm>
                <a:off x="6730717" y="4790552"/>
                <a:ext cx="3147573" cy="1150065"/>
                <a:chOff x="693201" y="927805"/>
                <a:chExt cx="2626826" cy="415438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693201" y="927805"/>
                  <a:ext cx="2579178" cy="4154380"/>
                </a:xfrm>
                <a:prstGeom prst="rect">
                  <a:avLst/>
                </a:prstGeom>
                <a:noFill/>
                <a:ln>
                  <a:noFill/>
                </a:ln>
                <a:sp3d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3" name="Rectangle 42"/>
                <p:cNvSpPr/>
                <p:nvPr/>
              </p:nvSpPr>
              <p:spPr>
                <a:xfrm>
                  <a:off x="693201" y="927809"/>
                  <a:ext cx="2626826" cy="4019674"/>
                </a:xfrm>
                <a:prstGeom prst="rect">
                  <a:avLst/>
                </a:prstGeom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0" tIns="48006" rIns="0" bIns="0" numCol="1" spcCol="1270" anchor="t" anchorCtr="0">
                  <a:noAutofit/>
                </a:bodyPr>
                <a:lstStyle/>
                <a:p>
                  <a:pPr lvl="0" algn="l" defTabSz="533400">
                    <a:lnSpc>
                      <a:spcPts val="2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CA" sz="16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des </a:t>
                  </a:r>
                  <a:r>
                    <a:rPr lang="fr-CA" sz="1600" dirty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projets se trouvent donc à un stade très préliminaire (études de préfaisabilité, idée-projet</a:t>
                  </a:r>
                  <a:r>
                    <a:rPr lang="fr-CA" sz="1600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). </a:t>
                  </a:r>
                  <a:endParaRPr lang="fr-FR" sz="1600" dirty="0">
                    <a:solidFill>
                      <a:schemeClr val="tx1"/>
                    </a:solidFill>
                    <a:latin typeface="Arial Black" panose="020B0A04020102020204" pitchFamily="34" charset="0"/>
                  </a:endParaRPr>
                </a:p>
              </p:txBody>
            </p:sp>
          </p:grpSp>
        </p:grpSp>
      </p:grpSp>
      <p:sp>
        <p:nvSpPr>
          <p:cNvPr id="44" name="Titre 1"/>
          <p:cNvSpPr txBox="1">
            <a:spLocks/>
          </p:cNvSpPr>
          <p:nvPr/>
        </p:nvSpPr>
        <p:spPr>
          <a:xfrm>
            <a:off x="1924080" y="128026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VUE GLOBALE DU PORTEFEUILLE DE PROJETS PPP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426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Graphic spid="8" grpId="0">
        <p:bldAsOne/>
      </p:bldGraphic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342083" y="4481328"/>
            <a:ext cx="3600000" cy="140038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ts val="2400"/>
              </a:lnSpc>
              <a:spcAft>
                <a:spcPts val="600"/>
              </a:spcAft>
              <a:defRPr/>
            </a:pPr>
            <a:r>
              <a:rPr lang="en-US" sz="1600" b="1" dirty="0" err="1">
                <a:solidFill>
                  <a:srgbClr val="F3A447">
                    <a:lumMod val="75000"/>
                  </a:srgb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Liste</a:t>
            </a:r>
            <a:r>
              <a:rPr lang="en-US" sz="1600" b="1" dirty="0">
                <a:solidFill>
                  <a:srgbClr val="F3A447">
                    <a:lumMod val="75000"/>
                  </a:srgb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des </a:t>
            </a:r>
            <a:r>
              <a:rPr lang="en-US" sz="1600" b="1" dirty="0" err="1">
                <a:solidFill>
                  <a:srgbClr val="F3A447">
                    <a:lumMod val="75000"/>
                  </a:srgb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projets</a:t>
            </a:r>
            <a:r>
              <a:rPr lang="en-US" sz="1600" b="1" dirty="0">
                <a:solidFill>
                  <a:srgbClr val="F3A447">
                    <a:lumMod val="75000"/>
                  </a:srgb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F3A447">
                    <a:lumMod val="75000"/>
                  </a:srgb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PPP</a:t>
            </a:r>
          </a:p>
          <a:p>
            <a:pPr lvl="0" algn="just">
              <a:lnSpc>
                <a:spcPts val="1800"/>
              </a:lnSpc>
              <a:spcAft>
                <a:spcPts val="600"/>
              </a:spcAft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Pour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chaque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projet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une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brève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présentation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est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disponible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sur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notre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site internet </a:t>
            </a:r>
            <a:r>
              <a:rPr lang="en-US" sz="16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  <a:hlinkClick r:id="rId3"/>
              </a:rPr>
              <a:t>www.ppp.gouv.ci</a:t>
            </a:r>
            <a:r>
              <a:rPr lang="en-US" sz="16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13</a:t>
            </a:fld>
            <a:endParaRPr lang="fr-FR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920046"/>
              </p:ext>
            </p:extLst>
          </p:nvPr>
        </p:nvGraphicFramePr>
        <p:xfrm>
          <a:off x="990792" y="1108013"/>
          <a:ext cx="7541630" cy="5384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306072" y="6255311"/>
            <a:ext cx="335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NB: </a:t>
            </a:r>
            <a:fld id="{3671A5F0-CF92-4F86-BB47-88CEE969557D}" type="CATEGORYNAME">
              <a:rPr lang="en-US" sz="1200" b="1" i="1" u="sng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Autres</a:t>
            </a:fld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Sports, </a:t>
            </a: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Intégration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Africaine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Industries &amp; Mines, Culture, Commerce</a:t>
            </a:r>
            <a:endParaRPr lang="en-GB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1989180" y="113593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VUE GLOBALE DU PORTEFEUILLE DE PROJETS PPP</a:t>
            </a:r>
          </a:p>
        </p:txBody>
      </p:sp>
    </p:spTree>
    <p:extLst>
      <p:ext uri="{BB962C8B-B14F-4D97-AF65-F5344CB8AC3E}">
        <p14:creationId xmlns:p14="http://schemas.microsoft.com/office/powerpoint/2010/main" val="108571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8" grpId="0">
        <p:bldAsOne/>
      </p:bldGraphic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ZoneTexte 41"/>
          <p:cNvSpPr txBox="1"/>
          <p:nvPr/>
        </p:nvSpPr>
        <p:spPr>
          <a:xfrm>
            <a:off x="11827877" y="5892371"/>
            <a:ext cx="903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</a:rPr>
              <a:t>8 </a:t>
            </a:r>
            <a:endParaRPr lang="fr-FR" sz="1200" b="1" dirty="0">
              <a:solidFill>
                <a:schemeClr val="bg1"/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798822" y="1499332"/>
            <a:ext cx="1772125" cy="864000"/>
            <a:chOff x="798822" y="1499332"/>
            <a:chExt cx="1772125" cy="864000"/>
          </a:xfrm>
        </p:grpSpPr>
        <p:sp>
          <p:nvSpPr>
            <p:cNvPr id="61" name="Rectangle 60"/>
            <p:cNvSpPr/>
            <p:nvPr/>
          </p:nvSpPr>
          <p:spPr>
            <a:xfrm>
              <a:off x="1346947" y="1499332"/>
              <a:ext cx="1224000" cy="86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000" tIns="196431" rIns="54000" bIns="196431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Oct. 2014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SNEDAI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Protection sociale </a:t>
              </a:r>
              <a:r>
                <a:rPr lang="fr-FR" sz="105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(CMU)</a:t>
              </a:r>
            </a:p>
          </p:txBody>
        </p:sp>
        <p:sp>
          <p:nvSpPr>
            <p:cNvPr id="62" name="Pentagone 61"/>
            <p:cNvSpPr/>
            <p:nvPr/>
          </p:nvSpPr>
          <p:spPr>
            <a:xfrm>
              <a:off x="798822" y="1499332"/>
              <a:ext cx="504000" cy="864000"/>
            </a:xfrm>
            <a:prstGeom prst="homePlat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96431" tIns="196431" rIns="196431" bIns="196431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tx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dirty="0">
                  <a:solidFill>
                    <a:schemeClr val="tx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2014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tx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798822" y="3378721"/>
            <a:ext cx="9528526" cy="792000"/>
            <a:chOff x="798822" y="3378721"/>
            <a:chExt cx="9528526" cy="792000"/>
          </a:xfrm>
        </p:grpSpPr>
        <p:sp>
          <p:nvSpPr>
            <p:cNvPr id="107" name="Rectangle 106"/>
            <p:cNvSpPr/>
            <p:nvPr/>
          </p:nvSpPr>
          <p:spPr>
            <a:xfrm>
              <a:off x="9103348" y="3378721"/>
              <a:ext cx="1224000" cy="79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Déc. 2016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S. </a:t>
              </a:r>
              <a:r>
                <a:rPr lang="fr-FR" sz="1000" b="1" dirty="0" smtClean="0"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ENERGIES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Energie</a:t>
              </a:r>
              <a:endParaRPr lang="fr-FR" sz="1000" b="1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e 6"/>
            <p:cNvGrpSpPr/>
            <p:nvPr/>
          </p:nvGrpSpPr>
          <p:grpSpPr>
            <a:xfrm>
              <a:off x="798822" y="3378721"/>
              <a:ext cx="8286485" cy="792000"/>
              <a:chOff x="798822" y="3378721"/>
              <a:chExt cx="8286485" cy="7920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890595" y="3378721"/>
                <a:ext cx="1224000" cy="79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accent3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2000" tIns="72000" rIns="72000" bIns="0" numCol="1" spcCol="1270" anchor="t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Juil</a:t>
                </a:r>
                <a:r>
                  <a:rPr lang="fr-FR" sz="1000" b="1" dirty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. 2016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SITARAIL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Réhabilitation Chemin de fer</a:t>
                </a:r>
                <a:endPara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Triangle isocèle 99"/>
              <p:cNvSpPr/>
              <p:nvPr/>
            </p:nvSpPr>
            <p:spPr>
              <a:xfrm rot="5400000">
                <a:off x="8728048" y="3674708"/>
                <a:ext cx="442492" cy="272027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0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1" name="Triangle isocèle 100"/>
              <p:cNvSpPr/>
              <p:nvPr/>
            </p:nvSpPr>
            <p:spPr>
              <a:xfrm rot="5400000">
                <a:off x="7171551" y="3674708"/>
                <a:ext cx="442492" cy="272027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0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2" name="Triangle isocèle 101"/>
              <p:cNvSpPr/>
              <p:nvPr/>
            </p:nvSpPr>
            <p:spPr>
              <a:xfrm rot="5400000">
                <a:off x="5615054" y="3674708"/>
                <a:ext cx="442492" cy="272027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0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4" name="Rectangle 103"/>
              <p:cNvSpPr/>
              <p:nvPr/>
            </p:nvSpPr>
            <p:spPr>
              <a:xfrm>
                <a:off x="6002548" y="3378721"/>
                <a:ext cx="1224000" cy="79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accent3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2000" tIns="72000" rIns="72000" bIns="0" numCol="1" spcCol="1270" anchor="t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Nov. 2016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KORHOGO SOLAIRE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Energie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447786" y="3378721"/>
                <a:ext cx="1224000" cy="79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accent3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96431" tIns="72000" rIns="196431" bIns="0" numCol="1" spcCol="1270" anchor="t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Oct. </a:t>
                </a:r>
                <a:r>
                  <a:rPr lang="fr-FR" sz="10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2016</a:t>
                </a:r>
                <a:endPara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CI-GNL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Energie</a:t>
                </a:r>
                <a:endParaRPr lang="fr-FR" sz="1000" b="1" dirty="0"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7559045" y="3378721"/>
                <a:ext cx="1224000" cy="79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accent3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8000" tIns="72000" rIns="108000" bIns="0" numCol="1" spcCol="1270" anchor="t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Déc. </a:t>
                </a:r>
                <a:r>
                  <a:rPr lang="fr-FR" sz="10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2016</a:t>
                </a:r>
                <a:endPara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TIP-SP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Transport</a:t>
                </a:r>
                <a:endPara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Triangle isocèle 108"/>
              <p:cNvSpPr/>
              <p:nvPr/>
            </p:nvSpPr>
            <p:spPr>
              <a:xfrm rot="5400000">
                <a:off x="4058557" y="3674708"/>
                <a:ext cx="442492" cy="272027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0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10" name="Triangle isocèle 109"/>
              <p:cNvSpPr/>
              <p:nvPr/>
            </p:nvSpPr>
            <p:spPr>
              <a:xfrm rot="5400000">
                <a:off x="2502060" y="3674708"/>
                <a:ext cx="442492" cy="272027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0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27" name="Rectangle 126"/>
              <p:cNvSpPr/>
              <p:nvPr/>
            </p:nvSpPr>
            <p:spPr>
              <a:xfrm>
                <a:off x="1333057" y="3378721"/>
                <a:ext cx="1224000" cy="792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accent3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2000" tIns="72000" rIns="72000" bIns="0" numCol="1" spcCol="1270" anchor="t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Avr. 2016</a:t>
                </a:r>
                <a:endPara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STL</a:t>
                </a: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Microsoft Sans Serif" panose="020B0604020202020204" pitchFamily="34" charset="0"/>
                    <a:cs typeface="Arial" panose="020B0604020202020204" pitchFamily="34" charset="0"/>
                  </a:rPr>
                  <a:t>Transport lagunaire</a:t>
                </a: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fr-FR" sz="10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Pentagone 127"/>
              <p:cNvSpPr/>
              <p:nvPr/>
            </p:nvSpPr>
            <p:spPr>
              <a:xfrm>
                <a:off x="798822" y="3378721"/>
                <a:ext cx="504000" cy="792000"/>
              </a:xfrm>
              <a:prstGeom prst="homePlat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96431" tIns="196431" rIns="196431" bIns="196431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fr-FR" sz="1100" b="1" dirty="0">
                  <a:solidFill>
                    <a:schemeClr val="tx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100" b="1" dirty="0">
                    <a:solidFill>
                      <a:schemeClr val="tx1"/>
                    </a:solidFill>
                    <a:latin typeface="Arial Black" panose="020B0A040201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2016</a:t>
                </a:r>
              </a:p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fr-FR" sz="1100" b="1" dirty="0">
                  <a:solidFill>
                    <a:schemeClr val="tx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sp>
        <p:nvSpPr>
          <p:cNvPr id="203" name="Rectangle à coins arrondis 202"/>
          <p:cNvSpPr/>
          <p:nvPr/>
        </p:nvSpPr>
        <p:spPr>
          <a:xfrm>
            <a:off x="3395164" y="1248756"/>
            <a:ext cx="3132000" cy="697807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accent3"/>
                </a:solidFill>
                <a:latin typeface="Arial Black" panose="020B0A04020102020204" pitchFamily="34" charset="0"/>
              </a:rPr>
              <a:t>20 </a:t>
            </a:r>
            <a:r>
              <a:rPr lang="fr-FR" sz="1600" b="1" dirty="0">
                <a:solidFill>
                  <a:schemeClr val="accent3"/>
                </a:solidFill>
                <a:latin typeface="Arial Black" panose="020B0A04020102020204" pitchFamily="34" charset="0"/>
              </a:rPr>
              <a:t>contrats</a:t>
            </a:r>
            <a:r>
              <a:rPr lang="fr-FR" sz="1600" b="1" dirty="0" smtClean="0">
                <a:latin typeface="Arial Black" panose="020B0A04020102020204" pitchFamily="34" charset="0"/>
              </a:rPr>
              <a:t>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signés sous la supervision du CNP-PPP ( depuis 2014)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14</a:t>
            </a:fld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798822" y="5258585"/>
            <a:ext cx="3311405" cy="937919"/>
            <a:chOff x="798822" y="5258585"/>
            <a:chExt cx="3311405" cy="937919"/>
          </a:xfrm>
        </p:grpSpPr>
        <p:sp>
          <p:nvSpPr>
            <p:cNvPr id="59" name="Pentagone 58"/>
            <p:cNvSpPr/>
            <p:nvPr/>
          </p:nvSpPr>
          <p:spPr>
            <a:xfrm>
              <a:off x="798822" y="5258586"/>
              <a:ext cx="504000" cy="864000"/>
            </a:xfrm>
            <a:prstGeom prst="homePlate">
              <a:avLst/>
            </a:prstGeom>
            <a:solidFill>
              <a:srgbClr val="FF0000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96431" tIns="196431" rIns="196431" bIns="196431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dirty="0" smtClean="0">
                  <a:solidFill>
                    <a:schemeClr val="bg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2018</a:t>
              </a: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331948" y="5258585"/>
              <a:ext cx="1224000" cy="93791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000" tIns="72000" rIns="54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Juin 2018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SEA INVEST </a:t>
              </a: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CI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Exploitation du Terminal Minéralier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886227" y="5258586"/>
              <a:ext cx="1224000" cy="93791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/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000" tIns="72000" rIns="54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Sept 2018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ENVOL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Université de San-Pedro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riangle isocèle 63"/>
            <p:cNvSpPr/>
            <p:nvPr/>
          </p:nvSpPr>
          <p:spPr>
            <a:xfrm rot="5400000">
              <a:off x="2518210" y="5449431"/>
              <a:ext cx="442492" cy="272027"/>
            </a:xfrm>
            <a:prstGeom prst="triangle">
              <a:avLst/>
            </a:prstGeom>
            <a:solidFill>
              <a:schemeClr val="accent3"/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65" name="Rectangle à coins arrondis 64"/>
          <p:cNvSpPr/>
          <p:nvPr/>
        </p:nvSpPr>
        <p:spPr>
          <a:xfrm>
            <a:off x="7318742" y="1882777"/>
            <a:ext cx="2988000" cy="126941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Ins="36000" rtlCol="0" anchor="ctr"/>
          <a:lstStyle/>
          <a:p>
            <a:pPr>
              <a:spcAft>
                <a:spcPts val="600"/>
              </a:spcAft>
            </a:pP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un total de </a:t>
            </a:r>
            <a:r>
              <a:rPr lang="fr-FR" sz="1600" b="1" dirty="0" smtClean="0">
                <a:solidFill>
                  <a:schemeClr val="accent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46 </a:t>
            </a:r>
            <a:r>
              <a:rPr lang="fr-FR" sz="1600" b="1" dirty="0">
                <a:solidFill>
                  <a:schemeClr val="accent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contrats PPP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vigueur signés depuis 1994</a:t>
            </a:r>
          </a:p>
          <a:p>
            <a:pPr algn="ctr">
              <a:spcBef>
                <a:spcPts val="600"/>
              </a:spcBef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Montant des contrats: </a:t>
            </a:r>
          </a:p>
          <a:p>
            <a:pPr algn="ctr">
              <a:spcBef>
                <a:spcPts val="600"/>
              </a:spcBef>
            </a:pPr>
            <a:r>
              <a:rPr lang="fr-FR" sz="1200" b="1" dirty="0" smtClean="0">
                <a:solidFill>
                  <a:schemeClr val="accent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Plus de 15 milliards d’Euros</a:t>
            </a:r>
            <a:endParaRPr lang="fr-FR" sz="1200" b="1" dirty="0">
              <a:solidFill>
                <a:schemeClr val="accent3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èche courbée vers le bas 2"/>
          <p:cNvSpPr/>
          <p:nvPr/>
        </p:nvSpPr>
        <p:spPr>
          <a:xfrm rot="935033">
            <a:off x="6452140" y="1244708"/>
            <a:ext cx="1500324" cy="538385"/>
          </a:xfrm>
          <a:prstGeom prst="curved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798822" y="2425909"/>
            <a:ext cx="6414245" cy="870606"/>
            <a:chOff x="798822" y="2425915"/>
            <a:chExt cx="6414245" cy="870606"/>
          </a:xfrm>
        </p:grpSpPr>
        <p:sp>
          <p:nvSpPr>
            <p:cNvPr id="66" name="Pentagone 65"/>
            <p:cNvSpPr/>
            <p:nvPr/>
          </p:nvSpPr>
          <p:spPr>
            <a:xfrm>
              <a:off x="798822" y="2432521"/>
              <a:ext cx="504000" cy="864000"/>
            </a:xfrm>
            <a:prstGeom prst="homePlat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96431" tIns="196431" rIns="196431" bIns="196431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dirty="0">
                  <a:solidFill>
                    <a:schemeClr val="bg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2015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71" name="Triangle isocèle 70"/>
            <p:cNvSpPr/>
            <p:nvPr/>
          </p:nvSpPr>
          <p:spPr>
            <a:xfrm rot="5400000">
              <a:off x="5599770" y="2721902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2" name="Triangle isocèle 71"/>
            <p:cNvSpPr/>
            <p:nvPr/>
          </p:nvSpPr>
          <p:spPr>
            <a:xfrm rot="5400000">
              <a:off x="2505666" y="2728508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3" name="Triangle isocèle 72"/>
            <p:cNvSpPr/>
            <p:nvPr/>
          </p:nvSpPr>
          <p:spPr>
            <a:xfrm rot="5400000">
              <a:off x="4039667" y="2721902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4" name="Rectangle 73"/>
            <p:cNvSpPr/>
            <p:nvPr/>
          </p:nvSpPr>
          <p:spPr>
            <a:xfrm>
              <a:off x="4421684" y="2425915"/>
              <a:ext cx="1224000" cy="79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431" tIns="72000" rIns="196431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Mai 2015</a:t>
              </a:r>
              <a:endParaRPr lang="fr-FR" sz="1000" b="1" dirty="0">
                <a:solidFill>
                  <a:srgbClr val="FF0000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EDEN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Tourisme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334860" y="2432521"/>
              <a:ext cx="1224000" cy="79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431" tIns="72000" rIns="196431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Jan. 2015</a:t>
              </a:r>
              <a:endParaRPr lang="fr-FR" sz="1000" b="1" dirty="0">
                <a:solidFill>
                  <a:srgbClr val="FF0000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NAS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Handling aéroport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864493" y="2425915"/>
              <a:ext cx="1224000" cy="79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431" tIns="72000" rIns="196431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Jan. 2015</a:t>
              </a:r>
              <a:endParaRPr lang="fr-FR" sz="1000" b="1" dirty="0">
                <a:solidFill>
                  <a:srgbClr val="FF0000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CITRANS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Transport lagunaire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989067" y="2425915"/>
              <a:ext cx="1224000" cy="792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Juil. 2015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STAR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L1 Metro d’Abidjan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7" name="Titre 1"/>
          <p:cNvSpPr txBox="1">
            <a:spLocks/>
          </p:cNvSpPr>
          <p:nvPr/>
        </p:nvSpPr>
        <p:spPr>
          <a:xfrm>
            <a:off x="2367588" y="145921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VUE GLOBALE DU PORTEFEUILLE DE PROJETS PPP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798822" y="4278513"/>
            <a:ext cx="11308970" cy="864000"/>
            <a:chOff x="798822" y="4278513"/>
            <a:chExt cx="11308970" cy="864000"/>
          </a:xfrm>
        </p:grpSpPr>
        <p:sp>
          <p:nvSpPr>
            <p:cNvPr id="190" name="Triangle isocèle 189"/>
            <p:cNvSpPr/>
            <p:nvPr/>
          </p:nvSpPr>
          <p:spPr>
            <a:xfrm rot="5400000">
              <a:off x="8716958" y="4574500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1" name="Pentagone 200"/>
            <p:cNvSpPr/>
            <p:nvPr/>
          </p:nvSpPr>
          <p:spPr>
            <a:xfrm>
              <a:off x="798822" y="4278513"/>
              <a:ext cx="504000" cy="864000"/>
            </a:xfrm>
            <a:prstGeom prst="homePlat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96431" tIns="196431" rIns="196431" bIns="196431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100" b="1" dirty="0">
                  <a:solidFill>
                    <a:schemeClr val="bg1"/>
                  </a:solidFill>
                  <a:latin typeface="Arial Black" panose="020B0A04020102020204" pitchFamily="34" charset="0"/>
                  <a:ea typeface="Microsoft Sans Serif" panose="020B0604020202020204" pitchFamily="34" charset="0"/>
                  <a:cs typeface="Microsoft Sans Serif" panose="020B0604020202020204" pitchFamily="34" charset="0"/>
                </a:rPr>
                <a:t>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100" b="1" dirty="0">
                <a:solidFill>
                  <a:schemeClr val="bg1"/>
                </a:solidFill>
                <a:latin typeface="Arial Black" panose="020B0A040201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9103348" y="4278513"/>
              <a:ext cx="1296000" cy="86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000" tIns="72000" rIns="54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Déc.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MARYLIS BTP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ts val="1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Réhabilitation 8 hôpitaux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600" b="1" dirty="0" smtClean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riangle isocèle 47"/>
            <p:cNvSpPr/>
            <p:nvPr/>
          </p:nvSpPr>
          <p:spPr>
            <a:xfrm rot="5400000">
              <a:off x="7162679" y="4574500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Triangle isocèle 48"/>
            <p:cNvSpPr/>
            <p:nvPr/>
          </p:nvSpPr>
          <p:spPr>
            <a:xfrm rot="5400000">
              <a:off x="5608400" y="4574500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Rectangle 49"/>
            <p:cNvSpPr/>
            <p:nvPr/>
          </p:nvSpPr>
          <p:spPr>
            <a:xfrm>
              <a:off x="1331948" y="4278513"/>
              <a:ext cx="1224000" cy="864000"/>
            </a:xfrm>
            <a:prstGeom prst="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" tIns="72000" rIns="36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Jan</a:t>
              </a: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.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C2I / ARCHI 2000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Bibliothèque Renaissance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994785" y="4278513"/>
              <a:ext cx="1224000" cy="864000"/>
            </a:xfrm>
            <a:prstGeom prst="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Sep.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ECO EBURNIE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Services de propreté Abidjan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440506" y="4278513"/>
              <a:ext cx="1224000" cy="864000"/>
            </a:xfrm>
            <a:prstGeom prst="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" tIns="72000" rIns="36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Août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SECURI-PORT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Sécurité intérieure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86227" y="4278513"/>
              <a:ext cx="1224000" cy="864000"/>
            </a:xfrm>
            <a:prstGeom prst="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" tIns="72000" rIns="36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Mai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MSC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Transport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549064" y="4278513"/>
              <a:ext cx="1224000" cy="864000"/>
            </a:xfrm>
            <a:prstGeom prst="rect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Oct</a:t>
              </a: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.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ECOTI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Services de propreté </a:t>
              </a: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Abidjan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riangle isocèle 54"/>
            <p:cNvSpPr/>
            <p:nvPr/>
          </p:nvSpPr>
          <p:spPr>
            <a:xfrm rot="5400000">
              <a:off x="4054121" y="4574500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Triangle isocèle 55"/>
            <p:cNvSpPr/>
            <p:nvPr/>
          </p:nvSpPr>
          <p:spPr>
            <a:xfrm rot="5400000">
              <a:off x="2518210" y="4574501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Triangle isocèle 56"/>
            <p:cNvSpPr/>
            <p:nvPr/>
          </p:nvSpPr>
          <p:spPr>
            <a:xfrm rot="5400000">
              <a:off x="10372372" y="4574501"/>
              <a:ext cx="442492" cy="272027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8" name="Rectangle 77"/>
            <p:cNvSpPr/>
            <p:nvPr/>
          </p:nvSpPr>
          <p:spPr>
            <a:xfrm>
              <a:off x="10811792" y="4278513"/>
              <a:ext cx="1296000" cy="86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3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000" tIns="72000" rIns="54000" bIns="36000" numCol="1" spcCol="1270" anchor="t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rgbClr val="FF0000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Déc. 2017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600" b="1" dirty="0" smtClean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CLEAN </a:t>
              </a: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EBURNIE</a:t>
              </a:r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dirty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CET </a:t>
              </a:r>
              <a:r>
                <a:rPr lang="fr-FR" sz="1000" b="1" dirty="0" smtClean="0">
                  <a:solidFill>
                    <a:schemeClr val="tx1"/>
                  </a:solidFill>
                  <a:latin typeface="Arial" panose="020B0604020202020204" pitchFamily="34" charset="0"/>
                  <a:ea typeface="Microsoft Sans Serif" panose="020B0604020202020204" pitchFamily="34" charset="0"/>
                  <a:cs typeface="Arial" panose="020B0604020202020204" pitchFamily="34" charset="0"/>
                </a:rPr>
                <a:t>Kossihouen</a:t>
              </a:r>
              <a:endParaRPr lang="fr-FR" sz="1000" b="1" dirty="0">
                <a:solidFill>
                  <a:schemeClr val="tx1"/>
                </a:solidFill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39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animBg="1"/>
      <p:bldP spid="65" grpId="0"/>
      <p:bldP spid="3" grpId="0" animBg="1"/>
      <p:bldP spid="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6" descr="Résultat de recherche d'images pour &quot;bnetd&quot;"/>
          <p:cNvSpPr>
            <a:spLocks noChangeAspect="1" noChangeArrowheads="1"/>
          </p:cNvSpPr>
          <p:nvPr/>
        </p:nvSpPr>
        <p:spPr bwMode="auto">
          <a:xfrm>
            <a:off x="8803971" y="2304251"/>
            <a:ext cx="65748" cy="65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088620" y="3111477"/>
            <a:ext cx="5940000" cy="6350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rgbClr val="2F8A47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MERCI POUR VOTRE ATTENTION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2" descr="C:\Users\CNPPPP\Pictures\LOGO_CNP-P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8620" y="1622810"/>
            <a:ext cx="59340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2088620" y="5173042"/>
            <a:ext cx="59400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200" b="1" dirty="0" smtClean="0">
                <a:solidFill>
                  <a:srgbClr val="FF9900"/>
                </a:solidFill>
                <a:latin typeface="Microsoft Sans Serif" panose="020B0604020202020204" pitchFamily="34" charset="0"/>
                <a:ea typeface="MS Mincho"/>
                <a:cs typeface="Microsoft Sans Serif" panose="020B0604020202020204" pitchFamily="34" charset="0"/>
              </a:rPr>
              <a:t>www.ppp.gouv.ci</a:t>
            </a:r>
            <a:endParaRPr lang="fr-FR" sz="3200" b="1" dirty="0">
              <a:solidFill>
                <a:srgbClr val="FF9900"/>
              </a:solidFill>
              <a:latin typeface="Microsoft Sans Serif" panose="020B0604020202020204" pitchFamily="34" charset="0"/>
              <a:ea typeface="MS Mincho"/>
              <a:cs typeface="Microsoft Sans Serif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94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re 1"/>
          <p:cNvSpPr txBox="1">
            <a:spLocks/>
          </p:cNvSpPr>
          <p:nvPr/>
        </p:nvSpPr>
        <p:spPr>
          <a:xfrm>
            <a:off x="2471680" y="116021"/>
            <a:ext cx="7405796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2200" dirty="0">
                <a:solidFill>
                  <a:schemeClr val="tx1"/>
                </a:solidFill>
              </a:rPr>
              <a:t>PLAN DE PRÉSENTATION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2471681" y="4229918"/>
            <a:ext cx="7405796" cy="544495"/>
            <a:chOff x="1366576" y="3956087"/>
            <a:chExt cx="7547115" cy="544495"/>
          </a:xfrm>
        </p:grpSpPr>
        <p:sp>
          <p:nvSpPr>
            <p:cNvPr id="23" name="Rectangle 22"/>
            <p:cNvSpPr/>
            <p:nvPr/>
          </p:nvSpPr>
          <p:spPr>
            <a:xfrm>
              <a:off x="2075868" y="3956087"/>
              <a:ext cx="6837823" cy="5444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 smtClean="0">
                  <a:solidFill>
                    <a:schemeClr val="tx1"/>
                  </a:solidFill>
                  <a:latin typeface="Arial Black" panose="020B0A04020102020204" pitchFamily="34" charset="0"/>
                </a:rPr>
                <a:t>VUE GLOBALE DU PORTEFEUILLE DES PPP</a:t>
              </a:r>
              <a:endParaRPr lang="en-GB" sz="1600" b="1" cap="small" dirty="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366576" y="3958367"/>
              <a:ext cx="512400" cy="5399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3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432563" y="1730498"/>
            <a:ext cx="7444914" cy="518814"/>
            <a:chOff x="1366576" y="2273270"/>
            <a:chExt cx="7542865" cy="518814"/>
          </a:xfrm>
        </p:grpSpPr>
        <p:sp>
          <p:nvSpPr>
            <p:cNvPr id="29" name="Rectangle 28"/>
            <p:cNvSpPr/>
            <p:nvPr/>
          </p:nvSpPr>
          <p:spPr>
            <a:xfrm>
              <a:off x="2080118" y="2277752"/>
              <a:ext cx="6829323" cy="5098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CADRE INSTITUTIONNEL ET RÉGLEMENTAIRE DES PPP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366576" y="2273270"/>
              <a:ext cx="512400" cy="5188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1</a:t>
              </a:r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2471681" y="2943586"/>
            <a:ext cx="7405796" cy="505873"/>
            <a:chOff x="1366576" y="3119620"/>
            <a:chExt cx="7546253" cy="505873"/>
          </a:xfrm>
        </p:grpSpPr>
        <p:sp>
          <p:nvSpPr>
            <p:cNvPr id="9" name="Rectangle 8"/>
            <p:cNvSpPr/>
            <p:nvPr/>
          </p:nvSpPr>
          <p:spPr>
            <a:xfrm>
              <a:off x="2083505" y="3119620"/>
              <a:ext cx="6829324" cy="5058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LE COMITÉ NATIONAL DE PILOTAGE DES PPP – CNP-PPP 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66576" y="3119620"/>
              <a:ext cx="512400" cy="5058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2</a:t>
              </a:r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3853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rme libre 14"/>
          <p:cNvSpPr/>
          <p:nvPr/>
        </p:nvSpPr>
        <p:spPr>
          <a:xfrm>
            <a:off x="8909050" y="1812925"/>
            <a:ext cx="2311400" cy="2027238"/>
          </a:xfrm>
          <a:custGeom>
            <a:avLst/>
            <a:gdLst>
              <a:gd name="connsiteX0" fmla="*/ 0 w 2311185"/>
              <a:gd name="connsiteY0" fmla="*/ 0 h 2025889"/>
              <a:gd name="connsiteX1" fmla="*/ 2311185 w 2311185"/>
              <a:gd name="connsiteY1" fmla="*/ 0 h 2025889"/>
              <a:gd name="connsiteX2" fmla="*/ 2311185 w 2311185"/>
              <a:gd name="connsiteY2" fmla="*/ 2025889 h 2025889"/>
              <a:gd name="connsiteX3" fmla="*/ 0 w 2311185"/>
              <a:gd name="connsiteY3" fmla="*/ 2025889 h 2025889"/>
              <a:gd name="connsiteX4" fmla="*/ 0 w 2311185"/>
              <a:gd name="connsiteY4" fmla="*/ 0 h 202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1185" h="2025889">
                <a:moveTo>
                  <a:pt x="0" y="0"/>
                </a:moveTo>
                <a:lnTo>
                  <a:pt x="2311185" y="0"/>
                </a:lnTo>
                <a:lnTo>
                  <a:pt x="2311185" y="2025889"/>
                </a:lnTo>
                <a:lnTo>
                  <a:pt x="0" y="202588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247650" tIns="247650" rIns="247650" bIns="247650" spcCol="1270"/>
          <a:lstStyle/>
          <a:p>
            <a:pPr defTabSz="2889250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endParaRPr lang="fr-FR" sz="650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895812" y="1674638"/>
            <a:ext cx="8676000" cy="280278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36000" tIns="72000" rIns="36000" bIns="72000" rtlCol="0" anchor="ctr">
            <a:normAutofit/>
          </a:bodyPr>
          <a:lstStyle>
            <a:lvl1pPr indent="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 defTabSz="4572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160338" lvl="1" indent="0"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altLang="fr-FR" dirty="0">
                <a:latin typeface="Arial Black" panose="020B0A04020102020204" pitchFamily="34" charset="0"/>
              </a:rPr>
              <a:t>LES PPP – OUTIL STRATÉGIQUE DE </a:t>
            </a:r>
            <a:r>
              <a:rPr lang="fr-FR" altLang="fr-FR" dirty="0" smtClean="0">
                <a:latin typeface="Arial Black" panose="020B0A04020102020204" pitchFamily="34" charset="0"/>
              </a:rPr>
              <a:t>DÉVELOPPEMENT</a:t>
            </a:r>
          </a:p>
          <a:p>
            <a:pPr marL="446088" lvl="1"/>
            <a:r>
              <a:rPr lang="fr-FR" altLang="fr-FR" dirty="0" smtClean="0">
                <a:latin typeface="Arial Black" panose="020B0A04020102020204" pitchFamily="34" charset="0"/>
              </a:rPr>
              <a:t>Renforcer </a:t>
            </a:r>
            <a:r>
              <a:rPr lang="fr-FR" altLang="fr-FR" dirty="0">
                <a:latin typeface="Arial Black" panose="020B0A04020102020204" pitchFamily="34" charset="0"/>
              </a:rPr>
              <a:t>la fourniture de services et d’infrastructures économiques et sociales en tenant compte des contraintes des finances publiques</a:t>
            </a:r>
          </a:p>
          <a:p>
            <a:pPr marL="446088" lvl="1"/>
            <a:r>
              <a:rPr lang="fr-FR" altLang="fr-FR" dirty="0">
                <a:latin typeface="Arial Black" panose="020B0A04020102020204" pitchFamily="34" charset="0"/>
              </a:rPr>
              <a:t>Bénéficier des capacités d’innovation et de financement du secteur privé</a:t>
            </a:r>
          </a:p>
          <a:p>
            <a:pPr marL="446088" lvl="1"/>
            <a:r>
              <a:rPr lang="fr-FR" altLang="fr-FR" dirty="0">
                <a:latin typeface="Arial Black" panose="020B0A04020102020204" pitchFamily="34" charset="0"/>
              </a:rPr>
              <a:t>Maîtriser les délais et </a:t>
            </a:r>
            <a:r>
              <a:rPr lang="fr-FR" altLang="fr-FR" dirty="0" smtClean="0">
                <a:latin typeface="Arial Black" panose="020B0A04020102020204" pitchFamily="34" charset="0"/>
              </a:rPr>
              <a:t>coûts </a:t>
            </a:r>
            <a:r>
              <a:rPr lang="fr-FR" altLang="fr-FR" dirty="0">
                <a:latin typeface="Arial Black" panose="020B0A04020102020204" pitchFamily="34" charset="0"/>
              </a:rPr>
              <a:t>des projets publics tout en assurant leur pérennité et adaptabilité aux besoins</a:t>
            </a:r>
          </a:p>
          <a:p>
            <a:pPr marL="446088" lvl="1"/>
            <a:r>
              <a:rPr lang="fr-FR" altLang="fr-FR" dirty="0">
                <a:latin typeface="Arial Black" panose="020B0A04020102020204" pitchFamily="34" charset="0"/>
              </a:rPr>
              <a:t>Garantir contractuellement l’effectivité des services et leurs paiements en fonction des critères de </a:t>
            </a:r>
            <a:r>
              <a:rPr lang="fr-FR" altLang="fr-FR" dirty="0" smtClean="0">
                <a:latin typeface="Arial Black" panose="020B0A04020102020204" pitchFamily="34" charset="0"/>
              </a:rPr>
              <a:t>performance</a:t>
            </a:r>
            <a:endParaRPr lang="en-US" altLang="fr-FR" dirty="0">
              <a:latin typeface="Arial Black" panose="020B0A04020102020204" pitchFamily="34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2379426" y="4916022"/>
            <a:ext cx="7708772" cy="1368932"/>
          </a:xfrm>
          <a:prstGeom prst="ellipse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eaLnBrk="1" hangingPunct="1">
              <a:defRPr/>
            </a:pPr>
            <a:endParaRPr lang="en-US" altLang="fr-FR" sz="1600" b="1" dirty="0" smtClean="0">
              <a:solidFill>
                <a:srgbClr val="FFFFFF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fr-FR" altLang="fr-FR" sz="1600" b="1" dirty="0" smtClean="0">
                <a:solidFill>
                  <a:srgbClr val="FFFFFF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Améliorer </a:t>
            </a:r>
            <a:r>
              <a:rPr lang="fr-FR" altLang="fr-FR" sz="1600" b="1" dirty="0">
                <a:solidFill>
                  <a:srgbClr val="FFFFFF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la qualité de vie des citoyens, la compétitivité économique et l’attractivité du pays vis-à-vis </a:t>
            </a:r>
            <a:r>
              <a:rPr lang="fr-FR" altLang="fr-FR" sz="1600" b="1" dirty="0" smtClean="0">
                <a:solidFill>
                  <a:srgbClr val="FFFFFF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des investisseurs</a:t>
            </a:r>
          </a:p>
          <a:p>
            <a:pPr algn="ctr" eaLnBrk="1" hangingPunct="1">
              <a:defRPr/>
            </a:pPr>
            <a:endParaRPr lang="en-GB" sz="1600" b="1" dirty="0">
              <a:solidFill>
                <a:srgbClr val="FF6700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2" name="Organigramme : Fusion 1"/>
          <p:cNvSpPr/>
          <p:nvPr/>
        </p:nvSpPr>
        <p:spPr>
          <a:xfrm>
            <a:off x="5789864" y="4567187"/>
            <a:ext cx="887896" cy="495852"/>
          </a:xfrm>
          <a:prstGeom prst="flowChartMerg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2169354" y="212509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CADRE INSTITUTIONNEL ET RÉGLEMENTAIRE DES </a:t>
            </a:r>
            <a:r>
              <a:rPr lang="fr-FR" dirty="0" smtClean="0">
                <a:solidFill>
                  <a:schemeClr val="tx1"/>
                </a:solidFill>
              </a:rPr>
              <a:t>PPP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517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  <p:bldP spid="19" grpId="0" animBg="1"/>
      <p:bldP spid="2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594440" y="667423"/>
            <a:ext cx="5446706" cy="6470473"/>
            <a:chOff x="61448" y="735880"/>
            <a:chExt cx="5446706" cy="6470473"/>
          </a:xfrm>
        </p:grpSpPr>
        <p:sp>
          <p:nvSpPr>
            <p:cNvPr id="34" name="Forme 33"/>
            <p:cNvSpPr/>
            <p:nvPr/>
          </p:nvSpPr>
          <p:spPr>
            <a:xfrm rot="9360000">
              <a:off x="3110587" y="4808786"/>
              <a:ext cx="2397567" cy="2397567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bg1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</p:sp>
        <p:grpSp>
          <p:nvGrpSpPr>
            <p:cNvPr id="6" name="Groupe 5"/>
            <p:cNvGrpSpPr/>
            <p:nvPr/>
          </p:nvGrpSpPr>
          <p:grpSpPr>
            <a:xfrm>
              <a:off x="61448" y="735880"/>
              <a:ext cx="5141170" cy="6100547"/>
              <a:chOff x="61448" y="735880"/>
              <a:chExt cx="5141170" cy="6100547"/>
            </a:xfrm>
          </p:grpSpPr>
          <p:grpSp>
            <p:nvGrpSpPr>
              <p:cNvPr id="2" name="Groupe 1"/>
              <p:cNvGrpSpPr/>
              <p:nvPr/>
            </p:nvGrpSpPr>
            <p:grpSpPr>
              <a:xfrm>
                <a:off x="61448" y="735880"/>
                <a:ext cx="4300014" cy="3800832"/>
                <a:chOff x="173174" y="582196"/>
                <a:chExt cx="4300014" cy="3800832"/>
              </a:xfrm>
            </p:grpSpPr>
            <p:sp>
              <p:nvSpPr>
                <p:cNvPr id="4" name="Forme libre 3"/>
                <p:cNvSpPr/>
                <p:nvPr/>
              </p:nvSpPr>
              <p:spPr>
                <a:xfrm rot="21224836">
                  <a:off x="2510602" y="2420967"/>
                  <a:ext cx="1962586" cy="1962061"/>
                </a:xfrm>
                <a:custGeom>
                  <a:avLst/>
                  <a:gdLst>
                    <a:gd name="connsiteX0" fmla="*/ 1393079 w 1962586"/>
                    <a:gd name="connsiteY0" fmla="*/ 312828 h 1962061"/>
                    <a:gd name="connsiteX1" fmla="*/ 1545676 w 1962586"/>
                    <a:gd name="connsiteY1" fmla="*/ 184735 h 1962061"/>
                    <a:gd name="connsiteX2" fmla="*/ 1667650 w 1962586"/>
                    <a:gd name="connsiteY2" fmla="*/ 287050 h 1962061"/>
                    <a:gd name="connsiteX3" fmla="*/ 1568058 w 1962586"/>
                    <a:gd name="connsiteY3" fmla="*/ 459603 h 1962061"/>
                    <a:gd name="connsiteX4" fmla="*/ 1726396 w 1962586"/>
                    <a:gd name="connsiteY4" fmla="*/ 733760 h 1962061"/>
                    <a:gd name="connsiteX5" fmla="*/ 1925628 w 1962586"/>
                    <a:gd name="connsiteY5" fmla="*/ 733744 h 1962061"/>
                    <a:gd name="connsiteX6" fmla="*/ 1953275 w 1962586"/>
                    <a:gd name="connsiteY6" fmla="*/ 890486 h 1962061"/>
                    <a:gd name="connsiteX7" fmla="*/ 1766060 w 1962586"/>
                    <a:gd name="connsiteY7" fmla="*/ 958633 h 1962061"/>
                    <a:gd name="connsiteX8" fmla="*/ 1711070 w 1962586"/>
                    <a:gd name="connsiteY8" fmla="*/ 1270393 h 1962061"/>
                    <a:gd name="connsiteX9" fmla="*/ 1863675 w 1962586"/>
                    <a:gd name="connsiteY9" fmla="*/ 1398475 h 1962061"/>
                    <a:gd name="connsiteX10" fmla="*/ 1784066 w 1962586"/>
                    <a:gd name="connsiteY10" fmla="*/ 1536317 h 1962061"/>
                    <a:gd name="connsiteX11" fmla="*/ 1596861 w 1962586"/>
                    <a:gd name="connsiteY11" fmla="*/ 1468143 h 1962061"/>
                    <a:gd name="connsiteX12" fmla="*/ 1354274 w 1962586"/>
                    <a:gd name="connsiteY12" fmla="*/ 1671630 h 1962061"/>
                    <a:gd name="connsiteX13" fmla="*/ 1388854 w 1962586"/>
                    <a:gd name="connsiteY13" fmla="*/ 1867838 h 1962061"/>
                    <a:gd name="connsiteX14" fmla="*/ 1239223 w 1962586"/>
                    <a:gd name="connsiteY14" fmla="*/ 1922281 h 1962061"/>
                    <a:gd name="connsiteX15" fmla="*/ 1139631 w 1962586"/>
                    <a:gd name="connsiteY15" fmla="*/ 1749728 h 1962061"/>
                    <a:gd name="connsiteX16" fmla="*/ 822956 w 1962586"/>
                    <a:gd name="connsiteY16" fmla="*/ 1749728 h 1962061"/>
                    <a:gd name="connsiteX17" fmla="*/ 723363 w 1962586"/>
                    <a:gd name="connsiteY17" fmla="*/ 1922281 h 1962061"/>
                    <a:gd name="connsiteX18" fmla="*/ 573732 w 1962586"/>
                    <a:gd name="connsiteY18" fmla="*/ 1867838 h 1962061"/>
                    <a:gd name="connsiteX19" fmla="*/ 608312 w 1962586"/>
                    <a:gd name="connsiteY19" fmla="*/ 1671630 h 1962061"/>
                    <a:gd name="connsiteX20" fmla="*/ 365725 w 1962586"/>
                    <a:gd name="connsiteY20" fmla="*/ 1468143 h 1962061"/>
                    <a:gd name="connsiteX21" fmla="*/ 178520 w 1962586"/>
                    <a:gd name="connsiteY21" fmla="*/ 1536317 h 1962061"/>
                    <a:gd name="connsiteX22" fmla="*/ 98911 w 1962586"/>
                    <a:gd name="connsiteY22" fmla="*/ 1398475 h 1962061"/>
                    <a:gd name="connsiteX23" fmla="*/ 251516 w 1962586"/>
                    <a:gd name="connsiteY23" fmla="*/ 1270393 h 1962061"/>
                    <a:gd name="connsiteX24" fmla="*/ 196526 w 1962586"/>
                    <a:gd name="connsiteY24" fmla="*/ 958633 h 1962061"/>
                    <a:gd name="connsiteX25" fmla="*/ 9311 w 1962586"/>
                    <a:gd name="connsiteY25" fmla="*/ 890486 h 1962061"/>
                    <a:gd name="connsiteX26" fmla="*/ 36958 w 1962586"/>
                    <a:gd name="connsiteY26" fmla="*/ 733744 h 1962061"/>
                    <a:gd name="connsiteX27" fmla="*/ 236190 w 1962586"/>
                    <a:gd name="connsiteY27" fmla="*/ 733760 h 1962061"/>
                    <a:gd name="connsiteX28" fmla="*/ 394528 w 1962586"/>
                    <a:gd name="connsiteY28" fmla="*/ 459603 h 1962061"/>
                    <a:gd name="connsiteX29" fmla="*/ 294936 w 1962586"/>
                    <a:gd name="connsiteY29" fmla="*/ 287050 h 1962061"/>
                    <a:gd name="connsiteX30" fmla="*/ 416910 w 1962586"/>
                    <a:gd name="connsiteY30" fmla="*/ 184735 h 1962061"/>
                    <a:gd name="connsiteX31" fmla="*/ 569507 w 1962586"/>
                    <a:gd name="connsiteY31" fmla="*/ 312828 h 1962061"/>
                    <a:gd name="connsiteX32" fmla="*/ 867084 w 1962586"/>
                    <a:gd name="connsiteY32" fmla="*/ 204555 h 1962061"/>
                    <a:gd name="connsiteX33" fmla="*/ 901675 w 1962586"/>
                    <a:gd name="connsiteY33" fmla="*/ 8349 h 1962061"/>
                    <a:gd name="connsiteX34" fmla="*/ 1060911 w 1962586"/>
                    <a:gd name="connsiteY34" fmla="*/ 8349 h 1962061"/>
                    <a:gd name="connsiteX35" fmla="*/ 1095502 w 1962586"/>
                    <a:gd name="connsiteY35" fmla="*/ 204555 h 1962061"/>
                    <a:gd name="connsiteX36" fmla="*/ 1393079 w 1962586"/>
                    <a:gd name="connsiteY36" fmla="*/ 312828 h 1962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1962586" h="1962061">
                      <a:moveTo>
                        <a:pt x="1393079" y="312828"/>
                      </a:moveTo>
                      <a:lnTo>
                        <a:pt x="1545676" y="184735"/>
                      </a:lnTo>
                      <a:lnTo>
                        <a:pt x="1667650" y="287050"/>
                      </a:lnTo>
                      <a:lnTo>
                        <a:pt x="1568058" y="459603"/>
                      </a:lnTo>
                      <a:cubicBezTo>
                        <a:pt x="1638918" y="539288"/>
                        <a:pt x="1692793" y="632571"/>
                        <a:pt x="1726396" y="733760"/>
                      </a:cubicBezTo>
                      <a:lnTo>
                        <a:pt x="1925628" y="733744"/>
                      </a:lnTo>
                      <a:lnTo>
                        <a:pt x="1953275" y="890486"/>
                      </a:lnTo>
                      <a:lnTo>
                        <a:pt x="1766060" y="958633"/>
                      </a:lnTo>
                      <a:cubicBezTo>
                        <a:pt x="1769104" y="1065208"/>
                        <a:pt x="1750393" y="1171286"/>
                        <a:pt x="1711070" y="1270393"/>
                      </a:cubicBezTo>
                      <a:lnTo>
                        <a:pt x="1863675" y="1398475"/>
                      </a:lnTo>
                      <a:lnTo>
                        <a:pt x="1784066" y="1536317"/>
                      </a:lnTo>
                      <a:lnTo>
                        <a:pt x="1596861" y="1468143"/>
                      </a:lnTo>
                      <a:cubicBezTo>
                        <a:pt x="1530664" y="1551740"/>
                        <a:pt x="1448123" y="1620977"/>
                        <a:pt x="1354274" y="1671630"/>
                      </a:cubicBezTo>
                      <a:lnTo>
                        <a:pt x="1388854" y="1867838"/>
                      </a:lnTo>
                      <a:lnTo>
                        <a:pt x="1239223" y="1922281"/>
                      </a:lnTo>
                      <a:lnTo>
                        <a:pt x="1139631" y="1749728"/>
                      </a:lnTo>
                      <a:cubicBezTo>
                        <a:pt x="1035169" y="1771231"/>
                        <a:pt x="927419" y="1771231"/>
                        <a:pt x="822956" y="1749728"/>
                      </a:cubicBezTo>
                      <a:lnTo>
                        <a:pt x="723363" y="1922281"/>
                      </a:lnTo>
                      <a:lnTo>
                        <a:pt x="573732" y="1867838"/>
                      </a:lnTo>
                      <a:lnTo>
                        <a:pt x="608312" y="1671630"/>
                      </a:lnTo>
                      <a:cubicBezTo>
                        <a:pt x="514463" y="1620978"/>
                        <a:pt x="431921" y="1551740"/>
                        <a:pt x="365725" y="1468143"/>
                      </a:cubicBezTo>
                      <a:lnTo>
                        <a:pt x="178520" y="1536317"/>
                      </a:lnTo>
                      <a:lnTo>
                        <a:pt x="98911" y="1398475"/>
                      </a:lnTo>
                      <a:lnTo>
                        <a:pt x="251516" y="1270393"/>
                      </a:lnTo>
                      <a:cubicBezTo>
                        <a:pt x="212193" y="1171286"/>
                        <a:pt x="193482" y="1065208"/>
                        <a:pt x="196526" y="958633"/>
                      </a:cubicBezTo>
                      <a:lnTo>
                        <a:pt x="9311" y="890486"/>
                      </a:lnTo>
                      <a:lnTo>
                        <a:pt x="36958" y="733744"/>
                      </a:lnTo>
                      <a:lnTo>
                        <a:pt x="236190" y="733760"/>
                      </a:lnTo>
                      <a:cubicBezTo>
                        <a:pt x="269793" y="632572"/>
                        <a:pt x="323668" y="539289"/>
                        <a:pt x="394528" y="459603"/>
                      </a:cubicBezTo>
                      <a:lnTo>
                        <a:pt x="294936" y="287050"/>
                      </a:lnTo>
                      <a:lnTo>
                        <a:pt x="416910" y="184735"/>
                      </a:lnTo>
                      <a:lnTo>
                        <a:pt x="569507" y="312828"/>
                      </a:lnTo>
                      <a:cubicBezTo>
                        <a:pt x="660313" y="256906"/>
                        <a:pt x="761565" y="220065"/>
                        <a:pt x="867084" y="204555"/>
                      </a:cubicBezTo>
                      <a:lnTo>
                        <a:pt x="901675" y="8349"/>
                      </a:lnTo>
                      <a:lnTo>
                        <a:pt x="1060911" y="8349"/>
                      </a:lnTo>
                      <a:lnTo>
                        <a:pt x="1095502" y="204555"/>
                      </a:lnTo>
                      <a:cubicBezTo>
                        <a:pt x="1201022" y="220065"/>
                        <a:pt x="1302273" y="256905"/>
                        <a:pt x="1393079" y="31282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8100">
                  <a:solidFill>
                    <a:srgbClr val="92D050"/>
                  </a:solidFill>
                </a:ln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2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11038" tIns="476113" rIns="411038" bIns="510428" numCol="1" spcCol="1270" anchor="ctr" anchorCtr="0">
                  <a:noAutofit/>
                </a:bodyPr>
                <a:lstStyle/>
                <a:p>
                  <a:pPr algn="ctr" defTabSz="577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FR" sz="1400" b="1" dirty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Décret 2018-359 du 29 mars </a:t>
                  </a:r>
                  <a:r>
                    <a:rPr lang="fr-FR" sz="1400" b="1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2018</a:t>
                  </a:r>
                  <a:endParaRPr lang="fr-FR" sz="1400" b="1" dirty="0">
                    <a:solidFill>
                      <a:schemeClr val="tx1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5" name="Forme libre 4"/>
                <p:cNvSpPr/>
                <p:nvPr/>
              </p:nvSpPr>
              <p:spPr>
                <a:xfrm>
                  <a:off x="403211" y="2096948"/>
                  <a:ext cx="2357350" cy="2235948"/>
                </a:xfrm>
                <a:custGeom>
                  <a:avLst/>
                  <a:gdLst>
                    <a:gd name="connsiteX0" fmla="*/ 1776796 w 2357350"/>
                    <a:gd name="connsiteY0" fmla="*/ 566309 h 2235948"/>
                    <a:gd name="connsiteX1" fmla="*/ 2103221 w 2357350"/>
                    <a:gd name="connsiteY1" fmla="*/ 456081 h 2235948"/>
                    <a:gd name="connsiteX2" fmla="*/ 2235681 w 2357350"/>
                    <a:gd name="connsiteY2" fmla="*/ 668992 h 2235948"/>
                    <a:gd name="connsiteX3" fmla="*/ 1992549 w 2357350"/>
                    <a:gd name="connsiteY3" fmla="*/ 913104 h 2235948"/>
                    <a:gd name="connsiteX4" fmla="*/ 1992549 w 2357350"/>
                    <a:gd name="connsiteY4" fmla="*/ 1322844 h 2235948"/>
                    <a:gd name="connsiteX5" fmla="*/ 2235681 w 2357350"/>
                    <a:gd name="connsiteY5" fmla="*/ 1566956 h 2235948"/>
                    <a:gd name="connsiteX6" fmla="*/ 2103221 w 2357350"/>
                    <a:gd name="connsiteY6" fmla="*/ 1779867 h 2235948"/>
                    <a:gd name="connsiteX7" fmla="*/ 1776796 w 2357350"/>
                    <a:gd name="connsiteY7" fmla="*/ 1669639 h 2235948"/>
                    <a:gd name="connsiteX8" fmla="*/ 1394427 w 2357350"/>
                    <a:gd name="connsiteY8" fmla="*/ 1874509 h 2235948"/>
                    <a:gd name="connsiteX9" fmla="*/ 1315588 w 2357350"/>
                    <a:gd name="connsiteY9" fmla="*/ 2209901 h 2235948"/>
                    <a:gd name="connsiteX10" fmla="*/ 1041762 w 2357350"/>
                    <a:gd name="connsiteY10" fmla="*/ 2209901 h 2235948"/>
                    <a:gd name="connsiteX11" fmla="*/ 962922 w 2357350"/>
                    <a:gd name="connsiteY11" fmla="*/ 1874509 h 2235948"/>
                    <a:gd name="connsiteX12" fmla="*/ 580553 w 2357350"/>
                    <a:gd name="connsiteY12" fmla="*/ 1669639 h 2235948"/>
                    <a:gd name="connsiteX13" fmla="*/ 254129 w 2357350"/>
                    <a:gd name="connsiteY13" fmla="*/ 1779867 h 2235948"/>
                    <a:gd name="connsiteX14" fmla="*/ 121669 w 2357350"/>
                    <a:gd name="connsiteY14" fmla="*/ 1566956 h 2235948"/>
                    <a:gd name="connsiteX15" fmla="*/ 364801 w 2357350"/>
                    <a:gd name="connsiteY15" fmla="*/ 1322844 h 2235948"/>
                    <a:gd name="connsiteX16" fmla="*/ 364801 w 2357350"/>
                    <a:gd name="connsiteY16" fmla="*/ 913104 h 2235948"/>
                    <a:gd name="connsiteX17" fmla="*/ 121669 w 2357350"/>
                    <a:gd name="connsiteY17" fmla="*/ 668992 h 2235948"/>
                    <a:gd name="connsiteX18" fmla="*/ 254129 w 2357350"/>
                    <a:gd name="connsiteY18" fmla="*/ 456081 h 2235948"/>
                    <a:gd name="connsiteX19" fmla="*/ 580554 w 2357350"/>
                    <a:gd name="connsiteY19" fmla="*/ 566309 h 2235948"/>
                    <a:gd name="connsiteX20" fmla="*/ 962923 w 2357350"/>
                    <a:gd name="connsiteY20" fmla="*/ 361439 h 2235948"/>
                    <a:gd name="connsiteX21" fmla="*/ 1041762 w 2357350"/>
                    <a:gd name="connsiteY21" fmla="*/ 26047 h 2235948"/>
                    <a:gd name="connsiteX22" fmla="*/ 1315588 w 2357350"/>
                    <a:gd name="connsiteY22" fmla="*/ 26047 h 2235948"/>
                    <a:gd name="connsiteX23" fmla="*/ 1394428 w 2357350"/>
                    <a:gd name="connsiteY23" fmla="*/ 361439 h 2235948"/>
                    <a:gd name="connsiteX24" fmla="*/ 1776797 w 2357350"/>
                    <a:gd name="connsiteY24" fmla="*/ 566309 h 2235948"/>
                    <a:gd name="connsiteX25" fmla="*/ 1776796 w 2357350"/>
                    <a:gd name="connsiteY25" fmla="*/ 566309 h 22359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2357350" h="2235948">
                      <a:moveTo>
                        <a:pt x="1776796" y="566309"/>
                      </a:moveTo>
                      <a:lnTo>
                        <a:pt x="2103221" y="456081"/>
                      </a:lnTo>
                      <a:lnTo>
                        <a:pt x="2235681" y="668992"/>
                      </a:lnTo>
                      <a:lnTo>
                        <a:pt x="1992549" y="913104"/>
                      </a:lnTo>
                      <a:cubicBezTo>
                        <a:pt x="2031761" y="1047260"/>
                        <a:pt x="2031761" y="1188688"/>
                        <a:pt x="1992549" y="1322844"/>
                      </a:cubicBezTo>
                      <a:lnTo>
                        <a:pt x="2235681" y="1566956"/>
                      </a:lnTo>
                      <a:lnTo>
                        <a:pt x="2103221" y="1779867"/>
                      </a:lnTo>
                      <a:lnTo>
                        <a:pt x="1776796" y="1669639"/>
                      </a:lnTo>
                      <a:cubicBezTo>
                        <a:pt x="1671208" y="1768231"/>
                        <a:pt x="1539228" y="1838945"/>
                        <a:pt x="1394427" y="1874509"/>
                      </a:cubicBezTo>
                      <a:lnTo>
                        <a:pt x="1315588" y="2209901"/>
                      </a:lnTo>
                      <a:lnTo>
                        <a:pt x="1041762" y="2209901"/>
                      </a:lnTo>
                      <a:lnTo>
                        <a:pt x="962922" y="1874509"/>
                      </a:lnTo>
                      <a:cubicBezTo>
                        <a:pt x="818122" y="1838945"/>
                        <a:pt x="686142" y="1768231"/>
                        <a:pt x="580553" y="1669639"/>
                      </a:cubicBezTo>
                      <a:lnTo>
                        <a:pt x="254129" y="1779867"/>
                      </a:lnTo>
                      <a:lnTo>
                        <a:pt x="121669" y="1566956"/>
                      </a:lnTo>
                      <a:lnTo>
                        <a:pt x="364801" y="1322844"/>
                      </a:lnTo>
                      <a:cubicBezTo>
                        <a:pt x="325589" y="1188688"/>
                        <a:pt x="325589" y="1047260"/>
                        <a:pt x="364801" y="913104"/>
                      </a:cubicBezTo>
                      <a:lnTo>
                        <a:pt x="121669" y="668992"/>
                      </a:lnTo>
                      <a:lnTo>
                        <a:pt x="254129" y="456081"/>
                      </a:lnTo>
                      <a:lnTo>
                        <a:pt x="580554" y="566309"/>
                      </a:lnTo>
                      <a:cubicBezTo>
                        <a:pt x="686142" y="467717"/>
                        <a:pt x="818122" y="397003"/>
                        <a:pt x="962923" y="361439"/>
                      </a:cubicBezTo>
                      <a:lnTo>
                        <a:pt x="1041762" y="26047"/>
                      </a:lnTo>
                      <a:lnTo>
                        <a:pt x="1315588" y="26047"/>
                      </a:lnTo>
                      <a:lnTo>
                        <a:pt x="1394428" y="361439"/>
                      </a:lnTo>
                      <a:cubicBezTo>
                        <a:pt x="1539228" y="397003"/>
                        <a:pt x="1671208" y="467717"/>
                        <a:pt x="1776797" y="566309"/>
                      </a:cubicBezTo>
                      <a:lnTo>
                        <a:pt x="1776796" y="56630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28575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  <p:txBody>
                <a:bodyPr spcFirstLastPara="0" vert="horz" wrap="square" lIns="595794" tIns="581549" rIns="595794" bIns="581549" numCol="1" spcCol="1270" anchor="ctr" anchorCtr="0">
                  <a:noAutofit/>
                </a:bodyPr>
                <a:lstStyle/>
                <a:p>
                  <a:pPr algn="ctr"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FR" sz="1400" b="1" dirty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Décret 2018-358 du 29 mars </a:t>
                  </a:r>
                  <a:r>
                    <a:rPr lang="fr-FR" sz="1400" b="1" dirty="0" smtClean="0">
                      <a:solidFill>
                        <a:schemeClr val="tx1"/>
                      </a:solidFill>
                      <a:latin typeface="Arial Black" panose="020B0A04020102020204" pitchFamily="34" charset="0"/>
                    </a:rPr>
                    <a:t>2018</a:t>
                  </a:r>
                  <a:endParaRPr lang="fr-FR" sz="1400" b="1" dirty="0">
                    <a:solidFill>
                      <a:schemeClr val="tx1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0" name="Forme libre 9"/>
                <p:cNvSpPr/>
                <p:nvPr/>
              </p:nvSpPr>
              <p:spPr>
                <a:xfrm rot="21324595">
                  <a:off x="1520316" y="663300"/>
                  <a:ext cx="2249917" cy="2249917"/>
                </a:xfrm>
                <a:custGeom>
                  <a:avLst/>
                  <a:gdLst>
                    <a:gd name="connsiteX0" fmla="*/ 1374566 w 1837049"/>
                    <a:gd name="connsiteY0" fmla="*/ 465278 h 1837049"/>
                    <a:gd name="connsiteX1" fmla="*/ 1645593 w 1837049"/>
                    <a:gd name="connsiteY1" fmla="*/ 383595 h 1837049"/>
                    <a:gd name="connsiteX2" fmla="*/ 1745321 w 1837049"/>
                    <a:gd name="connsiteY2" fmla="*/ 556329 h 1837049"/>
                    <a:gd name="connsiteX3" fmla="*/ 1539069 w 1837049"/>
                    <a:gd name="connsiteY3" fmla="*/ 750204 h 1837049"/>
                    <a:gd name="connsiteX4" fmla="*/ 1539069 w 1837049"/>
                    <a:gd name="connsiteY4" fmla="*/ 1086845 h 1837049"/>
                    <a:gd name="connsiteX5" fmla="*/ 1745321 w 1837049"/>
                    <a:gd name="connsiteY5" fmla="*/ 1280720 h 1837049"/>
                    <a:gd name="connsiteX6" fmla="*/ 1645593 w 1837049"/>
                    <a:gd name="connsiteY6" fmla="*/ 1453454 h 1837049"/>
                    <a:gd name="connsiteX7" fmla="*/ 1374566 w 1837049"/>
                    <a:gd name="connsiteY7" fmla="*/ 1371771 h 1837049"/>
                    <a:gd name="connsiteX8" fmla="*/ 1083026 w 1837049"/>
                    <a:gd name="connsiteY8" fmla="*/ 1540092 h 1837049"/>
                    <a:gd name="connsiteX9" fmla="*/ 1018252 w 1837049"/>
                    <a:gd name="connsiteY9" fmla="*/ 1815649 h 1837049"/>
                    <a:gd name="connsiteX10" fmla="*/ 818797 w 1837049"/>
                    <a:gd name="connsiteY10" fmla="*/ 1815649 h 1837049"/>
                    <a:gd name="connsiteX11" fmla="*/ 754022 w 1837049"/>
                    <a:gd name="connsiteY11" fmla="*/ 1540092 h 1837049"/>
                    <a:gd name="connsiteX12" fmla="*/ 462482 w 1837049"/>
                    <a:gd name="connsiteY12" fmla="*/ 1371771 h 1837049"/>
                    <a:gd name="connsiteX13" fmla="*/ 191456 w 1837049"/>
                    <a:gd name="connsiteY13" fmla="*/ 1453454 h 1837049"/>
                    <a:gd name="connsiteX14" fmla="*/ 91728 w 1837049"/>
                    <a:gd name="connsiteY14" fmla="*/ 1280720 h 1837049"/>
                    <a:gd name="connsiteX15" fmla="*/ 297980 w 1837049"/>
                    <a:gd name="connsiteY15" fmla="*/ 1086845 h 1837049"/>
                    <a:gd name="connsiteX16" fmla="*/ 297980 w 1837049"/>
                    <a:gd name="connsiteY16" fmla="*/ 750204 h 1837049"/>
                    <a:gd name="connsiteX17" fmla="*/ 91728 w 1837049"/>
                    <a:gd name="connsiteY17" fmla="*/ 556329 h 1837049"/>
                    <a:gd name="connsiteX18" fmla="*/ 191456 w 1837049"/>
                    <a:gd name="connsiteY18" fmla="*/ 383595 h 1837049"/>
                    <a:gd name="connsiteX19" fmla="*/ 462483 w 1837049"/>
                    <a:gd name="connsiteY19" fmla="*/ 465278 h 1837049"/>
                    <a:gd name="connsiteX20" fmla="*/ 754023 w 1837049"/>
                    <a:gd name="connsiteY20" fmla="*/ 296957 h 1837049"/>
                    <a:gd name="connsiteX21" fmla="*/ 818797 w 1837049"/>
                    <a:gd name="connsiteY21" fmla="*/ 21400 h 1837049"/>
                    <a:gd name="connsiteX22" fmla="*/ 1018252 w 1837049"/>
                    <a:gd name="connsiteY22" fmla="*/ 21400 h 1837049"/>
                    <a:gd name="connsiteX23" fmla="*/ 1083027 w 1837049"/>
                    <a:gd name="connsiteY23" fmla="*/ 296957 h 1837049"/>
                    <a:gd name="connsiteX24" fmla="*/ 1374567 w 1837049"/>
                    <a:gd name="connsiteY24" fmla="*/ 465278 h 1837049"/>
                    <a:gd name="connsiteX25" fmla="*/ 1374566 w 1837049"/>
                    <a:gd name="connsiteY25" fmla="*/ 465278 h 18370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837049" h="1837049">
                      <a:moveTo>
                        <a:pt x="1182411" y="464687"/>
                      </a:moveTo>
                      <a:lnTo>
                        <a:pt x="1378901" y="342991"/>
                      </a:lnTo>
                      <a:lnTo>
                        <a:pt x="1494057" y="458147"/>
                      </a:lnTo>
                      <a:lnTo>
                        <a:pt x="1372362" y="654638"/>
                      </a:lnTo>
                      <a:cubicBezTo>
                        <a:pt x="1419234" y="735249"/>
                        <a:pt x="1443789" y="826891"/>
                        <a:pt x="1443503" y="920138"/>
                      </a:cubicBezTo>
                      <a:lnTo>
                        <a:pt x="1647139" y="1029456"/>
                      </a:lnTo>
                      <a:lnTo>
                        <a:pt x="1604989" y="1186762"/>
                      </a:lnTo>
                      <a:lnTo>
                        <a:pt x="1373975" y="1179616"/>
                      </a:lnTo>
                      <a:cubicBezTo>
                        <a:pt x="1327599" y="1260514"/>
                        <a:pt x="1260513" y="1327600"/>
                        <a:pt x="1179615" y="1373976"/>
                      </a:cubicBezTo>
                      <a:lnTo>
                        <a:pt x="1186762" y="1604989"/>
                      </a:lnTo>
                      <a:lnTo>
                        <a:pt x="1029457" y="1647139"/>
                      </a:lnTo>
                      <a:lnTo>
                        <a:pt x="920138" y="1443503"/>
                      </a:lnTo>
                      <a:cubicBezTo>
                        <a:pt x="826891" y="1443789"/>
                        <a:pt x="735249" y="1419234"/>
                        <a:pt x="654637" y="1372362"/>
                      </a:cubicBezTo>
                      <a:lnTo>
                        <a:pt x="458148" y="1494058"/>
                      </a:lnTo>
                      <a:lnTo>
                        <a:pt x="342992" y="1378902"/>
                      </a:lnTo>
                      <a:lnTo>
                        <a:pt x="464687" y="1182411"/>
                      </a:lnTo>
                      <a:cubicBezTo>
                        <a:pt x="417815" y="1101800"/>
                        <a:pt x="393260" y="1010158"/>
                        <a:pt x="393546" y="916911"/>
                      </a:cubicBezTo>
                      <a:lnTo>
                        <a:pt x="189910" y="807593"/>
                      </a:lnTo>
                      <a:lnTo>
                        <a:pt x="232060" y="650287"/>
                      </a:lnTo>
                      <a:lnTo>
                        <a:pt x="463074" y="657433"/>
                      </a:lnTo>
                      <a:cubicBezTo>
                        <a:pt x="509450" y="576535"/>
                        <a:pt x="576536" y="509449"/>
                        <a:pt x="657434" y="463073"/>
                      </a:cubicBezTo>
                      <a:lnTo>
                        <a:pt x="650287" y="232060"/>
                      </a:lnTo>
                      <a:lnTo>
                        <a:pt x="807592" y="189910"/>
                      </a:lnTo>
                      <a:lnTo>
                        <a:pt x="916911" y="393546"/>
                      </a:lnTo>
                      <a:cubicBezTo>
                        <a:pt x="1010158" y="393260"/>
                        <a:pt x="1101800" y="417815"/>
                        <a:pt x="1182412" y="464687"/>
                      </a:cubicBezTo>
                      <a:lnTo>
                        <a:pt x="1182411" y="464687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spcFirstLastPara="0" vert="horz" wrap="square" lIns="625863" tIns="625863" rIns="625863" bIns="625863" numCol="1" spcCol="1270" anchor="ctr" anchorCtr="0">
                  <a:noAutofit/>
                </a:bodyPr>
                <a:lstStyle/>
                <a:p>
                  <a:pPr lvl="0" algn="ctr" defTabSz="577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fr-FR" sz="1400" b="1" kern="1200" dirty="0" smtClean="0">
                      <a:solidFill>
                        <a:schemeClr val="bg1"/>
                      </a:solidFill>
                      <a:latin typeface="Arial Black" panose="020B0A04020102020204" pitchFamily="34" charset="0"/>
                    </a:rPr>
                    <a:t>Code des Marchés </a:t>
                  </a:r>
                  <a:r>
                    <a:rPr lang="fr-FR" sz="1400" b="1" dirty="0" smtClean="0">
                      <a:solidFill>
                        <a:schemeClr val="bg1"/>
                      </a:solidFill>
                      <a:latin typeface="Arial Black" panose="020B0A04020102020204" pitchFamily="34" charset="0"/>
                    </a:rPr>
                    <a:t>Publics</a:t>
                  </a:r>
                  <a:endParaRPr lang="fr-FR" sz="1400" b="1" kern="1200" dirty="0">
                    <a:solidFill>
                      <a:schemeClr val="bg1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12" name="Forme 11"/>
                <p:cNvSpPr/>
                <p:nvPr/>
              </p:nvSpPr>
              <p:spPr>
                <a:xfrm>
                  <a:off x="173174" y="1821373"/>
                  <a:ext cx="2397567" cy="2397567"/>
                </a:xfrm>
                <a:prstGeom prst="leftCircularArrow">
                  <a:avLst>
                    <a:gd name="adj1" fmla="val 6452"/>
                    <a:gd name="adj2" fmla="val 429999"/>
                    <a:gd name="adj3" fmla="val 10489124"/>
                    <a:gd name="adj4" fmla="val 14837806"/>
                    <a:gd name="adj5" fmla="val 7527"/>
                  </a:avLst>
                </a:prstGeom>
                <a:solidFill>
                  <a:schemeClr val="bg1"/>
                </a:solidFill>
                <a:ln w="28575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5"/>
                </a:lnRef>
                <a:fillRef idx="3">
                  <a:schemeClr val="accent5"/>
                </a:fillRef>
                <a:effectRef idx="2">
                  <a:schemeClr val="accent5"/>
                </a:effectRef>
                <a:fontRef idx="minor">
                  <a:schemeClr val="lt1"/>
                </a:fontRef>
              </p:style>
            </p:sp>
            <p:sp>
              <p:nvSpPr>
                <p:cNvPr id="13" name="Flèche en arc 12"/>
                <p:cNvSpPr/>
                <p:nvPr/>
              </p:nvSpPr>
              <p:spPr>
                <a:xfrm>
                  <a:off x="1215132" y="582196"/>
                  <a:ext cx="2585060" cy="2585060"/>
                </a:xfrm>
                <a:prstGeom prst="circularArrow">
                  <a:avLst>
                    <a:gd name="adj1" fmla="val 5984"/>
                    <a:gd name="adj2" fmla="val 394124"/>
                    <a:gd name="adj3" fmla="val 13313824"/>
                    <a:gd name="adj4" fmla="val 10508221"/>
                    <a:gd name="adj5" fmla="val 6981"/>
                  </a:avLst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</p:sp>
          </p:grpSp>
          <p:sp>
            <p:nvSpPr>
              <p:cNvPr id="23" name="Forme 22"/>
              <p:cNvSpPr/>
              <p:nvPr/>
            </p:nvSpPr>
            <p:spPr>
              <a:xfrm rot="20480807">
                <a:off x="396838" y="3899769"/>
                <a:ext cx="2397567" cy="2397567"/>
              </a:xfrm>
              <a:prstGeom prst="leftCircularArrow">
                <a:avLst>
                  <a:gd name="adj1" fmla="val 6452"/>
                  <a:gd name="adj2" fmla="val 429999"/>
                  <a:gd name="adj3" fmla="val 10489124"/>
                  <a:gd name="adj4" fmla="val 14837806"/>
                  <a:gd name="adj5" fmla="val 7527"/>
                </a:avLst>
              </a:prstGeom>
              <a:solidFill>
                <a:schemeClr val="accent2">
                  <a:lumMod val="75000"/>
                </a:schemeClr>
              </a:solidFill>
              <a:ln w="28575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</p:sp>
          <p:sp>
            <p:nvSpPr>
              <p:cNvPr id="27" name="Forme libre 26"/>
              <p:cNvSpPr/>
              <p:nvPr/>
            </p:nvSpPr>
            <p:spPr>
              <a:xfrm>
                <a:off x="878855" y="4084862"/>
                <a:ext cx="2357350" cy="2235948"/>
              </a:xfrm>
              <a:custGeom>
                <a:avLst/>
                <a:gdLst>
                  <a:gd name="connsiteX0" fmla="*/ 1776796 w 2357350"/>
                  <a:gd name="connsiteY0" fmla="*/ 566309 h 2235948"/>
                  <a:gd name="connsiteX1" fmla="*/ 2103221 w 2357350"/>
                  <a:gd name="connsiteY1" fmla="*/ 456081 h 2235948"/>
                  <a:gd name="connsiteX2" fmla="*/ 2235681 w 2357350"/>
                  <a:gd name="connsiteY2" fmla="*/ 668992 h 2235948"/>
                  <a:gd name="connsiteX3" fmla="*/ 1992549 w 2357350"/>
                  <a:gd name="connsiteY3" fmla="*/ 913104 h 2235948"/>
                  <a:gd name="connsiteX4" fmla="*/ 1992549 w 2357350"/>
                  <a:gd name="connsiteY4" fmla="*/ 1322844 h 2235948"/>
                  <a:gd name="connsiteX5" fmla="*/ 2235681 w 2357350"/>
                  <a:gd name="connsiteY5" fmla="*/ 1566956 h 2235948"/>
                  <a:gd name="connsiteX6" fmla="*/ 2103221 w 2357350"/>
                  <a:gd name="connsiteY6" fmla="*/ 1779867 h 2235948"/>
                  <a:gd name="connsiteX7" fmla="*/ 1776796 w 2357350"/>
                  <a:gd name="connsiteY7" fmla="*/ 1669639 h 2235948"/>
                  <a:gd name="connsiteX8" fmla="*/ 1394427 w 2357350"/>
                  <a:gd name="connsiteY8" fmla="*/ 1874509 h 2235948"/>
                  <a:gd name="connsiteX9" fmla="*/ 1315588 w 2357350"/>
                  <a:gd name="connsiteY9" fmla="*/ 2209901 h 2235948"/>
                  <a:gd name="connsiteX10" fmla="*/ 1041762 w 2357350"/>
                  <a:gd name="connsiteY10" fmla="*/ 2209901 h 2235948"/>
                  <a:gd name="connsiteX11" fmla="*/ 962922 w 2357350"/>
                  <a:gd name="connsiteY11" fmla="*/ 1874509 h 2235948"/>
                  <a:gd name="connsiteX12" fmla="*/ 580553 w 2357350"/>
                  <a:gd name="connsiteY12" fmla="*/ 1669639 h 2235948"/>
                  <a:gd name="connsiteX13" fmla="*/ 254129 w 2357350"/>
                  <a:gd name="connsiteY13" fmla="*/ 1779867 h 2235948"/>
                  <a:gd name="connsiteX14" fmla="*/ 121669 w 2357350"/>
                  <a:gd name="connsiteY14" fmla="*/ 1566956 h 2235948"/>
                  <a:gd name="connsiteX15" fmla="*/ 364801 w 2357350"/>
                  <a:gd name="connsiteY15" fmla="*/ 1322844 h 2235948"/>
                  <a:gd name="connsiteX16" fmla="*/ 364801 w 2357350"/>
                  <a:gd name="connsiteY16" fmla="*/ 913104 h 2235948"/>
                  <a:gd name="connsiteX17" fmla="*/ 121669 w 2357350"/>
                  <a:gd name="connsiteY17" fmla="*/ 668992 h 2235948"/>
                  <a:gd name="connsiteX18" fmla="*/ 254129 w 2357350"/>
                  <a:gd name="connsiteY18" fmla="*/ 456081 h 2235948"/>
                  <a:gd name="connsiteX19" fmla="*/ 580554 w 2357350"/>
                  <a:gd name="connsiteY19" fmla="*/ 566309 h 2235948"/>
                  <a:gd name="connsiteX20" fmla="*/ 962923 w 2357350"/>
                  <a:gd name="connsiteY20" fmla="*/ 361439 h 2235948"/>
                  <a:gd name="connsiteX21" fmla="*/ 1041762 w 2357350"/>
                  <a:gd name="connsiteY21" fmla="*/ 26047 h 2235948"/>
                  <a:gd name="connsiteX22" fmla="*/ 1315588 w 2357350"/>
                  <a:gd name="connsiteY22" fmla="*/ 26047 h 2235948"/>
                  <a:gd name="connsiteX23" fmla="*/ 1394428 w 2357350"/>
                  <a:gd name="connsiteY23" fmla="*/ 361439 h 2235948"/>
                  <a:gd name="connsiteX24" fmla="*/ 1776797 w 2357350"/>
                  <a:gd name="connsiteY24" fmla="*/ 566309 h 2235948"/>
                  <a:gd name="connsiteX25" fmla="*/ 1776796 w 2357350"/>
                  <a:gd name="connsiteY25" fmla="*/ 566309 h 2235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357350" h="2235948">
                    <a:moveTo>
                      <a:pt x="1776796" y="566309"/>
                    </a:moveTo>
                    <a:lnTo>
                      <a:pt x="2103221" y="456081"/>
                    </a:lnTo>
                    <a:lnTo>
                      <a:pt x="2235681" y="668992"/>
                    </a:lnTo>
                    <a:lnTo>
                      <a:pt x="1992549" y="913104"/>
                    </a:lnTo>
                    <a:cubicBezTo>
                      <a:pt x="2031761" y="1047260"/>
                      <a:pt x="2031761" y="1188688"/>
                      <a:pt x="1992549" y="1322844"/>
                    </a:cubicBezTo>
                    <a:lnTo>
                      <a:pt x="2235681" y="1566956"/>
                    </a:lnTo>
                    <a:lnTo>
                      <a:pt x="2103221" y="1779867"/>
                    </a:lnTo>
                    <a:lnTo>
                      <a:pt x="1776796" y="1669639"/>
                    </a:lnTo>
                    <a:cubicBezTo>
                      <a:pt x="1671208" y="1768231"/>
                      <a:pt x="1539228" y="1838945"/>
                      <a:pt x="1394427" y="1874509"/>
                    </a:cubicBezTo>
                    <a:lnTo>
                      <a:pt x="1315588" y="2209901"/>
                    </a:lnTo>
                    <a:lnTo>
                      <a:pt x="1041762" y="2209901"/>
                    </a:lnTo>
                    <a:lnTo>
                      <a:pt x="962922" y="1874509"/>
                    </a:lnTo>
                    <a:cubicBezTo>
                      <a:pt x="818122" y="1838945"/>
                      <a:pt x="686142" y="1768231"/>
                      <a:pt x="580553" y="1669639"/>
                    </a:cubicBezTo>
                    <a:lnTo>
                      <a:pt x="254129" y="1779867"/>
                    </a:lnTo>
                    <a:lnTo>
                      <a:pt x="121669" y="1566956"/>
                    </a:lnTo>
                    <a:lnTo>
                      <a:pt x="364801" y="1322844"/>
                    </a:lnTo>
                    <a:cubicBezTo>
                      <a:pt x="325589" y="1188688"/>
                      <a:pt x="325589" y="1047260"/>
                      <a:pt x="364801" y="913104"/>
                    </a:cubicBezTo>
                    <a:lnTo>
                      <a:pt x="121669" y="668992"/>
                    </a:lnTo>
                    <a:lnTo>
                      <a:pt x="254129" y="456081"/>
                    </a:lnTo>
                    <a:lnTo>
                      <a:pt x="580554" y="566309"/>
                    </a:lnTo>
                    <a:cubicBezTo>
                      <a:pt x="686142" y="467717"/>
                      <a:pt x="818122" y="397003"/>
                      <a:pt x="962923" y="361439"/>
                    </a:cubicBezTo>
                    <a:lnTo>
                      <a:pt x="1041762" y="26047"/>
                    </a:lnTo>
                    <a:lnTo>
                      <a:pt x="1315588" y="26047"/>
                    </a:lnTo>
                    <a:lnTo>
                      <a:pt x="1394428" y="361439"/>
                    </a:lnTo>
                    <a:cubicBezTo>
                      <a:pt x="1539228" y="397003"/>
                      <a:pt x="1671208" y="467717"/>
                      <a:pt x="1776797" y="566309"/>
                    </a:cubicBezTo>
                    <a:lnTo>
                      <a:pt x="1776796" y="566309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28575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spcFirstLastPara="0" vert="horz" wrap="square" lIns="595794" tIns="581549" rIns="595794" bIns="581549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b="1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Décret 2012-1151 du 19 décembre </a:t>
                </a:r>
                <a:r>
                  <a:rPr lang="fr-FR" sz="1400" b="1" dirty="0" smtClean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2012</a:t>
                </a:r>
                <a:endParaRPr lang="fr-FR" sz="1400" b="1" dirty="0">
                  <a:solidFill>
                    <a:schemeClr val="bg1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0" name="Forme libre 29"/>
              <p:cNvSpPr/>
              <p:nvPr/>
            </p:nvSpPr>
            <p:spPr>
              <a:xfrm>
                <a:off x="2845268" y="4600479"/>
                <a:ext cx="2357350" cy="2235948"/>
              </a:xfrm>
              <a:custGeom>
                <a:avLst/>
                <a:gdLst>
                  <a:gd name="connsiteX0" fmla="*/ 1776796 w 2357350"/>
                  <a:gd name="connsiteY0" fmla="*/ 566309 h 2235948"/>
                  <a:gd name="connsiteX1" fmla="*/ 2103221 w 2357350"/>
                  <a:gd name="connsiteY1" fmla="*/ 456081 h 2235948"/>
                  <a:gd name="connsiteX2" fmla="*/ 2235681 w 2357350"/>
                  <a:gd name="connsiteY2" fmla="*/ 668992 h 2235948"/>
                  <a:gd name="connsiteX3" fmla="*/ 1992549 w 2357350"/>
                  <a:gd name="connsiteY3" fmla="*/ 913104 h 2235948"/>
                  <a:gd name="connsiteX4" fmla="*/ 1992549 w 2357350"/>
                  <a:gd name="connsiteY4" fmla="*/ 1322844 h 2235948"/>
                  <a:gd name="connsiteX5" fmla="*/ 2235681 w 2357350"/>
                  <a:gd name="connsiteY5" fmla="*/ 1566956 h 2235948"/>
                  <a:gd name="connsiteX6" fmla="*/ 2103221 w 2357350"/>
                  <a:gd name="connsiteY6" fmla="*/ 1779867 h 2235948"/>
                  <a:gd name="connsiteX7" fmla="*/ 1776796 w 2357350"/>
                  <a:gd name="connsiteY7" fmla="*/ 1669639 h 2235948"/>
                  <a:gd name="connsiteX8" fmla="*/ 1394427 w 2357350"/>
                  <a:gd name="connsiteY8" fmla="*/ 1874509 h 2235948"/>
                  <a:gd name="connsiteX9" fmla="*/ 1315588 w 2357350"/>
                  <a:gd name="connsiteY9" fmla="*/ 2209901 h 2235948"/>
                  <a:gd name="connsiteX10" fmla="*/ 1041762 w 2357350"/>
                  <a:gd name="connsiteY10" fmla="*/ 2209901 h 2235948"/>
                  <a:gd name="connsiteX11" fmla="*/ 962922 w 2357350"/>
                  <a:gd name="connsiteY11" fmla="*/ 1874509 h 2235948"/>
                  <a:gd name="connsiteX12" fmla="*/ 580553 w 2357350"/>
                  <a:gd name="connsiteY12" fmla="*/ 1669639 h 2235948"/>
                  <a:gd name="connsiteX13" fmla="*/ 254129 w 2357350"/>
                  <a:gd name="connsiteY13" fmla="*/ 1779867 h 2235948"/>
                  <a:gd name="connsiteX14" fmla="*/ 121669 w 2357350"/>
                  <a:gd name="connsiteY14" fmla="*/ 1566956 h 2235948"/>
                  <a:gd name="connsiteX15" fmla="*/ 364801 w 2357350"/>
                  <a:gd name="connsiteY15" fmla="*/ 1322844 h 2235948"/>
                  <a:gd name="connsiteX16" fmla="*/ 364801 w 2357350"/>
                  <a:gd name="connsiteY16" fmla="*/ 913104 h 2235948"/>
                  <a:gd name="connsiteX17" fmla="*/ 121669 w 2357350"/>
                  <a:gd name="connsiteY17" fmla="*/ 668992 h 2235948"/>
                  <a:gd name="connsiteX18" fmla="*/ 254129 w 2357350"/>
                  <a:gd name="connsiteY18" fmla="*/ 456081 h 2235948"/>
                  <a:gd name="connsiteX19" fmla="*/ 580554 w 2357350"/>
                  <a:gd name="connsiteY19" fmla="*/ 566309 h 2235948"/>
                  <a:gd name="connsiteX20" fmla="*/ 962923 w 2357350"/>
                  <a:gd name="connsiteY20" fmla="*/ 361439 h 2235948"/>
                  <a:gd name="connsiteX21" fmla="*/ 1041762 w 2357350"/>
                  <a:gd name="connsiteY21" fmla="*/ 26047 h 2235948"/>
                  <a:gd name="connsiteX22" fmla="*/ 1315588 w 2357350"/>
                  <a:gd name="connsiteY22" fmla="*/ 26047 h 2235948"/>
                  <a:gd name="connsiteX23" fmla="*/ 1394428 w 2357350"/>
                  <a:gd name="connsiteY23" fmla="*/ 361439 h 2235948"/>
                  <a:gd name="connsiteX24" fmla="*/ 1776797 w 2357350"/>
                  <a:gd name="connsiteY24" fmla="*/ 566309 h 2235948"/>
                  <a:gd name="connsiteX25" fmla="*/ 1776796 w 2357350"/>
                  <a:gd name="connsiteY25" fmla="*/ 566309 h 22359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357350" h="2235948">
                    <a:moveTo>
                      <a:pt x="1776796" y="566309"/>
                    </a:moveTo>
                    <a:lnTo>
                      <a:pt x="2103221" y="456081"/>
                    </a:lnTo>
                    <a:lnTo>
                      <a:pt x="2235681" y="668992"/>
                    </a:lnTo>
                    <a:lnTo>
                      <a:pt x="1992549" y="913104"/>
                    </a:lnTo>
                    <a:cubicBezTo>
                      <a:pt x="2031761" y="1047260"/>
                      <a:pt x="2031761" y="1188688"/>
                      <a:pt x="1992549" y="1322844"/>
                    </a:cubicBezTo>
                    <a:lnTo>
                      <a:pt x="2235681" y="1566956"/>
                    </a:lnTo>
                    <a:lnTo>
                      <a:pt x="2103221" y="1779867"/>
                    </a:lnTo>
                    <a:lnTo>
                      <a:pt x="1776796" y="1669639"/>
                    </a:lnTo>
                    <a:cubicBezTo>
                      <a:pt x="1671208" y="1768231"/>
                      <a:pt x="1539228" y="1838945"/>
                      <a:pt x="1394427" y="1874509"/>
                    </a:cubicBezTo>
                    <a:lnTo>
                      <a:pt x="1315588" y="2209901"/>
                    </a:lnTo>
                    <a:lnTo>
                      <a:pt x="1041762" y="2209901"/>
                    </a:lnTo>
                    <a:lnTo>
                      <a:pt x="962922" y="1874509"/>
                    </a:lnTo>
                    <a:cubicBezTo>
                      <a:pt x="818122" y="1838945"/>
                      <a:pt x="686142" y="1768231"/>
                      <a:pt x="580553" y="1669639"/>
                    </a:cubicBezTo>
                    <a:lnTo>
                      <a:pt x="254129" y="1779867"/>
                    </a:lnTo>
                    <a:lnTo>
                      <a:pt x="121669" y="1566956"/>
                    </a:lnTo>
                    <a:lnTo>
                      <a:pt x="364801" y="1322844"/>
                    </a:lnTo>
                    <a:cubicBezTo>
                      <a:pt x="325589" y="1188688"/>
                      <a:pt x="325589" y="1047260"/>
                      <a:pt x="364801" y="913104"/>
                    </a:cubicBezTo>
                    <a:lnTo>
                      <a:pt x="121669" y="668992"/>
                    </a:lnTo>
                    <a:lnTo>
                      <a:pt x="254129" y="456081"/>
                    </a:lnTo>
                    <a:lnTo>
                      <a:pt x="580554" y="566309"/>
                    </a:lnTo>
                    <a:cubicBezTo>
                      <a:pt x="686142" y="467717"/>
                      <a:pt x="818122" y="397003"/>
                      <a:pt x="962923" y="361439"/>
                    </a:cubicBezTo>
                    <a:lnTo>
                      <a:pt x="1041762" y="26047"/>
                    </a:lnTo>
                    <a:lnTo>
                      <a:pt x="1315588" y="26047"/>
                    </a:lnTo>
                    <a:lnTo>
                      <a:pt x="1394428" y="361439"/>
                    </a:lnTo>
                    <a:cubicBezTo>
                      <a:pt x="1539228" y="397003"/>
                      <a:pt x="1671208" y="467717"/>
                      <a:pt x="1776797" y="566309"/>
                    </a:cubicBezTo>
                    <a:lnTo>
                      <a:pt x="1776796" y="566309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spcFirstLastPara="0" vert="horz" wrap="square" lIns="595794" tIns="581549" rIns="595794" bIns="581549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400" b="1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Décret 2012-1152 du 19 décembre 2012 </a:t>
                </a:r>
              </a:p>
            </p:txBody>
          </p:sp>
          <p:sp>
            <p:nvSpPr>
              <p:cNvPr id="35" name="Forme 34"/>
              <p:cNvSpPr/>
              <p:nvPr/>
            </p:nvSpPr>
            <p:spPr>
              <a:xfrm rot="7902282">
                <a:off x="2358754" y="2101114"/>
                <a:ext cx="2403037" cy="2578965"/>
              </a:xfrm>
              <a:prstGeom prst="leftCircularArrow">
                <a:avLst>
                  <a:gd name="adj1" fmla="val 6452"/>
                  <a:gd name="adj2" fmla="val 429999"/>
                  <a:gd name="adj3" fmla="val 10489124"/>
                  <a:gd name="adj4" fmla="val 14837806"/>
                  <a:gd name="adj5" fmla="val 7527"/>
                </a:avLst>
              </a:prstGeom>
              <a:solidFill>
                <a:schemeClr val="bg1"/>
              </a:solidFill>
              <a:ln w="38100">
                <a:solidFill>
                  <a:srgbClr val="92D050"/>
                </a:solidFill>
              </a:ln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grpSp>
        <p:nvGrpSpPr>
          <p:cNvPr id="17" name="Groupe 16"/>
          <p:cNvGrpSpPr/>
          <p:nvPr/>
        </p:nvGrpSpPr>
        <p:grpSpPr>
          <a:xfrm>
            <a:off x="6428287" y="1472050"/>
            <a:ext cx="4086135" cy="3700178"/>
            <a:chOff x="8725718" y="835669"/>
            <a:chExt cx="3162172" cy="5458087"/>
          </a:xfrm>
        </p:grpSpPr>
        <p:sp>
          <p:nvSpPr>
            <p:cNvPr id="88" name="Forme libre 87"/>
            <p:cNvSpPr/>
            <p:nvPr/>
          </p:nvSpPr>
          <p:spPr>
            <a:xfrm rot="16200000">
              <a:off x="7571066" y="1990321"/>
              <a:ext cx="5458087" cy="3148784"/>
            </a:xfrm>
            <a:custGeom>
              <a:avLst/>
              <a:gdLst>
                <a:gd name="connsiteX0" fmla="*/ 0 w 2656932"/>
                <a:gd name="connsiteY0" fmla="*/ 132847 h 5418674"/>
                <a:gd name="connsiteX1" fmla="*/ 132847 w 2656932"/>
                <a:gd name="connsiteY1" fmla="*/ 0 h 5418674"/>
                <a:gd name="connsiteX2" fmla="*/ 2524085 w 2656932"/>
                <a:gd name="connsiteY2" fmla="*/ 0 h 5418674"/>
                <a:gd name="connsiteX3" fmla="*/ 2656932 w 2656932"/>
                <a:gd name="connsiteY3" fmla="*/ 132847 h 5418674"/>
                <a:gd name="connsiteX4" fmla="*/ 2656932 w 2656932"/>
                <a:gd name="connsiteY4" fmla="*/ 5285827 h 5418674"/>
                <a:gd name="connsiteX5" fmla="*/ 2524085 w 2656932"/>
                <a:gd name="connsiteY5" fmla="*/ 5418674 h 5418674"/>
                <a:gd name="connsiteX6" fmla="*/ 132847 w 2656932"/>
                <a:gd name="connsiteY6" fmla="*/ 5418674 h 5418674"/>
                <a:gd name="connsiteX7" fmla="*/ 0 w 2656932"/>
                <a:gd name="connsiteY7" fmla="*/ 5285827 h 5418674"/>
                <a:gd name="connsiteX8" fmla="*/ 0 w 2656932"/>
                <a:gd name="connsiteY8" fmla="*/ 132847 h 5418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6932" h="5418674">
                  <a:moveTo>
                    <a:pt x="2591793" y="2"/>
                  </a:moveTo>
                  <a:cubicBezTo>
                    <a:pt x="2627768" y="2"/>
                    <a:pt x="2656932" y="121304"/>
                    <a:pt x="2656932" y="270936"/>
                  </a:cubicBezTo>
                  <a:lnTo>
                    <a:pt x="2656932" y="5147738"/>
                  </a:lnTo>
                  <a:cubicBezTo>
                    <a:pt x="2656932" y="5297370"/>
                    <a:pt x="2627768" y="5418672"/>
                    <a:pt x="2591793" y="5418672"/>
                  </a:cubicBezTo>
                  <a:lnTo>
                    <a:pt x="65139" y="5418672"/>
                  </a:lnTo>
                  <a:cubicBezTo>
                    <a:pt x="29164" y="5418672"/>
                    <a:pt x="0" y="5297370"/>
                    <a:pt x="0" y="5147738"/>
                  </a:cubicBezTo>
                  <a:lnTo>
                    <a:pt x="0" y="270936"/>
                  </a:lnTo>
                  <a:cubicBezTo>
                    <a:pt x="0" y="121304"/>
                    <a:pt x="29164" y="2"/>
                    <a:pt x="65139" y="2"/>
                  </a:cubicBezTo>
                  <a:lnTo>
                    <a:pt x="2591793" y="2"/>
                  </a:lnTo>
                  <a:close/>
                </a:path>
              </a:pathLst>
            </a:cu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75362" tIns="96011" rIns="124458" bIns="2125547" numCol="1" spcCol="1270" anchor="t" anchorCtr="0">
              <a:noAutofit/>
            </a:bodyPr>
            <a:lstStyle/>
            <a:p>
              <a:pPr lvl="0" algn="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dirty="0">
                  <a:solidFill>
                    <a:schemeClr val="accent2">
                      <a:lumMod val="75000"/>
                    </a:schemeClr>
                  </a:solidFill>
                </a:rPr>
                <a:t>DÉCRETS </a:t>
              </a:r>
              <a:endParaRPr lang="fr-FR" sz="2800" kern="1200" dirty="0" smtClean="0">
                <a:solidFill>
                  <a:schemeClr val="accent2">
                    <a:lumMod val="75000"/>
                  </a:schemeClr>
                </a:solidFill>
              </a:endParaRPr>
            </a:p>
            <a:p>
              <a:pPr lvl="0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>
                  <a:solidFill>
                    <a:schemeClr val="accent2">
                      <a:lumMod val="75000"/>
                    </a:schemeClr>
                  </a:solidFill>
                </a:rPr>
                <a:t>  </a:t>
              </a:r>
              <a:endParaRPr lang="fr-FR" sz="2800" kern="12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9129788" y="976552"/>
              <a:ext cx="2758102" cy="52089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spcBef>
                  <a:spcPts val="600"/>
                </a:spcBef>
                <a:spcAft>
                  <a:spcPts val="1200"/>
                </a:spcAft>
                <a:buFont typeface="Wingdings" panose="05000000000000000000" pitchFamily="2" charset="2"/>
                <a:buChar char="q"/>
              </a:pPr>
              <a:r>
                <a:rPr lang="fr-FR" sz="1400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Définition claire et précise du contrat PPP s’inspirant des meilleures pratiques </a:t>
              </a:r>
              <a:r>
                <a:rPr lang="fr-FR" sz="14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internationales</a:t>
              </a:r>
              <a:endParaRPr lang="fr-FR" sz="14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spcBef>
                  <a:spcPts val="600"/>
                </a:spcBef>
                <a:spcAft>
                  <a:spcPts val="1200"/>
                </a:spcAft>
                <a:buFont typeface="Wingdings" panose="05000000000000000000" pitchFamily="2" charset="2"/>
                <a:buChar char="q"/>
                <a:defRPr/>
              </a:pPr>
              <a:r>
                <a:rPr lang="fr-FR" sz="14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Élaboration </a:t>
              </a:r>
              <a:r>
                <a:rPr lang="fr-FR" sz="1400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d’un mode de traitement précis et complet des offres </a:t>
              </a:r>
              <a:r>
                <a:rPr lang="fr-FR" sz="14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spontanées</a:t>
              </a:r>
            </a:p>
            <a:p>
              <a:pPr marL="285750" indent="-285750">
                <a:spcBef>
                  <a:spcPts val="600"/>
                </a:spcBef>
                <a:spcAft>
                  <a:spcPts val="1200"/>
                </a:spcAft>
                <a:buFont typeface="Wingdings" panose="05000000000000000000" pitchFamily="2" charset="2"/>
                <a:buChar char="q"/>
                <a:defRPr/>
              </a:pPr>
              <a:r>
                <a:rPr lang="fr-FR" sz="1400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Clarification de la répartition des rôles entre les autorités contractantes et le CNP-PPP aux différentes étapes du cycle de vie des projets PPP</a:t>
              </a:r>
            </a:p>
          </p:txBody>
        </p:sp>
      </p:grpSp>
      <p:sp>
        <p:nvSpPr>
          <p:cNvPr id="90" name="Organigramme : Extraire 89"/>
          <p:cNvSpPr/>
          <p:nvPr/>
        </p:nvSpPr>
        <p:spPr>
          <a:xfrm rot="5400000">
            <a:off x="5715020" y="2795342"/>
            <a:ext cx="603219" cy="589668"/>
          </a:xfrm>
          <a:prstGeom prst="flowChartExtra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2242702" y="118778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CADRE INSTITUTIONNEL ET RÉGLEMENTAIRE DES </a:t>
            </a:r>
            <a:r>
              <a:rPr lang="fr-FR" dirty="0" smtClean="0">
                <a:solidFill>
                  <a:schemeClr val="tx1"/>
                </a:solidFill>
              </a:rPr>
              <a:t>PPP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48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07184" y="1248956"/>
            <a:ext cx="7586728" cy="5604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lang="fr-FR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charset="0"/>
                <a:ea typeface="ＭＳ Ｐゴシック" charset="0"/>
              </a:rPr>
              <a:t>PROCÉDURES D’ATTRIBUTION DES CONTRATS PPP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99971602"/>
              </p:ext>
            </p:extLst>
          </p:nvPr>
        </p:nvGraphicFramePr>
        <p:xfrm>
          <a:off x="1322412" y="1939963"/>
          <a:ext cx="8066080" cy="3664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5863200" y="4455017"/>
            <a:ext cx="5445944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Le recours à toute procédure dérogatoire doit être motivé et est subordonné à l'autorisation du Ministre chargé du Budget, après avis du CNP- </a:t>
            </a:r>
            <a:r>
              <a:rPr lang="fr-FR" sz="1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PPP</a:t>
            </a:r>
            <a:endParaRPr lang="fr-FR" sz="1600" i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7" name="Flèche droite 16"/>
          <p:cNvSpPr/>
          <p:nvPr/>
        </p:nvSpPr>
        <p:spPr>
          <a:xfrm>
            <a:off x="4954759" y="4732332"/>
            <a:ext cx="654974" cy="52258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2022659" y="183676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CADRE INSTITUTIONNEL ET RÉGLEMENTAIRE DES </a:t>
            </a:r>
            <a:r>
              <a:rPr lang="fr-FR" dirty="0" smtClean="0">
                <a:solidFill>
                  <a:schemeClr val="tx1"/>
                </a:solidFill>
              </a:rPr>
              <a:t>PPP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4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Graphic spid="6" grpId="0">
        <p:bldAsOne/>
      </p:bldGraphic>
      <p:bldP spid="10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654676" y="2114551"/>
            <a:ext cx="5043156" cy="3790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 defTabSz="622300">
              <a:lnSpc>
                <a:spcPts val="24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endParaRPr lang="fr-FR" sz="15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750778" y="1461759"/>
            <a:ext cx="6804000" cy="736999"/>
          </a:xfrm>
          <a:prstGeom prst="roundRect">
            <a:avLst>
              <a:gd name="adj" fmla="val 23339"/>
            </a:avLst>
          </a:prstGeom>
          <a:solidFill>
            <a:schemeClr val="bg1">
              <a:alpha val="90000"/>
            </a:schemeClr>
          </a:solidFill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330" tIns="30805" rIns="40330" bIns="30805" numCol="1" spcCol="1270" anchor="ctr" anchorCtr="0">
            <a:noAutofit/>
          </a:bodyPr>
          <a:lstStyle/>
          <a:p>
            <a:pPr marL="1076325" lvl="1" indent="-1076325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b="1" dirty="0">
                <a:solidFill>
                  <a:schemeClr val="tx1"/>
                </a:solidFill>
                <a:latin typeface="Arial Black" panose="020B0A04020102020204" pitchFamily="34" charset="0"/>
              </a:rPr>
              <a:t>UEMOA :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Élaboration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d’une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directive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communautaire</a:t>
            </a:r>
            <a:endParaRPr lang="fr-FR" dirty="0" smtClean="0">
              <a:solidFill>
                <a:schemeClr val="accent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3728288" y="2435750"/>
            <a:ext cx="6516498" cy="3148552"/>
            <a:chOff x="5727215" y="2601275"/>
            <a:chExt cx="3919033" cy="3672865"/>
          </a:xfrm>
        </p:grpSpPr>
        <p:grpSp>
          <p:nvGrpSpPr>
            <p:cNvPr id="16" name="Groupe 15"/>
            <p:cNvGrpSpPr/>
            <p:nvPr/>
          </p:nvGrpSpPr>
          <p:grpSpPr>
            <a:xfrm>
              <a:off x="5727215" y="2843403"/>
              <a:ext cx="3919033" cy="3430737"/>
              <a:chOff x="8725718" y="835669"/>
              <a:chExt cx="3148784" cy="5458087"/>
            </a:xfrm>
          </p:grpSpPr>
          <p:sp>
            <p:nvSpPr>
              <p:cNvPr id="18" name="Forme libre 17"/>
              <p:cNvSpPr/>
              <p:nvPr/>
            </p:nvSpPr>
            <p:spPr>
              <a:xfrm rot="16200000">
                <a:off x="7571066" y="1990321"/>
                <a:ext cx="5458087" cy="3148784"/>
              </a:xfrm>
              <a:custGeom>
                <a:avLst/>
                <a:gdLst>
                  <a:gd name="connsiteX0" fmla="*/ 0 w 2656932"/>
                  <a:gd name="connsiteY0" fmla="*/ 132847 h 5418674"/>
                  <a:gd name="connsiteX1" fmla="*/ 132847 w 2656932"/>
                  <a:gd name="connsiteY1" fmla="*/ 0 h 5418674"/>
                  <a:gd name="connsiteX2" fmla="*/ 2524085 w 2656932"/>
                  <a:gd name="connsiteY2" fmla="*/ 0 h 5418674"/>
                  <a:gd name="connsiteX3" fmla="*/ 2656932 w 2656932"/>
                  <a:gd name="connsiteY3" fmla="*/ 132847 h 5418674"/>
                  <a:gd name="connsiteX4" fmla="*/ 2656932 w 2656932"/>
                  <a:gd name="connsiteY4" fmla="*/ 5285827 h 5418674"/>
                  <a:gd name="connsiteX5" fmla="*/ 2524085 w 2656932"/>
                  <a:gd name="connsiteY5" fmla="*/ 5418674 h 5418674"/>
                  <a:gd name="connsiteX6" fmla="*/ 132847 w 2656932"/>
                  <a:gd name="connsiteY6" fmla="*/ 5418674 h 5418674"/>
                  <a:gd name="connsiteX7" fmla="*/ 0 w 2656932"/>
                  <a:gd name="connsiteY7" fmla="*/ 5285827 h 5418674"/>
                  <a:gd name="connsiteX8" fmla="*/ 0 w 2656932"/>
                  <a:gd name="connsiteY8" fmla="*/ 132847 h 5418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56932" h="5418674">
                    <a:moveTo>
                      <a:pt x="2591793" y="2"/>
                    </a:moveTo>
                    <a:cubicBezTo>
                      <a:pt x="2627768" y="2"/>
                      <a:pt x="2656932" y="121304"/>
                      <a:pt x="2656932" y="270936"/>
                    </a:cubicBezTo>
                    <a:lnTo>
                      <a:pt x="2656932" y="5147738"/>
                    </a:lnTo>
                    <a:cubicBezTo>
                      <a:pt x="2656932" y="5297370"/>
                      <a:pt x="2627768" y="5418672"/>
                      <a:pt x="2591793" y="5418672"/>
                    </a:cubicBezTo>
                    <a:lnTo>
                      <a:pt x="65139" y="5418672"/>
                    </a:lnTo>
                    <a:cubicBezTo>
                      <a:pt x="29164" y="5418672"/>
                      <a:pt x="0" y="5297370"/>
                      <a:pt x="0" y="5147738"/>
                    </a:cubicBezTo>
                    <a:lnTo>
                      <a:pt x="0" y="270936"/>
                    </a:lnTo>
                    <a:cubicBezTo>
                      <a:pt x="0" y="121304"/>
                      <a:pt x="29164" y="2"/>
                      <a:pt x="65139" y="2"/>
                    </a:cubicBezTo>
                    <a:lnTo>
                      <a:pt x="2591793" y="2"/>
                    </a:lnTo>
                    <a:close/>
                  </a:path>
                </a:pathLst>
              </a:cu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975362" tIns="96011" rIns="124458" bIns="2125547" numCol="1" spcCol="1270" anchor="t" anchorCtr="0">
                <a:noAutofit/>
              </a:bodyPr>
              <a:lstStyle/>
              <a:p>
                <a:pPr lvl="0" defTabSz="1244600">
                  <a:lnSpc>
                    <a:spcPct val="90000"/>
                  </a:lnSpc>
                  <a:spcBef>
                    <a:spcPts val="600"/>
                  </a:spcBef>
                  <a:spcAft>
                    <a:spcPts val="1200"/>
                  </a:spcAft>
                </a:pPr>
                <a:endParaRPr lang="fr-FR" sz="1600" kern="1200" dirty="0">
                  <a:solidFill>
                    <a:schemeClr val="accent2">
                      <a:lumMod val="75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8733571" y="976552"/>
                <a:ext cx="3125096" cy="52089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 algn="just" defTabSz="622300">
                  <a:lnSpc>
                    <a:spcPts val="2400"/>
                  </a:lnSpc>
                  <a:spcBef>
                    <a:spcPts val="600"/>
                  </a:spcBef>
                  <a:spcAft>
                    <a:spcPts val="1200"/>
                  </a:spcAft>
                  <a:buFont typeface="Wingdings" panose="05000000000000000000" pitchFamily="2" charset="2"/>
                  <a:buChar char="q"/>
                </a:pPr>
                <a:r>
                  <a:rPr lang="fr-CA" sz="16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Mise en œuvre d’une stratégie de promotion des PPP via un cadre juridique et institutionnel novateur et incitatif pour la réalisation des projets en PPP</a:t>
                </a:r>
              </a:p>
              <a:p>
                <a:pPr marL="285750" indent="-285750" algn="just" defTabSz="622300">
                  <a:lnSpc>
                    <a:spcPts val="2400"/>
                  </a:lnSpc>
                  <a:spcBef>
                    <a:spcPts val="600"/>
                  </a:spcBef>
                  <a:spcAft>
                    <a:spcPts val="1200"/>
                  </a:spcAft>
                  <a:buFont typeface="Wingdings" panose="05000000000000000000" pitchFamily="2" charset="2"/>
                  <a:buChar char="q"/>
                </a:pPr>
                <a:r>
                  <a:rPr lang="fr-CA" sz="16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Harmonisation des réglementations PPP dans le respect de la souveraineté des États membres de l’UEMOA </a:t>
                </a:r>
                <a:endParaRPr lang="fr-FR" sz="1600" b="1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Organigramme : Extraire 16"/>
            <p:cNvSpPr/>
            <p:nvPr/>
          </p:nvSpPr>
          <p:spPr>
            <a:xfrm rot="10800000">
              <a:off x="7364891" y="2601275"/>
              <a:ext cx="581010" cy="546729"/>
            </a:xfrm>
            <a:prstGeom prst="flowChartExtra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2" name="Titre 1"/>
          <p:cNvSpPr txBox="1">
            <a:spLocks/>
          </p:cNvSpPr>
          <p:nvPr/>
        </p:nvSpPr>
        <p:spPr>
          <a:xfrm>
            <a:off x="2042218" y="179155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>
                <a:solidFill>
                  <a:schemeClr val="tx1"/>
                </a:solidFill>
              </a:rPr>
              <a:t>CADRE INSTITUTIONNEL ET RÉGLEMENTAIRE DES </a:t>
            </a:r>
            <a:r>
              <a:rPr lang="fr-FR" dirty="0" smtClean="0">
                <a:solidFill>
                  <a:schemeClr val="tx1"/>
                </a:solidFill>
              </a:rPr>
              <a:t>PPP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04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2168255" y="3270493"/>
            <a:ext cx="7546253" cy="505873"/>
            <a:chOff x="1366576" y="3122454"/>
            <a:chExt cx="7546253" cy="505873"/>
          </a:xfrm>
        </p:grpSpPr>
        <p:sp>
          <p:nvSpPr>
            <p:cNvPr id="43" name="Rectangle 42"/>
            <p:cNvSpPr/>
            <p:nvPr/>
          </p:nvSpPr>
          <p:spPr>
            <a:xfrm>
              <a:off x="2083505" y="3122454"/>
              <a:ext cx="6829324" cy="50587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LE COMITÉ NATIONAL DE PILOTAGE DES PPP – CNP-PPP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366576" y="3122454"/>
              <a:ext cx="512400" cy="50587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bg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2</a:t>
              </a: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2229825" y="4508639"/>
            <a:ext cx="7547115" cy="544495"/>
            <a:chOff x="1366576" y="3956087"/>
            <a:chExt cx="7547115" cy="544495"/>
          </a:xfrm>
        </p:grpSpPr>
        <p:sp>
          <p:nvSpPr>
            <p:cNvPr id="45" name="Rectangle 44"/>
            <p:cNvSpPr/>
            <p:nvPr/>
          </p:nvSpPr>
          <p:spPr>
            <a:xfrm>
              <a:off x="2075868" y="3956087"/>
              <a:ext cx="6837823" cy="5444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 smtClean="0">
                  <a:solidFill>
                    <a:schemeClr val="tx1"/>
                  </a:solidFill>
                  <a:latin typeface="Arial Black" panose="020B0A04020102020204" pitchFamily="34" charset="0"/>
                </a:rPr>
                <a:t>VUE GLOBALE DU PORTEFEUILLE DES PPP</a:t>
              </a:r>
              <a:endParaRPr lang="en-GB" sz="1600" b="1" cap="small" dirty="0">
                <a:solidFill>
                  <a:schemeClr val="tx1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366576" y="3958367"/>
              <a:ext cx="512400" cy="5399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3</a:t>
              </a: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2168255" y="2023888"/>
            <a:ext cx="7542865" cy="518814"/>
            <a:chOff x="1366576" y="2273270"/>
            <a:chExt cx="7542865" cy="518814"/>
          </a:xfrm>
        </p:grpSpPr>
        <p:sp>
          <p:nvSpPr>
            <p:cNvPr id="47" name="Rectangle 46"/>
            <p:cNvSpPr/>
            <p:nvPr/>
          </p:nvSpPr>
          <p:spPr>
            <a:xfrm>
              <a:off x="2080118" y="2277752"/>
              <a:ext cx="6829323" cy="5098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CADRE INSTITUTIONNEL ET RÉGLEMENTAIRE DES PPP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366576" y="2273270"/>
              <a:ext cx="512400" cy="5188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600" b="1" cap="small" dirty="0">
                  <a:solidFill>
                    <a:schemeClr val="tx1"/>
                  </a:solidFill>
                  <a:latin typeface="Arial Black" panose="020B0A04020102020204" pitchFamily="34" charset="0"/>
                  <a:ea typeface="Meiryo UI" panose="020B0604030504040204" pitchFamily="34" charset="-128"/>
                  <a:cs typeface="Meiryo UI" panose="020B0604030504040204" pitchFamily="34" charset="-128"/>
                </a:rPr>
                <a:t>1</a:t>
              </a:r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2295646" y="175693"/>
            <a:ext cx="7415474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2200" dirty="0">
                <a:solidFill>
                  <a:schemeClr val="tx1"/>
                </a:solidFill>
              </a:rPr>
              <a:t>PLAN DE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302341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rrondir un rectangle avec un coin diagonal 36"/>
          <p:cNvSpPr/>
          <p:nvPr/>
        </p:nvSpPr>
        <p:spPr>
          <a:xfrm>
            <a:off x="1714334" y="1612522"/>
            <a:ext cx="8522881" cy="545733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40330" tIns="30805" rIns="40330" bIns="30805" numCol="1" spcCol="1270" anchor="t" anchorCtr="0">
            <a:noAutofit/>
          </a:bodyPr>
          <a:lstStyle/>
          <a:p>
            <a:pPr marL="1165225" lvl="1" indent="-1165225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CNP-PPP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6168380" y="2197336"/>
            <a:ext cx="4113798" cy="3348000"/>
            <a:chOff x="5727216" y="2601275"/>
            <a:chExt cx="3962340" cy="3672865"/>
          </a:xfrm>
        </p:grpSpPr>
        <p:grpSp>
          <p:nvGrpSpPr>
            <p:cNvPr id="17" name="Groupe 16"/>
            <p:cNvGrpSpPr/>
            <p:nvPr/>
          </p:nvGrpSpPr>
          <p:grpSpPr>
            <a:xfrm>
              <a:off x="5727216" y="2843403"/>
              <a:ext cx="3962340" cy="3430737"/>
              <a:chOff x="8725718" y="835669"/>
              <a:chExt cx="3183579" cy="5458087"/>
            </a:xfrm>
          </p:grpSpPr>
          <p:sp>
            <p:nvSpPr>
              <p:cNvPr id="88" name="Forme libre 87"/>
              <p:cNvSpPr/>
              <p:nvPr/>
            </p:nvSpPr>
            <p:spPr>
              <a:xfrm rot="16200000">
                <a:off x="7571066" y="1990321"/>
                <a:ext cx="5458087" cy="3148784"/>
              </a:xfrm>
              <a:custGeom>
                <a:avLst/>
                <a:gdLst>
                  <a:gd name="connsiteX0" fmla="*/ 0 w 2656932"/>
                  <a:gd name="connsiteY0" fmla="*/ 132847 h 5418674"/>
                  <a:gd name="connsiteX1" fmla="*/ 132847 w 2656932"/>
                  <a:gd name="connsiteY1" fmla="*/ 0 h 5418674"/>
                  <a:gd name="connsiteX2" fmla="*/ 2524085 w 2656932"/>
                  <a:gd name="connsiteY2" fmla="*/ 0 h 5418674"/>
                  <a:gd name="connsiteX3" fmla="*/ 2656932 w 2656932"/>
                  <a:gd name="connsiteY3" fmla="*/ 132847 h 5418674"/>
                  <a:gd name="connsiteX4" fmla="*/ 2656932 w 2656932"/>
                  <a:gd name="connsiteY4" fmla="*/ 5285827 h 5418674"/>
                  <a:gd name="connsiteX5" fmla="*/ 2524085 w 2656932"/>
                  <a:gd name="connsiteY5" fmla="*/ 5418674 h 5418674"/>
                  <a:gd name="connsiteX6" fmla="*/ 132847 w 2656932"/>
                  <a:gd name="connsiteY6" fmla="*/ 5418674 h 5418674"/>
                  <a:gd name="connsiteX7" fmla="*/ 0 w 2656932"/>
                  <a:gd name="connsiteY7" fmla="*/ 5285827 h 5418674"/>
                  <a:gd name="connsiteX8" fmla="*/ 0 w 2656932"/>
                  <a:gd name="connsiteY8" fmla="*/ 132847 h 5418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56932" h="5418674">
                    <a:moveTo>
                      <a:pt x="2591793" y="2"/>
                    </a:moveTo>
                    <a:cubicBezTo>
                      <a:pt x="2627768" y="2"/>
                      <a:pt x="2656932" y="121304"/>
                      <a:pt x="2656932" y="270936"/>
                    </a:cubicBezTo>
                    <a:lnTo>
                      <a:pt x="2656932" y="5147738"/>
                    </a:lnTo>
                    <a:cubicBezTo>
                      <a:pt x="2656932" y="5297370"/>
                      <a:pt x="2627768" y="5418672"/>
                      <a:pt x="2591793" y="5418672"/>
                    </a:cubicBezTo>
                    <a:lnTo>
                      <a:pt x="65139" y="5418672"/>
                    </a:lnTo>
                    <a:cubicBezTo>
                      <a:pt x="29164" y="5418672"/>
                      <a:pt x="0" y="5297370"/>
                      <a:pt x="0" y="5147738"/>
                    </a:cubicBezTo>
                    <a:lnTo>
                      <a:pt x="0" y="270936"/>
                    </a:lnTo>
                    <a:cubicBezTo>
                      <a:pt x="0" y="121304"/>
                      <a:pt x="29164" y="2"/>
                      <a:pt x="65139" y="2"/>
                    </a:cubicBezTo>
                    <a:lnTo>
                      <a:pt x="2591793" y="2"/>
                    </a:lnTo>
                    <a:close/>
                  </a:path>
                </a:pathLst>
              </a:cu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975362" tIns="96011" rIns="124458" bIns="2125547" numCol="1" spcCol="1270" anchor="t" anchorCtr="0">
                <a:noAutofit/>
              </a:bodyPr>
              <a:lstStyle/>
              <a:p>
                <a:pPr lvl="0" algn="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800" kern="1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MISSIONS </a:t>
                </a:r>
              </a:p>
              <a:p>
                <a:pPr lvl="0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800" kern="1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 </a:t>
                </a:r>
                <a:endParaRPr lang="fr-FR" sz="2800" kern="12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9078740" y="976552"/>
                <a:ext cx="2830557" cy="52089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Favoriser </a:t>
                </a:r>
                <a:r>
                  <a:rPr lang="fr-FR" sz="15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le développement des PPP en Côte </a:t>
                </a: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d'Ivoire</a:t>
                </a: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endParaRPr lang="fr-FR" sz="1500" b="1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  <a:defRPr/>
                </a:pP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Appuyer les </a:t>
                </a:r>
                <a:r>
                  <a:rPr lang="fr-FR" sz="15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autorités contractantes aux </a:t>
                </a: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différentes étapes de réalisation des PPP</a:t>
                </a:r>
              </a:p>
              <a:p>
                <a:pPr>
                  <a:spcAft>
                    <a:spcPts val="600"/>
                  </a:spcAft>
                  <a:defRPr/>
                </a:pPr>
                <a:endParaRPr lang="fr-FR" sz="1500" b="1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  <a:defRPr/>
                </a:pPr>
                <a:r>
                  <a:rPr lang="fr-FR" sz="15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Organiser et centraliser les activités des acteurs PPP</a:t>
                </a:r>
              </a:p>
            </p:txBody>
          </p:sp>
        </p:grpSp>
        <p:sp>
          <p:nvSpPr>
            <p:cNvPr id="90" name="Organigramme : Extraire 89"/>
            <p:cNvSpPr/>
            <p:nvPr/>
          </p:nvSpPr>
          <p:spPr>
            <a:xfrm rot="10800000">
              <a:off x="7364891" y="2601275"/>
              <a:ext cx="581010" cy="546729"/>
            </a:xfrm>
            <a:prstGeom prst="flowChartExtra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0" name="Groupe 19"/>
          <p:cNvGrpSpPr/>
          <p:nvPr/>
        </p:nvGrpSpPr>
        <p:grpSpPr>
          <a:xfrm>
            <a:off x="1714336" y="2197336"/>
            <a:ext cx="4113796" cy="3348000"/>
            <a:chOff x="5727220" y="2601275"/>
            <a:chExt cx="3962338" cy="3672866"/>
          </a:xfrm>
        </p:grpSpPr>
        <p:grpSp>
          <p:nvGrpSpPr>
            <p:cNvPr id="21" name="Groupe 20"/>
            <p:cNvGrpSpPr/>
            <p:nvPr/>
          </p:nvGrpSpPr>
          <p:grpSpPr>
            <a:xfrm>
              <a:off x="5727220" y="2843402"/>
              <a:ext cx="3962338" cy="3430739"/>
              <a:chOff x="8725720" y="835667"/>
              <a:chExt cx="3183577" cy="5458090"/>
            </a:xfrm>
          </p:grpSpPr>
          <p:sp>
            <p:nvSpPr>
              <p:cNvPr id="24" name="Forme libre 23"/>
              <p:cNvSpPr/>
              <p:nvPr/>
            </p:nvSpPr>
            <p:spPr>
              <a:xfrm rot="16200000">
                <a:off x="7571068" y="1990322"/>
                <a:ext cx="5458087" cy="3148784"/>
              </a:xfrm>
              <a:custGeom>
                <a:avLst/>
                <a:gdLst>
                  <a:gd name="connsiteX0" fmla="*/ 0 w 2656932"/>
                  <a:gd name="connsiteY0" fmla="*/ 132847 h 5418674"/>
                  <a:gd name="connsiteX1" fmla="*/ 132847 w 2656932"/>
                  <a:gd name="connsiteY1" fmla="*/ 0 h 5418674"/>
                  <a:gd name="connsiteX2" fmla="*/ 2524085 w 2656932"/>
                  <a:gd name="connsiteY2" fmla="*/ 0 h 5418674"/>
                  <a:gd name="connsiteX3" fmla="*/ 2656932 w 2656932"/>
                  <a:gd name="connsiteY3" fmla="*/ 132847 h 5418674"/>
                  <a:gd name="connsiteX4" fmla="*/ 2656932 w 2656932"/>
                  <a:gd name="connsiteY4" fmla="*/ 5285827 h 5418674"/>
                  <a:gd name="connsiteX5" fmla="*/ 2524085 w 2656932"/>
                  <a:gd name="connsiteY5" fmla="*/ 5418674 h 5418674"/>
                  <a:gd name="connsiteX6" fmla="*/ 132847 w 2656932"/>
                  <a:gd name="connsiteY6" fmla="*/ 5418674 h 5418674"/>
                  <a:gd name="connsiteX7" fmla="*/ 0 w 2656932"/>
                  <a:gd name="connsiteY7" fmla="*/ 5285827 h 5418674"/>
                  <a:gd name="connsiteX8" fmla="*/ 0 w 2656932"/>
                  <a:gd name="connsiteY8" fmla="*/ 132847 h 5418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56932" h="5418674">
                    <a:moveTo>
                      <a:pt x="2591793" y="2"/>
                    </a:moveTo>
                    <a:cubicBezTo>
                      <a:pt x="2627768" y="2"/>
                      <a:pt x="2656932" y="121304"/>
                      <a:pt x="2656932" y="270936"/>
                    </a:cubicBezTo>
                    <a:lnTo>
                      <a:pt x="2656932" y="5147738"/>
                    </a:lnTo>
                    <a:cubicBezTo>
                      <a:pt x="2656932" y="5297370"/>
                      <a:pt x="2627768" y="5418672"/>
                      <a:pt x="2591793" y="5418672"/>
                    </a:cubicBezTo>
                    <a:lnTo>
                      <a:pt x="65139" y="5418672"/>
                    </a:lnTo>
                    <a:cubicBezTo>
                      <a:pt x="29164" y="5418672"/>
                      <a:pt x="0" y="5297370"/>
                      <a:pt x="0" y="5147738"/>
                    </a:cubicBezTo>
                    <a:lnTo>
                      <a:pt x="0" y="270936"/>
                    </a:lnTo>
                    <a:cubicBezTo>
                      <a:pt x="0" y="121304"/>
                      <a:pt x="29164" y="2"/>
                      <a:pt x="65139" y="2"/>
                    </a:cubicBezTo>
                    <a:lnTo>
                      <a:pt x="2591793" y="2"/>
                    </a:lnTo>
                    <a:close/>
                  </a:path>
                </a:pathLst>
              </a:cu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975362" tIns="96011" rIns="124458" bIns="2125547" numCol="1" spcCol="1270" anchor="t" anchorCtr="0">
                <a:noAutofit/>
              </a:bodyPr>
              <a:lstStyle/>
              <a:p>
                <a:pPr lvl="0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800" kern="1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INSTITUTION</a:t>
                </a:r>
                <a:endParaRPr lang="fr-FR" sz="2600" kern="1200" dirty="0" smtClean="0">
                  <a:solidFill>
                    <a:schemeClr val="accent2">
                      <a:lumMod val="75000"/>
                    </a:schemeClr>
                  </a:solidFill>
                </a:endParaRPr>
              </a:p>
              <a:p>
                <a:pPr lvl="0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400" kern="1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 </a:t>
                </a:r>
                <a:endParaRPr lang="fr-FR" sz="2400" kern="12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9078740" y="835667"/>
                <a:ext cx="2830557" cy="54580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fr-FR" sz="15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Organe de décision, de validation et d’orientation du cadre institutionnel de pilotage des </a:t>
                </a: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PPP</a:t>
                </a: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endParaRPr lang="fr-FR" sz="1550" b="1" dirty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fr-FR" sz="1500" b="1" dirty="0" smtClean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Créé en 2012</a:t>
                </a: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endParaRPr lang="fr-FR" sz="1100" b="1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fr-FR" sz="1500" b="1" dirty="0">
                    <a:solidFill>
                      <a:schemeClr val="tx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Rattaché au Premier Ministre</a:t>
                </a:r>
              </a:p>
              <a:p>
                <a:pPr marL="285750" indent="-285750"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endParaRPr lang="fr-FR" sz="1100" b="1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Organigramme : Extraire 21"/>
            <p:cNvSpPr/>
            <p:nvPr/>
          </p:nvSpPr>
          <p:spPr>
            <a:xfrm rot="10800000">
              <a:off x="7364891" y="2601275"/>
              <a:ext cx="581010" cy="546729"/>
            </a:xfrm>
            <a:prstGeom prst="flowChartExtra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5217209" y="6497765"/>
            <a:ext cx="683339" cy="365125"/>
          </a:xfrm>
        </p:spPr>
        <p:txBody>
          <a:bodyPr/>
          <a:lstStyle/>
          <a:p>
            <a:fld id="{8FF47661-A952-42EB-877C-1C6EC749BAD2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2074197" y="130691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1550" dirty="0">
                <a:solidFill>
                  <a:schemeClr val="tx1"/>
                </a:solidFill>
              </a:rPr>
              <a:t>LE COMITÉ NATIONAL DE PILOTAGE DES PARTENARIATS PUBLIC-PRIVÉ</a:t>
            </a:r>
          </a:p>
        </p:txBody>
      </p:sp>
    </p:spTree>
    <p:extLst>
      <p:ext uri="{BB962C8B-B14F-4D97-AF65-F5344CB8AC3E}">
        <p14:creationId xmlns:p14="http://schemas.microsoft.com/office/powerpoint/2010/main" val="2481959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contenu 7"/>
          <p:cNvSpPr>
            <a:spLocks noGrp="1"/>
          </p:cNvSpPr>
          <p:nvPr>
            <p:ph idx="1"/>
          </p:nvPr>
        </p:nvSpPr>
        <p:spPr>
          <a:xfrm>
            <a:off x="1314020" y="1975663"/>
            <a:ext cx="8982000" cy="3390900"/>
          </a:xfrm>
        </p:spPr>
        <p:txBody>
          <a:bodyPr>
            <a:noAutofit/>
          </a:bodyPr>
          <a:lstStyle/>
          <a:p>
            <a:pPr marL="447675" lvl="0" indent="-265113" defTabSz="66675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Les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projets à réaliser dans le cadre des PPP </a:t>
            </a:r>
            <a:endParaRPr lang="fr-FR" sz="1600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47675" indent="-265113" defTabSz="66675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Le mode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de </a:t>
            </a: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passation des PPP</a:t>
            </a:r>
            <a:endParaRPr lang="fr-F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47675" indent="-265113" defTabSz="66675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Les dossiers de consultation préparés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par les autorités contractantes</a:t>
            </a:r>
          </a:p>
          <a:p>
            <a:pPr marL="447675" lvl="0" indent="-265113" defTabSz="97790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Les 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propositions d’attribution des </a:t>
            </a: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conventions au terme du processus de passation</a:t>
            </a:r>
          </a:p>
          <a:p>
            <a:pPr marL="447675" indent="-265113" defTabSz="97790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ANO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aux projets de contrats </a:t>
            </a: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des PPP</a:t>
            </a:r>
            <a:endParaRPr lang="fr-F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47675" indent="-265113" defTabSz="977900">
              <a:spcBef>
                <a:spcPts val="600"/>
              </a:spcBef>
              <a:spcAft>
                <a:spcPts val="1200"/>
              </a:spcAft>
            </a:pP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Avis </a:t>
            </a:r>
            <a:r>
              <a:rPr lang="fr-FR" sz="1600" dirty="0">
                <a:latin typeface="Arial Black" panose="020B0A04020102020204" pitchFamily="34" charset="0"/>
                <a:cs typeface="Arial" panose="020B0604020202020204" pitchFamily="34" charset="0"/>
              </a:rPr>
              <a:t>pour la prorogation et la résiliation des </a:t>
            </a:r>
            <a:r>
              <a:rPr lang="fr-FR" sz="1600" dirty="0" smtClean="0">
                <a:latin typeface="Arial Black" panose="020B0A04020102020204" pitchFamily="34" charset="0"/>
                <a:cs typeface="Arial" panose="020B0604020202020204" pitchFamily="34" charset="0"/>
              </a:rPr>
              <a:t>contrats</a:t>
            </a:r>
            <a:endParaRPr lang="fr-F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47661-A952-42EB-877C-1C6EC749BAD2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1314020" y="1120913"/>
            <a:ext cx="8982000" cy="4370377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/>
          <a:lstStyle/>
          <a:p>
            <a:pPr algn="ctr" eaLnBrk="1" hangingPunct="1">
              <a:defRPr/>
            </a:pPr>
            <a:endParaRPr lang="en-US" sz="2000" b="1" dirty="0" smtClean="0">
              <a:solidFill>
                <a:schemeClr val="tx1"/>
              </a:solidFill>
              <a:latin typeface="Arial Black" charset="0"/>
              <a:ea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4020" y="1120913"/>
            <a:ext cx="8982000" cy="587679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Role: Validation /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Contrôle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304020" y="116567"/>
            <a:ext cx="7992000" cy="73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lvl="0" algn="ctr" fontAlgn="auto">
              <a:spcAft>
                <a:spcPts val="0"/>
              </a:spcAft>
              <a:defRPr sz="20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sz="1550" dirty="0">
                <a:solidFill>
                  <a:schemeClr val="tx1"/>
                </a:solidFill>
              </a:rPr>
              <a:t>LE COMITÉ NATIONAL DE PILOTAGE DES PARTENARIATS PUBLIC-PRIVÉ</a:t>
            </a:r>
          </a:p>
        </p:txBody>
      </p:sp>
    </p:spTree>
    <p:extLst>
      <p:ext uri="{BB962C8B-B14F-4D97-AF65-F5344CB8AC3E}">
        <p14:creationId xmlns:p14="http://schemas.microsoft.com/office/powerpoint/2010/main" val="335874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uiExpand="1" build="p"/>
      <p:bldP spid="8" grpId="0" animBg="1"/>
    </p:bldLst>
  </p:timing>
</p:sld>
</file>

<file path=ppt/theme/theme1.xml><?xml version="1.0" encoding="utf-8"?>
<a:theme xmlns:a="http://schemas.openxmlformats.org/drawingml/2006/main" name="Thème Raissa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Raissa" id="{C3E17D27-DE62-4A1C-84BD-11D10A3805BF}" vid="{847A90F9-6BA7-47FF-A2BE-1AF7DD2858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Raissa</Template>
  <TotalTime>44894</TotalTime>
  <Words>1076</Words>
  <Application>Microsoft Office PowerPoint</Application>
  <PresentationFormat>Grand écran</PresentationFormat>
  <Paragraphs>235</Paragraphs>
  <Slides>15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7" baseType="lpstr">
      <vt:lpstr>MS PGothic</vt:lpstr>
      <vt:lpstr>MS PGothic</vt:lpstr>
      <vt:lpstr>Arial</vt:lpstr>
      <vt:lpstr>Arial Black</vt:lpstr>
      <vt:lpstr>Calibri</vt:lpstr>
      <vt:lpstr>Meiryo UI</vt:lpstr>
      <vt:lpstr>Microsoft Sans Serif</vt:lpstr>
      <vt:lpstr>MS Mincho</vt:lpstr>
      <vt:lpstr>Trebuchet MS</vt:lpstr>
      <vt:lpstr>Wingdings</vt:lpstr>
      <vt:lpstr>Wingdings 3</vt:lpstr>
      <vt:lpstr>Thème Raissa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Investing in Infrastructure in Cte d’Ivoire</dc:title>
  <dc:creator>Raïssa SAWANE</dc:creator>
  <cp:lastModifiedBy>NAZERI COULIBALY</cp:lastModifiedBy>
  <cp:revision>653</cp:revision>
  <cp:lastPrinted>2018-03-21T10:24:20Z</cp:lastPrinted>
  <dcterms:created xsi:type="dcterms:W3CDTF">2017-06-15T13:04:29Z</dcterms:created>
  <dcterms:modified xsi:type="dcterms:W3CDTF">2018-10-29T08:46:43Z</dcterms:modified>
</cp:coreProperties>
</file>