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11">
  <p:sldMasterIdLst>
    <p:sldMasterId id="2147483648" r:id="rId1"/>
  </p:sldMasterIdLst>
  <p:notesMasterIdLst>
    <p:notesMasterId r:id="rId23"/>
  </p:notesMasterIdLst>
  <p:sldIdLst>
    <p:sldId id="319" r:id="rId2"/>
    <p:sldId id="320" r:id="rId3"/>
    <p:sldId id="410" r:id="rId4"/>
    <p:sldId id="415" r:id="rId5"/>
    <p:sldId id="412" r:id="rId6"/>
    <p:sldId id="394" r:id="rId7"/>
    <p:sldId id="396" r:id="rId8"/>
    <p:sldId id="408" r:id="rId9"/>
    <p:sldId id="409" r:id="rId10"/>
    <p:sldId id="413" r:id="rId11"/>
    <p:sldId id="414" r:id="rId12"/>
    <p:sldId id="418" r:id="rId13"/>
    <p:sldId id="423" r:id="rId14"/>
    <p:sldId id="422" r:id="rId15"/>
    <p:sldId id="424" r:id="rId16"/>
    <p:sldId id="425" r:id="rId17"/>
    <p:sldId id="421" r:id="rId18"/>
    <p:sldId id="426" r:id="rId19"/>
    <p:sldId id="420" r:id="rId20"/>
    <p:sldId id="427" r:id="rId21"/>
    <p:sldId id="327" r:id="rId22"/>
  </p:sldIdLst>
  <p:sldSz cx="9144000" cy="6858000" type="screen4x3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5B41DD81-3195-4562-8EC0-6C624C18D8D0}">
          <p14:sldIdLst>
            <p14:sldId id="319"/>
            <p14:sldId id="320"/>
            <p14:sldId id="410"/>
            <p14:sldId id="415"/>
            <p14:sldId id="412"/>
            <p14:sldId id="394"/>
            <p14:sldId id="396"/>
            <p14:sldId id="408"/>
            <p14:sldId id="409"/>
            <p14:sldId id="413"/>
            <p14:sldId id="414"/>
            <p14:sldId id="418"/>
            <p14:sldId id="423"/>
            <p14:sldId id="422"/>
            <p14:sldId id="424"/>
            <p14:sldId id="425"/>
            <p14:sldId id="421"/>
            <p14:sldId id="426"/>
            <p14:sldId id="420"/>
            <p14:sldId id="427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282828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4343" autoAdjust="0"/>
  </p:normalViewPr>
  <p:slideViewPr>
    <p:cSldViewPr>
      <p:cViewPr varScale="1">
        <p:scale>
          <a:sx n="69" d="100"/>
          <a:sy n="69" d="100"/>
        </p:scale>
        <p:origin x="15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&#233;partement%20DMAJ\DMAJ\ITALIE\Copie%20de%20Donn&#233;es%20approbation%20Modes_Types_2015-2017%20(00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2EA-4E56-A097-36B94289AA9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2EA-4E56-A097-36B94289AA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2EA-4E56-A097-36B94289AA9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12EA-4E56-A097-36B94289AA9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12EA-4E56-A097-36B94289AA9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12EA-4E56-A097-36B94289AA9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12EA-4E56-A097-36B94289AA9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12EA-4E56-A097-36B94289AA90}"/>
                </c:ext>
              </c:extLst>
            </c:dLbl>
            <c:dLbl>
              <c:idx val="2"/>
              <c:layout>
                <c:manualLayout>
                  <c:x val="2.8448077833940952E-3"/>
                  <c:y val="-6.25826521067552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2EA-4E56-A097-36B94289AA90}"/>
                </c:ext>
              </c:extLst>
            </c:dLbl>
            <c:dLbl>
              <c:idx val="3"/>
              <c:layout>
                <c:manualLayout>
                  <c:x val="0"/>
                  <c:y val="-0.102407976174690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2EA-4E56-A097-36B94289AA90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12EA-4E56-A097-36B94289AA90}"/>
                </c:ext>
              </c:extLst>
            </c:dLbl>
            <c:dLbl>
              <c:idx val="5"/>
              <c:layout>
                <c:manualLayout>
                  <c:x val="4.4094520642608451E-2"/>
                  <c:y val="1.13786640194100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12EA-4E56-A097-36B94289AA9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(Feuil2!$A$6:$A$7,Feuil2!$A$9:$A$12)</c:f>
              <c:strCache>
                <c:ptCount val="6"/>
                <c:pt idx="0">
                  <c:v>Appel d'offres ouvert</c:v>
                </c:pt>
                <c:pt idx="1">
                  <c:v>Appel d'offres restreint</c:v>
                </c:pt>
                <c:pt idx="2">
                  <c:v>Marchés de Gré à gré</c:v>
                </c:pt>
                <c:pt idx="3">
                  <c:v>Avenants</c:v>
                </c:pt>
                <c:pt idx="4">
                  <c:v>Conventions</c:v>
                </c:pt>
                <c:pt idx="5">
                  <c:v>Lettres de commande valant marché</c:v>
                </c:pt>
              </c:strCache>
            </c:strRef>
          </c:cat>
          <c:val>
            <c:numRef>
              <c:f>(Feuil2!$B$6:$B$7,Feuil2!$B$9:$B$12)</c:f>
              <c:numCache>
                <c:formatCode>General</c:formatCode>
                <c:ptCount val="6"/>
                <c:pt idx="0">
                  <c:v>2119</c:v>
                </c:pt>
                <c:pt idx="1">
                  <c:v>382</c:v>
                </c:pt>
                <c:pt idx="2">
                  <c:v>367</c:v>
                </c:pt>
                <c:pt idx="3">
                  <c:v>298</c:v>
                </c:pt>
                <c:pt idx="4">
                  <c:v>152</c:v>
                </c:pt>
                <c:pt idx="5">
                  <c:v>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2EA-4E56-A097-36B94289AA90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E-12EA-4E56-A097-36B94289AA9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0-12EA-4E56-A097-36B94289AA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2-12EA-4E56-A097-36B94289AA9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4-12EA-4E56-A097-36B94289AA9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6-12EA-4E56-A097-36B94289AA9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8-12EA-4E56-A097-36B94289AA9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E-12EA-4E56-A097-36B94289AA9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0-12EA-4E56-A097-36B94289AA9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2-12EA-4E56-A097-36B94289AA9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4-12EA-4E56-A097-36B94289AA90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6-12EA-4E56-A097-36B94289AA90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8-12EA-4E56-A097-36B94289AA9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(Feuil2!$A$6:$A$7,Feuil2!$A$9:$A$12)</c:f>
              <c:strCache>
                <c:ptCount val="6"/>
                <c:pt idx="0">
                  <c:v>Appel d'offres ouvert</c:v>
                </c:pt>
                <c:pt idx="1">
                  <c:v>Appel d'offres restreint</c:v>
                </c:pt>
                <c:pt idx="2">
                  <c:v>Marchés de Gré à gré</c:v>
                </c:pt>
                <c:pt idx="3">
                  <c:v>Avenants</c:v>
                </c:pt>
                <c:pt idx="4">
                  <c:v>Conventions</c:v>
                </c:pt>
                <c:pt idx="5">
                  <c:v>Lettres de commande valant marché</c:v>
                </c:pt>
              </c:strCache>
            </c:strRef>
          </c:cat>
          <c:val>
            <c:numRef>
              <c:f>(Feuil2!$C$6:$C$7,Feuil2!$C$9:$C$12)</c:f>
              <c:numCache>
                <c:formatCode>0.0</c:formatCode>
                <c:ptCount val="6"/>
                <c:pt idx="0">
                  <c:v>42.533119229225207</c:v>
                </c:pt>
                <c:pt idx="1">
                  <c:v>7.6676033721397028</c:v>
                </c:pt>
                <c:pt idx="2">
                  <c:v>7.3665194700923324</c:v>
                </c:pt>
                <c:pt idx="3">
                  <c:v>5.9815335206744278</c:v>
                </c:pt>
                <c:pt idx="4">
                  <c:v>3.0509835407466883</c:v>
                </c:pt>
                <c:pt idx="5">
                  <c:v>14.411882778000804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12EA-4E56-A097-36B94289AA90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B9A880-34C3-460D-B6D7-6FCC2CF8ED00}" type="doc">
      <dgm:prSet loTypeId="urn:microsoft.com/office/officeart/2005/8/layout/arrow2" loCatId="process" qsTypeId="urn:microsoft.com/office/officeart/2005/8/quickstyle/3d3" qsCatId="3D" csTypeId="urn:microsoft.com/office/officeart/2005/8/colors/accent1_2" csCatId="accent1" phldr="1"/>
      <dgm:spPr/>
    </dgm:pt>
    <dgm:pt modelId="{09EAB3DA-2D1F-4649-8161-89F51C580516}">
      <dgm:prSet phldrT="[Texte]" custT="1"/>
      <dgm:spPr/>
      <dgm:t>
        <a:bodyPr/>
        <a:lstStyle/>
        <a:p>
          <a:r>
            <a:rPr lang="fr-FR" altLang="fr-FR" sz="2000" b="1" dirty="0" smtClean="0"/>
            <a:t>Création de la DCGTx </a:t>
          </a:r>
          <a:r>
            <a:rPr lang="fr-FR" altLang="fr-FR" sz="2000" b="0" i="1" dirty="0" smtClean="0"/>
            <a:t>(Établissement Public à caractère Administratif)</a:t>
          </a:r>
          <a:endParaRPr lang="fr-FR" sz="2000" b="0" i="1" dirty="0"/>
        </a:p>
      </dgm:t>
    </dgm:pt>
    <dgm:pt modelId="{69536A1C-E525-4325-904D-DD334DA51682}" type="parTrans" cxnId="{E0328165-D036-4F9C-8F33-70C82BFC7E2E}">
      <dgm:prSet/>
      <dgm:spPr/>
      <dgm:t>
        <a:bodyPr/>
        <a:lstStyle/>
        <a:p>
          <a:endParaRPr lang="fr-FR"/>
        </a:p>
      </dgm:t>
    </dgm:pt>
    <dgm:pt modelId="{FF47A500-061F-47B8-B8F7-FD48117E1DFC}" type="sibTrans" cxnId="{E0328165-D036-4F9C-8F33-70C82BFC7E2E}">
      <dgm:prSet/>
      <dgm:spPr/>
      <dgm:t>
        <a:bodyPr/>
        <a:lstStyle/>
        <a:p>
          <a:endParaRPr lang="fr-FR"/>
        </a:p>
      </dgm:t>
    </dgm:pt>
    <dgm:pt modelId="{5D2DD568-2966-4F27-AEAF-C88A71AB5E09}">
      <dgm:prSet phldrT="[Texte]" custT="1"/>
      <dgm:spPr/>
      <dgm:t>
        <a:bodyPr/>
        <a:lstStyle/>
        <a:p>
          <a:r>
            <a:rPr lang="fr-FR" altLang="fr-FR" sz="2000" b="1" dirty="0" smtClean="0"/>
            <a:t>Redéfinition des  missions et changement de statuts </a:t>
          </a:r>
          <a:r>
            <a:rPr lang="fr-FR" altLang="fr-FR" sz="2000" b="0" i="1" dirty="0" smtClean="0"/>
            <a:t>(Société d’État)</a:t>
          </a:r>
          <a:endParaRPr lang="fr-FR" sz="2000" b="0" i="1" dirty="0"/>
        </a:p>
      </dgm:t>
    </dgm:pt>
    <dgm:pt modelId="{8F59FE9E-BF82-4815-9F55-CCD825E56D4C}" type="parTrans" cxnId="{EB4C2D6B-6258-4352-BD67-1B3559E6CB6A}">
      <dgm:prSet/>
      <dgm:spPr/>
      <dgm:t>
        <a:bodyPr/>
        <a:lstStyle/>
        <a:p>
          <a:endParaRPr lang="fr-FR"/>
        </a:p>
      </dgm:t>
    </dgm:pt>
    <dgm:pt modelId="{C307D8CB-249B-4BCF-855C-434CFF044DD2}" type="sibTrans" cxnId="{EB4C2D6B-6258-4352-BD67-1B3559E6CB6A}">
      <dgm:prSet/>
      <dgm:spPr/>
      <dgm:t>
        <a:bodyPr/>
        <a:lstStyle/>
        <a:p>
          <a:endParaRPr lang="fr-FR"/>
        </a:p>
      </dgm:t>
    </dgm:pt>
    <dgm:pt modelId="{8FE795CF-1F47-41FC-B42E-757CD8F46370}">
      <dgm:prSet phldrT="[Texte]" custT="1"/>
      <dgm:spPr/>
      <dgm:t>
        <a:bodyPr/>
        <a:lstStyle/>
        <a:p>
          <a:pPr>
            <a:spcAft>
              <a:spcPts val="0"/>
            </a:spcAft>
          </a:pPr>
          <a:r>
            <a:rPr lang="fr-FR" altLang="fr-FR" sz="2000" b="1" dirty="0" smtClean="0"/>
            <a:t>Changement de dénomination </a:t>
          </a:r>
        </a:p>
        <a:p>
          <a:pPr>
            <a:spcAft>
              <a:spcPts val="0"/>
            </a:spcAft>
          </a:pPr>
          <a:r>
            <a:rPr lang="fr-FR" altLang="fr-FR" sz="2000" b="0" i="1" dirty="0" smtClean="0"/>
            <a:t>Bureau National d’Etudes Techniques et de Développement</a:t>
          </a:r>
        </a:p>
        <a:p>
          <a:pPr>
            <a:spcAft>
              <a:spcPts val="0"/>
            </a:spcAft>
          </a:pPr>
          <a:r>
            <a:rPr lang="fr-FR" altLang="fr-FR" sz="2000" b="1" i="1" dirty="0" smtClean="0"/>
            <a:t>(BNETD)</a:t>
          </a:r>
          <a:endParaRPr lang="fr-FR" sz="2000" b="1" i="1" dirty="0"/>
        </a:p>
      </dgm:t>
    </dgm:pt>
    <dgm:pt modelId="{8E6D2B9A-B00F-46D1-A014-8064948276A3}" type="parTrans" cxnId="{96440955-C794-4FB9-B82B-DC2E7F3FBD81}">
      <dgm:prSet/>
      <dgm:spPr/>
      <dgm:t>
        <a:bodyPr/>
        <a:lstStyle/>
        <a:p>
          <a:endParaRPr lang="fr-FR"/>
        </a:p>
      </dgm:t>
    </dgm:pt>
    <dgm:pt modelId="{2EB7E13A-F5BD-460B-B6A4-4D43FD8E8B85}" type="sibTrans" cxnId="{96440955-C794-4FB9-B82B-DC2E7F3FBD81}">
      <dgm:prSet/>
      <dgm:spPr/>
      <dgm:t>
        <a:bodyPr/>
        <a:lstStyle/>
        <a:p>
          <a:endParaRPr lang="fr-FR"/>
        </a:p>
      </dgm:t>
    </dgm:pt>
    <dgm:pt modelId="{D428BA95-DD3F-4A93-859C-DE712752B72A}" type="pres">
      <dgm:prSet presAssocID="{A7B9A880-34C3-460D-B6D7-6FCC2CF8ED00}" presName="arrowDiagram" presStyleCnt="0">
        <dgm:presLayoutVars>
          <dgm:chMax val="5"/>
          <dgm:dir/>
          <dgm:resizeHandles val="exact"/>
        </dgm:presLayoutVars>
      </dgm:prSet>
      <dgm:spPr/>
    </dgm:pt>
    <dgm:pt modelId="{732B6F4D-735E-42BD-9E67-E23EFE695A9D}" type="pres">
      <dgm:prSet presAssocID="{A7B9A880-34C3-460D-B6D7-6FCC2CF8ED00}" presName="arrow" presStyleLbl="bgShp" presStyleIdx="0" presStyleCnt="1" custLinFactNeighborX="-1181" custLinFactNeighborY="447"/>
      <dgm:spPr/>
    </dgm:pt>
    <dgm:pt modelId="{A5FE41F9-CF92-4DCE-95A6-C08D61657E64}" type="pres">
      <dgm:prSet presAssocID="{A7B9A880-34C3-460D-B6D7-6FCC2CF8ED00}" presName="arrowDiagram3" presStyleCnt="0"/>
      <dgm:spPr/>
    </dgm:pt>
    <dgm:pt modelId="{D5DBA567-F71B-4B0C-AB55-3CD7C6A1F453}" type="pres">
      <dgm:prSet presAssocID="{09EAB3DA-2D1F-4649-8161-89F51C580516}" presName="bullet3a" presStyleLbl="node1" presStyleIdx="0" presStyleCnt="3" custLinFactX="-100000" custLinFactY="100000" custLinFactNeighborX="-113226" custLinFactNeighborY="143911"/>
      <dgm:spPr/>
    </dgm:pt>
    <dgm:pt modelId="{BBA5E4FD-8F01-4FCA-B11B-94641481B61C}" type="pres">
      <dgm:prSet presAssocID="{09EAB3DA-2D1F-4649-8161-89F51C580516}" presName="textBox3a" presStyleLbl="revTx" presStyleIdx="0" presStyleCnt="3" custScaleX="134250" custScaleY="44027" custLinFactNeighborX="-17766" custLinFactNeighborY="1966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A707F48-97BC-4E2B-AD56-F415338FA7C7}" type="pres">
      <dgm:prSet presAssocID="{5D2DD568-2966-4F27-AEAF-C88A71AB5E09}" presName="bullet3b" presStyleLbl="node1" presStyleIdx="1" presStyleCnt="3" custLinFactX="-87675" custLinFactY="17739" custLinFactNeighborX="-100000" custLinFactNeighborY="100000"/>
      <dgm:spPr/>
    </dgm:pt>
    <dgm:pt modelId="{9424406E-9BC6-42D8-B173-FD58A9D11361}" type="pres">
      <dgm:prSet presAssocID="{5D2DD568-2966-4F27-AEAF-C88A71AB5E09}" presName="textBox3b" presStyleLbl="revTx" presStyleIdx="1" presStyleCnt="3" custScaleX="149709" custScaleY="17523" custLinFactNeighborX="-25078" custLinFactNeighborY="-1644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E5B9533-376E-4A74-B159-13C103922F8C}" type="pres">
      <dgm:prSet presAssocID="{8FE795CF-1F47-41FC-B42E-757CD8F46370}" presName="bullet3c" presStyleLbl="node1" presStyleIdx="2" presStyleCnt="3" custLinFactNeighborX="19247" custLinFactNeighborY="5162"/>
      <dgm:spPr/>
    </dgm:pt>
    <dgm:pt modelId="{35D3E21F-F3DE-42E0-8B12-1EDED43C8280}" type="pres">
      <dgm:prSet presAssocID="{8FE795CF-1F47-41FC-B42E-757CD8F46370}" presName="textBox3c" presStyleLbl="revTx" presStyleIdx="2" presStyleCnt="3" custScaleX="174138" custScaleY="39888" custLinFactNeighborX="2514" custLinFactNeighborY="-1696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6440955-C794-4FB9-B82B-DC2E7F3FBD81}" srcId="{A7B9A880-34C3-460D-B6D7-6FCC2CF8ED00}" destId="{8FE795CF-1F47-41FC-B42E-757CD8F46370}" srcOrd="2" destOrd="0" parTransId="{8E6D2B9A-B00F-46D1-A014-8064948276A3}" sibTransId="{2EB7E13A-F5BD-460B-B6A4-4D43FD8E8B85}"/>
    <dgm:cxn modelId="{3F0F6427-6B8C-48E8-8A89-21E147B43685}" type="presOf" srcId="{5D2DD568-2966-4F27-AEAF-C88A71AB5E09}" destId="{9424406E-9BC6-42D8-B173-FD58A9D11361}" srcOrd="0" destOrd="0" presId="urn:microsoft.com/office/officeart/2005/8/layout/arrow2"/>
    <dgm:cxn modelId="{EB4C2D6B-6258-4352-BD67-1B3559E6CB6A}" srcId="{A7B9A880-34C3-460D-B6D7-6FCC2CF8ED00}" destId="{5D2DD568-2966-4F27-AEAF-C88A71AB5E09}" srcOrd="1" destOrd="0" parTransId="{8F59FE9E-BF82-4815-9F55-CCD825E56D4C}" sibTransId="{C307D8CB-249B-4BCF-855C-434CFF044DD2}"/>
    <dgm:cxn modelId="{0CE33518-5D90-45E9-9521-1C91FFD7B292}" type="presOf" srcId="{8FE795CF-1F47-41FC-B42E-757CD8F46370}" destId="{35D3E21F-F3DE-42E0-8B12-1EDED43C8280}" srcOrd="0" destOrd="0" presId="urn:microsoft.com/office/officeart/2005/8/layout/arrow2"/>
    <dgm:cxn modelId="{E0328165-D036-4F9C-8F33-70C82BFC7E2E}" srcId="{A7B9A880-34C3-460D-B6D7-6FCC2CF8ED00}" destId="{09EAB3DA-2D1F-4649-8161-89F51C580516}" srcOrd="0" destOrd="0" parTransId="{69536A1C-E525-4325-904D-DD334DA51682}" sibTransId="{FF47A500-061F-47B8-B8F7-FD48117E1DFC}"/>
    <dgm:cxn modelId="{013F5014-9124-4964-A2B2-63CC4D6F6D1A}" type="presOf" srcId="{A7B9A880-34C3-460D-B6D7-6FCC2CF8ED00}" destId="{D428BA95-DD3F-4A93-859C-DE712752B72A}" srcOrd="0" destOrd="0" presId="urn:microsoft.com/office/officeart/2005/8/layout/arrow2"/>
    <dgm:cxn modelId="{1336419F-7D63-4FA0-8BC3-F58E2293EC09}" type="presOf" srcId="{09EAB3DA-2D1F-4649-8161-89F51C580516}" destId="{BBA5E4FD-8F01-4FCA-B11B-94641481B61C}" srcOrd="0" destOrd="0" presId="urn:microsoft.com/office/officeart/2005/8/layout/arrow2"/>
    <dgm:cxn modelId="{F51665C9-5E5D-4D73-B015-D4E0A41805C1}" type="presParOf" srcId="{D428BA95-DD3F-4A93-859C-DE712752B72A}" destId="{732B6F4D-735E-42BD-9E67-E23EFE695A9D}" srcOrd="0" destOrd="0" presId="urn:microsoft.com/office/officeart/2005/8/layout/arrow2"/>
    <dgm:cxn modelId="{54A2856B-55D5-4E40-91E6-41C4467F6781}" type="presParOf" srcId="{D428BA95-DD3F-4A93-859C-DE712752B72A}" destId="{A5FE41F9-CF92-4DCE-95A6-C08D61657E64}" srcOrd="1" destOrd="0" presId="urn:microsoft.com/office/officeart/2005/8/layout/arrow2"/>
    <dgm:cxn modelId="{F78EEE33-F18E-4A50-ADB9-46B74847AB5D}" type="presParOf" srcId="{A5FE41F9-CF92-4DCE-95A6-C08D61657E64}" destId="{D5DBA567-F71B-4B0C-AB55-3CD7C6A1F453}" srcOrd="0" destOrd="0" presId="urn:microsoft.com/office/officeart/2005/8/layout/arrow2"/>
    <dgm:cxn modelId="{D12FDE22-19A2-4099-9A53-855D9EF6043D}" type="presParOf" srcId="{A5FE41F9-CF92-4DCE-95A6-C08D61657E64}" destId="{BBA5E4FD-8F01-4FCA-B11B-94641481B61C}" srcOrd="1" destOrd="0" presId="urn:microsoft.com/office/officeart/2005/8/layout/arrow2"/>
    <dgm:cxn modelId="{1682BAA2-D2F2-4E77-9322-E8DB379802DE}" type="presParOf" srcId="{A5FE41F9-CF92-4DCE-95A6-C08D61657E64}" destId="{BA707F48-97BC-4E2B-AD56-F415338FA7C7}" srcOrd="2" destOrd="0" presId="urn:microsoft.com/office/officeart/2005/8/layout/arrow2"/>
    <dgm:cxn modelId="{4851423D-68DE-4706-917B-0CE8388BCDD2}" type="presParOf" srcId="{A5FE41F9-CF92-4DCE-95A6-C08D61657E64}" destId="{9424406E-9BC6-42D8-B173-FD58A9D11361}" srcOrd="3" destOrd="0" presId="urn:microsoft.com/office/officeart/2005/8/layout/arrow2"/>
    <dgm:cxn modelId="{BDE61E3D-B6D1-4FE3-87D5-D56A4DC5890E}" type="presParOf" srcId="{A5FE41F9-CF92-4DCE-95A6-C08D61657E64}" destId="{FE5B9533-376E-4A74-B159-13C103922F8C}" srcOrd="4" destOrd="0" presId="urn:microsoft.com/office/officeart/2005/8/layout/arrow2"/>
    <dgm:cxn modelId="{EB01DCC2-B121-49ED-99DC-8BB599DA000A}" type="presParOf" srcId="{A5FE41F9-CF92-4DCE-95A6-C08D61657E64}" destId="{35D3E21F-F3DE-42E0-8B12-1EDED43C8280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943C57-A03C-42C4-95C8-BE05E02CDD4F}" type="doc">
      <dgm:prSet loTypeId="urn:microsoft.com/office/officeart/2005/8/layout/cycle8" loCatId="cycle" qsTypeId="urn:microsoft.com/office/officeart/2005/8/quickstyle/3d1" qsCatId="3D" csTypeId="urn:microsoft.com/office/officeart/2005/8/colors/colorful3" csCatId="colorful" phldr="1"/>
      <dgm:spPr/>
    </dgm:pt>
    <dgm:pt modelId="{B2801D50-C6DD-46A6-9C10-6485F6996EA0}">
      <dgm:prSet phldrT="[Texte]" custT="1"/>
      <dgm:spPr/>
      <dgm:t>
        <a:bodyPr/>
        <a:lstStyle/>
        <a:p>
          <a:r>
            <a:rPr lang="fr-FR" sz="1600" b="1" dirty="0" smtClean="0">
              <a:solidFill>
                <a:schemeClr val="tx1"/>
              </a:solidFill>
            </a:rPr>
            <a:t>Bâtiments et Aménagement Territorial </a:t>
          </a:r>
          <a:endParaRPr lang="fr-FR" sz="1600" b="1" dirty="0">
            <a:solidFill>
              <a:schemeClr val="tx1"/>
            </a:solidFill>
          </a:endParaRPr>
        </a:p>
      </dgm:t>
    </dgm:pt>
    <dgm:pt modelId="{B3010357-6F8F-4C5E-8C5C-F43F88DA016D}" type="parTrans" cxnId="{D9E372FD-FDB4-4CC2-92B0-7B2414A319F7}">
      <dgm:prSet/>
      <dgm:spPr/>
      <dgm:t>
        <a:bodyPr/>
        <a:lstStyle/>
        <a:p>
          <a:endParaRPr lang="fr-FR" sz="2400" b="1">
            <a:solidFill>
              <a:schemeClr val="bg1"/>
            </a:solidFill>
          </a:endParaRPr>
        </a:p>
      </dgm:t>
    </dgm:pt>
    <dgm:pt modelId="{4C44D058-4173-4785-A651-094256EC17B3}" type="sibTrans" cxnId="{D9E372FD-FDB4-4CC2-92B0-7B2414A319F7}">
      <dgm:prSet/>
      <dgm:spPr/>
      <dgm:t>
        <a:bodyPr/>
        <a:lstStyle/>
        <a:p>
          <a:endParaRPr lang="fr-FR" sz="2400" b="1">
            <a:solidFill>
              <a:schemeClr val="bg1"/>
            </a:solidFill>
          </a:endParaRPr>
        </a:p>
      </dgm:t>
    </dgm:pt>
    <dgm:pt modelId="{EA776D9A-AB00-4D88-9F13-D08B35CBA6EF}">
      <dgm:prSet phldrT="[Texte]" custT="1"/>
      <dgm:spPr/>
      <dgm:t>
        <a:bodyPr/>
        <a:lstStyle/>
        <a:p>
          <a:r>
            <a:rPr lang="fr-FR" sz="1600" b="1" dirty="0" smtClean="0">
              <a:solidFill>
                <a:schemeClr val="tx1"/>
              </a:solidFill>
            </a:rPr>
            <a:t>Transports, Infrastructures et Environnement</a:t>
          </a:r>
          <a:endParaRPr lang="fr-FR" sz="1600" b="1" dirty="0">
            <a:solidFill>
              <a:schemeClr val="tx1"/>
            </a:solidFill>
          </a:endParaRPr>
        </a:p>
      </dgm:t>
    </dgm:pt>
    <dgm:pt modelId="{8F266DED-BB88-4084-9286-CBBAA0D3F6C5}" type="parTrans" cxnId="{9C7392A4-35BC-41D5-B574-9D87276BE77A}">
      <dgm:prSet/>
      <dgm:spPr/>
      <dgm:t>
        <a:bodyPr/>
        <a:lstStyle/>
        <a:p>
          <a:endParaRPr lang="fr-FR" sz="2400">
            <a:solidFill>
              <a:schemeClr val="bg1"/>
            </a:solidFill>
          </a:endParaRPr>
        </a:p>
      </dgm:t>
    </dgm:pt>
    <dgm:pt modelId="{794A44FD-F5A6-473C-A728-6ED755343FD2}" type="sibTrans" cxnId="{9C7392A4-35BC-41D5-B574-9D87276BE77A}">
      <dgm:prSet/>
      <dgm:spPr/>
      <dgm:t>
        <a:bodyPr/>
        <a:lstStyle/>
        <a:p>
          <a:endParaRPr lang="fr-FR" sz="2400">
            <a:solidFill>
              <a:schemeClr val="bg1"/>
            </a:solidFill>
          </a:endParaRPr>
        </a:p>
      </dgm:t>
    </dgm:pt>
    <dgm:pt modelId="{2EF13C24-88EC-4B2A-AA7C-4204FC4B6A3E}">
      <dgm:prSet phldrT="[Texte]" custT="1"/>
      <dgm:spPr/>
      <dgm:t>
        <a:bodyPr/>
        <a:lstStyle/>
        <a:p>
          <a:pPr algn="ctr"/>
          <a:r>
            <a:rPr lang="fr-FR" sz="1600" b="1" dirty="0" smtClean="0">
              <a:solidFill>
                <a:schemeClr val="tx1"/>
              </a:solidFill>
            </a:rPr>
            <a:t>Economie, Finances et Industrialisation</a:t>
          </a:r>
          <a:endParaRPr lang="fr-FR" sz="1600" b="1" dirty="0">
            <a:solidFill>
              <a:schemeClr val="tx1"/>
            </a:solidFill>
          </a:endParaRPr>
        </a:p>
      </dgm:t>
    </dgm:pt>
    <dgm:pt modelId="{31651660-EF0D-4158-AFDB-8D855549E242}" type="parTrans" cxnId="{1405594E-DF81-47CF-AB2D-736D5803A20B}">
      <dgm:prSet/>
      <dgm:spPr/>
      <dgm:t>
        <a:bodyPr/>
        <a:lstStyle/>
        <a:p>
          <a:endParaRPr lang="fr-FR"/>
        </a:p>
      </dgm:t>
    </dgm:pt>
    <dgm:pt modelId="{92AEAF89-8316-4D19-A7C6-79E5A85EDA58}" type="sibTrans" cxnId="{1405594E-DF81-47CF-AB2D-736D5803A20B}">
      <dgm:prSet/>
      <dgm:spPr/>
      <dgm:t>
        <a:bodyPr/>
        <a:lstStyle/>
        <a:p>
          <a:endParaRPr lang="fr-FR"/>
        </a:p>
      </dgm:t>
    </dgm:pt>
    <dgm:pt modelId="{E200CD8F-DA30-4065-B998-3FE735B77A91}">
      <dgm:prSet phldrT="[Texte]" custT="1"/>
      <dgm:spPr/>
      <dgm:t>
        <a:bodyPr/>
        <a:lstStyle/>
        <a:p>
          <a:r>
            <a:rPr lang="fr-FR" sz="1600" b="1" dirty="0" smtClean="0">
              <a:solidFill>
                <a:schemeClr val="tx1"/>
              </a:solidFill>
            </a:rPr>
            <a:t>Agriculture, Informations Géographiques et du Numérique</a:t>
          </a:r>
          <a:endParaRPr lang="fr-FR" sz="1600" b="1" dirty="0">
            <a:solidFill>
              <a:schemeClr val="tx1"/>
            </a:solidFill>
          </a:endParaRPr>
        </a:p>
      </dgm:t>
    </dgm:pt>
    <dgm:pt modelId="{D4239217-2E72-4457-8740-60FB8F87C11C}" type="parTrans" cxnId="{A44CFE40-9AF5-467B-BF25-3BE7153ADBFB}">
      <dgm:prSet/>
      <dgm:spPr/>
      <dgm:t>
        <a:bodyPr/>
        <a:lstStyle/>
        <a:p>
          <a:endParaRPr lang="fr-FR"/>
        </a:p>
      </dgm:t>
    </dgm:pt>
    <dgm:pt modelId="{3B1817D2-6786-4D84-89A1-9D9996FDDA9A}" type="sibTrans" cxnId="{A44CFE40-9AF5-467B-BF25-3BE7153ADBFB}">
      <dgm:prSet/>
      <dgm:spPr/>
      <dgm:t>
        <a:bodyPr/>
        <a:lstStyle/>
        <a:p>
          <a:endParaRPr lang="fr-FR"/>
        </a:p>
      </dgm:t>
    </dgm:pt>
    <dgm:pt modelId="{C2F6DF69-0F59-403C-9CB8-0B20F1D7CB50}" type="pres">
      <dgm:prSet presAssocID="{99943C57-A03C-42C4-95C8-BE05E02CDD4F}" presName="compositeShape" presStyleCnt="0">
        <dgm:presLayoutVars>
          <dgm:chMax val="7"/>
          <dgm:dir/>
          <dgm:resizeHandles val="exact"/>
        </dgm:presLayoutVars>
      </dgm:prSet>
      <dgm:spPr/>
    </dgm:pt>
    <dgm:pt modelId="{73ED81FC-0A06-4EA0-A271-C8C3BC36FB8F}" type="pres">
      <dgm:prSet presAssocID="{99943C57-A03C-42C4-95C8-BE05E02CDD4F}" presName="wedge1" presStyleLbl="node1" presStyleIdx="0" presStyleCnt="4"/>
      <dgm:spPr/>
      <dgm:t>
        <a:bodyPr/>
        <a:lstStyle/>
        <a:p>
          <a:endParaRPr lang="fr-FR"/>
        </a:p>
      </dgm:t>
    </dgm:pt>
    <dgm:pt modelId="{2CB46C70-F2B4-41BE-953C-393F5F74FF54}" type="pres">
      <dgm:prSet presAssocID="{99943C57-A03C-42C4-95C8-BE05E02CDD4F}" presName="dummy1a" presStyleCnt="0"/>
      <dgm:spPr/>
    </dgm:pt>
    <dgm:pt modelId="{B01125EF-A235-4DE9-B458-F75EDE1C6F27}" type="pres">
      <dgm:prSet presAssocID="{99943C57-A03C-42C4-95C8-BE05E02CDD4F}" presName="dummy1b" presStyleCnt="0"/>
      <dgm:spPr/>
    </dgm:pt>
    <dgm:pt modelId="{453EC890-E84A-471F-9680-F46984590991}" type="pres">
      <dgm:prSet presAssocID="{99943C57-A03C-42C4-95C8-BE05E02CDD4F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328A25F-4E31-4D67-8F26-CFD855DA5F72}" type="pres">
      <dgm:prSet presAssocID="{99943C57-A03C-42C4-95C8-BE05E02CDD4F}" presName="wedge2" presStyleLbl="node1" presStyleIdx="1" presStyleCnt="4"/>
      <dgm:spPr/>
      <dgm:t>
        <a:bodyPr/>
        <a:lstStyle/>
        <a:p>
          <a:endParaRPr lang="fr-FR"/>
        </a:p>
      </dgm:t>
    </dgm:pt>
    <dgm:pt modelId="{CCC82169-C7BD-485B-AD5D-09A607580E54}" type="pres">
      <dgm:prSet presAssocID="{99943C57-A03C-42C4-95C8-BE05E02CDD4F}" presName="dummy2a" presStyleCnt="0"/>
      <dgm:spPr/>
    </dgm:pt>
    <dgm:pt modelId="{92524ED4-BCDA-47B4-8FEF-670B357A9AC7}" type="pres">
      <dgm:prSet presAssocID="{99943C57-A03C-42C4-95C8-BE05E02CDD4F}" presName="dummy2b" presStyleCnt="0"/>
      <dgm:spPr/>
    </dgm:pt>
    <dgm:pt modelId="{F123ACA2-3CE9-47FD-876B-E8FA43059F00}" type="pres">
      <dgm:prSet presAssocID="{99943C57-A03C-42C4-95C8-BE05E02CDD4F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10750E9-F5E2-4F0E-9D66-CE345ACAB4A1}" type="pres">
      <dgm:prSet presAssocID="{99943C57-A03C-42C4-95C8-BE05E02CDD4F}" presName="wedge3" presStyleLbl="node1" presStyleIdx="2" presStyleCnt="4" custScaleX="109634" custScaleY="104929"/>
      <dgm:spPr/>
      <dgm:t>
        <a:bodyPr/>
        <a:lstStyle/>
        <a:p>
          <a:endParaRPr lang="fr-FR"/>
        </a:p>
      </dgm:t>
    </dgm:pt>
    <dgm:pt modelId="{B11E9E40-E40D-4204-B49C-F1A324531547}" type="pres">
      <dgm:prSet presAssocID="{99943C57-A03C-42C4-95C8-BE05E02CDD4F}" presName="dummy3a" presStyleCnt="0"/>
      <dgm:spPr/>
    </dgm:pt>
    <dgm:pt modelId="{7344BA90-0DD5-465A-886B-9ECEFCBFF74B}" type="pres">
      <dgm:prSet presAssocID="{99943C57-A03C-42C4-95C8-BE05E02CDD4F}" presName="dummy3b" presStyleCnt="0"/>
      <dgm:spPr/>
    </dgm:pt>
    <dgm:pt modelId="{EB16B670-3204-4DA9-80EB-AE7AF8E77AF9}" type="pres">
      <dgm:prSet presAssocID="{99943C57-A03C-42C4-95C8-BE05E02CDD4F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87A2E71-D286-4FAC-BF0E-408626D82425}" type="pres">
      <dgm:prSet presAssocID="{99943C57-A03C-42C4-95C8-BE05E02CDD4F}" presName="wedge4" presStyleLbl="node1" presStyleIdx="3" presStyleCnt="4" custScaleX="99708" custScaleY="98445"/>
      <dgm:spPr/>
      <dgm:t>
        <a:bodyPr/>
        <a:lstStyle/>
        <a:p>
          <a:endParaRPr lang="fr-FR"/>
        </a:p>
      </dgm:t>
    </dgm:pt>
    <dgm:pt modelId="{D4FA9BCE-4255-4A92-A469-32BD17504FC6}" type="pres">
      <dgm:prSet presAssocID="{99943C57-A03C-42C4-95C8-BE05E02CDD4F}" presName="dummy4a" presStyleCnt="0"/>
      <dgm:spPr/>
    </dgm:pt>
    <dgm:pt modelId="{6CAF0203-2370-4ECA-AFDF-E13A91294D76}" type="pres">
      <dgm:prSet presAssocID="{99943C57-A03C-42C4-95C8-BE05E02CDD4F}" presName="dummy4b" presStyleCnt="0"/>
      <dgm:spPr/>
    </dgm:pt>
    <dgm:pt modelId="{F312CC45-B273-4199-8088-0B4E2EDBF5FB}" type="pres">
      <dgm:prSet presAssocID="{99943C57-A03C-42C4-95C8-BE05E02CDD4F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EEB601C-70B9-4530-B777-B03218C8FEB3}" type="pres">
      <dgm:prSet presAssocID="{4C44D058-4173-4785-A651-094256EC17B3}" presName="arrowWedge1" presStyleLbl="fgSibTrans2D1" presStyleIdx="0" presStyleCnt="4"/>
      <dgm:spPr/>
    </dgm:pt>
    <dgm:pt modelId="{04287D94-3DEA-4222-91D3-6593FBEA51B2}" type="pres">
      <dgm:prSet presAssocID="{794A44FD-F5A6-473C-A728-6ED755343FD2}" presName="arrowWedge2" presStyleLbl="fgSibTrans2D1" presStyleIdx="1" presStyleCnt="4"/>
      <dgm:spPr/>
    </dgm:pt>
    <dgm:pt modelId="{70F2BBBE-6243-4F6F-B3A8-4999257646D6}" type="pres">
      <dgm:prSet presAssocID="{3B1817D2-6786-4D84-89A1-9D9996FDDA9A}" presName="arrowWedge3" presStyleLbl="fgSibTrans2D1" presStyleIdx="2" presStyleCnt="4"/>
      <dgm:spPr/>
    </dgm:pt>
    <dgm:pt modelId="{824854E1-A694-46EE-B54E-FC189330EF0B}" type="pres">
      <dgm:prSet presAssocID="{92AEAF89-8316-4D19-A7C6-79E5A85EDA58}" presName="arrowWedge4" presStyleLbl="fgSibTrans2D1" presStyleIdx="3" presStyleCnt="4"/>
      <dgm:spPr/>
    </dgm:pt>
  </dgm:ptLst>
  <dgm:cxnLst>
    <dgm:cxn modelId="{A44CFE40-9AF5-467B-BF25-3BE7153ADBFB}" srcId="{99943C57-A03C-42C4-95C8-BE05E02CDD4F}" destId="{E200CD8F-DA30-4065-B998-3FE735B77A91}" srcOrd="2" destOrd="0" parTransId="{D4239217-2E72-4457-8740-60FB8F87C11C}" sibTransId="{3B1817D2-6786-4D84-89A1-9D9996FDDA9A}"/>
    <dgm:cxn modelId="{4615D159-9956-42AE-B878-BB744F4ED3BE}" type="presOf" srcId="{E200CD8F-DA30-4065-B998-3FE735B77A91}" destId="{EB16B670-3204-4DA9-80EB-AE7AF8E77AF9}" srcOrd="1" destOrd="0" presId="urn:microsoft.com/office/officeart/2005/8/layout/cycle8"/>
    <dgm:cxn modelId="{D9E372FD-FDB4-4CC2-92B0-7B2414A319F7}" srcId="{99943C57-A03C-42C4-95C8-BE05E02CDD4F}" destId="{B2801D50-C6DD-46A6-9C10-6485F6996EA0}" srcOrd="0" destOrd="0" parTransId="{B3010357-6F8F-4C5E-8C5C-F43F88DA016D}" sibTransId="{4C44D058-4173-4785-A651-094256EC17B3}"/>
    <dgm:cxn modelId="{1405594E-DF81-47CF-AB2D-736D5803A20B}" srcId="{99943C57-A03C-42C4-95C8-BE05E02CDD4F}" destId="{2EF13C24-88EC-4B2A-AA7C-4204FC4B6A3E}" srcOrd="3" destOrd="0" parTransId="{31651660-EF0D-4158-AFDB-8D855549E242}" sibTransId="{92AEAF89-8316-4D19-A7C6-79E5A85EDA58}"/>
    <dgm:cxn modelId="{3A4BB1ED-5A4A-4D57-A6BA-25271F30147C}" type="presOf" srcId="{99943C57-A03C-42C4-95C8-BE05E02CDD4F}" destId="{C2F6DF69-0F59-403C-9CB8-0B20F1D7CB50}" srcOrd="0" destOrd="0" presId="urn:microsoft.com/office/officeart/2005/8/layout/cycle8"/>
    <dgm:cxn modelId="{9C7392A4-35BC-41D5-B574-9D87276BE77A}" srcId="{99943C57-A03C-42C4-95C8-BE05E02CDD4F}" destId="{EA776D9A-AB00-4D88-9F13-D08B35CBA6EF}" srcOrd="1" destOrd="0" parTransId="{8F266DED-BB88-4084-9286-CBBAA0D3F6C5}" sibTransId="{794A44FD-F5A6-473C-A728-6ED755343FD2}"/>
    <dgm:cxn modelId="{4462F296-521B-47F8-859E-3FDA2AB1F2E6}" type="presOf" srcId="{E200CD8F-DA30-4065-B998-3FE735B77A91}" destId="{510750E9-F5E2-4F0E-9D66-CE345ACAB4A1}" srcOrd="0" destOrd="0" presId="urn:microsoft.com/office/officeart/2005/8/layout/cycle8"/>
    <dgm:cxn modelId="{F36FA538-9A30-4DD9-81AC-156C8C09B334}" type="presOf" srcId="{2EF13C24-88EC-4B2A-AA7C-4204FC4B6A3E}" destId="{F312CC45-B273-4199-8088-0B4E2EDBF5FB}" srcOrd="1" destOrd="0" presId="urn:microsoft.com/office/officeart/2005/8/layout/cycle8"/>
    <dgm:cxn modelId="{4F407DE5-73A0-4B22-8D49-11EA88D7688E}" type="presOf" srcId="{EA776D9A-AB00-4D88-9F13-D08B35CBA6EF}" destId="{D328A25F-4E31-4D67-8F26-CFD855DA5F72}" srcOrd="0" destOrd="0" presId="urn:microsoft.com/office/officeart/2005/8/layout/cycle8"/>
    <dgm:cxn modelId="{67CCE296-6B4E-4999-B359-3F951E5A2585}" type="presOf" srcId="{B2801D50-C6DD-46A6-9C10-6485F6996EA0}" destId="{453EC890-E84A-471F-9680-F46984590991}" srcOrd="1" destOrd="0" presId="urn:microsoft.com/office/officeart/2005/8/layout/cycle8"/>
    <dgm:cxn modelId="{4487E26A-A6F1-4D8C-85C9-8762E98CAC2D}" type="presOf" srcId="{2EF13C24-88EC-4B2A-AA7C-4204FC4B6A3E}" destId="{787A2E71-D286-4FAC-BF0E-408626D82425}" srcOrd="0" destOrd="0" presId="urn:microsoft.com/office/officeart/2005/8/layout/cycle8"/>
    <dgm:cxn modelId="{FFC735E5-1E46-47B8-B351-FB7E9422AF82}" type="presOf" srcId="{EA776D9A-AB00-4D88-9F13-D08B35CBA6EF}" destId="{F123ACA2-3CE9-47FD-876B-E8FA43059F00}" srcOrd="1" destOrd="0" presId="urn:microsoft.com/office/officeart/2005/8/layout/cycle8"/>
    <dgm:cxn modelId="{5EDD6976-F224-4D4B-AC88-6CD4D94D0AF6}" type="presOf" srcId="{B2801D50-C6DD-46A6-9C10-6485F6996EA0}" destId="{73ED81FC-0A06-4EA0-A271-C8C3BC36FB8F}" srcOrd="0" destOrd="0" presId="urn:microsoft.com/office/officeart/2005/8/layout/cycle8"/>
    <dgm:cxn modelId="{7C789DB6-4310-4D47-AB2E-DF4CA65CD033}" type="presParOf" srcId="{C2F6DF69-0F59-403C-9CB8-0B20F1D7CB50}" destId="{73ED81FC-0A06-4EA0-A271-C8C3BC36FB8F}" srcOrd="0" destOrd="0" presId="urn:microsoft.com/office/officeart/2005/8/layout/cycle8"/>
    <dgm:cxn modelId="{5D16CF2D-DDFF-48A2-83F8-8B2998F71C06}" type="presParOf" srcId="{C2F6DF69-0F59-403C-9CB8-0B20F1D7CB50}" destId="{2CB46C70-F2B4-41BE-953C-393F5F74FF54}" srcOrd="1" destOrd="0" presId="urn:microsoft.com/office/officeart/2005/8/layout/cycle8"/>
    <dgm:cxn modelId="{55515E0D-5B4D-4DC0-A42E-5199EEB9241A}" type="presParOf" srcId="{C2F6DF69-0F59-403C-9CB8-0B20F1D7CB50}" destId="{B01125EF-A235-4DE9-B458-F75EDE1C6F27}" srcOrd="2" destOrd="0" presId="urn:microsoft.com/office/officeart/2005/8/layout/cycle8"/>
    <dgm:cxn modelId="{BA0754ED-BAD8-4696-9293-C789D995AB84}" type="presParOf" srcId="{C2F6DF69-0F59-403C-9CB8-0B20F1D7CB50}" destId="{453EC890-E84A-471F-9680-F46984590991}" srcOrd="3" destOrd="0" presId="urn:microsoft.com/office/officeart/2005/8/layout/cycle8"/>
    <dgm:cxn modelId="{814C1CD7-328C-4BD9-9EE6-05154EB0BB1D}" type="presParOf" srcId="{C2F6DF69-0F59-403C-9CB8-0B20F1D7CB50}" destId="{D328A25F-4E31-4D67-8F26-CFD855DA5F72}" srcOrd="4" destOrd="0" presId="urn:microsoft.com/office/officeart/2005/8/layout/cycle8"/>
    <dgm:cxn modelId="{C2758578-8FD5-4E9F-BC21-9AC3B4A2E4A2}" type="presParOf" srcId="{C2F6DF69-0F59-403C-9CB8-0B20F1D7CB50}" destId="{CCC82169-C7BD-485B-AD5D-09A607580E54}" srcOrd="5" destOrd="0" presId="urn:microsoft.com/office/officeart/2005/8/layout/cycle8"/>
    <dgm:cxn modelId="{39DB3983-FDB0-4C15-8DE0-D347ECA2F7A1}" type="presParOf" srcId="{C2F6DF69-0F59-403C-9CB8-0B20F1D7CB50}" destId="{92524ED4-BCDA-47B4-8FEF-670B357A9AC7}" srcOrd="6" destOrd="0" presId="urn:microsoft.com/office/officeart/2005/8/layout/cycle8"/>
    <dgm:cxn modelId="{1EA049D7-D43D-496D-9109-F570CCAD022F}" type="presParOf" srcId="{C2F6DF69-0F59-403C-9CB8-0B20F1D7CB50}" destId="{F123ACA2-3CE9-47FD-876B-E8FA43059F00}" srcOrd="7" destOrd="0" presId="urn:microsoft.com/office/officeart/2005/8/layout/cycle8"/>
    <dgm:cxn modelId="{8F5F4CE9-DB36-4583-8A91-62A7D4D19CD3}" type="presParOf" srcId="{C2F6DF69-0F59-403C-9CB8-0B20F1D7CB50}" destId="{510750E9-F5E2-4F0E-9D66-CE345ACAB4A1}" srcOrd="8" destOrd="0" presId="urn:microsoft.com/office/officeart/2005/8/layout/cycle8"/>
    <dgm:cxn modelId="{1E499707-BEB4-44BA-9716-F42BBA3D8D12}" type="presParOf" srcId="{C2F6DF69-0F59-403C-9CB8-0B20F1D7CB50}" destId="{B11E9E40-E40D-4204-B49C-F1A324531547}" srcOrd="9" destOrd="0" presId="urn:microsoft.com/office/officeart/2005/8/layout/cycle8"/>
    <dgm:cxn modelId="{181C9E7C-98E9-4E46-BC46-3B3158F24BD4}" type="presParOf" srcId="{C2F6DF69-0F59-403C-9CB8-0B20F1D7CB50}" destId="{7344BA90-0DD5-465A-886B-9ECEFCBFF74B}" srcOrd="10" destOrd="0" presId="urn:microsoft.com/office/officeart/2005/8/layout/cycle8"/>
    <dgm:cxn modelId="{3F0C5049-3985-41FE-9CBB-D6886F71D9EA}" type="presParOf" srcId="{C2F6DF69-0F59-403C-9CB8-0B20F1D7CB50}" destId="{EB16B670-3204-4DA9-80EB-AE7AF8E77AF9}" srcOrd="11" destOrd="0" presId="urn:microsoft.com/office/officeart/2005/8/layout/cycle8"/>
    <dgm:cxn modelId="{90BB7647-73D8-409E-9BF7-639CDF5DE34C}" type="presParOf" srcId="{C2F6DF69-0F59-403C-9CB8-0B20F1D7CB50}" destId="{787A2E71-D286-4FAC-BF0E-408626D82425}" srcOrd="12" destOrd="0" presId="urn:microsoft.com/office/officeart/2005/8/layout/cycle8"/>
    <dgm:cxn modelId="{BD98A1FE-AEB7-44E0-8DA5-1C159C657AFF}" type="presParOf" srcId="{C2F6DF69-0F59-403C-9CB8-0B20F1D7CB50}" destId="{D4FA9BCE-4255-4A92-A469-32BD17504FC6}" srcOrd="13" destOrd="0" presId="urn:microsoft.com/office/officeart/2005/8/layout/cycle8"/>
    <dgm:cxn modelId="{3AC0D095-6203-43D8-8951-258E5E4B4164}" type="presParOf" srcId="{C2F6DF69-0F59-403C-9CB8-0B20F1D7CB50}" destId="{6CAF0203-2370-4ECA-AFDF-E13A91294D76}" srcOrd="14" destOrd="0" presId="urn:microsoft.com/office/officeart/2005/8/layout/cycle8"/>
    <dgm:cxn modelId="{3BDB821F-54C7-4B61-9817-9F4C1D50A8CB}" type="presParOf" srcId="{C2F6DF69-0F59-403C-9CB8-0B20F1D7CB50}" destId="{F312CC45-B273-4199-8088-0B4E2EDBF5FB}" srcOrd="15" destOrd="0" presId="urn:microsoft.com/office/officeart/2005/8/layout/cycle8"/>
    <dgm:cxn modelId="{6E589EF3-03CF-4517-ADC1-D599E5AD5C54}" type="presParOf" srcId="{C2F6DF69-0F59-403C-9CB8-0B20F1D7CB50}" destId="{BEEB601C-70B9-4530-B777-B03218C8FEB3}" srcOrd="16" destOrd="0" presId="urn:microsoft.com/office/officeart/2005/8/layout/cycle8"/>
    <dgm:cxn modelId="{E0DC06AB-BDE2-4030-841C-6A8B06F2EDC3}" type="presParOf" srcId="{C2F6DF69-0F59-403C-9CB8-0B20F1D7CB50}" destId="{04287D94-3DEA-4222-91D3-6593FBEA51B2}" srcOrd="17" destOrd="0" presId="urn:microsoft.com/office/officeart/2005/8/layout/cycle8"/>
    <dgm:cxn modelId="{8DE81932-3A3D-4262-A886-CFFDD0748F88}" type="presParOf" srcId="{C2F6DF69-0F59-403C-9CB8-0B20F1D7CB50}" destId="{70F2BBBE-6243-4F6F-B3A8-4999257646D6}" srcOrd="18" destOrd="0" presId="urn:microsoft.com/office/officeart/2005/8/layout/cycle8"/>
    <dgm:cxn modelId="{B0C56970-5DDF-48B9-B401-0EBFF568E258}" type="presParOf" srcId="{C2F6DF69-0F59-403C-9CB8-0B20F1D7CB50}" destId="{824854E1-A694-46EE-B54E-FC189330EF0B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B6F4D-735E-42BD-9E67-E23EFE695A9D}">
      <dsp:nvSpPr>
        <dsp:cNvPr id="0" name=""/>
        <dsp:cNvSpPr/>
      </dsp:nvSpPr>
      <dsp:spPr>
        <a:xfrm>
          <a:off x="0" y="101252"/>
          <a:ext cx="8856984" cy="553561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DBA567-F71B-4B0C-AB55-3CD7C6A1F453}">
      <dsp:nvSpPr>
        <dsp:cNvPr id="0" name=""/>
        <dsp:cNvSpPr/>
      </dsp:nvSpPr>
      <dsp:spPr>
        <a:xfrm>
          <a:off x="633816" y="4458872"/>
          <a:ext cx="230281" cy="2302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A5E4FD-8F01-4FCA-B11B-94641481B61C}">
      <dsp:nvSpPr>
        <dsp:cNvPr id="0" name=""/>
        <dsp:cNvSpPr/>
      </dsp:nvSpPr>
      <dsp:spPr>
        <a:xfrm>
          <a:off x="519940" y="4774687"/>
          <a:ext cx="2770486" cy="70434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021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fr-FR" sz="2000" b="1" kern="1200" dirty="0" smtClean="0"/>
            <a:t>Création de la DCGTx </a:t>
          </a:r>
          <a:r>
            <a:rPr lang="fr-FR" altLang="fr-FR" sz="2000" b="0" i="1" kern="1200" dirty="0" smtClean="0"/>
            <a:t>(Établissement Public à caractère Administratif)</a:t>
          </a:r>
          <a:endParaRPr lang="fr-FR" sz="2000" b="0" i="1" kern="1200" dirty="0"/>
        </a:p>
      </dsp:txBody>
      <dsp:txXfrm>
        <a:off x="519940" y="4774687"/>
        <a:ext cx="2770486" cy="704340"/>
      </dsp:txXfrm>
    </dsp:sp>
    <dsp:sp modelId="{BA707F48-97BC-4E2B-AD56-F415338FA7C7}">
      <dsp:nvSpPr>
        <dsp:cNvPr id="0" name=""/>
        <dsp:cNvSpPr/>
      </dsp:nvSpPr>
      <dsp:spPr>
        <a:xfrm>
          <a:off x="2376264" y="2882731"/>
          <a:ext cx="416278" cy="416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24406E-9BC6-42D8-B173-FD58A9D11361}">
      <dsp:nvSpPr>
        <dsp:cNvPr id="0" name=""/>
        <dsp:cNvSpPr/>
      </dsp:nvSpPr>
      <dsp:spPr>
        <a:xfrm>
          <a:off x="2304250" y="3347404"/>
          <a:ext cx="3182328" cy="52768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577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altLang="fr-FR" sz="2000" b="1" kern="1200" dirty="0" smtClean="0"/>
            <a:t>Redéfinition des  missions et changement de statuts </a:t>
          </a:r>
          <a:r>
            <a:rPr lang="fr-FR" altLang="fr-FR" sz="2000" b="0" i="1" kern="1200" dirty="0" smtClean="0"/>
            <a:t>(Société d’État)</a:t>
          </a:r>
          <a:endParaRPr lang="fr-FR" sz="2000" b="0" i="1" kern="1200" dirty="0"/>
        </a:p>
      </dsp:txBody>
      <dsp:txXfrm>
        <a:off x="2304250" y="3347404"/>
        <a:ext cx="3182328" cy="527683"/>
      </dsp:txXfrm>
    </dsp:sp>
    <dsp:sp modelId="{FE5B9533-376E-4A74-B159-13C103922F8C}">
      <dsp:nvSpPr>
        <dsp:cNvPr id="0" name=""/>
        <dsp:cNvSpPr/>
      </dsp:nvSpPr>
      <dsp:spPr>
        <a:xfrm>
          <a:off x="5712848" y="1506736"/>
          <a:ext cx="575703" cy="5757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D3E21F-F3DE-42E0-8B12-1EDED43C8280}">
      <dsp:nvSpPr>
        <dsp:cNvPr id="0" name=""/>
        <dsp:cNvSpPr/>
      </dsp:nvSpPr>
      <dsp:spPr>
        <a:xfrm>
          <a:off x="5155366" y="2268476"/>
          <a:ext cx="3701609" cy="153459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054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fr-FR" altLang="fr-FR" sz="2000" b="1" kern="1200" dirty="0" smtClean="0"/>
            <a:t>Changement de dénomination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fr-FR" altLang="fr-FR" sz="2000" b="0" i="1" kern="1200" dirty="0" smtClean="0"/>
            <a:t>Bureau National d’Etudes Techniques et de Développement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fr-FR" altLang="fr-FR" sz="2000" b="1" i="1" kern="1200" dirty="0" smtClean="0"/>
            <a:t>(BNETD)</a:t>
          </a:r>
          <a:endParaRPr lang="fr-FR" sz="2000" b="1" i="1" kern="1200" dirty="0"/>
        </a:p>
      </dsp:txBody>
      <dsp:txXfrm>
        <a:off x="5155366" y="2268476"/>
        <a:ext cx="3701609" cy="15345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D81FC-0A06-4EA0-A271-C8C3BC36FB8F}">
      <dsp:nvSpPr>
        <dsp:cNvPr id="0" name=""/>
        <dsp:cNvSpPr/>
      </dsp:nvSpPr>
      <dsp:spPr>
        <a:xfrm>
          <a:off x="2630462" y="316178"/>
          <a:ext cx="4781176" cy="4781176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solidFill>
                <a:schemeClr val="tx1"/>
              </a:solidFill>
            </a:rPr>
            <a:t>Bâtiments et Aménagement Territorial </a:t>
          </a:r>
          <a:endParaRPr lang="fr-FR" sz="1600" b="1" kern="1200" dirty="0">
            <a:solidFill>
              <a:schemeClr val="tx1"/>
            </a:solidFill>
          </a:endParaRPr>
        </a:p>
      </dsp:txBody>
      <dsp:txXfrm>
        <a:off x="5168470" y="1307134"/>
        <a:ext cx="1764481" cy="1309131"/>
      </dsp:txXfrm>
    </dsp:sp>
    <dsp:sp modelId="{D328A25F-4E31-4D67-8F26-CFD855DA5F72}">
      <dsp:nvSpPr>
        <dsp:cNvPr id="0" name=""/>
        <dsp:cNvSpPr/>
      </dsp:nvSpPr>
      <dsp:spPr>
        <a:xfrm>
          <a:off x="2630462" y="476689"/>
          <a:ext cx="4781176" cy="4781176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solidFill>
                <a:schemeClr val="tx1"/>
              </a:solidFill>
            </a:rPr>
            <a:t>Transports, Infrastructures et Environnement</a:t>
          </a:r>
          <a:endParaRPr lang="fr-FR" sz="1600" b="1" kern="1200" dirty="0">
            <a:solidFill>
              <a:schemeClr val="tx1"/>
            </a:solidFill>
          </a:endParaRPr>
        </a:p>
      </dsp:txBody>
      <dsp:txXfrm>
        <a:off x="5168470" y="2957778"/>
        <a:ext cx="1764481" cy="1309131"/>
      </dsp:txXfrm>
    </dsp:sp>
    <dsp:sp modelId="{510750E9-F5E2-4F0E-9D66-CE345ACAB4A1}">
      <dsp:nvSpPr>
        <dsp:cNvPr id="0" name=""/>
        <dsp:cNvSpPr/>
      </dsp:nvSpPr>
      <dsp:spPr>
        <a:xfrm>
          <a:off x="2239642" y="358857"/>
          <a:ext cx="5241795" cy="5016840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solidFill>
                <a:schemeClr val="tx1"/>
              </a:solidFill>
            </a:rPr>
            <a:t>Agriculture, Informations Géographiques et du Numérique</a:t>
          </a:r>
          <a:endParaRPr lang="fr-FR" sz="1600" b="1" kern="1200" dirty="0">
            <a:solidFill>
              <a:schemeClr val="tx1"/>
            </a:solidFill>
          </a:endParaRPr>
        </a:p>
      </dsp:txBody>
      <dsp:txXfrm>
        <a:off x="2764445" y="2962239"/>
        <a:ext cx="1934472" cy="1373658"/>
      </dsp:txXfrm>
    </dsp:sp>
    <dsp:sp modelId="{787A2E71-D286-4FAC-BF0E-408626D82425}">
      <dsp:nvSpPr>
        <dsp:cNvPr id="0" name=""/>
        <dsp:cNvSpPr/>
      </dsp:nvSpPr>
      <dsp:spPr>
        <a:xfrm>
          <a:off x="2476932" y="353352"/>
          <a:ext cx="4767215" cy="4706829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solidFill>
                <a:schemeClr val="tx1"/>
              </a:solidFill>
            </a:rPr>
            <a:t>Economie, Finances et Industrialisation</a:t>
          </a:r>
          <a:endParaRPr lang="fr-FR" sz="1600" b="1" kern="1200" dirty="0">
            <a:solidFill>
              <a:schemeClr val="tx1"/>
            </a:solidFill>
          </a:endParaRPr>
        </a:p>
      </dsp:txBody>
      <dsp:txXfrm>
        <a:off x="2954221" y="1328898"/>
        <a:ext cx="1759329" cy="1288774"/>
      </dsp:txXfrm>
    </dsp:sp>
    <dsp:sp modelId="{BEEB601C-70B9-4530-B777-B03218C8FEB3}">
      <dsp:nvSpPr>
        <dsp:cNvPr id="0" name=""/>
        <dsp:cNvSpPr/>
      </dsp:nvSpPr>
      <dsp:spPr>
        <a:xfrm>
          <a:off x="2334484" y="20201"/>
          <a:ext cx="5373131" cy="5373131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287D94-3DEA-4222-91D3-6593FBEA51B2}">
      <dsp:nvSpPr>
        <dsp:cNvPr id="0" name=""/>
        <dsp:cNvSpPr/>
      </dsp:nvSpPr>
      <dsp:spPr>
        <a:xfrm>
          <a:off x="2334484" y="180711"/>
          <a:ext cx="5373131" cy="537313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F2BBBE-6243-4F6F-B3A8-4999257646D6}">
      <dsp:nvSpPr>
        <dsp:cNvPr id="0" name=""/>
        <dsp:cNvSpPr/>
      </dsp:nvSpPr>
      <dsp:spPr>
        <a:xfrm>
          <a:off x="2172239" y="179824"/>
          <a:ext cx="5373131" cy="5373131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4854E1-A694-46EE-B54E-FC189330EF0B}">
      <dsp:nvSpPr>
        <dsp:cNvPr id="0" name=""/>
        <dsp:cNvSpPr/>
      </dsp:nvSpPr>
      <dsp:spPr>
        <a:xfrm>
          <a:off x="2174026" y="20480"/>
          <a:ext cx="5373131" cy="5373131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844B0-9D2F-4866-9EBE-CE1ECE69AE74}" type="datetimeFigureOut">
              <a:rPr lang="fr-FR" smtClean="0"/>
              <a:t>28/10/2018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82FAB-A2C7-442C-BBD9-B00466F4B0E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3573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DD711-2357-4E01-8BB8-0A84A76A008F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0140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2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4859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F2B09-B3CC-4686-BCE9-B14BFC6CD9A9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895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2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4859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F2B09-B3CC-4686-BCE9-B14BFC6CD9A9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8414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2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4859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F2B09-B3CC-4686-BCE9-B14BFC6CD9A9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4055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2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4859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F2B09-B3CC-4686-BCE9-B14BFC6CD9A9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1408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2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4859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F2B09-B3CC-4686-BCE9-B14BFC6CD9A9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2070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2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4859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F2B09-B3CC-4686-BCE9-B14BFC6CD9A9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0774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2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4859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F2B09-B3CC-4686-BCE9-B14BFC6CD9A9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9375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2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4859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F2B09-B3CC-4686-BCE9-B14BFC6CD9A9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1856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2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4859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F2B09-B3CC-4686-BCE9-B14BFC6CD9A9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8248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2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4859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F2B09-B3CC-4686-BCE9-B14BFC6CD9A9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5903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2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4859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F2B09-B3CC-4686-BCE9-B14BFC6CD9A9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874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5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96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48797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F2B09-B3CC-4686-BCE9-B14BFC6CD9A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777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2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4859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F2B09-B3CC-4686-BCE9-B14BFC6CD9A9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590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2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4859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F2B09-B3CC-4686-BCE9-B14BFC6CD9A9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5300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2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4859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F2B09-B3CC-4686-BCE9-B14BFC6CD9A9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2339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2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4859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F2B09-B3CC-4686-BCE9-B14BFC6CD9A9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6472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2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4859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F2B09-B3CC-4686-BCE9-B14BFC6CD9A9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429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2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4859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F2B09-B3CC-4686-BCE9-B14BFC6CD9A9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008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2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4859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F2B09-B3CC-4686-BCE9-B14BFC6CD9A9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5161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70987-CAC4-4789-87C3-A0D11D70CA0A}" type="datetime1">
              <a:rPr lang="fr-FR" smtClean="0"/>
              <a:t>28/10/2018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6C1FD-314F-4BF1-B9D7-E581AF04636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661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5C6C-6828-4CE7-A95C-77993DD54903}" type="datetime1">
              <a:rPr lang="fr-FR" smtClean="0"/>
              <a:t>28/10/2018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6C1FD-314F-4BF1-B9D7-E581AF04636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18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7CED-B444-47DE-8936-E0408F883922}" type="datetime1">
              <a:rPr lang="fr-FR" smtClean="0"/>
              <a:t>28/10/2018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6C1FD-314F-4BF1-B9D7-E581AF04636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671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9512" y="6309320"/>
            <a:ext cx="504056" cy="365125"/>
          </a:xfrm>
        </p:spPr>
        <p:txBody>
          <a:bodyPr/>
          <a:lstStyle/>
          <a:p>
            <a:fld id="{EC76C1FD-314F-4BF1-B9D7-E581AF04636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041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95668-DE09-4D3F-BC8F-38266B0DEE11}" type="datetime1">
              <a:rPr lang="fr-FR" smtClean="0"/>
              <a:t>28/10/2018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6C1FD-314F-4BF1-B9D7-E581AF04636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8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B57-E4DC-45BE-84A0-8DFA4F8D38F9}" type="datetime1">
              <a:rPr lang="fr-FR" smtClean="0"/>
              <a:t>28/10/2018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6C1FD-314F-4BF1-B9D7-E581AF04636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780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2" y="1535116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2" y="1535116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14462-1661-4873-B4F6-601C4690B409}" type="datetime1">
              <a:rPr lang="fr-FR" smtClean="0"/>
              <a:t>28/10/2018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6C1FD-314F-4BF1-B9D7-E581AF04636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99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AFD86-FF40-439C-9B20-C206C6DF08E5}" type="datetime1">
              <a:rPr lang="fr-FR" smtClean="0"/>
              <a:t>28/10/2018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6C1FD-314F-4BF1-B9D7-E581AF04636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919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593B-ECD0-4F25-A30C-18224785F0B9}" type="datetime1">
              <a:rPr lang="fr-FR" smtClean="0"/>
              <a:t>28/10/2018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6C1FD-314F-4BF1-B9D7-E581AF04636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981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7" y="273052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3" y="273056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7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5323-6936-4689-973D-19C7FE4B0F73}" type="datetime1">
              <a:rPr lang="fr-FR" smtClean="0"/>
              <a:t>28/10/2018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6C1FD-314F-4BF1-B9D7-E581AF04636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22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54C4-B67B-42EE-8056-305902DE1670}" type="datetime1">
              <a:rPr lang="fr-FR" smtClean="0"/>
              <a:t>28/10/2018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6C1FD-314F-4BF1-B9D7-E581AF04636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142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516216" y="6309321"/>
            <a:ext cx="2133600" cy="36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9A3CA-04E4-48B5-8EEF-12988FDA123E}" type="datetime1">
              <a:rPr lang="fr-FR" smtClean="0"/>
              <a:t>28/10/2018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0932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39552" y="6304239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6C1FD-314F-4BF1-B9D7-E581AF04636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076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ZoneTexte 1"/>
          <p:cNvSpPr txBox="1"/>
          <p:nvPr/>
        </p:nvSpPr>
        <p:spPr>
          <a:xfrm>
            <a:off x="1043608" y="6505599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Octobre  2018</a:t>
            </a:r>
            <a:endParaRPr lang="fr-FR" sz="1400" b="1" dirty="0"/>
          </a:p>
        </p:txBody>
      </p:sp>
      <p:sp>
        <p:nvSpPr>
          <p:cNvPr id="5" name="Sous-titre 5"/>
          <p:cNvSpPr txBox="1">
            <a:spLocks/>
          </p:cNvSpPr>
          <p:nvPr/>
        </p:nvSpPr>
        <p:spPr>
          <a:xfrm>
            <a:off x="1739677" y="4378905"/>
            <a:ext cx="6840760" cy="178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400" b="1" u="sng" dirty="0" smtClean="0">
                <a:solidFill>
                  <a:schemeClr val="tx2"/>
                </a:solidFill>
              </a:rPr>
              <a:t>Présenté  par</a:t>
            </a:r>
            <a:endParaRPr lang="fr-FR" sz="2400" b="1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fr-FR" sz="2400" b="1" dirty="0" smtClean="0">
                <a:solidFill>
                  <a:schemeClr val="tx2"/>
                </a:solidFill>
              </a:rPr>
              <a:t>M. </a:t>
            </a:r>
            <a:r>
              <a:rPr lang="fr-FR" sz="2400" b="1" dirty="0" smtClean="0">
                <a:solidFill>
                  <a:schemeClr val="tx2"/>
                </a:solidFill>
              </a:rPr>
              <a:t>Maurice SERY GNOLEBA</a:t>
            </a:r>
            <a:endParaRPr lang="fr-FR" sz="2400" b="1" dirty="0" smtClean="0">
              <a:solidFill>
                <a:schemeClr val="tx2"/>
              </a:solidFill>
            </a:endParaRPr>
          </a:p>
          <a:p>
            <a:pPr>
              <a:defRPr/>
            </a:pPr>
            <a:endParaRPr lang="fr-FR" sz="2400" b="1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fr-FR" sz="2000" b="1" dirty="0" smtClean="0">
                <a:solidFill>
                  <a:schemeClr val="tx2"/>
                </a:solidFill>
              </a:rPr>
              <a:t>Directeur</a:t>
            </a:r>
            <a:r>
              <a:rPr lang="fr-FR" sz="2000" b="1" dirty="0">
                <a:solidFill>
                  <a:schemeClr val="tx2"/>
                </a:solidFill>
              </a:rPr>
              <a:t> </a:t>
            </a:r>
            <a:r>
              <a:rPr lang="fr-FR" sz="2000" b="1" dirty="0" smtClean="0">
                <a:solidFill>
                  <a:schemeClr val="tx2"/>
                </a:solidFill>
              </a:rPr>
              <a:t>Département Marchés et Affaires Juridiques</a:t>
            </a:r>
            <a:endParaRPr lang="fr-FR" sz="2000" b="1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624" y="2907039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</a:rPr>
              <a:t>PROCEDURES </a:t>
            </a:r>
            <a:r>
              <a:rPr lang="fr-FR" sz="2800" b="1" dirty="0">
                <a:solidFill>
                  <a:srgbClr val="FF0000"/>
                </a:solidFill>
              </a:rPr>
              <a:t>D’ACQUISITION ET DE REALISATION </a:t>
            </a:r>
            <a:r>
              <a:rPr lang="fr-FR" sz="2800" b="1" dirty="0" smtClean="0">
                <a:solidFill>
                  <a:srgbClr val="FF0000"/>
                </a:solidFill>
              </a:rPr>
              <a:t>D’APPELS </a:t>
            </a:r>
            <a:r>
              <a:rPr lang="fr-FR" sz="2800" b="1" dirty="0">
                <a:solidFill>
                  <a:srgbClr val="FF0000"/>
                </a:solidFill>
              </a:rPr>
              <a:t>D’OFFRES DE TRAVAUX </a:t>
            </a:r>
            <a:r>
              <a:rPr lang="fr-FR" sz="2800" b="1" dirty="0" smtClean="0">
                <a:solidFill>
                  <a:srgbClr val="FF0000"/>
                </a:solidFill>
              </a:rPr>
              <a:t>PUBLICS </a:t>
            </a:r>
            <a:endParaRPr lang="fr-FR" sz="2400" dirty="0">
              <a:solidFill>
                <a:srgbClr val="FF0000"/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1476456" y="2852936"/>
            <a:ext cx="7200000" cy="42863"/>
          </a:xfrm>
          <a:prstGeom prst="line">
            <a:avLst/>
          </a:prstGeom>
          <a:ln w="85725" cmpd="thickThin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1475656" y="3789040"/>
            <a:ext cx="7200000" cy="42863"/>
          </a:xfrm>
          <a:prstGeom prst="line">
            <a:avLst/>
          </a:prstGeom>
          <a:ln w="85725" cmpd="thickThin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3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6772"/>
            <a:ext cx="9180512" cy="6857999"/>
          </a:xfrm>
        </p:spPr>
      </p:pic>
      <p:sp>
        <p:nvSpPr>
          <p:cNvPr id="6" name="Espace réservé du contenu 2"/>
          <p:cNvSpPr txBox="1"/>
          <p:nvPr/>
        </p:nvSpPr>
        <p:spPr>
          <a:xfrm>
            <a:off x="215453" y="1816760"/>
            <a:ext cx="8749605" cy="39885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514350" indent="-514350" algn="just">
              <a:lnSpc>
                <a:spcPct val="150000"/>
              </a:lnSpc>
              <a:spcBef>
                <a:spcPts val="700"/>
              </a:spcBef>
              <a:buSzPct val="100000"/>
              <a:buFont typeface="+mj-lt"/>
              <a:buAutoNum type="romanU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kern="0" dirty="0" smtClean="0">
                <a:solidFill>
                  <a:srgbClr val="1F497D"/>
                </a:solidFill>
                <a:latin typeface="Calibri"/>
              </a:rPr>
              <a:t>Principes des marchés publics</a:t>
            </a:r>
            <a:endParaRPr lang="fr-FR" sz="2400" b="1" kern="0" dirty="0">
              <a:solidFill>
                <a:srgbClr val="1F497D"/>
              </a:solidFill>
              <a:latin typeface="Calibri"/>
            </a:endParaRPr>
          </a:p>
          <a:p>
            <a:pPr marL="514350" indent="-514350" algn="just">
              <a:lnSpc>
                <a:spcPct val="150000"/>
              </a:lnSpc>
              <a:spcBef>
                <a:spcPts val="700"/>
              </a:spcBef>
              <a:buSzPct val="100000"/>
              <a:buFont typeface="+mj-lt"/>
              <a:buAutoNum type="romanU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kern="0" dirty="0" smtClean="0">
                <a:solidFill>
                  <a:srgbClr val="1F497D"/>
                </a:solidFill>
                <a:latin typeface="Calibri"/>
              </a:rPr>
              <a:t>Planification des </a:t>
            </a:r>
            <a:r>
              <a:rPr lang="fr-FR" sz="2400" b="1" kern="0" dirty="0">
                <a:solidFill>
                  <a:srgbClr val="1F497D"/>
                </a:solidFill>
                <a:latin typeface="Calibri"/>
              </a:rPr>
              <a:t>opérations de marchés publics</a:t>
            </a:r>
          </a:p>
          <a:p>
            <a:pPr marL="514350" indent="-514350" algn="just">
              <a:lnSpc>
                <a:spcPct val="150000"/>
              </a:lnSpc>
              <a:spcBef>
                <a:spcPts val="700"/>
              </a:spcBef>
              <a:buSzPct val="100000"/>
              <a:buFont typeface="+mj-lt"/>
              <a:buAutoNum type="romanU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kern="0" dirty="0" smtClean="0">
                <a:solidFill>
                  <a:srgbClr val="1F497D"/>
                </a:solidFill>
                <a:latin typeface="Calibri"/>
              </a:rPr>
              <a:t>Procédure </a:t>
            </a:r>
            <a:r>
              <a:rPr lang="fr-FR" sz="2400" b="1" kern="0" dirty="0">
                <a:solidFill>
                  <a:srgbClr val="1F497D"/>
                </a:solidFill>
                <a:latin typeface="Calibri"/>
              </a:rPr>
              <a:t>classique de passation des marchés publics : </a:t>
            </a:r>
            <a:endParaRPr lang="fr-FR" sz="2400" b="1" kern="0" dirty="0" smtClean="0">
              <a:solidFill>
                <a:srgbClr val="1F497D"/>
              </a:solidFill>
              <a:latin typeface="Calibri"/>
            </a:endParaRPr>
          </a:p>
          <a:p>
            <a:pPr algn="just">
              <a:lnSpc>
                <a:spcPct val="150000"/>
              </a:lnSpc>
              <a:spcBef>
                <a:spcPts val="7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kern="0" dirty="0" smtClean="0">
                <a:solidFill>
                  <a:srgbClr val="1F497D"/>
                </a:solidFill>
                <a:latin typeface="Calibri"/>
              </a:rPr>
              <a:t>       appel </a:t>
            </a:r>
            <a:r>
              <a:rPr lang="fr-FR" sz="2400" b="1" kern="0" dirty="0">
                <a:solidFill>
                  <a:srgbClr val="1F497D"/>
                </a:solidFill>
                <a:latin typeface="Calibri"/>
              </a:rPr>
              <a:t>d’offres </a:t>
            </a:r>
            <a:r>
              <a:rPr lang="fr-FR" sz="2400" b="1" kern="0" dirty="0" smtClean="0">
                <a:solidFill>
                  <a:srgbClr val="1F497D"/>
                </a:solidFill>
                <a:latin typeface="Calibri"/>
              </a:rPr>
              <a:t>ouvert</a:t>
            </a:r>
          </a:p>
          <a:p>
            <a:pPr algn="just">
              <a:lnSpc>
                <a:spcPct val="150000"/>
              </a:lnSpc>
              <a:spcBef>
                <a:spcPts val="7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kern="0" dirty="0" smtClean="0">
                <a:solidFill>
                  <a:srgbClr val="1F497D"/>
                </a:solidFill>
                <a:latin typeface="Calibri"/>
              </a:rPr>
              <a:t>IV. Modes </a:t>
            </a:r>
            <a:r>
              <a:rPr lang="fr-FR" sz="2400" b="1" kern="0" dirty="0">
                <a:solidFill>
                  <a:srgbClr val="1F497D"/>
                </a:solidFill>
                <a:latin typeface="Calibri"/>
              </a:rPr>
              <a:t>dérogatoires de passation des marchés </a:t>
            </a:r>
            <a:r>
              <a:rPr lang="fr-FR" sz="2400" b="1" kern="0" dirty="0" smtClean="0">
                <a:solidFill>
                  <a:srgbClr val="1F497D"/>
                </a:solidFill>
                <a:latin typeface="Calibri"/>
              </a:rPr>
              <a:t>publics</a:t>
            </a:r>
          </a:p>
          <a:p>
            <a:pPr algn="just">
              <a:lnSpc>
                <a:spcPct val="150000"/>
              </a:lnSpc>
              <a:spcBef>
                <a:spcPts val="7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kern="0" dirty="0" smtClean="0">
                <a:solidFill>
                  <a:srgbClr val="1F497D"/>
                </a:solidFill>
                <a:latin typeface="Calibri"/>
              </a:rPr>
              <a:t>V. Point </a:t>
            </a:r>
            <a:r>
              <a:rPr lang="fr-FR" sz="2400" b="1" kern="0" dirty="0" smtClean="0">
                <a:solidFill>
                  <a:srgbClr val="1F497D"/>
                </a:solidFill>
                <a:latin typeface="Calibri"/>
              </a:rPr>
              <a:t>des approbations des marchés de 2015 à 2017</a:t>
            </a:r>
          </a:p>
        </p:txBody>
      </p:sp>
      <p:sp>
        <p:nvSpPr>
          <p:cNvPr id="7" name="Sous-titre 4"/>
          <p:cNvSpPr txBox="1">
            <a:spLocks/>
          </p:cNvSpPr>
          <p:nvPr/>
        </p:nvSpPr>
        <p:spPr>
          <a:xfrm>
            <a:off x="1727177" y="0"/>
            <a:ext cx="7416823" cy="138499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800" b="1" dirty="0" smtClean="0"/>
              <a:t>2</a:t>
            </a:r>
            <a:r>
              <a:rPr lang="fr-FR" sz="2800" b="1" baseline="30000" dirty="0" smtClean="0"/>
              <a:t>ème</a:t>
            </a:r>
            <a:r>
              <a:rPr lang="fr-FR" sz="2800" b="1" dirty="0" smtClean="0"/>
              <a:t> partie : PROCEDURES D’ACQUISITION ET </a:t>
            </a:r>
          </a:p>
          <a:p>
            <a:pPr>
              <a:defRPr/>
            </a:pPr>
            <a:r>
              <a:rPr lang="fr-FR" sz="2800" b="1" dirty="0" smtClean="0"/>
              <a:t>DE REALISATION D’APPELS D’OFFRES POUR TRAVAUX PUBLICS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34203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6772"/>
            <a:ext cx="9180512" cy="6857999"/>
          </a:xfrm>
        </p:spPr>
      </p:pic>
      <p:sp>
        <p:nvSpPr>
          <p:cNvPr id="6" name="Espace réservé du contenu 2"/>
          <p:cNvSpPr txBox="1"/>
          <p:nvPr/>
        </p:nvSpPr>
        <p:spPr>
          <a:xfrm>
            <a:off x="179512" y="1523354"/>
            <a:ext cx="8749605" cy="51259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514350" indent="-514350" algn="just">
              <a:lnSpc>
                <a:spcPct val="150000"/>
              </a:lnSpc>
              <a:spcBef>
                <a:spcPts val="700"/>
              </a:spcBef>
              <a:buSzPct val="100000"/>
              <a:buFont typeface="+mj-lt"/>
              <a:buAutoNum type="romanU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kern="0" dirty="0" smtClean="0">
                <a:solidFill>
                  <a:srgbClr val="1F497D"/>
                </a:solidFill>
                <a:latin typeface="Calibri"/>
              </a:rPr>
              <a:t>PRINCIPES </a:t>
            </a:r>
            <a:r>
              <a:rPr lang="fr-FR" sz="2400" b="1" kern="0" dirty="0">
                <a:solidFill>
                  <a:srgbClr val="1F497D"/>
                </a:solidFill>
                <a:latin typeface="Calibri"/>
              </a:rPr>
              <a:t>DES MARCHES </a:t>
            </a:r>
            <a:r>
              <a:rPr lang="fr-FR" sz="2400" b="1" kern="0" dirty="0" smtClean="0">
                <a:solidFill>
                  <a:srgbClr val="1F497D"/>
                </a:solidFill>
                <a:latin typeface="Calibri"/>
              </a:rPr>
              <a:t>PUBLICS</a:t>
            </a:r>
            <a:endParaRPr lang="fr-FR" sz="2400" b="1" kern="0" dirty="0">
              <a:solidFill>
                <a:srgbClr val="1F497D"/>
              </a:solidFill>
              <a:latin typeface="Calibri"/>
            </a:endParaRPr>
          </a:p>
          <a:p>
            <a:pPr marL="457200" lvl="0" indent="-457200" algn="just">
              <a:spcBef>
                <a:spcPts val="700"/>
              </a:spcBef>
              <a:buSzPct val="100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/>
              <a:t>Le respect des principes participe à la rationalisation de la gestion budgétaire et à la crédibilité des opérations de </a:t>
            </a:r>
            <a:r>
              <a:rPr lang="fr-FR" sz="2400" dirty="0" smtClean="0"/>
              <a:t>passation </a:t>
            </a:r>
            <a:r>
              <a:rPr lang="fr-FR" sz="2400" dirty="0"/>
              <a:t>des marchés </a:t>
            </a:r>
            <a:r>
              <a:rPr lang="fr-FR" sz="2400" dirty="0" smtClean="0"/>
              <a:t>publics :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fr-FR" sz="2400" dirty="0"/>
              <a:t>Libre accès à la commande </a:t>
            </a:r>
            <a:r>
              <a:rPr lang="fr-FR" sz="2400" dirty="0" smtClean="0"/>
              <a:t>publique,</a:t>
            </a:r>
            <a:endParaRPr lang="fr-FR" sz="2400" dirty="0"/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fr-FR" sz="2400" dirty="0"/>
              <a:t>Egalité de traitement des </a:t>
            </a:r>
            <a:r>
              <a:rPr lang="fr-FR" sz="2400" dirty="0" smtClean="0"/>
              <a:t>candidats,</a:t>
            </a:r>
            <a:endParaRPr lang="fr-FR" sz="2400" dirty="0"/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fr-FR" sz="2400" dirty="0"/>
              <a:t>Transparence des </a:t>
            </a:r>
            <a:r>
              <a:rPr lang="fr-FR" sz="2400" dirty="0" smtClean="0"/>
              <a:t>procédures,</a:t>
            </a:r>
            <a:endParaRPr lang="fr-FR" sz="2400" dirty="0"/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fr-FR" sz="2400" dirty="0"/>
              <a:t>Interdiction de toute discrimination fondée sur la nationalité des </a:t>
            </a:r>
            <a:r>
              <a:rPr lang="fr-FR" sz="2400" dirty="0" smtClean="0"/>
              <a:t>candidats,</a:t>
            </a:r>
            <a:endParaRPr lang="fr-FR" sz="2400" dirty="0"/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fr-FR" sz="2400" dirty="0"/>
              <a:t>Libre concurrence,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fr-FR" sz="2400" dirty="0"/>
              <a:t>Economie et efficacité de la dépense publique,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fr-FR" sz="2400" dirty="0"/>
              <a:t>Equilibre économique et financier.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286000" lvl="4" indent="-45720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sp>
        <p:nvSpPr>
          <p:cNvPr id="8" name="Sous-titre 4"/>
          <p:cNvSpPr txBox="1">
            <a:spLocks/>
          </p:cNvSpPr>
          <p:nvPr/>
        </p:nvSpPr>
        <p:spPr>
          <a:xfrm>
            <a:off x="1727177" y="0"/>
            <a:ext cx="7416823" cy="138499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800" b="1" dirty="0" smtClean="0"/>
              <a:t>2</a:t>
            </a:r>
            <a:r>
              <a:rPr lang="fr-FR" sz="2800" b="1" baseline="30000" dirty="0" smtClean="0"/>
              <a:t>ème</a:t>
            </a:r>
            <a:r>
              <a:rPr lang="fr-FR" sz="2800" b="1" dirty="0" smtClean="0"/>
              <a:t> partie : PROCEDURES D’ACQUISITION ET </a:t>
            </a:r>
          </a:p>
          <a:p>
            <a:pPr>
              <a:defRPr/>
            </a:pPr>
            <a:r>
              <a:rPr lang="fr-FR" sz="2800" b="1" dirty="0" smtClean="0"/>
              <a:t>DE REALISATION D’APPELS D’OFFRES POUR TRAVAUX PUBLICS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371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5617"/>
            <a:ext cx="9180512" cy="6857999"/>
          </a:xfrm>
        </p:spPr>
      </p:pic>
      <p:sp>
        <p:nvSpPr>
          <p:cNvPr id="6" name="Espace réservé du contenu 2"/>
          <p:cNvSpPr txBox="1"/>
          <p:nvPr/>
        </p:nvSpPr>
        <p:spPr>
          <a:xfrm>
            <a:off x="215453" y="2076047"/>
            <a:ext cx="8749605" cy="2692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514350" indent="-514350" algn="just">
              <a:lnSpc>
                <a:spcPct val="150000"/>
              </a:lnSpc>
              <a:spcBef>
                <a:spcPts val="700"/>
              </a:spcBef>
              <a:buSzPct val="100000"/>
              <a:buFont typeface="+mj-lt"/>
              <a:buAutoNum type="romanUcPeriod" startAt="2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kern="0" dirty="0" smtClean="0">
                <a:solidFill>
                  <a:srgbClr val="1F497D"/>
                </a:solidFill>
                <a:latin typeface="Calibri"/>
              </a:rPr>
              <a:t> </a:t>
            </a:r>
            <a:r>
              <a:rPr lang="fr-FR" sz="2400" b="1" kern="0" dirty="0">
                <a:solidFill>
                  <a:srgbClr val="1F497D"/>
                </a:solidFill>
                <a:latin typeface="Calibri"/>
              </a:rPr>
              <a:t>PLANIFICATION </a:t>
            </a:r>
            <a:r>
              <a:rPr lang="fr-FR" sz="2400" b="1" kern="0" dirty="0" smtClean="0">
                <a:solidFill>
                  <a:srgbClr val="1F497D"/>
                </a:solidFill>
                <a:latin typeface="Calibri"/>
              </a:rPr>
              <a:t>DES OPÉRATIONS DE MARCHÉS PUBLICS</a:t>
            </a:r>
          </a:p>
          <a:p>
            <a:pPr algn="just">
              <a:lnSpc>
                <a:spcPct val="150000"/>
              </a:lnSpc>
              <a:spcBef>
                <a:spcPts val="7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 smtClean="0"/>
              <a:t>	Etape </a:t>
            </a:r>
            <a:r>
              <a:rPr lang="fr-FR" sz="2400" dirty="0"/>
              <a:t>préliminaire à la passation des marchés publics </a:t>
            </a:r>
            <a:r>
              <a:rPr lang="fr-FR" sz="2400" dirty="0" smtClean="0"/>
              <a:t>	précédée </a:t>
            </a:r>
            <a:r>
              <a:rPr lang="fr-FR" sz="2400" dirty="0"/>
              <a:t>de la transmission du budget à la Direction des </a:t>
            </a:r>
            <a:r>
              <a:rPr lang="fr-FR" sz="2400" dirty="0" smtClean="0"/>
              <a:t>	Marchés </a:t>
            </a:r>
            <a:r>
              <a:rPr lang="fr-FR" sz="2400" dirty="0"/>
              <a:t>Publics (DMP</a:t>
            </a:r>
            <a:r>
              <a:rPr lang="fr-FR" sz="2400" dirty="0" smtClean="0"/>
              <a:t>).</a:t>
            </a:r>
            <a:endParaRPr lang="fr-FR" sz="2400" b="1" i="0" u="none" strike="noStrike" kern="1200" cap="none" spc="0" baseline="0" dirty="0">
              <a:solidFill>
                <a:srgbClr val="1F497D"/>
              </a:solidFill>
              <a:uFillTx/>
              <a:latin typeface="Calibri"/>
            </a:endParaRPr>
          </a:p>
        </p:txBody>
      </p:sp>
      <p:sp>
        <p:nvSpPr>
          <p:cNvPr id="8" name="Sous-titre 4"/>
          <p:cNvSpPr txBox="1">
            <a:spLocks/>
          </p:cNvSpPr>
          <p:nvPr/>
        </p:nvSpPr>
        <p:spPr>
          <a:xfrm>
            <a:off x="1727177" y="0"/>
            <a:ext cx="7416823" cy="138499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800" b="1" dirty="0" smtClean="0"/>
              <a:t>2</a:t>
            </a:r>
            <a:r>
              <a:rPr lang="fr-FR" sz="2800" b="1" baseline="30000" dirty="0" smtClean="0"/>
              <a:t>ème</a:t>
            </a:r>
            <a:r>
              <a:rPr lang="fr-FR" sz="2800" b="1" dirty="0" smtClean="0"/>
              <a:t> partie : PROCEDURES D’ACQUISITION ET </a:t>
            </a:r>
          </a:p>
          <a:p>
            <a:pPr>
              <a:defRPr/>
            </a:pPr>
            <a:r>
              <a:rPr lang="fr-FR" sz="2800" b="1" dirty="0" smtClean="0"/>
              <a:t>DE REALISATION D’APPELS D’OFFRES POUR TRAVAUX PUBLICS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81875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6772"/>
            <a:ext cx="9180512" cy="6857999"/>
          </a:xfrm>
        </p:spPr>
      </p:pic>
      <p:sp>
        <p:nvSpPr>
          <p:cNvPr id="6" name="Espace réservé du contenu 2"/>
          <p:cNvSpPr txBox="1"/>
          <p:nvPr/>
        </p:nvSpPr>
        <p:spPr>
          <a:xfrm>
            <a:off x="215453" y="1528728"/>
            <a:ext cx="8749605" cy="51259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algn="just">
              <a:lnSpc>
                <a:spcPct val="150000"/>
              </a:lnSpc>
              <a:spcBef>
                <a:spcPts val="7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kern="0" dirty="0" smtClean="0">
                <a:solidFill>
                  <a:srgbClr val="1F497D"/>
                </a:solidFill>
                <a:latin typeface="Calibri"/>
              </a:rPr>
              <a:t>II– PLANIFICATION DES OPÉRATIONS DE MARCHÉS PUBLICS</a:t>
            </a:r>
            <a:endParaRPr lang="fr-FR" sz="2400" b="1" kern="0" dirty="0">
              <a:solidFill>
                <a:srgbClr val="1F497D"/>
              </a:solidFill>
              <a:latin typeface="Calibri"/>
            </a:endParaRPr>
          </a:p>
          <a:p>
            <a:pPr marL="457200" indent="-457200" algn="just">
              <a:lnSpc>
                <a:spcPct val="150000"/>
              </a:lnSpc>
              <a:spcBef>
                <a:spcPts val="700"/>
              </a:spcBef>
              <a:buSzPct val="100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 smtClean="0"/>
              <a:t>Le </a:t>
            </a:r>
            <a:r>
              <a:rPr lang="fr-FR" sz="2400" dirty="0"/>
              <a:t>P</a:t>
            </a:r>
            <a:r>
              <a:rPr lang="fr-FR" sz="2400" dirty="0" smtClean="0"/>
              <a:t>lan </a:t>
            </a:r>
            <a:r>
              <a:rPr lang="fr-FR" sz="2400" dirty="0"/>
              <a:t>de </a:t>
            </a:r>
            <a:r>
              <a:rPr lang="fr-FR" sz="2400" dirty="0" smtClean="0"/>
              <a:t>Passation </a:t>
            </a:r>
            <a:r>
              <a:rPr lang="fr-FR" sz="2400" dirty="0"/>
              <a:t>des </a:t>
            </a:r>
            <a:r>
              <a:rPr lang="fr-FR" sz="2400" dirty="0" smtClean="0"/>
              <a:t>Marchés </a:t>
            </a:r>
            <a:r>
              <a:rPr lang="fr-FR" sz="2400" dirty="0"/>
              <a:t>(PPM) est un document </a:t>
            </a:r>
            <a:r>
              <a:rPr lang="fr-FR" sz="2400" dirty="0" smtClean="0"/>
              <a:t>qui </a:t>
            </a:r>
            <a:r>
              <a:rPr lang="fr-FR" sz="2400" dirty="0"/>
              <a:t>contient 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fr-FR" sz="2400" dirty="0"/>
              <a:t>Toutes les lignes budgétaires à </a:t>
            </a:r>
            <a:r>
              <a:rPr lang="fr-FR" sz="2400" dirty="0" smtClean="0"/>
              <a:t>marchés </a:t>
            </a:r>
            <a:r>
              <a:rPr lang="fr-FR" sz="2400" dirty="0"/>
              <a:t>d’une structure assujettie au Code des marchés </a:t>
            </a:r>
            <a:r>
              <a:rPr lang="fr-FR" sz="2400" dirty="0" smtClean="0"/>
              <a:t>publics,</a:t>
            </a:r>
            <a:endParaRPr lang="fr-FR" sz="24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fr-FR" sz="2400" dirty="0"/>
              <a:t>L’ensemble des opérations de marchés publics qui seront effectuées au cours d’un exercice budgétaire </a:t>
            </a:r>
            <a:r>
              <a:rPr lang="fr-FR" sz="2400" dirty="0" smtClean="0"/>
              <a:t>donné,</a:t>
            </a:r>
            <a:endParaRPr lang="fr-FR" sz="24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fr-FR" sz="2400" dirty="0"/>
              <a:t>Les étapes pertinentes de la passation des marchés publics ainsi que les dates de réalisation </a:t>
            </a:r>
            <a:r>
              <a:rPr lang="fr-FR" sz="2400" dirty="0" smtClean="0"/>
              <a:t>projetées.</a:t>
            </a:r>
            <a:endParaRPr lang="fr-FR" sz="2400" dirty="0"/>
          </a:p>
          <a:p>
            <a:r>
              <a:rPr lang="fr-FR" sz="2400" dirty="0"/>
              <a:t> </a:t>
            </a:r>
          </a:p>
          <a:p>
            <a:pPr algn="ctr"/>
            <a:r>
              <a:rPr lang="fr-FR" sz="2400" b="1" dirty="0"/>
              <a:t>Toute opération non inscrite au PPM </a:t>
            </a:r>
            <a:endParaRPr lang="fr-FR" sz="2400" b="1" dirty="0" smtClean="0"/>
          </a:p>
          <a:p>
            <a:pPr algn="ctr"/>
            <a:r>
              <a:rPr lang="fr-FR" sz="2400" b="1" dirty="0" smtClean="0"/>
              <a:t>ne </a:t>
            </a:r>
            <a:r>
              <a:rPr lang="fr-FR" sz="2400" b="1" dirty="0"/>
              <a:t>peut faire l’objet d’un </a:t>
            </a:r>
            <a:r>
              <a:rPr lang="fr-FR" sz="2400" b="1" dirty="0" smtClean="0"/>
              <a:t>marché.</a:t>
            </a:r>
            <a:endParaRPr lang="fr-FR" sz="2400" dirty="0"/>
          </a:p>
          <a:p>
            <a:pPr marL="457200" indent="-457200" algn="just">
              <a:lnSpc>
                <a:spcPct val="150000"/>
              </a:lnSpc>
              <a:spcBef>
                <a:spcPts val="700"/>
              </a:spcBef>
              <a:buSzPct val="100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1" i="0" u="none" strike="noStrike" kern="1200" cap="none" spc="0" baseline="0" dirty="0">
              <a:solidFill>
                <a:srgbClr val="1F497D"/>
              </a:solidFill>
              <a:uFillTx/>
              <a:latin typeface="Calibri"/>
            </a:endParaRPr>
          </a:p>
          <a:p>
            <a:pPr marL="571500" marR="0" lvl="0" indent="-571500" algn="l" defTabSz="914400" rtl="0" fontAlgn="auto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Wingdings" pitchFamily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1" i="0" u="none" strike="noStrike" kern="1200" cap="none" spc="0" baseline="0" dirty="0">
              <a:solidFill>
                <a:srgbClr val="1F497D"/>
              </a:solidFill>
              <a:uFillTx/>
              <a:latin typeface="Calibri"/>
            </a:endParaRPr>
          </a:p>
        </p:txBody>
      </p:sp>
      <p:sp>
        <p:nvSpPr>
          <p:cNvPr id="8" name="Sous-titre 4"/>
          <p:cNvSpPr txBox="1">
            <a:spLocks/>
          </p:cNvSpPr>
          <p:nvPr/>
        </p:nvSpPr>
        <p:spPr>
          <a:xfrm>
            <a:off x="1727177" y="0"/>
            <a:ext cx="7416823" cy="138499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800" b="1" dirty="0" smtClean="0"/>
              <a:t>2</a:t>
            </a:r>
            <a:r>
              <a:rPr lang="fr-FR" sz="2800" b="1" baseline="30000" dirty="0" smtClean="0"/>
              <a:t>ème</a:t>
            </a:r>
            <a:r>
              <a:rPr lang="fr-FR" sz="2800" b="1" dirty="0" smtClean="0"/>
              <a:t> partie : PROCEDURES D’ACQUISITION ET </a:t>
            </a:r>
          </a:p>
          <a:p>
            <a:pPr>
              <a:defRPr/>
            </a:pPr>
            <a:r>
              <a:rPr lang="fr-FR" sz="2800" b="1" dirty="0" smtClean="0"/>
              <a:t>DE REALISATION D’APPELS D’OFFRES POUR TRAVAUX PUBLICS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6105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6772"/>
            <a:ext cx="9180512" cy="6857999"/>
          </a:xfrm>
        </p:spPr>
      </p:pic>
      <p:sp>
        <p:nvSpPr>
          <p:cNvPr id="6" name="Espace réservé du contenu 2"/>
          <p:cNvSpPr txBox="1"/>
          <p:nvPr/>
        </p:nvSpPr>
        <p:spPr>
          <a:xfrm>
            <a:off x="215453" y="1528728"/>
            <a:ext cx="8749605" cy="41325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514350" indent="-514350" algn="just">
              <a:lnSpc>
                <a:spcPct val="150000"/>
              </a:lnSpc>
              <a:spcBef>
                <a:spcPts val="700"/>
              </a:spcBef>
              <a:buSzPct val="100000"/>
              <a:buFont typeface="+mj-lt"/>
              <a:buAutoNum type="romanUcPeriod" startAt="3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kern="0" dirty="0" smtClean="0">
                <a:solidFill>
                  <a:srgbClr val="1F497D"/>
                </a:solidFill>
                <a:latin typeface="Calibri"/>
              </a:rPr>
              <a:t>PROCÉDURE CLASSIQUE DE PASSATION DES MARCHÉS PUBLICS : APPEL D’OFFRES OUVERT</a:t>
            </a:r>
          </a:p>
          <a:p>
            <a:endParaRPr lang="fr-FR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b="1" dirty="0" smtClean="0"/>
              <a:t>Intérêt </a:t>
            </a:r>
            <a:r>
              <a:rPr lang="fr-FR" sz="2400" b="1" dirty="0"/>
              <a:t>du </a:t>
            </a:r>
            <a:r>
              <a:rPr lang="fr-FR" sz="2400" b="1" dirty="0" smtClean="0"/>
              <a:t>Plan </a:t>
            </a:r>
            <a:r>
              <a:rPr lang="fr-FR" sz="2400" b="1" dirty="0"/>
              <a:t>de </a:t>
            </a:r>
            <a:r>
              <a:rPr lang="fr-FR" sz="2400" b="1" dirty="0" smtClean="0"/>
              <a:t>Passation </a:t>
            </a:r>
            <a:r>
              <a:rPr lang="fr-FR" sz="2400" b="1" dirty="0"/>
              <a:t>des </a:t>
            </a:r>
            <a:r>
              <a:rPr lang="fr-FR" sz="2400" b="1" dirty="0" smtClean="0"/>
              <a:t>Marchés </a:t>
            </a:r>
            <a:r>
              <a:rPr lang="fr-FR" sz="2400" b="1" dirty="0"/>
              <a:t>publics </a:t>
            </a:r>
            <a:r>
              <a:rPr lang="fr-FR" sz="2400" b="1" dirty="0" smtClean="0"/>
              <a:t>:</a:t>
            </a:r>
          </a:p>
          <a:p>
            <a:endParaRPr lang="fr-FR" sz="24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fr-FR" sz="2400" dirty="0"/>
              <a:t>Outil de </a:t>
            </a:r>
            <a:r>
              <a:rPr lang="fr-FR" sz="2400" dirty="0" smtClean="0"/>
              <a:t>coordination,</a:t>
            </a:r>
            <a:endParaRPr lang="fr-FR" sz="24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fr-FR" sz="2400" dirty="0"/>
              <a:t>Tableau de </a:t>
            </a:r>
            <a:r>
              <a:rPr lang="fr-FR" sz="2400" dirty="0" smtClean="0"/>
              <a:t>bord,</a:t>
            </a:r>
            <a:endParaRPr lang="fr-FR" sz="24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fr-FR" sz="2400" dirty="0"/>
              <a:t>Outil d’évaluation et de renforcement des </a:t>
            </a:r>
            <a:r>
              <a:rPr lang="fr-FR" sz="2400" dirty="0" smtClean="0"/>
              <a:t>compétences,</a:t>
            </a:r>
            <a:endParaRPr lang="fr-FR" sz="24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fr-FR" sz="2400" dirty="0"/>
              <a:t>Outil </a:t>
            </a:r>
            <a:r>
              <a:rPr lang="fr-FR" sz="2400" dirty="0" smtClean="0"/>
              <a:t>d’anticipation,</a:t>
            </a:r>
            <a:endParaRPr lang="fr-FR" sz="24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fr-FR" sz="2400" dirty="0"/>
              <a:t>Outil qui favorise la </a:t>
            </a:r>
            <a:r>
              <a:rPr lang="fr-FR" sz="2400" dirty="0" smtClean="0"/>
              <a:t>concurrence.</a:t>
            </a:r>
            <a:endParaRPr lang="fr-FR" sz="2400" dirty="0"/>
          </a:p>
          <a:p>
            <a:r>
              <a:rPr lang="fr-FR" sz="2400" dirty="0"/>
              <a:t> </a:t>
            </a:r>
          </a:p>
          <a:p>
            <a:pPr algn="just">
              <a:lnSpc>
                <a:spcPct val="150000"/>
              </a:lnSpc>
              <a:spcBef>
                <a:spcPts val="7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1" kern="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8" name="Sous-titre 4"/>
          <p:cNvSpPr txBox="1">
            <a:spLocks/>
          </p:cNvSpPr>
          <p:nvPr/>
        </p:nvSpPr>
        <p:spPr>
          <a:xfrm>
            <a:off x="1727177" y="0"/>
            <a:ext cx="7416823" cy="138499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800" b="1" dirty="0" smtClean="0"/>
              <a:t>2</a:t>
            </a:r>
            <a:r>
              <a:rPr lang="fr-FR" sz="2800" b="1" baseline="30000" dirty="0" smtClean="0"/>
              <a:t>ème</a:t>
            </a:r>
            <a:r>
              <a:rPr lang="fr-FR" sz="2800" b="1" dirty="0" smtClean="0"/>
              <a:t> partie : PROCEDURES D’ACQUISITION ET </a:t>
            </a:r>
          </a:p>
          <a:p>
            <a:pPr>
              <a:defRPr/>
            </a:pPr>
            <a:r>
              <a:rPr lang="fr-FR" sz="2800" b="1" dirty="0" smtClean="0"/>
              <a:t>DE REALISATION D’APPELS D’OFFRES POUR TRAVAUX PUBLICS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97944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6772"/>
            <a:ext cx="9180512" cy="6857999"/>
          </a:xfrm>
        </p:spPr>
      </p:pic>
      <p:sp>
        <p:nvSpPr>
          <p:cNvPr id="6" name="Espace réservé du contenu 2"/>
          <p:cNvSpPr txBox="1"/>
          <p:nvPr/>
        </p:nvSpPr>
        <p:spPr>
          <a:xfrm>
            <a:off x="215453" y="1528728"/>
            <a:ext cx="8749605" cy="41325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514350" indent="-514350" algn="just">
              <a:lnSpc>
                <a:spcPct val="150000"/>
              </a:lnSpc>
              <a:spcBef>
                <a:spcPts val="700"/>
              </a:spcBef>
              <a:buSzPct val="100000"/>
              <a:buFont typeface="+mj-lt"/>
              <a:buAutoNum type="romanUcPeriod" startAt="3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kern="0" dirty="0">
                <a:solidFill>
                  <a:srgbClr val="1F497D"/>
                </a:solidFill>
              </a:rPr>
              <a:t>PROCÉDURE CLASSIQUE DE PASSATION DES MARCHÉS PUBLICS : APPEL D’OFFRES OUVERT</a:t>
            </a:r>
          </a:p>
          <a:p>
            <a:endParaRPr lang="fr-FR" sz="24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fr-FR" sz="2400" b="1" dirty="0"/>
              <a:t>Les marchés publics doivent être passés, approuvés et notifiés avant tout commencement </a:t>
            </a:r>
            <a:r>
              <a:rPr lang="fr-FR" sz="2400" b="1" dirty="0" smtClean="0"/>
              <a:t>d’exécution :</a:t>
            </a:r>
            <a:endParaRPr lang="fr-FR" sz="2400" dirty="0"/>
          </a:p>
          <a:p>
            <a:r>
              <a:rPr lang="fr-FR" sz="2400" dirty="0"/>
              <a:t> 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fr-FR" sz="2400" dirty="0"/>
              <a:t>Les procédures d’acquisition sont encadrées par le Code des marchés </a:t>
            </a:r>
            <a:r>
              <a:rPr lang="fr-FR" sz="2400" dirty="0" smtClean="0"/>
              <a:t>publics,</a:t>
            </a:r>
            <a:endParaRPr lang="fr-FR" sz="24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fr-FR" sz="2400" dirty="0"/>
              <a:t>Elles sont dédiées aux dépenses logées sur imputations budgétaires atteignant 100 millions de FCFA (152 449 €</a:t>
            </a:r>
            <a:r>
              <a:rPr lang="fr-FR" sz="2400" dirty="0" smtClean="0"/>
              <a:t>).</a:t>
            </a:r>
            <a:endParaRPr lang="fr-FR" sz="2400" dirty="0"/>
          </a:p>
          <a:p>
            <a:r>
              <a:rPr lang="fr-FR" sz="2400" dirty="0"/>
              <a:t> </a:t>
            </a:r>
          </a:p>
          <a:p>
            <a:pPr algn="just">
              <a:lnSpc>
                <a:spcPct val="150000"/>
              </a:lnSpc>
              <a:spcBef>
                <a:spcPts val="7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1" kern="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8" name="Sous-titre 4"/>
          <p:cNvSpPr txBox="1">
            <a:spLocks/>
          </p:cNvSpPr>
          <p:nvPr/>
        </p:nvSpPr>
        <p:spPr>
          <a:xfrm>
            <a:off x="1727177" y="0"/>
            <a:ext cx="7416823" cy="138499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800" b="1" dirty="0" smtClean="0"/>
              <a:t>2</a:t>
            </a:r>
            <a:r>
              <a:rPr lang="fr-FR" sz="2800" b="1" baseline="30000" dirty="0" smtClean="0"/>
              <a:t>ème</a:t>
            </a:r>
            <a:r>
              <a:rPr lang="fr-FR" sz="2800" b="1" dirty="0" smtClean="0"/>
              <a:t> partie : PROCEDURES D’ACQUISITION ET </a:t>
            </a:r>
          </a:p>
          <a:p>
            <a:pPr>
              <a:defRPr/>
            </a:pPr>
            <a:r>
              <a:rPr lang="fr-FR" sz="2800" b="1" dirty="0" smtClean="0"/>
              <a:t>DE REALISATION D’APPELS D’OFFRES POUR TRAVAUX PUBLICS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73939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6772"/>
            <a:ext cx="9180512" cy="6857999"/>
          </a:xfrm>
        </p:spPr>
      </p:pic>
      <p:sp>
        <p:nvSpPr>
          <p:cNvPr id="6" name="Espace réservé du contenu 2"/>
          <p:cNvSpPr txBox="1"/>
          <p:nvPr/>
        </p:nvSpPr>
        <p:spPr>
          <a:xfrm>
            <a:off x="215453" y="1768724"/>
            <a:ext cx="8749605" cy="4708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514350" indent="-514350" algn="just">
              <a:lnSpc>
                <a:spcPct val="150000"/>
              </a:lnSpc>
              <a:spcBef>
                <a:spcPts val="700"/>
              </a:spcBef>
              <a:buSzPct val="100000"/>
              <a:buFont typeface="+mj-lt"/>
              <a:buAutoNum type="romanUcPeriod" startAt="3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kern="0" dirty="0">
                <a:solidFill>
                  <a:srgbClr val="1F497D"/>
                </a:solidFill>
              </a:rPr>
              <a:t>PROCÉDURE CLASSIQUE DE PASSATION DES MARCHÉS PUBLICS : APPEL D’OFFRES OUVERT</a:t>
            </a:r>
          </a:p>
          <a:p>
            <a:endParaRPr lang="fr-FR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 smtClean="0"/>
              <a:t>Le mode de principe est </a:t>
            </a:r>
            <a:r>
              <a:rPr lang="fr-FR" sz="2400" dirty="0"/>
              <a:t>l’</a:t>
            </a:r>
            <a:r>
              <a:rPr lang="fr-FR" sz="2400" b="1" dirty="0"/>
              <a:t>APPEL D’OFFRES </a:t>
            </a:r>
            <a:r>
              <a:rPr lang="fr-FR" sz="2400" b="1" dirty="0" smtClean="0"/>
              <a:t>OUVERT.</a:t>
            </a:r>
            <a:endParaRPr lang="fr-FR" sz="2400" dirty="0"/>
          </a:p>
          <a:p>
            <a:r>
              <a:rPr lang="fr-FR" sz="2400" dirty="0"/>
              <a:t> 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/>
              <a:t>Tout candidat répondant aux conditions :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fixées </a:t>
            </a:r>
            <a:r>
              <a:rPr lang="fr-FR" sz="2400" dirty="0"/>
              <a:t>par le Code des marchés </a:t>
            </a:r>
            <a:r>
              <a:rPr lang="fr-FR" sz="2400" dirty="0" smtClean="0"/>
              <a:t>publics,</a:t>
            </a:r>
            <a:endParaRPr lang="fr-FR" sz="2400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FR" sz="2400" dirty="0"/>
              <a:t>p</a:t>
            </a:r>
            <a:r>
              <a:rPr lang="fr-FR" sz="2400" dirty="0" smtClean="0"/>
              <a:t>récisées </a:t>
            </a:r>
            <a:r>
              <a:rPr lang="fr-FR" sz="2400" dirty="0"/>
              <a:t>dans le </a:t>
            </a:r>
            <a:r>
              <a:rPr lang="fr-FR" sz="2400" dirty="0" smtClean="0"/>
              <a:t>DAO,</a:t>
            </a:r>
          </a:p>
          <a:p>
            <a:r>
              <a:rPr lang="fr-FR" sz="2400" dirty="0" smtClean="0"/>
              <a:t>      peut </a:t>
            </a:r>
            <a:r>
              <a:rPr lang="fr-FR" sz="2400" dirty="0"/>
              <a:t>déposer une </a:t>
            </a:r>
            <a:r>
              <a:rPr lang="fr-FR" sz="2400" dirty="0" smtClean="0"/>
              <a:t>offre.</a:t>
            </a:r>
            <a:endParaRPr lang="fr-FR" sz="2400" dirty="0"/>
          </a:p>
          <a:p>
            <a:r>
              <a:rPr lang="fr-FR" sz="2400" dirty="0"/>
              <a:t> </a:t>
            </a:r>
          </a:p>
          <a:p>
            <a:r>
              <a:rPr lang="fr-FR" sz="2400" b="1" dirty="0"/>
              <a:t>C’est la norme en matière de passation des marchés </a:t>
            </a:r>
            <a:r>
              <a:rPr lang="fr-FR" sz="2400" b="1" dirty="0" smtClean="0"/>
              <a:t>publics.</a:t>
            </a:r>
            <a:endParaRPr lang="fr-FR" sz="2400" dirty="0"/>
          </a:p>
          <a:p>
            <a:r>
              <a:rPr lang="fr-FR" sz="2400" dirty="0"/>
              <a:t> </a:t>
            </a:r>
          </a:p>
          <a:p>
            <a:pPr algn="just">
              <a:lnSpc>
                <a:spcPct val="150000"/>
              </a:lnSpc>
              <a:spcBef>
                <a:spcPts val="7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1" kern="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5" name="Sous-titre 4"/>
          <p:cNvSpPr txBox="1">
            <a:spLocks/>
          </p:cNvSpPr>
          <p:nvPr/>
        </p:nvSpPr>
        <p:spPr>
          <a:xfrm>
            <a:off x="1727177" y="0"/>
            <a:ext cx="7416823" cy="138499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800" b="1" dirty="0" smtClean="0"/>
              <a:t>2</a:t>
            </a:r>
            <a:r>
              <a:rPr lang="fr-FR" sz="2800" b="1" baseline="30000" dirty="0" smtClean="0"/>
              <a:t>ème</a:t>
            </a:r>
            <a:r>
              <a:rPr lang="fr-FR" sz="2800" b="1" dirty="0" smtClean="0"/>
              <a:t> partie : PROCEDURES D’ACQUISITION ET </a:t>
            </a:r>
          </a:p>
          <a:p>
            <a:pPr>
              <a:defRPr/>
            </a:pPr>
            <a:r>
              <a:rPr lang="fr-FR" sz="2800" b="1" dirty="0" smtClean="0"/>
              <a:t>DE REALISATION D’APPELS D’OFFRES POUR TRAVAUX PUBLICS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8148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6772"/>
            <a:ext cx="9180512" cy="6857999"/>
          </a:xfrm>
        </p:spPr>
      </p:pic>
      <p:sp>
        <p:nvSpPr>
          <p:cNvPr id="6" name="Espace réservé du contenu 2"/>
          <p:cNvSpPr txBox="1"/>
          <p:nvPr/>
        </p:nvSpPr>
        <p:spPr>
          <a:xfrm>
            <a:off x="215453" y="1891959"/>
            <a:ext cx="8749605" cy="37004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514350" indent="-514350" algn="just">
              <a:lnSpc>
                <a:spcPct val="150000"/>
              </a:lnSpc>
              <a:spcBef>
                <a:spcPts val="700"/>
              </a:spcBef>
              <a:buSzPct val="100000"/>
              <a:buFont typeface="+mj-lt"/>
              <a:buAutoNum type="romanUcPeriod" startAt="4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kern="0" dirty="0" smtClean="0">
                <a:solidFill>
                  <a:srgbClr val="1F497D"/>
                </a:solidFill>
                <a:latin typeface="Calibri"/>
              </a:rPr>
              <a:t> MODES DÉROGATOIRES DE PASSATION DES MARCHÉS PUBLICS</a:t>
            </a:r>
          </a:p>
          <a:p>
            <a:endParaRPr lang="fr-FR" sz="24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fr-FR" sz="2400" dirty="0" smtClean="0"/>
              <a:t>Appel </a:t>
            </a:r>
            <a:r>
              <a:rPr lang="fr-FR" sz="2400" dirty="0"/>
              <a:t>d’offres </a:t>
            </a:r>
            <a:r>
              <a:rPr lang="fr-FR" sz="2400" dirty="0" smtClean="0"/>
              <a:t>est dit </a:t>
            </a:r>
            <a:r>
              <a:rPr lang="fr-FR" sz="2400" dirty="0"/>
              <a:t>restreint lorsque seuls certains candidats sont autorisés à déposer une </a:t>
            </a:r>
            <a:r>
              <a:rPr lang="fr-FR" sz="2400" dirty="0" smtClean="0"/>
              <a:t>offre.</a:t>
            </a:r>
            <a:endParaRPr lang="fr-FR" sz="2400" dirty="0"/>
          </a:p>
          <a:p>
            <a:r>
              <a:rPr lang="fr-FR" sz="2400" dirty="0"/>
              <a:t> 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/>
              <a:t>Cas de recours 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dirty="0"/>
              <a:t>Technicité </a:t>
            </a:r>
            <a:r>
              <a:rPr lang="fr-FR" sz="2400" dirty="0" smtClean="0"/>
              <a:t>particulière,</a:t>
            </a:r>
            <a:endParaRPr lang="fr-FR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dirty="0"/>
              <a:t>Prestations que peu de candidats sont capables de </a:t>
            </a:r>
            <a:r>
              <a:rPr lang="fr-FR" sz="2400" dirty="0" smtClean="0"/>
              <a:t>réaliser.</a:t>
            </a:r>
            <a:endParaRPr lang="fr-FR" sz="2400" dirty="0"/>
          </a:p>
          <a:p>
            <a:pPr algn="just">
              <a:lnSpc>
                <a:spcPct val="150000"/>
              </a:lnSpc>
              <a:spcBef>
                <a:spcPts val="7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1" kern="0" dirty="0" smtClean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8" name="Sous-titre 4"/>
          <p:cNvSpPr txBox="1">
            <a:spLocks/>
          </p:cNvSpPr>
          <p:nvPr/>
        </p:nvSpPr>
        <p:spPr>
          <a:xfrm>
            <a:off x="1727177" y="0"/>
            <a:ext cx="7416823" cy="138499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800" b="1" dirty="0" smtClean="0"/>
              <a:t>2</a:t>
            </a:r>
            <a:r>
              <a:rPr lang="fr-FR" sz="2800" b="1" baseline="30000" dirty="0" smtClean="0"/>
              <a:t>ème</a:t>
            </a:r>
            <a:r>
              <a:rPr lang="fr-FR" sz="2800" b="1" dirty="0" smtClean="0"/>
              <a:t> partie : PROCEDURES D’ACQUISITION ET DE REALISATION D’APPELS D’OFFRES POUR TRAVAUX PUBLICS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8959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6772"/>
            <a:ext cx="9180512" cy="6857999"/>
          </a:xfrm>
        </p:spPr>
      </p:pic>
      <p:sp>
        <p:nvSpPr>
          <p:cNvPr id="6" name="Espace réservé du contenu 2"/>
          <p:cNvSpPr txBox="1"/>
          <p:nvPr/>
        </p:nvSpPr>
        <p:spPr>
          <a:xfrm>
            <a:off x="215453" y="1816760"/>
            <a:ext cx="8749605" cy="40605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514350" indent="-514350" algn="just">
              <a:lnSpc>
                <a:spcPct val="150000"/>
              </a:lnSpc>
              <a:spcBef>
                <a:spcPts val="700"/>
              </a:spcBef>
              <a:buSzPct val="100000"/>
              <a:buFont typeface="+mj-lt"/>
              <a:buAutoNum type="romanUcPeriod" startAt="4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kern="0" dirty="0">
                <a:solidFill>
                  <a:srgbClr val="1F497D"/>
                </a:solidFill>
              </a:rPr>
              <a:t> MODES DÉROGATOIRES DE PASSATION DES MARCHÉS PUBLICS</a:t>
            </a:r>
          </a:p>
          <a:p>
            <a:endParaRPr lang="fr-FR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/>
              <a:t>Marché de gré à gré : autorité contractante engage des négociations et attribue le marché au candidat qu’il a </a:t>
            </a:r>
            <a:r>
              <a:rPr lang="fr-FR" sz="2400" dirty="0" smtClean="0"/>
              <a:t>retenu.</a:t>
            </a:r>
            <a:endParaRPr lang="fr-FR" sz="2400" dirty="0"/>
          </a:p>
          <a:p>
            <a:r>
              <a:rPr lang="fr-FR" sz="2400" dirty="0"/>
              <a:t> 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/>
              <a:t>Cas de recours 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Monopole,</a:t>
            </a:r>
            <a:endParaRPr lang="fr-FR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dirty="0"/>
              <a:t>Sécurité </a:t>
            </a:r>
            <a:r>
              <a:rPr lang="fr-FR" sz="2400" dirty="0" smtClean="0"/>
              <a:t>de </a:t>
            </a:r>
            <a:r>
              <a:rPr lang="fr-FR" sz="2400" dirty="0" smtClean="0"/>
              <a:t>l’Etat,</a:t>
            </a:r>
            <a:endParaRPr lang="fr-FR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dirty="0"/>
              <a:t>Urgence </a:t>
            </a:r>
            <a:r>
              <a:rPr lang="fr-FR" sz="2400" dirty="0" smtClean="0"/>
              <a:t>impérieuse.</a:t>
            </a:r>
            <a:endParaRPr lang="fr-FR" sz="2400" dirty="0"/>
          </a:p>
        </p:txBody>
      </p:sp>
      <p:sp>
        <p:nvSpPr>
          <p:cNvPr id="5" name="Sous-titre 4"/>
          <p:cNvSpPr txBox="1">
            <a:spLocks/>
          </p:cNvSpPr>
          <p:nvPr/>
        </p:nvSpPr>
        <p:spPr>
          <a:xfrm>
            <a:off x="1763689" y="32048"/>
            <a:ext cx="7416823" cy="138499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800" b="1" dirty="0" smtClean="0"/>
              <a:t>2</a:t>
            </a:r>
            <a:r>
              <a:rPr lang="fr-FR" sz="2800" b="1" baseline="30000" dirty="0" smtClean="0"/>
              <a:t>ème</a:t>
            </a:r>
            <a:r>
              <a:rPr lang="fr-FR" sz="2800" b="1" dirty="0" smtClean="0"/>
              <a:t> partie : PROCEDURES D’ACQUISITION ET DE REALISATION D’APPELS D’OFFRES POUR TRAVAUX PUBLICS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5511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6772"/>
            <a:ext cx="9180512" cy="6857999"/>
          </a:xfrm>
        </p:spPr>
      </p:pic>
      <p:sp>
        <p:nvSpPr>
          <p:cNvPr id="6" name="Espace réservé du contenu 2"/>
          <p:cNvSpPr txBox="1"/>
          <p:nvPr/>
        </p:nvSpPr>
        <p:spPr>
          <a:xfrm>
            <a:off x="215453" y="1340768"/>
            <a:ext cx="8749605" cy="5321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514350" indent="-514350" algn="just">
              <a:lnSpc>
                <a:spcPct val="150000"/>
              </a:lnSpc>
              <a:spcBef>
                <a:spcPts val="700"/>
              </a:spcBef>
              <a:buSzPct val="100000"/>
              <a:buFont typeface="+mj-lt"/>
              <a:buAutoNum type="romanUcPeriod" startAt="5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kern="0" dirty="0" smtClean="0">
                <a:solidFill>
                  <a:srgbClr val="1F497D"/>
                </a:solidFill>
                <a:latin typeface="Calibri"/>
              </a:rPr>
              <a:t>POINT </a:t>
            </a:r>
            <a:r>
              <a:rPr lang="fr-FR" sz="2400" b="1" kern="0" dirty="0">
                <a:solidFill>
                  <a:srgbClr val="1F497D"/>
                </a:solidFill>
                <a:latin typeface="Calibri"/>
              </a:rPr>
              <a:t>DES APPROBATIONS DES MARCHES DE 2015 A 2017</a:t>
            </a:r>
          </a:p>
          <a:p>
            <a:pPr marL="457200" marR="0" lvl="0" indent="-457200" algn="just" defTabSz="914400" rtl="0" fontAlgn="auto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1" i="0" u="none" strike="noStrike" kern="1200" cap="none" spc="0" baseline="0" dirty="0">
              <a:solidFill>
                <a:srgbClr val="1F497D"/>
              </a:solidFill>
              <a:uFillTx/>
              <a:latin typeface="Calibri"/>
            </a:endParaRPr>
          </a:p>
          <a:p>
            <a:pPr marL="571500" marR="0" lvl="0" indent="-571500" algn="l" defTabSz="914400" rtl="0" fontAlgn="auto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Wingdings" pitchFamily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1" i="0" u="none" strike="noStrike" kern="1200" cap="none" spc="0" baseline="0" dirty="0">
              <a:solidFill>
                <a:srgbClr val="1F497D"/>
              </a:solidFill>
              <a:uFillTx/>
              <a:latin typeface="Calibri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234021"/>
              </p:ext>
            </p:extLst>
          </p:nvPr>
        </p:nvGraphicFramePr>
        <p:xfrm>
          <a:off x="215455" y="1918581"/>
          <a:ext cx="8749604" cy="4881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28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5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32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52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32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06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9083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53841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9083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647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b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2015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2016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2017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6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MODE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NB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%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MONTANT (FCFA)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%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NB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%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MONTANT (FCFA)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%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NB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%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MONTANT (FCFA)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%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6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PROCEDURES CLASSIQUES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5028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100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   996 541 062 233  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100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3232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75,8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   887 270 156 791  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96,1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   4 036  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81,0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      891 535 215 246  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97,3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1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Appel d'offres ouvert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2952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58,7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361 080 567 973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36,2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1650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38,7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343 692 510 933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37,2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2119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42,5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474 790 735 343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51,8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1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Appel d'offres restreint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504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10,0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246 569 122 454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24,8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339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7,9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158 533 100 547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17,2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382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7,7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140 349 914 202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15,3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Sous total procédures concurrentielles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3456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68,7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   607 649 690 427   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61,0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1989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46,6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   502 225 611 480  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54,4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2501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50,2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      615 140 649 545  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67,2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1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Marchés de Gré à gré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385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7,7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264 332 866 701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26,5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247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5,8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168 237 465 305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18,2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367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7,4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163 856 455 893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17,9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47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Avenants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312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6,2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25 843 056 736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2,6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281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6,6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22 346 591 771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2,4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298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6,0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26 848 835 084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2,9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Conventions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127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2,5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52 720 030 366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5,3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135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3,2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167 177 718 903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18,1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152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3,1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54 605 744 071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6,0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Lettres de commande valant marché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748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14,9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45 995 418 003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4,6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580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13,6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27 282 769 332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3,0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718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14,4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31 083 530 653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3,4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Sous total procédures non concurrentielles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1572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31,3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   388 891 371 806  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39,0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1243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29,1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   385 044 545 311  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41,7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1535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30,8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      276 394 565 701  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30,2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06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PROCEDURES SIMPLIFIEES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0,0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0,0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1034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24,2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35 582 901 875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3,9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946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19,0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24 277 667 463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2,7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943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Procédures simplifiées à compétition limitée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0,0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0,0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611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14,3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14 926 879 407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1,6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662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13,3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14 954 127 845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1,6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943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Procédures simplifiées à compétition ouverte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0,0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0,0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423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9,9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20 656 022 468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2,2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284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5,7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9 323 539 618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1,0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5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TOTAL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5028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100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   996 541 062 233   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100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4266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100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   922 853 058 666  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100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4982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100,0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      915 812 882 709  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100,0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25" marR="40325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8" name="Sous-titre 4"/>
          <p:cNvSpPr txBox="1">
            <a:spLocks/>
          </p:cNvSpPr>
          <p:nvPr/>
        </p:nvSpPr>
        <p:spPr>
          <a:xfrm>
            <a:off x="1727177" y="0"/>
            <a:ext cx="7416823" cy="138499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800" b="1" dirty="0" smtClean="0"/>
              <a:t>2</a:t>
            </a:r>
            <a:r>
              <a:rPr lang="fr-FR" sz="2800" b="1" baseline="30000" dirty="0" smtClean="0"/>
              <a:t>ème</a:t>
            </a:r>
            <a:r>
              <a:rPr lang="fr-FR" sz="2800" b="1" dirty="0" smtClean="0"/>
              <a:t> partie : PROCEDURES D’ACQUISITION ET </a:t>
            </a:r>
          </a:p>
          <a:p>
            <a:pPr>
              <a:defRPr/>
            </a:pPr>
            <a:r>
              <a:rPr lang="fr-FR" sz="2800" b="1" dirty="0" smtClean="0"/>
              <a:t>DE REALISATION D’APPELS D’OFFRES POUR TRAVAUX PUBLICS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67983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6772"/>
            <a:ext cx="9180512" cy="6857999"/>
          </a:xfrm>
        </p:spPr>
      </p:pic>
      <p:pic>
        <p:nvPicPr>
          <p:cNvPr id="2097153" name="Image 9" descr="titre_fon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63" y="62905"/>
            <a:ext cx="33575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586" name="ZoneTexte 1"/>
          <p:cNvSpPr txBox="1">
            <a:spLocks noChangeArrowheads="1"/>
          </p:cNvSpPr>
          <p:nvPr/>
        </p:nvSpPr>
        <p:spPr bwMode="auto">
          <a:xfrm>
            <a:off x="5643563" y="44624"/>
            <a:ext cx="3286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Calibri" pitchFamily="34" charset="0"/>
              </a:rPr>
              <a:t>SOMMAIRE</a:t>
            </a:r>
            <a:endParaRPr lang="fr-F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Espace réservé du contenu 2"/>
          <p:cNvSpPr txBox="1"/>
          <p:nvPr/>
        </p:nvSpPr>
        <p:spPr>
          <a:xfrm>
            <a:off x="323528" y="1712781"/>
            <a:ext cx="8606160" cy="38884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R="0" lvl="0" algn="just" defTabSz="914400" rtl="0" fontAlgn="auto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i="0" u="none" strike="noStrike" kern="1200" cap="none" spc="0" baseline="0" dirty="0" smtClean="0">
                <a:solidFill>
                  <a:srgbClr val="1F497D"/>
                </a:solidFill>
                <a:uFillTx/>
                <a:latin typeface="Calibri"/>
              </a:rPr>
              <a:t>1</a:t>
            </a:r>
            <a:r>
              <a:rPr lang="fr-FR" sz="2800" b="1" i="0" u="none" strike="noStrike" kern="1200" cap="none" spc="0" baseline="30000" dirty="0" smtClean="0">
                <a:solidFill>
                  <a:srgbClr val="1F497D"/>
                </a:solidFill>
                <a:uFillTx/>
                <a:latin typeface="Calibri"/>
              </a:rPr>
              <a:t>ère</a:t>
            </a:r>
            <a:r>
              <a:rPr lang="fr-FR" sz="2800" b="1" i="0" u="none" strike="noStrike" kern="1200" cap="none" spc="0" baseline="0" dirty="0" smtClean="0">
                <a:solidFill>
                  <a:srgbClr val="1F497D"/>
                </a:solidFill>
                <a:uFillTx/>
                <a:latin typeface="Calibri"/>
              </a:rPr>
              <a:t> partie</a:t>
            </a:r>
            <a:r>
              <a:rPr lang="fr-FR" sz="2800" b="1" i="0" u="none" strike="noStrike" kern="1200" cap="none" spc="0" dirty="0" smtClean="0">
                <a:solidFill>
                  <a:srgbClr val="1F497D"/>
                </a:solidFill>
                <a:uFillTx/>
                <a:latin typeface="Calibri"/>
              </a:rPr>
              <a:t> 	    :   	</a:t>
            </a:r>
            <a:r>
              <a:rPr lang="fr-FR" sz="2800" b="1" i="0" u="none" strike="noStrike" kern="1200" cap="none" spc="0" baseline="0" dirty="0" smtClean="0">
                <a:solidFill>
                  <a:srgbClr val="1F497D"/>
                </a:solidFill>
                <a:uFillTx/>
                <a:latin typeface="Calibri"/>
              </a:rPr>
              <a:t>PRESENTATION </a:t>
            </a:r>
            <a:r>
              <a:rPr lang="fr-FR" sz="2800" b="1" i="0" u="none" strike="noStrike" kern="1200" cap="none" spc="0" dirty="0" smtClean="0">
                <a:solidFill>
                  <a:srgbClr val="1F497D"/>
                </a:solidFill>
                <a:uFillTx/>
                <a:latin typeface="Calibri"/>
              </a:rPr>
              <a:t>DU</a:t>
            </a:r>
            <a:r>
              <a:rPr lang="fr-FR" sz="2800" b="1" i="0" u="none" strike="noStrike" kern="1200" cap="none" spc="0" baseline="0" dirty="0" smtClean="0">
                <a:solidFill>
                  <a:srgbClr val="1F497D"/>
                </a:solidFill>
                <a:uFillTx/>
                <a:latin typeface="Calibri"/>
              </a:rPr>
              <a:t> BNETD </a:t>
            </a:r>
          </a:p>
          <a:p>
            <a:pPr marR="0" lvl="0" algn="just" defTabSz="914400" rtl="0" fontAlgn="auto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050" b="1" i="0" u="none" strike="noStrike" kern="1200" cap="none" spc="0" baseline="0" dirty="0" smtClean="0">
              <a:solidFill>
                <a:srgbClr val="1F497D"/>
              </a:solidFill>
              <a:uFillTx/>
              <a:latin typeface="Calibri"/>
            </a:endParaRPr>
          </a:p>
          <a:p>
            <a:pPr marR="0" lvl="0" algn="just" defTabSz="914400" rtl="0" fontAlgn="auto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i="0" u="none" strike="noStrike" kern="1200" cap="none" spc="0" baseline="0" dirty="0" smtClean="0">
                <a:solidFill>
                  <a:srgbClr val="1F497D"/>
                </a:solidFill>
                <a:uFillTx/>
                <a:latin typeface="Calibri"/>
              </a:rPr>
              <a:t>2</a:t>
            </a:r>
            <a:r>
              <a:rPr lang="fr-FR" sz="2800" b="1" i="0" u="none" strike="noStrike" kern="1200" cap="none" spc="0" baseline="30000" dirty="0" smtClean="0">
                <a:solidFill>
                  <a:srgbClr val="1F497D"/>
                </a:solidFill>
                <a:uFillTx/>
                <a:latin typeface="Calibri"/>
              </a:rPr>
              <a:t>ème</a:t>
            </a:r>
            <a:r>
              <a:rPr lang="fr-FR" sz="2800" b="1" i="0" u="none" strike="noStrike" kern="1200" cap="none" spc="0" baseline="0" dirty="0" smtClean="0">
                <a:solidFill>
                  <a:srgbClr val="1F497D"/>
                </a:solidFill>
                <a:uFillTx/>
                <a:latin typeface="Calibri"/>
              </a:rPr>
              <a:t> partie : 	PROCEDURES D’ACQUISITION ET </a:t>
            </a:r>
          </a:p>
          <a:p>
            <a:pPr marR="0" lvl="0" algn="just" defTabSz="914400" rtl="0" fontAlgn="auto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dirty="0">
                <a:solidFill>
                  <a:srgbClr val="1F497D"/>
                </a:solidFill>
                <a:latin typeface="Calibri"/>
              </a:rPr>
              <a:t>	</a:t>
            </a:r>
            <a:r>
              <a:rPr lang="fr-FR" sz="2800" b="1" dirty="0" smtClean="0">
                <a:solidFill>
                  <a:srgbClr val="1F497D"/>
                </a:solidFill>
                <a:latin typeface="Calibri"/>
              </a:rPr>
              <a:t>		</a:t>
            </a:r>
            <a:r>
              <a:rPr lang="fr-FR" sz="2800" b="1" i="0" u="none" strike="noStrike" kern="1200" cap="none" spc="0" baseline="0" dirty="0" smtClean="0">
                <a:solidFill>
                  <a:srgbClr val="1F497D"/>
                </a:solidFill>
                <a:uFillTx/>
                <a:latin typeface="Calibri"/>
              </a:rPr>
              <a:t>DE REALISATION D’APPELS</a:t>
            </a:r>
            <a:r>
              <a:rPr lang="fr-FR" sz="2800" b="1" i="0" u="none" strike="noStrike" kern="1200" cap="none" spc="0" dirty="0" smtClean="0">
                <a:solidFill>
                  <a:srgbClr val="1F497D"/>
                </a:solidFill>
                <a:uFillTx/>
                <a:latin typeface="Calibri"/>
              </a:rPr>
              <a:t> D’OFFRES </a:t>
            </a:r>
          </a:p>
          <a:p>
            <a:pPr marR="0" lvl="0" algn="just" defTabSz="914400" rtl="0" fontAlgn="auto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dirty="0">
                <a:solidFill>
                  <a:srgbClr val="1F497D"/>
                </a:solidFill>
                <a:latin typeface="Calibri"/>
              </a:rPr>
              <a:t>	</a:t>
            </a:r>
            <a:r>
              <a:rPr lang="fr-FR" sz="2800" b="1" dirty="0" smtClean="0">
                <a:solidFill>
                  <a:srgbClr val="1F497D"/>
                </a:solidFill>
                <a:latin typeface="Calibri"/>
              </a:rPr>
              <a:t>		D</a:t>
            </a:r>
            <a:r>
              <a:rPr lang="fr-FR" sz="2800" b="1" i="0" u="none" strike="noStrike" kern="1200" cap="none" spc="0" dirty="0" smtClean="0">
                <a:solidFill>
                  <a:srgbClr val="1F497D"/>
                </a:solidFill>
                <a:uFillTx/>
                <a:latin typeface="Calibri"/>
              </a:rPr>
              <a:t>E TRAVAUX PUBLICS</a:t>
            </a:r>
            <a:endParaRPr lang="fr-FR" sz="2800" b="1" i="0" u="none" strike="noStrike" kern="1200" cap="none" spc="0" baseline="0" dirty="0">
              <a:solidFill>
                <a:srgbClr val="1F497D"/>
              </a:solidFill>
              <a:uFillTx/>
              <a:latin typeface="Calibri"/>
            </a:endParaRPr>
          </a:p>
          <a:p>
            <a:pPr marL="571500" marR="0" lvl="0" indent="-571500" algn="l" defTabSz="914400" rtl="0" fontAlgn="auto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Wingdings" pitchFamily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800" b="1" i="0" u="none" strike="noStrike" kern="1200" cap="none" spc="0" baseline="0" dirty="0">
              <a:solidFill>
                <a:srgbClr val="1F497D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64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6772"/>
            <a:ext cx="9180512" cy="6857999"/>
          </a:xfrm>
        </p:spPr>
      </p:pic>
      <p:sp>
        <p:nvSpPr>
          <p:cNvPr id="6" name="Espace réservé du contenu 2"/>
          <p:cNvSpPr txBox="1"/>
          <p:nvPr/>
        </p:nvSpPr>
        <p:spPr>
          <a:xfrm>
            <a:off x="215453" y="1340768"/>
            <a:ext cx="8749605" cy="5321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algn="just">
              <a:lnSpc>
                <a:spcPct val="150000"/>
              </a:lnSpc>
              <a:spcBef>
                <a:spcPts val="7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kern="0" dirty="0" smtClean="0">
                <a:solidFill>
                  <a:srgbClr val="1F497D"/>
                </a:solidFill>
                <a:latin typeface="Calibri"/>
              </a:rPr>
              <a:t>V </a:t>
            </a:r>
            <a:r>
              <a:rPr lang="fr-FR" sz="2400" b="1" kern="0" dirty="0">
                <a:solidFill>
                  <a:srgbClr val="1F497D"/>
                </a:solidFill>
                <a:latin typeface="Calibri"/>
              </a:rPr>
              <a:t>– POINT DES APPROBATIONS DES MARCHES DE 2015 A 2017</a:t>
            </a:r>
          </a:p>
          <a:p>
            <a:pPr marL="457200" marR="0" lvl="0" indent="-457200" algn="just" defTabSz="914400" rtl="0" fontAlgn="auto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1" i="0" u="none" strike="noStrike" kern="1200" cap="none" spc="0" baseline="0" dirty="0">
              <a:solidFill>
                <a:srgbClr val="1F497D"/>
              </a:solidFill>
              <a:uFillTx/>
              <a:latin typeface="Calibri"/>
            </a:endParaRPr>
          </a:p>
          <a:p>
            <a:pPr marL="571500" marR="0" lvl="0" indent="-571500" algn="l" defTabSz="914400" rtl="0" fontAlgn="auto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Wingdings" pitchFamily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1" i="0" u="none" strike="noStrike" kern="1200" cap="none" spc="0" baseline="0" dirty="0">
              <a:solidFill>
                <a:srgbClr val="1F497D"/>
              </a:solidFill>
              <a:uFillTx/>
              <a:latin typeface="Calibri"/>
            </a:endParaRPr>
          </a:p>
        </p:txBody>
      </p:sp>
      <p:graphicFrame>
        <p:nvGraphicFramePr>
          <p:cNvPr id="8" name="Graphique 7"/>
          <p:cNvGraphicFramePr/>
          <p:nvPr>
            <p:extLst>
              <p:ext uri="{D42A27DB-BD31-4B8C-83A1-F6EECF244321}">
                <p14:modId xmlns:p14="http://schemas.microsoft.com/office/powerpoint/2010/main" val="2041282173"/>
              </p:ext>
            </p:extLst>
          </p:nvPr>
        </p:nvGraphicFramePr>
        <p:xfrm>
          <a:off x="183049" y="2129809"/>
          <a:ext cx="8928547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Sous-titre 4"/>
          <p:cNvSpPr txBox="1">
            <a:spLocks/>
          </p:cNvSpPr>
          <p:nvPr/>
        </p:nvSpPr>
        <p:spPr>
          <a:xfrm>
            <a:off x="1727177" y="0"/>
            <a:ext cx="7416823" cy="138499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800" b="1" dirty="0" smtClean="0"/>
              <a:t>2</a:t>
            </a:r>
            <a:r>
              <a:rPr lang="fr-FR" sz="2800" b="1" baseline="30000" dirty="0" smtClean="0"/>
              <a:t>ème</a:t>
            </a:r>
            <a:r>
              <a:rPr lang="fr-FR" sz="2800" b="1" dirty="0" smtClean="0"/>
              <a:t> partie : PROCEDURES D’ACQUISITION ET </a:t>
            </a:r>
          </a:p>
          <a:p>
            <a:pPr>
              <a:defRPr/>
            </a:pPr>
            <a:r>
              <a:rPr lang="fr-FR" sz="2800" b="1" dirty="0" smtClean="0"/>
              <a:t>DE REALISATION D’APPELS D’OFFRES POUR TRAVAUX PUBLICS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62279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1" name="Imag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21" y="388"/>
            <a:ext cx="914400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051720" y="2890779"/>
            <a:ext cx="6192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MERCI DE VOTRE AIMABLE ATTENTION</a:t>
            </a:r>
            <a:endParaRPr lang="fr-FR" sz="3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8144" y="6093296"/>
            <a:ext cx="2221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rgbClr val="003399"/>
                </a:solidFill>
                <a:latin typeface="Calibri" pitchFamily="34"/>
                <a:ea typeface="Times New Roman" pitchFamily="18"/>
                <a:cs typeface="Times New Roman" pitchFamily="18"/>
              </a:rPr>
              <a:t>www.bnetd.ci</a:t>
            </a:r>
          </a:p>
          <a:p>
            <a:pPr algn="ctr"/>
            <a:r>
              <a:rPr lang="fr-FR" dirty="0" smtClean="0">
                <a:solidFill>
                  <a:srgbClr val="003399"/>
                </a:solidFill>
              </a:rPr>
              <a:t>contact@bnetd.ci</a:t>
            </a:r>
            <a:endParaRPr lang="fr-FR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76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6772"/>
            <a:ext cx="9180512" cy="6857999"/>
          </a:xfrm>
        </p:spPr>
      </p:pic>
      <p:sp>
        <p:nvSpPr>
          <p:cNvPr id="7" name="Sous-titre 4"/>
          <p:cNvSpPr txBox="1">
            <a:spLocks/>
          </p:cNvSpPr>
          <p:nvPr/>
        </p:nvSpPr>
        <p:spPr>
          <a:xfrm>
            <a:off x="1115616" y="908720"/>
            <a:ext cx="7560839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800" b="1" dirty="0" smtClean="0"/>
              <a:t>1</a:t>
            </a:r>
            <a:r>
              <a:rPr lang="fr-FR" sz="2800" b="1" baseline="30000" dirty="0" smtClean="0"/>
              <a:t>ère</a:t>
            </a:r>
            <a:r>
              <a:rPr lang="fr-FR" sz="2800" b="1" dirty="0" smtClean="0"/>
              <a:t> partie : </a:t>
            </a:r>
            <a:r>
              <a:rPr lang="fr-FR" sz="2800" b="1" dirty="0" smtClean="0"/>
              <a:t>PRESENTATION </a:t>
            </a:r>
            <a:r>
              <a:rPr lang="fr-FR" sz="2800" b="1" dirty="0" smtClean="0"/>
              <a:t>DU BNETD</a:t>
            </a:r>
            <a:endParaRPr lang="fr-FR" sz="2800" b="1" dirty="0"/>
          </a:p>
        </p:txBody>
      </p:sp>
      <p:sp>
        <p:nvSpPr>
          <p:cNvPr id="8" name="Espace réservé du contenu 2"/>
          <p:cNvSpPr txBox="1"/>
          <p:nvPr/>
        </p:nvSpPr>
        <p:spPr>
          <a:xfrm>
            <a:off x="287176" y="1782056"/>
            <a:ext cx="8606160" cy="45992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1028700" lvl="1" indent="-571500" algn="just">
              <a:lnSpc>
                <a:spcPct val="150000"/>
              </a:lnSpc>
              <a:spcBef>
                <a:spcPts val="700"/>
              </a:spcBef>
              <a:buSzPct val="100000"/>
              <a:buFont typeface="Wingdings" pitchFamily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dirty="0" smtClean="0">
                <a:solidFill>
                  <a:srgbClr val="1F497D"/>
                </a:solidFill>
                <a:latin typeface="Calibri"/>
              </a:rPr>
              <a:t>Film institutionnel</a:t>
            </a:r>
          </a:p>
          <a:p>
            <a:pPr marL="1028700" lvl="1" indent="-571500" algn="just">
              <a:lnSpc>
                <a:spcPct val="150000"/>
              </a:lnSpc>
              <a:spcBef>
                <a:spcPts val="700"/>
              </a:spcBef>
              <a:buSzPct val="100000"/>
              <a:buFont typeface="Wingdings" pitchFamily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i="0" u="none" strike="noStrike" kern="1200" cap="none" spc="0" baseline="0" dirty="0" smtClean="0">
                <a:solidFill>
                  <a:srgbClr val="1F497D"/>
                </a:solidFill>
                <a:uFillTx/>
                <a:latin typeface="Calibri"/>
              </a:rPr>
              <a:t>Historique</a:t>
            </a:r>
          </a:p>
          <a:p>
            <a:pPr marL="1028700" lvl="1" indent="-571500" algn="just">
              <a:lnSpc>
                <a:spcPct val="150000"/>
              </a:lnSpc>
              <a:spcBef>
                <a:spcPts val="700"/>
              </a:spcBef>
              <a:buSzPct val="100000"/>
              <a:buFont typeface="Wingdings" pitchFamily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dirty="0" smtClean="0">
                <a:solidFill>
                  <a:srgbClr val="1F497D"/>
                </a:solidFill>
                <a:latin typeface="Calibri"/>
              </a:rPr>
              <a:t>Missions</a:t>
            </a:r>
          </a:p>
          <a:p>
            <a:pPr marL="1028700" lvl="1" indent="-571500" algn="just">
              <a:lnSpc>
                <a:spcPct val="150000"/>
              </a:lnSpc>
              <a:spcBef>
                <a:spcPts val="700"/>
              </a:spcBef>
              <a:buSzPct val="100000"/>
              <a:buFont typeface="Wingdings" pitchFamily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i="0" u="none" strike="noStrike" kern="1200" cap="none" spc="0" baseline="0" dirty="0" smtClean="0">
                <a:solidFill>
                  <a:srgbClr val="1F497D"/>
                </a:solidFill>
                <a:uFillTx/>
                <a:latin typeface="Calibri"/>
              </a:rPr>
              <a:t>Domaines</a:t>
            </a:r>
            <a:r>
              <a:rPr lang="fr-FR" sz="2800" b="1" i="0" u="none" strike="noStrike" kern="1200" cap="none" spc="0" dirty="0" smtClean="0">
                <a:solidFill>
                  <a:srgbClr val="1F497D"/>
                </a:solidFill>
                <a:uFillTx/>
                <a:latin typeface="Calibri"/>
              </a:rPr>
              <a:t> de compétences</a:t>
            </a:r>
          </a:p>
          <a:p>
            <a:pPr marL="1028700" lvl="1" indent="-571500" algn="just">
              <a:lnSpc>
                <a:spcPct val="150000"/>
              </a:lnSpc>
              <a:spcBef>
                <a:spcPts val="700"/>
              </a:spcBef>
              <a:buSzPct val="100000"/>
              <a:buFont typeface="Wingdings" pitchFamily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baseline="0" dirty="0" smtClean="0">
                <a:solidFill>
                  <a:srgbClr val="1F497D"/>
                </a:solidFill>
                <a:latin typeface="Calibri"/>
              </a:rPr>
              <a:t>BNETD</a:t>
            </a:r>
            <a:r>
              <a:rPr lang="fr-FR" sz="2800" b="1" dirty="0" smtClean="0">
                <a:solidFill>
                  <a:srgbClr val="1F497D"/>
                </a:solidFill>
                <a:latin typeface="Calibri"/>
              </a:rPr>
              <a:t> en chiffres</a:t>
            </a:r>
          </a:p>
          <a:p>
            <a:pPr marL="1028700" lvl="1" indent="-571500" algn="just">
              <a:lnSpc>
                <a:spcPct val="150000"/>
              </a:lnSpc>
              <a:spcBef>
                <a:spcPts val="700"/>
              </a:spcBef>
              <a:buSzPct val="100000"/>
              <a:buFont typeface="Wingdings" pitchFamily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dirty="0" smtClean="0">
                <a:solidFill>
                  <a:srgbClr val="1F497D"/>
                </a:solidFill>
                <a:latin typeface="Calibri"/>
              </a:rPr>
              <a:t>BNETD à l’international</a:t>
            </a:r>
            <a:endParaRPr lang="fr-FR" sz="2800" b="1" i="0" u="none" strike="noStrike" kern="1200" cap="none" spc="0" baseline="0" dirty="0">
              <a:solidFill>
                <a:srgbClr val="1F497D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059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-6772"/>
            <a:ext cx="9180512" cy="6857999"/>
          </a:xfrm>
        </p:spPr>
      </p:pic>
      <p:pic>
        <p:nvPicPr>
          <p:cNvPr id="2" name="CDA31B7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1268760"/>
            <a:ext cx="8723027" cy="4902873"/>
          </a:xfrm>
          <a:prstGeom prst="rect">
            <a:avLst/>
          </a:prstGeom>
        </p:spPr>
      </p:pic>
      <p:sp>
        <p:nvSpPr>
          <p:cNvPr id="7" name="Sous-titre 4"/>
          <p:cNvSpPr txBox="1">
            <a:spLocks/>
          </p:cNvSpPr>
          <p:nvPr/>
        </p:nvSpPr>
        <p:spPr>
          <a:xfrm>
            <a:off x="2555776" y="188640"/>
            <a:ext cx="6506681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800" b="1" dirty="0" smtClean="0"/>
              <a:t>1</a:t>
            </a:r>
            <a:r>
              <a:rPr lang="fr-FR" sz="2800" b="1" baseline="30000" dirty="0" smtClean="0"/>
              <a:t>ère</a:t>
            </a:r>
            <a:r>
              <a:rPr lang="fr-FR" sz="2800" b="1" dirty="0" smtClean="0"/>
              <a:t> partie : </a:t>
            </a:r>
            <a:r>
              <a:rPr lang="fr-FR" sz="2800" b="1" dirty="0" smtClean="0"/>
              <a:t>PRESENTATION </a:t>
            </a:r>
            <a:r>
              <a:rPr lang="fr-FR" sz="2800" b="1" dirty="0" smtClean="0"/>
              <a:t>DU BNETD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62712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6772"/>
            <a:ext cx="9180512" cy="6857999"/>
          </a:xfrm>
        </p:spPr>
      </p:pic>
      <p:sp>
        <p:nvSpPr>
          <p:cNvPr id="4" name="ZoneTexte 1"/>
          <p:cNvSpPr txBox="1">
            <a:spLocks noChangeArrowheads="1"/>
          </p:cNvSpPr>
          <p:nvPr/>
        </p:nvSpPr>
        <p:spPr bwMode="auto">
          <a:xfrm>
            <a:off x="4788024" y="31750"/>
            <a:ext cx="4176464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Calibri" pitchFamily="34" charset="0"/>
              </a:rPr>
              <a:t>PRESENTATION DU BNETD</a:t>
            </a:r>
            <a:endParaRPr lang="fr-F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3" name="Diagramme 2"/>
          <p:cNvGraphicFramePr/>
          <p:nvPr>
            <p:extLst/>
          </p:nvPr>
        </p:nvGraphicFramePr>
        <p:xfrm>
          <a:off x="107504" y="1138101"/>
          <a:ext cx="885698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-36512" y="4953362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1978</a:t>
            </a:r>
            <a:endParaRPr lang="fr-FR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47664" y="3307631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1994</a:t>
            </a:r>
            <a:endParaRPr lang="fr-FR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860032" y="1844824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1996</a:t>
            </a:r>
            <a:endParaRPr lang="fr-FR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889863"/>
            <a:ext cx="7325940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  <a:spcBef>
                <a:spcPts val="7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dirty="0" smtClean="0">
                <a:solidFill>
                  <a:srgbClr val="1F497D"/>
                </a:solidFill>
              </a:rPr>
              <a:t>Historique</a:t>
            </a:r>
            <a:endParaRPr lang="fr-FR" sz="2800" b="1" kern="0" dirty="0">
              <a:solidFill>
                <a:srgbClr val="1F497D"/>
              </a:solidFill>
            </a:endParaRPr>
          </a:p>
        </p:txBody>
      </p:sp>
      <p:sp>
        <p:nvSpPr>
          <p:cNvPr id="16" name="Sous-titre 4"/>
          <p:cNvSpPr txBox="1">
            <a:spLocks/>
          </p:cNvSpPr>
          <p:nvPr/>
        </p:nvSpPr>
        <p:spPr>
          <a:xfrm>
            <a:off x="2555776" y="48662"/>
            <a:ext cx="6506681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800" b="1" dirty="0" smtClean="0"/>
              <a:t>1</a:t>
            </a:r>
            <a:r>
              <a:rPr lang="fr-FR" sz="2800" b="1" baseline="30000" dirty="0" smtClean="0"/>
              <a:t>ère</a:t>
            </a:r>
            <a:r>
              <a:rPr lang="fr-FR" sz="2800" b="1" dirty="0" smtClean="0"/>
              <a:t> partie : </a:t>
            </a:r>
            <a:r>
              <a:rPr lang="fr-FR" sz="2800" b="1" dirty="0" smtClean="0"/>
              <a:t>PRESENTATION </a:t>
            </a:r>
            <a:r>
              <a:rPr lang="fr-FR" sz="2800" b="1" dirty="0" smtClean="0"/>
              <a:t>DU BNETD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85407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73" y="-49946"/>
            <a:ext cx="9180512" cy="6857999"/>
          </a:xfrm>
        </p:spPr>
      </p:pic>
      <p:sp>
        <p:nvSpPr>
          <p:cNvPr id="10" name="Ellipse 17"/>
          <p:cNvSpPr/>
          <p:nvPr/>
        </p:nvSpPr>
        <p:spPr>
          <a:xfrm>
            <a:off x="2871663" y="1807620"/>
            <a:ext cx="3096341" cy="189129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2" name="Forme libre 12"/>
          <p:cNvSpPr/>
          <p:nvPr/>
        </p:nvSpPr>
        <p:spPr>
          <a:xfrm>
            <a:off x="6564372" y="4619197"/>
            <a:ext cx="2448269" cy="13818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81846"/>
              <a:gd name="f7" fmla="val 2232248"/>
              <a:gd name="f8" fmla="val 2232247"/>
              <a:gd name="f9" fmla="val 372049"/>
              <a:gd name="f10" fmla="val 166572"/>
              <a:gd name="f11" fmla="val 63831"/>
              <a:gd name="f12" fmla="val 1"/>
              <a:gd name="f13" fmla="val 142572"/>
              <a:gd name="f14" fmla="+- 0 0 -90"/>
              <a:gd name="f15" fmla="*/ f3 1 1381846"/>
              <a:gd name="f16" fmla="*/ f4 1 2232248"/>
              <a:gd name="f17" fmla="+- f7 0 f5"/>
              <a:gd name="f18" fmla="+- f6 0 f5"/>
              <a:gd name="f19" fmla="*/ f14 f0 1"/>
              <a:gd name="f20" fmla="*/ f18 1 1381846"/>
              <a:gd name="f21" fmla="*/ f17 1 2232248"/>
              <a:gd name="f22" fmla="*/ 0 f18 1"/>
              <a:gd name="f23" fmla="*/ 0 f17 1"/>
              <a:gd name="f24" fmla="*/ 1151534 f18 1"/>
              <a:gd name="f25" fmla="*/ 1381846 f18 1"/>
              <a:gd name="f26" fmla="*/ 230312 f17 1"/>
              <a:gd name="f27" fmla="*/ 2232248 f17 1"/>
              <a:gd name="f28" fmla="*/ f19 1 f2"/>
              <a:gd name="f29" fmla="*/ f22 1 1381846"/>
              <a:gd name="f30" fmla="*/ f23 1 2232248"/>
              <a:gd name="f31" fmla="*/ f24 1 1381846"/>
              <a:gd name="f32" fmla="*/ f25 1 1381846"/>
              <a:gd name="f33" fmla="*/ f26 1 2232248"/>
              <a:gd name="f34" fmla="*/ f27 1 2232248"/>
              <a:gd name="f35" fmla="*/ f5 1 f20"/>
              <a:gd name="f36" fmla="*/ f6 1 f20"/>
              <a:gd name="f37" fmla="*/ f5 1 f21"/>
              <a:gd name="f38" fmla="*/ f7 1 f21"/>
              <a:gd name="f39" fmla="+- f28 0 f1"/>
              <a:gd name="f40" fmla="*/ f29 1 f20"/>
              <a:gd name="f41" fmla="*/ f30 1 f21"/>
              <a:gd name="f42" fmla="*/ f31 1 f20"/>
              <a:gd name="f43" fmla="*/ f32 1 f20"/>
              <a:gd name="f44" fmla="*/ f33 1 f21"/>
              <a:gd name="f45" fmla="*/ f34 1 f21"/>
              <a:gd name="f46" fmla="*/ f35 f15 1"/>
              <a:gd name="f47" fmla="*/ f36 f15 1"/>
              <a:gd name="f48" fmla="*/ f38 f16 1"/>
              <a:gd name="f49" fmla="*/ f37 f16 1"/>
              <a:gd name="f50" fmla="*/ f40 f15 1"/>
              <a:gd name="f51" fmla="*/ f41 f16 1"/>
              <a:gd name="f52" fmla="*/ f42 f15 1"/>
              <a:gd name="f53" fmla="*/ f43 f15 1"/>
              <a:gd name="f54" fmla="*/ f44 f16 1"/>
              <a:gd name="f55" fmla="*/ f45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9">
                <a:pos x="f50" y="f51"/>
              </a:cxn>
              <a:cxn ang="f39">
                <a:pos x="f52" y="f51"/>
              </a:cxn>
              <a:cxn ang="f39">
                <a:pos x="f53" y="f54"/>
              </a:cxn>
              <a:cxn ang="f39">
                <a:pos x="f53" y="f55"/>
              </a:cxn>
              <a:cxn ang="f39">
                <a:pos x="f50" y="f55"/>
              </a:cxn>
              <a:cxn ang="f39">
                <a:pos x="f50" y="f51"/>
              </a:cxn>
            </a:cxnLst>
            <a:rect l="f46" t="f49" r="f47" b="f48"/>
            <a:pathLst>
              <a:path w="1381846" h="2232248">
                <a:moveTo>
                  <a:pt x="f5" y="f8"/>
                </a:moveTo>
                <a:lnTo>
                  <a:pt x="f5" y="f9"/>
                </a:lnTo>
                <a:cubicBezTo>
                  <a:pt x="f5" y="f10"/>
                  <a:pt x="f11" y="f12"/>
                  <a:pt x="f13" y="f12"/>
                </a:cubicBezTo>
                <a:lnTo>
                  <a:pt x="f6" y="f12"/>
                </a:lnTo>
                <a:lnTo>
                  <a:pt x="f6" y="f8"/>
                </a:lnTo>
                <a:lnTo>
                  <a:pt x="f5" y="f8"/>
                </a:lnTo>
                <a:close/>
              </a:path>
            </a:pathLst>
          </a:custGeom>
          <a:solidFill>
            <a:srgbClr val="C0504D"/>
          </a:solidFill>
          <a:ln w="25402">
            <a:solidFill>
              <a:srgbClr val="FFFFFF"/>
            </a:solidFill>
            <a:prstDash val="solid"/>
          </a:ln>
        </p:spPr>
        <p:txBody>
          <a:bodyPr vert="horz" wrap="square" lIns="128016" tIns="128016" rIns="128016" bIns="473476" anchor="ctr" anchorCtr="1" compatLnSpc="1">
            <a:noAutofit/>
          </a:bodyPr>
          <a:lstStyle/>
          <a:p>
            <a:pPr marR="0" lvl="0" indent="0" algn="ctr" defTabSz="800100" fontAlgn="auto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800" b="1" kern="0" dirty="0" smtClean="0">
              <a:solidFill>
                <a:srgbClr val="1F497D"/>
              </a:solidFill>
            </a:endParaRPr>
          </a:p>
          <a:p>
            <a:pPr marR="0" lvl="0" indent="0" algn="ctr" defTabSz="800100" fontAlgn="auto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kern="0" dirty="0" smtClean="0">
                <a:solidFill>
                  <a:srgbClr val="1F497D"/>
                </a:solidFill>
              </a:rPr>
              <a:t>SUIVI </a:t>
            </a:r>
            <a:r>
              <a:rPr lang="fr-FR" sz="2800" b="1" kern="0" dirty="0">
                <a:solidFill>
                  <a:srgbClr val="1F497D"/>
                </a:solidFill>
              </a:rPr>
              <a:t>ET CONTROLE</a:t>
            </a:r>
          </a:p>
        </p:txBody>
      </p:sp>
      <p:sp>
        <p:nvSpPr>
          <p:cNvPr id="13" name="Forme libre 13"/>
          <p:cNvSpPr/>
          <p:nvPr/>
        </p:nvSpPr>
        <p:spPr>
          <a:xfrm>
            <a:off x="409896" y="4601863"/>
            <a:ext cx="2448269" cy="13818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232248"/>
              <a:gd name="f7" fmla="val 1381846"/>
              <a:gd name="f8" fmla="val 2001936"/>
              <a:gd name="f9" fmla="val 2129134"/>
              <a:gd name="f10" fmla="val 103114"/>
              <a:gd name="f11" fmla="val 230312"/>
              <a:gd name="f12" fmla="+- 0 0 -90"/>
              <a:gd name="f13" fmla="*/ f3 1 2232248"/>
              <a:gd name="f14" fmla="*/ f4 1 1381846"/>
              <a:gd name="f15" fmla="+- f7 0 f5"/>
              <a:gd name="f16" fmla="+- f6 0 f5"/>
              <a:gd name="f17" fmla="*/ f12 f0 1"/>
              <a:gd name="f18" fmla="*/ f16 1 2232248"/>
              <a:gd name="f19" fmla="*/ f15 1 1381846"/>
              <a:gd name="f20" fmla="*/ 0 f16 1"/>
              <a:gd name="f21" fmla="*/ 0 f15 1"/>
              <a:gd name="f22" fmla="*/ 2001936 f16 1"/>
              <a:gd name="f23" fmla="*/ 2232248 f16 1"/>
              <a:gd name="f24" fmla="*/ 230312 f15 1"/>
              <a:gd name="f25" fmla="*/ 1381846 f15 1"/>
              <a:gd name="f26" fmla="*/ f17 1 f2"/>
              <a:gd name="f27" fmla="*/ f20 1 2232248"/>
              <a:gd name="f28" fmla="*/ f21 1 1381846"/>
              <a:gd name="f29" fmla="*/ f22 1 2232248"/>
              <a:gd name="f30" fmla="*/ f23 1 2232248"/>
              <a:gd name="f31" fmla="*/ f24 1 1381846"/>
              <a:gd name="f32" fmla="*/ f25 1 1381846"/>
              <a:gd name="f33" fmla="*/ f5 1 f18"/>
              <a:gd name="f34" fmla="*/ f6 1 f18"/>
              <a:gd name="f35" fmla="*/ f5 1 f19"/>
              <a:gd name="f36" fmla="*/ f7 1 f19"/>
              <a:gd name="f37" fmla="+- f26 0 f1"/>
              <a:gd name="f38" fmla="*/ f27 1 f18"/>
              <a:gd name="f39" fmla="*/ f28 1 f19"/>
              <a:gd name="f40" fmla="*/ f29 1 f18"/>
              <a:gd name="f41" fmla="*/ f30 1 f18"/>
              <a:gd name="f42" fmla="*/ f31 1 f19"/>
              <a:gd name="f43" fmla="*/ f32 1 f19"/>
              <a:gd name="f44" fmla="*/ f33 f13 1"/>
              <a:gd name="f45" fmla="*/ f34 f13 1"/>
              <a:gd name="f46" fmla="*/ f36 f14 1"/>
              <a:gd name="f47" fmla="*/ f35 f14 1"/>
              <a:gd name="f48" fmla="*/ f38 f13 1"/>
              <a:gd name="f49" fmla="*/ f39 f14 1"/>
              <a:gd name="f50" fmla="*/ f40 f13 1"/>
              <a:gd name="f51" fmla="*/ f41 f13 1"/>
              <a:gd name="f52" fmla="*/ f42 f14 1"/>
              <a:gd name="f53" fmla="*/ f4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48" y="f49"/>
              </a:cxn>
              <a:cxn ang="f37">
                <a:pos x="f50" y="f49"/>
              </a:cxn>
              <a:cxn ang="f37">
                <a:pos x="f51" y="f52"/>
              </a:cxn>
              <a:cxn ang="f37">
                <a:pos x="f51" y="f53"/>
              </a:cxn>
              <a:cxn ang="f37">
                <a:pos x="f48" y="f53"/>
              </a:cxn>
              <a:cxn ang="f37">
                <a:pos x="f48" y="f49"/>
              </a:cxn>
            </a:cxnLst>
            <a:rect l="f44" t="f47" r="f45" b="f46"/>
            <a:pathLst>
              <a:path w="2232248" h="1381846">
                <a:moveTo>
                  <a:pt x="f5" y="f5"/>
                </a:moveTo>
                <a:lnTo>
                  <a:pt x="f8" y="f5"/>
                </a:lnTo>
                <a:cubicBezTo>
                  <a:pt x="f9" y="f5"/>
                  <a:pt x="f6" y="f10"/>
                  <a:pt x="f6" y="f11"/>
                </a:cubicBezTo>
                <a:lnTo>
                  <a:pt x="f6" y="f7"/>
                </a:lnTo>
                <a:lnTo>
                  <a:pt x="f5" y="f7"/>
                </a:lnTo>
                <a:lnTo>
                  <a:pt x="f5" y="f5"/>
                </a:lnTo>
                <a:close/>
              </a:path>
            </a:pathLst>
          </a:custGeom>
          <a:solidFill>
            <a:srgbClr val="9BBB59"/>
          </a:solidFill>
          <a:ln w="25402">
            <a:solidFill>
              <a:srgbClr val="FFFFFF"/>
            </a:solidFill>
            <a:prstDash val="solid"/>
          </a:ln>
        </p:spPr>
        <p:txBody>
          <a:bodyPr vert="horz" wrap="square" lIns="128016" tIns="128016" rIns="128016" bIns="473476" anchor="ctr" anchorCtr="1" compatLnSpc="1">
            <a:noAutofit/>
          </a:bodyPr>
          <a:lstStyle/>
          <a:p>
            <a:pPr marL="0" marR="0" lvl="0" indent="0" algn="ctr" defTabSz="800100" rtl="0" fontAlgn="auto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800" b="1" i="0" u="none" strike="noStrike" kern="1200" cap="none" spc="0" baseline="0" dirty="0">
              <a:solidFill>
                <a:schemeClr val="tx2"/>
              </a:solidFill>
              <a:uFillTx/>
              <a:latin typeface="Calibri"/>
            </a:endParaRPr>
          </a:p>
          <a:p>
            <a:pPr marL="0" marR="0" lvl="0" indent="0" algn="ctr" defTabSz="800100" rtl="0" fontAlgn="auto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kern="0" dirty="0">
                <a:solidFill>
                  <a:srgbClr val="1F497D"/>
                </a:solidFill>
              </a:rPr>
              <a:t>ASSISTANCE &amp; CONSEIL</a:t>
            </a:r>
          </a:p>
        </p:txBody>
      </p:sp>
      <p:sp>
        <p:nvSpPr>
          <p:cNvPr id="14" name="Forme libre 14"/>
          <p:cNvSpPr/>
          <p:nvPr/>
        </p:nvSpPr>
        <p:spPr>
          <a:xfrm>
            <a:off x="3519735" y="4628616"/>
            <a:ext cx="2448269" cy="135509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232248"/>
              <a:gd name="f7" fmla="val 1381846"/>
              <a:gd name="f8" fmla="val 230312"/>
              <a:gd name="f9" fmla="val 103114"/>
              <a:gd name="f10" fmla="val 1278732"/>
              <a:gd name="f11" fmla="val 1151534"/>
              <a:gd name="f12" fmla="+- 0 0 -90"/>
              <a:gd name="f13" fmla="*/ f3 1 2232248"/>
              <a:gd name="f14" fmla="*/ f4 1 1381846"/>
              <a:gd name="f15" fmla="+- f7 0 f5"/>
              <a:gd name="f16" fmla="+- f6 0 f5"/>
              <a:gd name="f17" fmla="*/ f12 f0 1"/>
              <a:gd name="f18" fmla="*/ f16 1 2232248"/>
              <a:gd name="f19" fmla="*/ f15 1 1381846"/>
              <a:gd name="f20" fmla="*/ 0 f16 1"/>
              <a:gd name="f21" fmla="*/ 0 f15 1"/>
              <a:gd name="f22" fmla="*/ 2001936 f16 1"/>
              <a:gd name="f23" fmla="*/ 2232248 f16 1"/>
              <a:gd name="f24" fmla="*/ 230312 f15 1"/>
              <a:gd name="f25" fmla="*/ 1381846 f15 1"/>
              <a:gd name="f26" fmla="*/ f17 1 f2"/>
              <a:gd name="f27" fmla="*/ f20 1 2232248"/>
              <a:gd name="f28" fmla="*/ f21 1 1381846"/>
              <a:gd name="f29" fmla="*/ f22 1 2232248"/>
              <a:gd name="f30" fmla="*/ f23 1 2232248"/>
              <a:gd name="f31" fmla="*/ f24 1 1381846"/>
              <a:gd name="f32" fmla="*/ f25 1 1381846"/>
              <a:gd name="f33" fmla="*/ f5 1 f18"/>
              <a:gd name="f34" fmla="*/ f6 1 f18"/>
              <a:gd name="f35" fmla="*/ f5 1 f19"/>
              <a:gd name="f36" fmla="*/ f7 1 f19"/>
              <a:gd name="f37" fmla="+- f26 0 f1"/>
              <a:gd name="f38" fmla="*/ f27 1 f18"/>
              <a:gd name="f39" fmla="*/ f28 1 f19"/>
              <a:gd name="f40" fmla="*/ f29 1 f18"/>
              <a:gd name="f41" fmla="*/ f30 1 f18"/>
              <a:gd name="f42" fmla="*/ f31 1 f19"/>
              <a:gd name="f43" fmla="*/ f32 1 f19"/>
              <a:gd name="f44" fmla="*/ f33 f13 1"/>
              <a:gd name="f45" fmla="*/ f34 f13 1"/>
              <a:gd name="f46" fmla="*/ f36 f14 1"/>
              <a:gd name="f47" fmla="*/ f35 f14 1"/>
              <a:gd name="f48" fmla="*/ f38 f13 1"/>
              <a:gd name="f49" fmla="*/ f39 f14 1"/>
              <a:gd name="f50" fmla="*/ f40 f13 1"/>
              <a:gd name="f51" fmla="*/ f41 f13 1"/>
              <a:gd name="f52" fmla="*/ f42 f14 1"/>
              <a:gd name="f53" fmla="*/ f43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48" y="f49"/>
              </a:cxn>
              <a:cxn ang="f37">
                <a:pos x="f50" y="f49"/>
              </a:cxn>
              <a:cxn ang="f37">
                <a:pos x="f51" y="f52"/>
              </a:cxn>
              <a:cxn ang="f37">
                <a:pos x="f51" y="f53"/>
              </a:cxn>
              <a:cxn ang="f37">
                <a:pos x="f48" y="f53"/>
              </a:cxn>
              <a:cxn ang="f37">
                <a:pos x="f48" y="f49"/>
              </a:cxn>
            </a:cxnLst>
            <a:rect l="f44" t="f47" r="f45" b="f46"/>
            <a:pathLst>
              <a:path w="2232248" h="1381846">
                <a:moveTo>
                  <a:pt x="f6" y="f7"/>
                </a:moveTo>
                <a:lnTo>
                  <a:pt x="f8" y="f7"/>
                </a:lnTo>
                <a:cubicBezTo>
                  <a:pt x="f9" y="f7"/>
                  <a:pt x="f5" y="f10"/>
                  <a:pt x="f5" y="f11"/>
                </a:cubicBezTo>
                <a:lnTo>
                  <a:pt x="f5" y="f5"/>
                </a:lnTo>
                <a:lnTo>
                  <a:pt x="f6" y="f5"/>
                </a:lnTo>
                <a:lnTo>
                  <a:pt x="f6" y="f7"/>
                </a:lnTo>
                <a:close/>
              </a:path>
            </a:pathLst>
          </a:custGeom>
          <a:solidFill>
            <a:srgbClr val="8064A2"/>
          </a:solidFill>
          <a:ln w="25402">
            <a:solidFill>
              <a:srgbClr val="FFFFFF"/>
            </a:solidFill>
            <a:prstDash val="solid"/>
          </a:ln>
        </p:spPr>
        <p:txBody>
          <a:bodyPr vert="horz" wrap="square" lIns="128016" tIns="473476" rIns="128016" bIns="128016" anchor="ctr" anchorCtr="1" compatLnSpc="1">
            <a:noAutofit/>
          </a:bodyPr>
          <a:lstStyle/>
          <a:p>
            <a:pPr algn="ctr" defTabSz="800100">
              <a:lnSpc>
                <a:spcPct val="90000"/>
              </a:lnSpc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kern="0" dirty="0">
                <a:solidFill>
                  <a:srgbClr val="1F497D"/>
                </a:solidFill>
              </a:rPr>
              <a:t>CONCEPTION ET ETUDES</a:t>
            </a:r>
          </a:p>
        </p:txBody>
      </p:sp>
      <p:sp>
        <p:nvSpPr>
          <p:cNvPr id="16" name="ZoneTexte 9"/>
          <p:cNvSpPr txBox="1"/>
          <p:nvPr/>
        </p:nvSpPr>
        <p:spPr>
          <a:xfrm>
            <a:off x="3048945" y="2470381"/>
            <a:ext cx="2736305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2317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kern="0" dirty="0" smtClean="0">
                <a:solidFill>
                  <a:srgbClr val="1F497D"/>
                </a:solidFill>
              </a:rPr>
              <a:t>MI</a:t>
            </a:r>
            <a:r>
              <a:rPr lang="fr-FR" sz="2800" b="1" kern="0" dirty="0">
                <a:solidFill>
                  <a:srgbClr val="1F497D"/>
                </a:solidFill>
              </a:rPr>
              <a:t>SS</a:t>
            </a:r>
            <a:r>
              <a:rPr lang="fr-FR" sz="2800" b="1" kern="0" dirty="0" smtClean="0">
                <a:solidFill>
                  <a:srgbClr val="1F497D"/>
                </a:solidFill>
              </a:rPr>
              <a:t>IONS</a:t>
            </a:r>
            <a:endParaRPr lang="fr-FR" sz="2800" b="1" kern="0" dirty="0">
              <a:solidFill>
                <a:srgbClr val="1F497D"/>
              </a:solidFill>
            </a:endParaRPr>
          </a:p>
        </p:txBody>
      </p:sp>
      <p:sp>
        <p:nvSpPr>
          <p:cNvPr id="18" name="Sous-titre 4"/>
          <p:cNvSpPr txBox="1">
            <a:spLocks/>
          </p:cNvSpPr>
          <p:nvPr/>
        </p:nvSpPr>
        <p:spPr>
          <a:xfrm>
            <a:off x="2555776" y="48662"/>
            <a:ext cx="6506681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800" b="1" dirty="0" smtClean="0"/>
              <a:t>1</a:t>
            </a:r>
            <a:r>
              <a:rPr lang="fr-FR" sz="2800" b="1" baseline="30000" dirty="0" smtClean="0"/>
              <a:t>ère</a:t>
            </a:r>
            <a:r>
              <a:rPr lang="fr-FR" sz="2800" b="1" dirty="0" smtClean="0"/>
              <a:t> partie : </a:t>
            </a:r>
            <a:r>
              <a:rPr lang="fr-FR" sz="2800" b="1" dirty="0" smtClean="0"/>
              <a:t>PRESENTATION </a:t>
            </a:r>
            <a:r>
              <a:rPr lang="fr-FR" sz="2800" b="1" dirty="0" smtClean="0"/>
              <a:t>DU BNETD</a:t>
            </a:r>
            <a:endParaRPr lang="fr-FR" sz="2800" b="1" dirty="0"/>
          </a:p>
        </p:txBody>
      </p:sp>
      <p:cxnSp>
        <p:nvCxnSpPr>
          <p:cNvPr id="3" name="Connecteur droit avec flèche 2"/>
          <p:cNvCxnSpPr/>
          <p:nvPr/>
        </p:nvCxnSpPr>
        <p:spPr>
          <a:xfrm flipH="1">
            <a:off x="1979712" y="3212976"/>
            <a:ext cx="1069233" cy="1388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4572000" y="3698910"/>
            <a:ext cx="19829" cy="9029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5935403" y="3055158"/>
            <a:ext cx="1660933" cy="1546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7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80512" cy="6857999"/>
          </a:xfrm>
        </p:spPr>
      </p:pic>
      <p:sp>
        <p:nvSpPr>
          <p:cNvPr id="1048586" name="ZoneTexte 1"/>
          <p:cNvSpPr txBox="1">
            <a:spLocks noChangeArrowheads="1"/>
          </p:cNvSpPr>
          <p:nvPr/>
        </p:nvSpPr>
        <p:spPr bwMode="auto">
          <a:xfrm>
            <a:off x="3275856" y="628099"/>
            <a:ext cx="3286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Calibri" pitchFamily="34" charset="0"/>
              </a:rPr>
              <a:t>PLAN</a:t>
            </a:r>
            <a:endParaRPr lang="fr-F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756" y="671168"/>
            <a:ext cx="89101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  <a:spcBef>
                <a:spcPts val="7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dirty="0" smtClean="0">
                <a:solidFill>
                  <a:srgbClr val="1F497D"/>
                </a:solidFill>
              </a:rPr>
              <a:t>Domaines de compétences</a:t>
            </a:r>
            <a:endParaRPr lang="fr-FR" sz="2800" b="1" kern="0" dirty="0">
              <a:solidFill>
                <a:srgbClr val="1F497D"/>
              </a:solidFill>
            </a:endParaRPr>
          </a:p>
        </p:txBody>
      </p:sp>
      <p:sp>
        <p:nvSpPr>
          <p:cNvPr id="13" name="Sous-titre 4"/>
          <p:cNvSpPr txBox="1">
            <a:spLocks/>
          </p:cNvSpPr>
          <p:nvPr/>
        </p:nvSpPr>
        <p:spPr>
          <a:xfrm>
            <a:off x="2555776" y="48662"/>
            <a:ext cx="6506681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800" b="1" dirty="0" smtClean="0"/>
              <a:t>1</a:t>
            </a:r>
            <a:r>
              <a:rPr lang="fr-FR" sz="2800" b="1" baseline="30000" dirty="0" smtClean="0"/>
              <a:t>ère</a:t>
            </a:r>
            <a:r>
              <a:rPr lang="fr-FR" sz="2800" b="1" dirty="0" smtClean="0"/>
              <a:t> partie : </a:t>
            </a:r>
            <a:r>
              <a:rPr lang="fr-FR" sz="2800" b="1" dirty="0" smtClean="0"/>
              <a:t>PRESENTATION </a:t>
            </a:r>
            <a:r>
              <a:rPr lang="fr-FR" sz="2800" b="1" dirty="0" smtClean="0"/>
              <a:t>DU BNETD</a:t>
            </a:r>
            <a:endParaRPr lang="fr-FR" sz="2800" b="1" dirty="0"/>
          </a:p>
        </p:txBody>
      </p:sp>
      <p:graphicFrame>
        <p:nvGraphicFramePr>
          <p:cNvPr id="7" name="Espace réservé du conten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7799734"/>
              </p:ext>
            </p:extLst>
          </p:nvPr>
        </p:nvGraphicFramePr>
        <p:xfrm>
          <a:off x="-180528" y="1243050"/>
          <a:ext cx="9721080" cy="5691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3051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80512" cy="6857999"/>
          </a:xfrm>
        </p:spPr>
      </p:pic>
      <p:sp>
        <p:nvSpPr>
          <p:cNvPr id="1048586" name="ZoneTexte 1"/>
          <p:cNvSpPr txBox="1">
            <a:spLocks noChangeArrowheads="1"/>
          </p:cNvSpPr>
          <p:nvPr/>
        </p:nvSpPr>
        <p:spPr bwMode="auto">
          <a:xfrm>
            <a:off x="3275856" y="578835"/>
            <a:ext cx="3286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Calibri" pitchFamily="34" charset="0"/>
              </a:rPr>
              <a:t>PLAN</a:t>
            </a:r>
            <a:endParaRPr lang="fr-F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Picture 2" descr="C:\Users\gthierry-joel\Desktop\DOSSIER 2018\Dossier Marketing\PowerPoint\Fonds BNETD\logo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2398" y="3410703"/>
            <a:ext cx="2665466" cy="6663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arenthèse ouvrante 22"/>
          <p:cNvSpPr/>
          <p:nvPr/>
        </p:nvSpPr>
        <p:spPr>
          <a:xfrm>
            <a:off x="3563892" y="2185696"/>
            <a:ext cx="466370" cy="37635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8333"/>
              <a:gd name="f9" fmla="+- 0 0 -180"/>
              <a:gd name="f10" fmla="+- 0 0 -360"/>
              <a:gd name="f11" fmla="abs f3"/>
              <a:gd name="f12" fmla="abs f4"/>
              <a:gd name="f13" fmla="abs f5"/>
              <a:gd name="f14" fmla="+- 2700000 f1 0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+- f14 0 f1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7 1"/>
              <a:gd name="f34" fmla="val f31"/>
              <a:gd name="f35" fmla="val f32"/>
              <a:gd name="f36" fmla="*/ f33 1 f0"/>
              <a:gd name="f37" fmla="*/ f6 f30 1"/>
              <a:gd name="f38" fmla="+- f35 0 f6"/>
              <a:gd name="f39" fmla="+- f34 0 f6"/>
              <a:gd name="f40" fmla="+- 0 0 f36"/>
              <a:gd name="f41" fmla="*/ f34 f30 1"/>
              <a:gd name="f42" fmla="*/ f35 f30 1"/>
              <a:gd name="f43" fmla="min f39 f38"/>
              <a:gd name="f44" fmla="+- 0 0 f40"/>
              <a:gd name="f45" fmla="*/ f39 f30 1"/>
              <a:gd name="f46" fmla="*/ f43 f8 1"/>
              <a:gd name="f47" fmla="*/ f44 f0 1"/>
              <a:gd name="f48" fmla="*/ f46 1 100000"/>
              <a:gd name="f49" fmla="*/ f47 1 f7"/>
              <a:gd name="f50" fmla="+- f49 0 f1"/>
              <a:gd name="f51" fmla="*/ f48 f30 1"/>
              <a:gd name="f52" fmla="cos 1 f50"/>
              <a:gd name="f53" fmla="sin 1 f50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39 1"/>
              <a:gd name="f61" fmla="*/ f59 f48 1"/>
              <a:gd name="f62" fmla="+- f34 0 f60"/>
              <a:gd name="f63" fmla="+- f48 0 f61"/>
              <a:gd name="f64" fmla="+- f35 f61 0"/>
              <a:gd name="f65" fmla="+- f64 0 f48"/>
              <a:gd name="f66" fmla="*/ f62 f30 1"/>
              <a:gd name="f67" fmla="*/ f63 f30 1"/>
              <a:gd name="f68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1" y="f37"/>
              </a:cxn>
              <a:cxn ang="f29">
                <a:pos x="f41" y="f42"/>
              </a:cxn>
            </a:cxnLst>
            <a:rect l="f66" t="f67" r="f41" b="f68"/>
            <a:pathLst>
              <a:path stroke="0">
                <a:moveTo>
                  <a:pt x="f41" y="f42"/>
                </a:moveTo>
                <a:arcTo wR="f45" hR="f51" stAng="f1" swAng="f1"/>
                <a:lnTo>
                  <a:pt x="f37" y="f51"/>
                </a:lnTo>
                <a:arcTo wR="f45" hR="f51" stAng="f0" swAng="f1"/>
                <a:close/>
              </a:path>
              <a:path fill="none">
                <a:moveTo>
                  <a:pt x="f41" y="f42"/>
                </a:moveTo>
                <a:arcTo wR="f45" hR="f51" stAng="f1" swAng="f1"/>
                <a:lnTo>
                  <a:pt x="f37" y="f51"/>
                </a:lnTo>
                <a:arcTo wR="f45" hR="f51" stAng="f0" swAng="f1"/>
              </a:path>
            </a:pathLst>
          </a:custGeom>
          <a:noFill/>
          <a:ln w="38103">
            <a:solidFill>
              <a:srgbClr val="000000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Rectangle 23"/>
          <p:cNvSpPr/>
          <p:nvPr/>
        </p:nvSpPr>
        <p:spPr>
          <a:xfrm>
            <a:off x="4527750" y="1762597"/>
            <a:ext cx="2997677" cy="95410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b="1" i="0" u="none" strike="noStrike" kern="0" cap="none" spc="0" baseline="0" dirty="0" smtClean="0">
                <a:solidFill>
                  <a:srgbClr val="0070C0"/>
                </a:solidFill>
                <a:effectLst>
                  <a:outerShdw dist="38096" dir="2700000">
                    <a:srgbClr val="C0504D"/>
                  </a:outerShdw>
                </a:effectLst>
                <a:uFillTx/>
                <a:latin typeface="Calibri"/>
              </a:rPr>
              <a:t>1087</a:t>
            </a:r>
            <a:r>
              <a:rPr lang="fr-FR" sz="2800" b="1" i="0" u="none" strike="noStrike" kern="0" cap="none" spc="0" baseline="0" dirty="0" smtClean="0">
                <a:solidFill>
                  <a:srgbClr val="0070C0"/>
                </a:solidFill>
                <a:effectLst>
                  <a:outerShdw dist="38096" dir="2700000">
                    <a:srgbClr val="C0504D"/>
                  </a:outerShdw>
                </a:effectLst>
                <a:uFillTx/>
                <a:latin typeface="Calibri"/>
              </a:rPr>
              <a:t> </a:t>
            </a:r>
            <a:r>
              <a:rPr lang="fr-FR" sz="2400" b="1" i="0" u="none" strike="noStrike" kern="0" cap="none" spc="0" baseline="0" dirty="0">
                <a:solidFill>
                  <a:srgbClr val="0070C0"/>
                </a:solidFill>
                <a:effectLst>
                  <a:outerShdw dist="38096" dir="2700000">
                    <a:srgbClr val="C0504D"/>
                  </a:outerShdw>
                </a:effectLst>
                <a:uFillTx/>
                <a:latin typeface="Calibri"/>
              </a:rPr>
              <a:t>agents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1" i="0" u="none" strike="noStrike" kern="0" cap="none" spc="0" baseline="0" dirty="0">
                <a:solidFill>
                  <a:srgbClr val="376092"/>
                </a:solidFill>
                <a:uFillTx/>
                <a:latin typeface="Calibri"/>
              </a:rPr>
              <a:t>dont 45% de cadres</a:t>
            </a:r>
          </a:p>
        </p:txBody>
      </p:sp>
      <p:sp>
        <p:nvSpPr>
          <p:cNvPr id="10" name="Rectangle 24"/>
          <p:cNvSpPr/>
          <p:nvPr/>
        </p:nvSpPr>
        <p:spPr>
          <a:xfrm>
            <a:off x="4497741" y="5190875"/>
            <a:ext cx="4572000" cy="104643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400" b="1" i="0" u="none" strike="noStrike" kern="0" cap="none" spc="0" baseline="0" dirty="0">
                <a:solidFill>
                  <a:srgbClr val="0070C0"/>
                </a:solidFill>
                <a:effectLst>
                  <a:outerShdw dist="38096" dir="2700000">
                    <a:srgbClr val="C0504D"/>
                  </a:outerShdw>
                </a:effectLst>
                <a:uFillTx/>
                <a:latin typeface="Calibri"/>
              </a:rPr>
              <a:t>30</a:t>
            </a:r>
            <a:r>
              <a:rPr lang="fr-FR" sz="3200" b="1" i="0" u="none" strike="noStrike" kern="0" cap="none" spc="0" baseline="0" dirty="0">
                <a:solidFill>
                  <a:srgbClr val="0070C0"/>
                </a:solidFill>
                <a:effectLst>
                  <a:outerShdw dist="38096" dir="2700000">
                    <a:srgbClr val="C0504D"/>
                  </a:outerShdw>
                </a:effectLst>
                <a:uFillTx/>
                <a:latin typeface="Calibri"/>
              </a:rPr>
              <a:t> </a:t>
            </a:r>
            <a:r>
              <a:rPr lang="fr-FR" sz="2800" b="1" i="0" u="none" strike="noStrike" kern="0" cap="none" spc="0" baseline="0" dirty="0">
                <a:solidFill>
                  <a:srgbClr val="0070C0"/>
                </a:solidFill>
                <a:effectLst>
                  <a:outerShdw dist="38096" dir="2700000">
                    <a:srgbClr val="C0504D"/>
                  </a:outerShdw>
                </a:effectLst>
                <a:uFillTx/>
                <a:latin typeface="Calibri"/>
              </a:rPr>
              <a:t>milliards FCFA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1" i="0" u="none" strike="noStrike" kern="0" cap="none" spc="0" baseline="0" dirty="0">
                <a:solidFill>
                  <a:srgbClr val="376092"/>
                </a:solidFill>
                <a:uFillTx/>
                <a:latin typeface="Calibri"/>
              </a:rPr>
              <a:t>de chiffre d’affaires en 2016</a:t>
            </a:r>
          </a:p>
        </p:txBody>
      </p:sp>
      <p:sp>
        <p:nvSpPr>
          <p:cNvPr id="12" name="Rectangle 25"/>
          <p:cNvSpPr/>
          <p:nvPr/>
        </p:nvSpPr>
        <p:spPr>
          <a:xfrm>
            <a:off x="4319387" y="3462193"/>
            <a:ext cx="4572000" cy="11079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kern="0" dirty="0">
                <a:solidFill>
                  <a:srgbClr val="0070C0"/>
                </a:solidFill>
                <a:effectLst>
                  <a:outerShdw dist="38096" dir="2700000">
                    <a:srgbClr val="C0504D"/>
                  </a:outerShdw>
                </a:effectLst>
                <a:latin typeface="Calibri"/>
              </a:rPr>
              <a:t>Environ</a:t>
            </a:r>
            <a:r>
              <a:rPr lang="fr-FR" sz="4800" b="1" i="0" u="none" strike="noStrike" kern="0" cap="none" spc="0" baseline="0" dirty="0" smtClean="0">
                <a:solidFill>
                  <a:srgbClr val="0070C0"/>
                </a:solidFill>
                <a:effectLst>
                  <a:outerShdw dist="38096" dir="2700000">
                    <a:srgbClr val="C0504D"/>
                  </a:outerShdw>
                </a:effectLst>
                <a:uFillTx/>
                <a:latin typeface="Calibri"/>
              </a:rPr>
              <a:t> 200</a:t>
            </a:r>
            <a:r>
              <a:rPr lang="fr-FR" sz="3600" b="1" i="0" u="none" strike="noStrike" kern="0" cap="none" spc="0" baseline="0" dirty="0" smtClean="0">
                <a:solidFill>
                  <a:srgbClr val="0070C0"/>
                </a:solidFill>
                <a:effectLst>
                  <a:outerShdw dist="38096" dir="2700000">
                    <a:srgbClr val="C0504D"/>
                  </a:outerShdw>
                </a:effectLst>
                <a:uFillTx/>
                <a:latin typeface="Calibri"/>
              </a:rPr>
              <a:t> </a:t>
            </a:r>
            <a:r>
              <a:rPr lang="fr-FR" sz="3200" b="1" i="0" u="none" strike="noStrike" kern="0" cap="none" spc="0" baseline="0" dirty="0">
                <a:solidFill>
                  <a:srgbClr val="0070C0"/>
                </a:solidFill>
                <a:effectLst>
                  <a:outerShdw dist="38096" dir="2700000">
                    <a:srgbClr val="C0504D"/>
                  </a:outerShdw>
                </a:effectLst>
                <a:uFillTx/>
                <a:latin typeface="Calibri"/>
              </a:rPr>
              <a:t>projets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1" i="0" u="none" strike="noStrike" kern="0" cap="none" spc="0" baseline="0" dirty="0" smtClean="0">
                <a:solidFill>
                  <a:srgbClr val="376092"/>
                </a:solidFill>
                <a:uFillTx/>
                <a:latin typeface="Calibri"/>
              </a:rPr>
              <a:t>Exécutés par </a:t>
            </a:r>
            <a:r>
              <a:rPr lang="fr-FR" sz="1600" b="1" i="0" u="none" strike="noStrike" kern="0" cap="none" spc="0" baseline="0" dirty="0">
                <a:solidFill>
                  <a:srgbClr val="376092"/>
                </a:solidFill>
                <a:uFillTx/>
                <a:latin typeface="Calibri"/>
              </a:rPr>
              <a:t>an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79732" y="981449"/>
            <a:ext cx="470105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Bef>
                <a:spcPts val="7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dirty="0" smtClean="0">
                <a:solidFill>
                  <a:srgbClr val="1F497D"/>
                </a:solidFill>
              </a:rPr>
              <a:t>Chiffres clés</a:t>
            </a:r>
            <a:endParaRPr lang="fr-FR" sz="2800" b="1" kern="0" dirty="0">
              <a:solidFill>
                <a:srgbClr val="1F497D"/>
              </a:solidFill>
            </a:endParaRPr>
          </a:p>
        </p:txBody>
      </p:sp>
      <p:sp>
        <p:nvSpPr>
          <p:cNvPr id="11" name="Sous-titre 4"/>
          <p:cNvSpPr txBox="1">
            <a:spLocks/>
          </p:cNvSpPr>
          <p:nvPr/>
        </p:nvSpPr>
        <p:spPr>
          <a:xfrm>
            <a:off x="2555776" y="48662"/>
            <a:ext cx="6506681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800" b="1" dirty="0" smtClean="0"/>
              <a:t>1</a:t>
            </a:r>
            <a:r>
              <a:rPr lang="fr-FR" sz="2800" b="1" baseline="30000" dirty="0" smtClean="0"/>
              <a:t>ère</a:t>
            </a:r>
            <a:r>
              <a:rPr lang="fr-FR" sz="2800" b="1" dirty="0" smtClean="0"/>
              <a:t> partie : </a:t>
            </a:r>
            <a:r>
              <a:rPr lang="fr-FR" sz="2800" b="1" dirty="0" smtClean="0"/>
              <a:t>PRESENTATION </a:t>
            </a:r>
            <a:r>
              <a:rPr lang="fr-FR" sz="2800" b="1" dirty="0" smtClean="0"/>
              <a:t>DU BNETD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21686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394" y="-11088"/>
            <a:ext cx="9180512" cy="6857999"/>
          </a:xfrm>
        </p:spPr>
      </p:pic>
      <p:sp>
        <p:nvSpPr>
          <p:cNvPr id="1048586" name="ZoneTexte 1"/>
          <p:cNvSpPr txBox="1">
            <a:spLocks noChangeArrowheads="1"/>
          </p:cNvSpPr>
          <p:nvPr/>
        </p:nvSpPr>
        <p:spPr bwMode="auto">
          <a:xfrm>
            <a:off x="3275856" y="578835"/>
            <a:ext cx="3286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Calibri" pitchFamily="34" charset="0"/>
              </a:rPr>
              <a:t>PLAN</a:t>
            </a:r>
            <a:endParaRPr lang="fr-F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682695"/>
            <a:ext cx="7740231" cy="44490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e 12"/>
          <p:cNvGrpSpPr/>
          <p:nvPr/>
        </p:nvGrpSpPr>
        <p:grpSpPr>
          <a:xfrm>
            <a:off x="521749" y="6339756"/>
            <a:ext cx="7207979" cy="395081"/>
            <a:chOff x="1353979" y="6010765"/>
            <a:chExt cx="7606910" cy="243222"/>
          </a:xfrm>
        </p:grpSpPr>
        <p:grpSp>
          <p:nvGrpSpPr>
            <p:cNvPr id="14" name="Groupe 13"/>
            <p:cNvGrpSpPr/>
            <p:nvPr/>
          </p:nvGrpSpPr>
          <p:grpSpPr>
            <a:xfrm>
              <a:off x="1884031" y="6010765"/>
              <a:ext cx="7076858" cy="243222"/>
              <a:chOff x="1884031" y="6010765"/>
              <a:chExt cx="7076858" cy="243222"/>
            </a:xfrm>
          </p:grpSpPr>
          <p:sp>
            <p:nvSpPr>
              <p:cNvPr id="18" name="ZoneTexte 17"/>
              <p:cNvSpPr txBox="1"/>
              <p:nvPr/>
            </p:nvSpPr>
            <p:spPr>
              <a:xfrm>
                <a:off x="4512814" y="6021995"/>
                <a:ext cx="1049138" cy="215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600" b="1" i="0" u="none" strike="noStrike" kern="1200" cap="none" spc="0" baseline="0" dirty="0" smtClean="0">
                    <a:solidFill>
                      <a:srgbClr val="000000"/>
                    </a:solidFill>
                    <a:uFillTx/>
                    <a:latin typeface="Calibri"/>
                    <a:ea typeface="Times New Roman" pitchFamily="18"/>
                  </a:rPr>
                  <a:t>Zone 2</a:t>
                </a:r>
                <a:endParaRPr lang="fr-FR" sz="16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  <a:ea typeface="Times New Roman" pitchFamily="18"/>
                </a:endParaRPr>
              </a:p>
            </p:txBody>
          </p:sp>
          <p:sp>
            <p:nvSpPr>
              <p:cNvPr id="19" name="ZoneTexte 19"/>
              <p:cNvSpPr txBox="1"/>
              <p:nvPr/>
            </p:nvSpPr>
            <p:spPr>
              <a:xfrm>
                <a:off x="7337631" y="6010765"/>
                <a:ext cx="1623258" cy="1127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600" b="1" i="0" u="none" strike="noStrike" kern="1200" cap="none" spc="0" baseline="0" dirty="0" smtClean="0">
                    <a:solidFill>
                      <a:srgbClr val="000000"/>
                    </a:solidFill>
                    <a:uFillTx/>
                    <a:latin typeface="Calibri"/>
                    <a:ea typeface="Times New Roman" pitchFamily="18"/>
                  </a:rPr>
                  <a:t>Zone 3</a:t>
                </a:r>
                <a:endParaRPr lang="fr-FR" sz="16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  <a:ea typeface="Times New Roman" pitchFamily="18"/>
                </a:endParaRPr>
              </a:p>
            </p:txBody>
          </p:sp>
          <p:sp>
            <p:nvSpPr>
              <p:cNvPr id="20" name="ZoneTexte 21"/>
              <p:cNvSpPr txBox="1"/>
              <p:nvPr/>
            </p:nvSpPr>
            <p:spPr>
              <a:xfrm>
                <a:off x="1884031" y="6032528"/>
                <a:ext cx="1306119" cy="2214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600" b="1" i="0" u="none" strike="noStrike" kern="1200" cap="none" spc="0" baseline="0" dirty="0" smtClean="0">
                    <a:solidFill>
                      <a:srgbClr val="000000"/>
                    </a:solidFill>
                    <a:uFillTx/>
                    <a:latin typeface="Calibri" pitchFamily="34"/>
                    <a:ea typeface="Times New Roman" pitchFamily="18"/>
                    <a:cs typeface="Times New Roman" pitchFamily="18"/>
                  </a:rPr>
                  <a:t>Zone 1</a:t>
                </a:r>
                <a:endParaRPr lang="fr-FR" sz="1600" b="0" i="0" u="none" strike="noStrike" kern="1200" cap="none" spc="0" baseline="0" dirty="0">
                  <a:solidFill>
                    <a:srgbClr val="000000"/>
                  </a:solidFill>
                  <a:uFillTx/>
                  <a:latin typeface="Times New Roman" pitchFamily="18"/>
                  <a:ea typeface="Times New Roman" pitchFamily="18"/>
                </a:endParaRPr>
              </a:p>
            </p:txBody>
          </p:sp>
        </p:grpSp>
        <p:sp>
          <p:nvSpPr>
            <p:cNvPr id="15" name="Rectangle 5"/>
            <p:cNvSpPr/>
            <p:nvPr/>
          </p:nvSpPr>
          <p:spPr>
            <a:xfrm>
              <a:off x="3975430" y="6104118"/>
              <a:ext cx="485893" cy="89044"/>
            </a:xfrm>
            <a:prstGeom prst="rect">
              <a:avLst/>
            </a:prstGeom>
            <a:solidFill>
              <a:srgbClr val="FF0000"/>
            </a:solidFill>
            <a:ln w="9528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6" name="Rectangle 6"/>
            <p:cNvSpPr/>
            <p:nvPr/>
          </p:nvSpPr>
          <p:spPr>
            <a:xfrm>
              <a:off x="6719966" y="6065392"/>
              <a:ext cx="485592" cy="103007"/>
            </a:xfrm>
            <a:prstGeom prst="rect">
              <a:avLst/>
            </a:prstGeom>
            <a:solidFill>
              <a:srgbClr val="00B050"/>
            </a:solidFill>
            <a:ln w="9528">
              <a:solidFill>
                <a:srgbClr val="00B050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7" name="Rectangle 7"/>
            <p:cNvSpPr/>
            <p:nvPr/>
          </p:nvSpPr>
          <p:spPr>
            <a:xfrm>
              <a:off x="1353979" y="6056692"/>
              <a:ext cx="485592" cy="120408"/>
            </a:xfrm>
            <a:prstGeom prst="rect">
              <a:avLst/>
            </a:prstGeom>
            <a:solidFill>
              <a:srgbClr val="FFFF00"/>
            </a:solidFill>
            <a:ln w="9528">
              <a:solidFill>
                <a:srgbClr val="FFFF00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-27171" y="728254"/>
            <a:ext cx="9089628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spcBef>
                <a:spcPts val="7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dirty="0" smtClean="0">
                <a:solidFill>
                  <a:srgbClr val="1F497D"/>
                </a:solidFill>
              </a:rPr>
              <a:t>Le BNETD à l’International : 16 pays couverts</a:t>
            </a:r>
            <a:endParaRPr lang="fr-FR" sz="2800" b="1" kern="0" dirty="0">
              <a:solidFill>
                <a:srgbClr val="1F497D"/>
              </a:solidFill>
            </a:endParaRPr>
          </a:p>
        </p:txBody>
      </p:sp>
      <p:sp>
        <p:nvSpPr>
          <p:cNvPr id="21" name="Sous-titre 4"/>
          <p:cNvSpPr txBox="1">
            <a:spLocks/>
          </p:cNvSpPr>
          <p:nvPr/>
        </p:nvSpPr>
        <p:spPr>
          <a:xfrm>
            <a:off x="2555776" y="48662"/>
            <a:ext cx="6506681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800" b="1" dirty="0" smtClean="0"/>
              <a:t>1</a:t>
            </a:r>
            <a:r>
              <a:rPr lang="fr-FR" sz="2800" b="1" baseline="30000" dirty="0" smtClean="0"/>
              <a:t>ère</a:t>
            </a:r>
            <a:r>
              <a:rPr lang="fr-FR" sz="2800" b="1" dirty="0" smtClean="0"/>
              <a:t> partie : </a:t>
            </a:r>
            <a:r>
              <a:rPr lang="fr-FR" sz="2800" b="1" dirty="0" smtClean="0"/>
              <a:t>PRESENTATION </a:t>
            </a:r>
            <a:r>
              <a:rPr lang="fr-FR" sz="2800" b="1" dirty="0" smtClean="0"/>
              <a:t>DU BNETD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5027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15823</TotalTime>
  <Words>912</Words>
  <Application>Microsoft Office PowerPoint</Application>
  <PresentationFormat>Affichage à l'écran (4:3)</PresentationFormat>
  <Paragraphs>365</Paragraphs>
  <Slides>21</Slides>
  <Notes>20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BNETD/DMAJ</dc:creator>
  <cp:lastModifiedBy>Maurice Claude SERY GNOLEBA</cp:lastModifiedBy>
  <cp:revision>638</cp:revision>
  <cp:lastPrinted>2018-10-08T13:11:14Z</cp:lastPrinted>
  <dcterms:created xsi:type="dcterms:W3CDTF">2015-12-22T15:21:32Z</dcterms:created>
  <dcterms:modified xsi:type="dcterms:W3CDTF">2018-10-28T17:42:19Z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