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3"/>
  </p:sldMasterIdLst>
  <p:notesMasterIdLst>
    <p:notesMasterId r:id="rId28"/>
  </p:notesMasterIdLst>
  <p:handoutMasterIdLst>
    <p:handoutMasterId r:id="rId29"/>
  </p:handoutMasterIdLst>
  <p:sldIdLst>
    <p:sldId id="256" r:id="rId4"/>
    <p:sldId id="260" r:id="rId5"/>
    <p:sldId id="258" r:id="rId6"/>
    <p:sldId id="282" r:id="rId7"/>
    <p:sldId id="290" r:id="rId8"/>
    <p:sldId id="275" r:id="rId9"/>
    <p:sldId id="281" r:id="rId10"/>
    <p:sldId id="280" r:id="rId11"/>
    <p:sldId id="270" r:id="rId12"/>
    <p:sldId id="261" r:id="rId13"/>
    <p:sldId id="277" r:id="rId14"/>
    <p:sldId id="266" r:id="rId15"/>
    <p:sldId id="269" r:id="rId16"/>
    <p:sldId id="278" r:id="rId17"/>
    <p:sldId id="296" r:id="rId18"/>
    <p:sldId id="283" r:id="rId19"/>
    <p:sldId id="284" r:id="rId20"/>
    <p:sldId id="274" r:id="rId21"/>
    <p:sldId id="291" r:id="rId22"/>
    <p:sldId id="292" r:id="rId23"/>
    <p:sldId id="293" r:id="rId24"/>
    <p:sldId id="268" r:id="rId25"/>
    <p:sldId id="297" r:id="rId26"/>
    <p:sldId id="272" r:id="rId27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2F"/>
    <a:srgbClr val="CCFFFF"/>
    <a:srgbClr val="FF33FF"/>
    <a:srgbClr val="FFCCFF"/>
    <a:srgbClr val="FFFFFF"/>
    <a:srgbClr val="33FF33"/>
    <a:srgbClr val="FFFF33"/>
    <a:srgbClr val="FFFFCC"/>
    <a:srgbClr val="FFFFE7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799" autoAdjust="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43248C03-8C23-4969-9178-AF24BBECBE5A}" type="datetimeFigureOut">
              <a:rPr lang="fr-FR" smtClean="0"/>
              <a:pPr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76229FB3-DF69-4668-87F5-67E028FDEA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91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CD825D0-D8D8-4639-A0B1-19DB4271FBE1}" type="datetimeFigureOut">
              <a:rPr lang="fr-FR" smtClean="0"/>
              <a:pPr/>
              <a:t>29/10/2018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5CE7C769-B2B7-4E28-95C9-27FEBCCC04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6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1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7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99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7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7C769-B2B7-4E28-95C9-27FEBCCC046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60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7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8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4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4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8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561" indent="-283293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170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6438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706" indent="-226634" defTabSz="9096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2974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243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9511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779" indent="-226634" defTabSz="9096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28E7D-A66C-460A-AB79-1B27B6993237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1427163"/>
            <a:ext cx="11480800" cy="201612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39184" y="4005263"/>
            <a:ext cx="11480800" cy="201612"/>
            <a:chOff x="144" y="1680"/>
            <a:chExt cx="5424" cy="144"/>
          </a:xfrm>
        </p:grpSpPr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</p:grp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BB18-1EE3-44DD-A159-01C1A46EC9B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69A1-28E5-49F4-BDD4-4B3FAF98FAF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15894"/>
            <a:ext cx="2743200" cy="60150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15894"/>
            <a:ext cx="8026400" cy="60150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456B-7B40-45F0-8DE4-317B07DC99E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09600" y="1268413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4381503" y="6143630"/>
          <a:ext cx="355176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orelDRAW" r:id="rId3" imgW="5623560" imgH="7552800" progId="">
                  <p:embed/>
                </p:oleObj>
              </mc:Choice>
              <mc:Fallback>
                <p:oleObj name="CorelDRAW" r:id="rId3" imgW="5623560" imgH="755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44" t="11063" r="16756" b="76465"/>
                      <a:stretch>
                        <a:fillRect/>
                      </a:stretch>
                    </p:blipFill>
                    <p:spPr bwMode="auto">
                      <a:xfrm>
                        <a:off x="4381503" y="6143630"/>
                        <a:ext cx="3551767" cy="568325"/>
                      </a:xfrm>
                      <a:prstGeom prst="rect">
                        <a:avLst/>
                      </a:prstGeom>
                      <a:solidFill>
                        <a:srgbClr val="FFCC00">
                          <a:alpha val="2117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940800" y="64008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3563365-EEE4-4362-B0F0-B4510D0DC8CD}" type="slidenum">
              <a:rPr lang="fr-FR" altLang="fr-FR" sz="10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5894"/>
            <a:ext cx="10972800" cy="11398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15251" y="62150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61A8-0992-4A57-A7DE-1A79D2E01E6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3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7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6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2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0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69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2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5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8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7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9996-26B9-4630-B9F3-6F3400D27A4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1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57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76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0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17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54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29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13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10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3C12-7364-44DA-BF3C-0B4EEC6E45B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7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9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23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4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27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64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7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FD29-9752-4CC4-89E8-4FD5AD2930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5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0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43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03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37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90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8D83-5483-4DA9-9452-5ED6D54FC4D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8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232F-248C-4C16-AB63-5228B5AB15E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F393-7831-4755-988D-24533E6A30B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5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7CB7-53F4-46F4-903C-579BA708629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82AC-2384-4599-A507-AFFAA7453DF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9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33641-452E-436D-A5ED-C5E5FEA8B18F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09600" y="633413"/>
            <a:ext cx="1076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187" r:id="rId13"/>
    <p:sldLayoutId id="2147484188" r:id="rId14"/>
    <p:sldLayoutId id="2147484189" r:id="rId15"/>
    <p:sldLayoutId id="2147484190" r:id="rId16"/>
    <p:sldLayoutId id="2147484191" r:id="rId17"/>
    <p:sldLayoutId id="2147484192" r:id="rId18"/>
    <p:sldLayoutId id="2147484193" r:id="rId19"/>
    <p:sldLayoutId id="2147484194" r:id="rId20"/>
    <p:sldLayoutId id="2147484195" r:id="rId21"/>
    <p:sldLayoutId id="2147484197" r:id="rId22"/>
    <p:sldLayoutId id="2147484198" r:id="rId23"/>
    <p:sldLayoutId id="2147484199" r:id="rId24"/>
    <p:sldLayoutId id="2147484200" r:id="rId25"/>
    <p:sldLayoutId id="2147484201" r:id="rId26"/>
    <p:sldLayoutId id="2147484202" r:id="rId27"/>
    <p:sldLayoutId id="2147484203" r:id="rId28"/>
    <p:sldLayoutId id="2147484204" r:id="rId29"/>
    <p:sldLayoutId id="2147484205" r:id="rId30"/>
    <p:sldLayoutId id="2147484206" r:id="rId31"/>
    <p:sldLayoutId id="2147484207" r:id="rId32"/>
    <p:sldLayoutId id="2147484208" r:id="rId33"/>
    <p:sldLayoutId id="2147484209" r:id="rId34"/>
    <p:sldLayoutId id="2147484126" r:id="rId35"/>
    <p:sldLayoutId id="2147484127" r:id="rId36"/>
    <p:sldLayoutId id="2147484128" r:id="rId37"/>
    <p:sldLayoutId id="2147484129" r:id="rId38"/>
    <p:sldLayoutId id="2147484130" r:id="rId39"/>
    <p:sldLayoutId id="2147484131" r:id="rId40"/>
    <p:sldLayoutId id="2147484132" r:id="rId41"/>
    <p:sldLayoutId id="2147484133" r:id="rId42"/>
    <p:sldLayoutId id="2147484134" r:id="rId43"/>
    <p:sldLayoutId id="2147484135" r:id="rId44"/>
    <p:sldLayoutId id="2147484136" r:id="rId45"/>
    <p:sldLayoutId id="2147484137" r:id="rId46"/>
    <p:sldLayoutId id="2147484138" r:id="rId47"/>
    <p:sldLayoutId id="2147484139" r:id="rId48"/>
    <p:sldLayoutId id="2147484140" r:id="rId49"/>
    <p:sldLayoutId id="2147484141" r:id="rId50"/>
    <p:sldLayoutId id="2147484142" r:id="rId51"/>
    <p:sldLayoutId id="2147484143" r:id="rId52"/>
    <p:sldLayoutId id="2147484144" r:id="rId53"/>
    <p:sldLayoutId id="2147484145" r:id="rId54"/>
    <p:sldLayoutId id="2147484146" r:id="rId55"/>
    <p:sldLayoutId id="2147484147" r:id="rId5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027" y="1837809"/>
            <a:ext cx="10618236" cy="1930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fr-FR" altLang="fr-FR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PRESENTATION OF THE ROAD SECTOR </a:t>
            </a:r>
            <a:r>
              <a:rPr lang="fr-FR" altLang="fr-FR" sz="3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3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2700" b="1" dirty="0">
                <a:solidFill>
                  <a:srgbClr val="0603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PERSPECTIVE</a:t>
            </a:r>
            <a:endParaRPr lang="fr-FR" sz="3800" b="1" dirty="0">
              <a:solidFill>
                <a:srgbClr val="0603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6986" y="4905901"/>
            <a:ext cx="6503271" cy="119211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by </a:t>
            </a:r>
            <a:r>
              <a:rPr lang="fr-FR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Calice YAPO, </a:t>
            </a:r>
            <a:r>
              <a:rPr lang="fr-FR" sz="26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Deputy</a:t>
            </a:r>
            <a:r>
              <a:rPr lang="fr-FR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6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</a:t>
            </a:r>
            <a:r>
              <a:rPr lang="en-US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of </a:t>
            </a:r>
            <a:r>
              <a:rPr lang="fr-FR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AGEROUTE</a:t>
            </a:r>
          </a:p>
          <a:p>
            <a:pPr algn="ctr"/>
            <a:r>
              <a:rPr lang="fr-FR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</a:t>
            </a:r>
            <a:r>
              <a:rPr lang="fr-FR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graphicFrame>
        <p:nvGraphicFramePr>
          <p:cNvPr id="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551216"/>
              </p:ext>
            </p:extLst>
          </p:nvPr>
        </p:nvGraphicFramePr>
        <p:xfrm>
          <a:off x="9161891" y="6078829"/>
          <a:ext cx="2213372" cy="55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CorelDRAW" r:id="rId3" imgW="5623560" imgH="7552800" progId="">
                  <p:embed/>
                </p:oleObj>
              </mc:Choice>
              <mc:Fallback>
                <p:oleObj name="CorelDRAW" r:id="rId3" imgW="5623560" imgH="7552800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44" t="11063" r="16756" b="76465"/>
                      <a:stretch>
                        <a:fillRect/>
                      </a:stretch>
                    </p:blipFill>
                    <p:spPr bwMode="auto">
                      <a:xfrm>
                        <a:off x="9161891" y="6078829"/>
                        <a:ext cx="2213372" cy="55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55119"/>
              </p:ext>
            </p:extLst>
          </p:nvPr>
        </p:nvGraphicFramePr>
        <p:xfrm>
          <a:off x="5408209" y="0"/>
          <a:ext cx="1400823" cy="135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r:id="rId5" imgW="952633" imgH="885949" progId="">
                  <p:embed/>
                </p:oleObj>
              </mc:Choice>
              <mc:Fallback>
                <p:oleObj r:id="rId5" imgW="952633" imgH="885949" progId="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209" y="0"/>
                        <a:ext cx="1400823" cy="1357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12981" y="1326634"/>
            <a:ext cx="976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251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88824" y="950933"/>
            <a:ext cx="981444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8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The Ivorian roads:</a:t>
            </a:r>
          </a:p>
          <a:p>
            <a:pPr marL="457200" indent="-457200" algn="just">
              <a:lnSpc>
                <a:spcPct val="20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Transport almost 90% of people and goods;</a:t>
            </a:r>
          </a:p>
          <a:p>
            <a:pPr marL="457200" indent="-457200" algn="just">
              <a:lnSpc>
                <a:spcPct val="20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Link agricultural areas </a:t>
            </a:r>
          </a:p>
          <a:p>
            <a:pPr marL="457200" indent="-457200" algn="just">
              <a:lnSpc>
                <a:spcPct val="20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Fight against poverty and improve the living environment of the population </a:t>
            </a: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;</a:t>
            </a:r>
          </a:p>
          <a:p>
            <a:pPr indent="-360000" algn="just">
              <a:lnSpc>
                <a:spcPct val="200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Contribute to the emergence of regional clusters </a:t>
            </a: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;</a:t>
            </a:r>
          </a:p>
          <a:p>
            <a:pPr indent="-360000" algn="just">
              <a:lnSpc>
                <a:spcPct val="200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en-US" altLang="fr-FR" sz="2200" dirty="0">
                <a:solidFill>
                  <a:srgbClr val="000000"/>
                </a:solidFill>
                <a:latin typeface="Candara" panose="020E0502030303020204" pitchFamily="34" charset="0"/>
              </a:rPr>
              <a:t>Facilitate regional integration</a:t>
            </a: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80000"/>
              </a:lnSpc>
              <a:spcBef>
                <a:spcPct val="0"/>
              </a:spcBef>
              <a:buClrTx/>
              <a:buSzTx/>
              <a:buNone/>
            </a:pPr>
            <a:endParaRPr lang="fr-FR" altLang="fr-FR" sz="8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9684" y="30277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6032F"/>
                </a:solidFill>
              </a:rPr>
              <a:t>5- ECONOMIC AND SOCIAL CHALLENGES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b="1" dirty="0">
              <a:solidFill>
                <a:srgbClr val="0603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5091" y="-69039"/>
            <a:ext cx="10822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200" b="1" kern="800" dirty="0">
                <a:solidFill>
                  <a:srgbClr val="06032F"/>
                </a:solidFill>
                <a:latin typeface="Verdana"/>
              </a:rPr>
              <a:t>6- FINANCIAL </a:t>
            </a:r>
            <a:r>
              <a:rPr lang="en-US" altLang="fr-FR" sz="2200" b="1" kern="800" dirty="0">
                <a:solidFill>
                  <a:srgbClr val="06032F"/>
                </a:solidFill>
                <a:latin typeface="Verdana"/>
              </a:rPr>
              <a:t>NEEDS FOR DEVELOPMENT AND MAINTENANCE OF THE NETWORK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4722" y="700402"/>
            <a:ext cx="284444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None/>
              <a:tabLst>
                <a:tab pos="630555" algn="l"/>
              </a:tabLst>
            </a:pPr>
            <a:r>
              <a:rPr lang="fr-FR" altLang="fr-FR" sz="2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fr-FR" altLang="fr-FR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1 </a:t>
            </a:r>
            <a:r>
              <a:rPr lang="fr-FR" altLang="fr-FR" sz="2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Objective </a:t>
            </a:r>
            <a:r>
              <a:rPr lang="fr-FR" altLang="fr-FR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2020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32773"/>
              </p:ext>
            </p:extLst>
          </p:nvPr>
        </p:nvGraphicFramePr>
        <p:xfrm>
          <a:off x="1446838" y="1604182"/>
          <a:ext cx="9216472" cy="3629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4014">
                <a:tc>
                  <a:txBody>
                    <a:bodyPr/>
                    <a:lstStyle/>
                    <a:p>
                      <a:endParaRPr lang="fr-FR" dirty="0">
                        <a:latin typeface="Candara" panose="020E05020303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andara" panose="020E0502030303020204" pitchFamily="34" charset="0"/>
                        </a:rPr>
                        <a:t>Linear to be added</a:t>
                      </a:r>
                      <a:br>
                        <a:rPr lang="fr-FR" dirty="0">
                          <a:latin typeface="Candara" panose="020E0502030303020204" pitchFamily="34" charset="0"/>
                        </a:rPr>
                      </a:br>
                      <a:r>
                        <a:rPr lang="fr-FR" dirty="0">
                          <a:latin typeface="Candara" panose="020E0502030303020204" pitchFamily="34" charset="0"/>
                        </a:rPr>
                        <a:t>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Cost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(CFA)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Billions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Cost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(euro)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Millions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56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New roads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</a:t>
                      </a:r>
                      <a:r>
                        <a:rPr lang="fr-FR" sz="2000" baseline="0" dirty="0">
                          <a:latin typeface="Candara" panose="020E0502030303020204" pitchFamily="34" charset="0"/>
                        </a:rPr>
                        <a:t>,106</a:t>
                      </a:r>
                      <a:endParaRPr lang="fr-FR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1,690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541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Highways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4</a:t>
                      </a:r>
                      <a:r>
                        <a:rPr lang="fr-FR" sz="2000" baseline="0" dirty="0">
                          <a:latin typeface="Candara" panose="020E0502030303020204" pitchFamily="34" charset="0"/>
                        </a:rPr>
                        <a:t> 11</a:t>
                      </a:r>
                      <a:endParaRPr lang="fr-FR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627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762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Small 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05243" y="5529421"/>
            <a:ext cx="8370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Total Cost:  2,456 Billion CFA (3,742 Million Euro)</a:t>
            </a:r>
          </a:p>
        </p:txBody>
      </p:sp>
    </p:spTree>
    <p:extLst>
      <p:ext uri="{BB962C8B-B14F-4D97-AF65-F5344CB8AC3E}">
        <p14:creationId xmlns:p14="http://schemas.microsoft.com/office/powerpoint/2010/main" val="3707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5091" y="-69039"/>
            <a:ext cx="108226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200" b="1" kern="800" dirty="0">
                <a:solidFill>
                  <a:srgbClr val="06032F"/>
                </a:solidFill>
                <a:latin typeface="Verdana"/>
              </a:rPr>
              <a:t>6- FINANCIAL </a:t>
            </a:r>
            <a:r>
              <a:rPr lang="en-US" altLang="fr-FR" sz="2200" b="1" kern="800" dirty="0">
                <a:solidFill>
                  <a:srgbClr val="06032F"/>
                </a:solidFill>
                <a:latin typeface="Verdana"/>
              </a:rPr>
              <a:t>NEEDS FOR DEVELOPMENT AND MAINTENANCE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fr-FR" sz="2200" b="1" kern="800" dirty="0">
                <a:solidFill>
                  <a:srgbClr val="06032F"/>
                </a:solidFill>
                <a:latin typeface="Verdana"/>
              </a:rPr>
              <a:t>OF THE NETWORK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2200" b="1" dirty="0">
              <a:solidFill>
                <a:srgbClr val="06032F"/>
              </a:solidFill>
              <a:latin typeface="Verdan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5339" y="731985"/>
            <a:ext cx="2775169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None/>
              <a:tabLst>
                <a:tab pos="630555" algn="l"/>
              </a:tabLst>
            </a:pPr>
            <a:r>
              <a:rPr lang="fr-FR" altLang="fr-FR" sz="2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2 Objective </a:t>
            </a:r>
            <a:r>
              <a:rPr lang="fr-FR" altLang="fr-FR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2035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78664"/>
              </p:ext>
            </p:extLst>
          </p:nvPr>
        </p:nvGraphicFramePr>
        <p:xfrm>
          <a:off x="1446838" y="1604182"/>
          <a:ext cx="9216472" cy="3629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4014">
                <a:tc>
                  <a:txBody>
                    <a:bodyPr/>
                    <a:lstStyle/>
                    <a:p>
                      <a:endParaRPr lang="fr-FR" dirty="0">
                        <a:latin typeface="Candara" panose="020E05020303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Linear to be added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Cost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(CFA)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Billions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Cost 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(Euro)</a:t>
                      </a:r>
                    </a:p>
                    <a:p>
                      <a:pPr algn="ctr"/>
                      <a:r>
                        <a:rPr lang="fr-FR" dirty="0">
                          <a:latin typeface="Candara" panose="020E0502030303020204" pitchFamily="34" charset="0"/>
                        </a:rPr>
                        <a:t>Millions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56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New roads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3,250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fr-FR" sz="2000" baseline="0" dirty="0">
                          <a:latin typeface="Candara" panose="020E0502030303020204" pitchFamily="34" charset="0"/>
                        </a:rPr>
                        <a:t>,970</a:t>
                      </a:r>
                      <a:endParaRPr lang="fr-FR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2,745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Highways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3</a:t>
                      </a:r>
                      <a:r>
                        <a:rPr lang="fr-FR" sz="2000" baseline="0" dirty="0">
                          <a:latin typeface="Candara" panose="020E0502030303020204" pitchFamily="34" charset="0"/>
                        </a:rPr>
                        <a:t>,600</a:t>
                      </a:r>
                      <a:endParaRPr lang="fr-FR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5,490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1,524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60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Small 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ndara" panose="020E0502030303020204" pitchFamily="34" charset="0"/>
                        </a:rPr>
                        <a:t>305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05243" y="5529421"/>
            <a:ext cx="8370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Total Cost :  8,550 Billion CFA (13,034 Million Euro)</a:t>
            </a:r>
          </a:p>
        </p:txBody>
      </p:sp>
    </p:spTree>
    <p:extLst>
      <p:ext uri="{BB962C8B-B14F-4D97-AF65-F5344CB8AC3E}">
        <p14:creationId xmlns:p14="http://schemas.microsoft.com/office/powerpoint/2010/main" val="3707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9684" y="-52451"/>
            <a:ext cx="106316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6032F"/>
                </a:solidFill>
              </a:rPr>
              <a:t>7- </a:t>
            </a:r>
            <a:r>
              <a:rPr lang="en-US" altLang="fr-FR" sz="2200" b="1" dirty="0">
                <a:solidFill>
                  <a:srgbClr val="06032F"/>
                </a:solidFill>
              </a:rPr>
              <a:t>STRATEGY FOR THE DEVELOPMENT AND SAFEGUARDING OF THE ROAD INHERITANCE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solidFill>
                <a:srgbClr val="06032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587" y="1141615"/>
            <a:ext cx="9724293" cy="5526257"/>
          </a:xfrm>
          <a:prstGeom prst="rect">
            <a:avLst/>
          </a:prstGeom>
          <a:solidFill>
            <a:srgbClr val="FFFFE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80000"/>
              </a:lnSpc>
              <a:spcBef>
                <a:spcPct val="0"/>
              </a:spcBef>
            </a:pP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5587" y="1127760"/>
            <a:ext cx="972429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Candara" panose="020E0502030303020204" pitchFamily="34" charset="0"/>
              </a:rPr>
              <a:t>THE OBJECTIVES OF THE GOVERNMENT IS TO:</a:t>
            </a:r>
          </a:p>
          <a:p>
            <a:endParaRPr lang="fr-FR" sz="2000" dirty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</a:rPr>
              <a:t> give priority to the routine and periodic maintenance program to safeguard the Ivorian road assets</a:t>
            </a:r>
          </a:p>
          <a:p>
            <a:pPr marL="285750" indent="-285750" algn="just"/>
            <a:endParaRPr lang="fr-FR" sz="2400" dirty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</a:rPr>
              <a:t>optimize the existing road network by building new roads</a:t>
            </a:r>
          </a:p>
          <a:p>
            <a:pPr algn="just"/>
            <a:endParaRPr lang="fr-FR" sz="2400" dirty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</a:rPr>
              <a:t>promote good governance in the road sector and  fight poverty at the national level specially in the rural area </a:t>
            </a:r>
          </a:p>
          <a:p>
            <a:pPr algn="just"/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9684" y="-25155"/>
            <a:ext cx="1063160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6032F"/>
                </a:solidFill>
              </a:rPr>
              <a:t>7- </a:t>
            </a:r>
            <a:r>
              <a:rPr lang="en-US" altLang="fr-FR" sz="2000" b="1" dirty="0">
                <a:solidFill>
                  <a:srgbClr val="06032F"/>
                </a:solidFill>
              </a:rPr>
              <a:t>STRATEGY FOR THE DEVELOPMENT AND SAFEGUARDING OF THE ROAD HERITAGE</a:t>
            </a:r>
            <a:endParaRPr lang="en-US" altLang="fr-FR" sz="2200" b="1" dirty="0">
              <a:solidFill>
                <a:srgbClr val="06032F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solidFill>
                <a:srgbClr val="06032F"/>
              </a:solidFill>
            </a:endParaRPr>
          </a:p>
        </p:txBody>
      </p:sp>
      <p:sp>
        <p:nvSpPr>
          <p:cNvPr id="2" name="Flèche droite à entaille 1"/>
          <p:cNvSpPr/>
          <p:nvPr/>
        </p:nvSpPr>
        <p:spPr>
          <a:xfrm>
            <a:off x="6714697" y="3531398"/>
            <a:ext cx="1378426" cy="51969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8284189" y="928468"/>
            <a:ext cx="3534772" cy="5725550"/>
          </a:xfrm>
          <a:prstGeom prst="round2DiagRect">
            <a:avLst/>
          </a:prstGeom>
          <a:solidFill>
            <a:srgbClr val="FFFFE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16000" lvl="0" indent="-216000" algn="just">
              <a:lnSpc>
                <a:spcPct val="150000"/>
              </a:lnSpc>
              <a:spcBef>
                <a:spcPct val="0"/>
              </a:spcBef>
              <a:buFont typeface="Verdana" panose="020B0604030504040204" pitchFamily="34" charset="0"/>
              <a:buChar char="–"/>
            </a:pPr>
            <a:r>
              <a:rPr lang="fr-FR" altLang="fr-FR" dirty="0">
                <a:solidFill>
                  <a:srgbClr val="000000"/>
                </a:solidFill>
                <a:latin typeface="Candara" panose="020E0502030303020204" pitchFamily="34" charset="0"/>
              </a:rPr>
              <a:t>A more attractive frame-</a:t>
            </a:r>
            <a:r>
              <a:rPr lang="fr-FR" altLang="fr-FR" dirty="0" err="1">
                <a:solidFill>
                  <a:srgbClr val="000000"/>
                </a:solidFill>
                <a:latin typeface="Candara" panose="020E0502030303020204" pitchFamily="34" charset="0"/>
              </a:rPr>
              <a:t>work</a:t>
            </a:r>
            <a:r>
              <a:rPr lang="fr-FR" altLang="fr-FR" dirty="0">
                <a:solidFill>
                  <a:srgbClr val="000000"/>
                </a:solidFill>
                <a:latin typeface="Candara" panose="020E0502030303020204" pitchFamily="34" charset="0"/>
              </a:rPr>
              <a:t> for investment;</a:t>
            </a:r>
          </a:p>
          <a:p>
            <a:pPr marL="216000" lvl="0" indent="-216000" algn="just">
              <a:lnSpc>
                <a:spcPct val="150000"/>
              </a:lnSpc>
              <a:spcBef>
                <a:spcPct val="0"/>
              </a:spcBef>
              <a:buFont typeface="Verdana" panose="020B0604030504040204" pitchFamily="34" charset="0"/>
              <a:buChar char="–"/>
            </a:pPr>
            <a:r>
              <a:rPr lang="en-US" altLang="fr-FR" kern="0" spc="-110" dirty="0">
                <a:solidFill>
                  <a:srgbClr val="000000"/>
                </a:solidFill>
                <a:latin typeface="Candara" panose="020E0502030303020204" pitchFamily="34" charset="0"/>
              </a:rPr>
              <a:t>A coherent development of road infrastructure</a:t>
            </a:r>
            <a:r>
              <a:rPr lang="fr-FR" altLang="fr-FR" kern="0" spc="-11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5588" y="928468"/>
            <a:ext cx="5796000" cy="5725550"/>
          </a:xfrm>
          <a:prstGeom prst="rect">
            <a:avLst/>
          </a:prstGeom>
          <a:solidFill>
            <a:srgbClr val="FFFFE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Strengthening the capacities of structures (AGEROUTE &amp; FER)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Identification and prioritization of infrastructure needs to be registered with the NDP 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:</a:t>
            </a:r>
          </a:p>
          <a:p>
            <a:pPr marL="900000" lvl="0" indent="-28575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Development of the network (infrastructure development master plan that prioritizes interventions)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,</a:t>
            </a:r>
          </a:p>
          <a:p>
            <a:pPr marL="900000" lvl="0" indent="-28575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Safeguarding of road assets (road maintenance strategy, 305 million EUR emergency program since 2011)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;</a:t>
            </a:r>
          </a:p>
          <a:p>
            <a:pPr marL="285750" lvl="0" indent="-285750" algn="just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 err="1">
                <a:solidFill>
                  <a:srgbClr val="000000"/>
                </a:solidFill>
                <a:latin typeface="Candara" panose="020E0502030303020204" pitchFamily="34" charset="0"/>
              </a:rPr>
              <a:t>Implementation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 of </a:t>
            </a:r>
            <a:r>
              <a:rPr lang="fr-FR" altLang="fr-FR" sz="1600" dirty="0" err="1">
                <a:solidFill>
                  <a:srgbClr val="000000"/>
                </a:solidFill>
                <a:latin typeface="Candara" panose="020E0502030303020204" pitchFamily="34" charset="0"/>
              </a:rPr>
              <a:t>funding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fr-FR" altLang="fr-FR" sz="1600" dirty="0" err="1">
                <a:solidFill>
                  <a:srgbClr val="000000"/>
                </a:solidFill>
                <a:latin typeface="Candara" panose="020E0502030303020204" pitchFamily="34" charset="0"/>
              </a:rPr>
              <a:t>strategies</a:t>
            </a:r>
            <a:r>
              <a:rPr lang="fr-FR" altLang="fr-FR" sz="160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1412" y="980994"/>
            <a:ext cx="546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STRATEGY FOR ACHIEVING THESE OBJECTIVES</a:t>
            </a:r>
          </a:p>
        </p:txBody>
      </p:sp>
    </p:spTree>
    <p:extLst>
      <p:ext uri="{BB962C8B-B14F-4D97-AF65-F5344CB8AC3E}">
        <p14:creationId xmlns:p14="http://schemas.microsoft.com/office/powerpoint/2010/main" val="865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9684" y="-53291"/>
            <a:ext cx="10631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6032F"/>
                </a:solidFill>
              </a:rPr>
              <a:t>8</a:t>
            </a:r>
            <a:r>
              <a:rPr lang="fr-FR" altLang="fr-FR" sz="2000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MARKET OPPORTUNITIES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4767" y="709242"/>
            <a:ext cx="501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PND 2016 – 2025 </a:t>
            </a:r>
            <a:r>
              <a:rPr lang="fr-FR" altLang="fr-FR" sz="1800" dirty="0">
                <a:solidFill>
                  <a:srgbClr val="000000"/>
                </a:solidFill>
              </a:rPr>
              <a:t>Route interurbaine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62467" y="739402"/>
            <a:ext cx="4785146" cy="60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0000"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1700" b="1" u="sng" dirty="0">
                <a:solidFill>
                  <a:srgbClr val="000000"/>
                </a:solidFill>
              </a:rPr>
              <a:t>New roads</a:t>
            </a:r>
          </a:p>
          <a:p>
            <a:pPr marL="360000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700" dirty="0">
                <a:solidFill>
                  <a:srgbClr val="000000"/>
                </a:solidFill>
              </a:rPr>
              <a:t>Ongoing Program:</a:t>
            </a:r>
          </a:p>
          <a:p>
            <a:pPr marL="72000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14 roads</a:t>
            </a:r>
          </a:p>
          <a:p>
            <a:pPr marL="72000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1170 km</a:t>
            </a:r>
          </a:p>
          <a:p>
            <a:pPr marL="72000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491 Billion CFA (748 Million euro)</a:t>
            </a:r>
            <a:endParaRPr lang="en-US" altLang="fr-FR" sz="1700" kern="0" spc="-80" dirty="0">
              <a:solidFill>
                <a:srgbClr val="000000"/>
              </a:solidFill>
            </a:endParaRPr>
          </a:p>
          <a:p>
            <a:pPr marL="360000" lvl="1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700" dirty="0">
                <a:solidFill>
                  <a:srgbClr val="000000"/>
                </a:solidFill>
              </a:rPr>
              <a:t>Future Program</a:t>
            </a:r>
          </a:p>
          <a:p>
            <a:pPr marL="72000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51 roads</a:t>
            </a:r>
          </a:p>
          <a:p>
            <a:pPr marL="72000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3,582 km</a:t>
            </a:r>
          </a:p>
          <a:p>
            <a:pPr marL="720000" indent="-285750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</a:rPr>
              <a:t>2.043 Billion CFA </a:t>
            </a:r>
            <a:r>
              <a:rPr lang="en-US" altLang="fr-FR" sz="1600" dirty="0">
                <a:solidFill>
                  <a:srgbClr val="000000"/>
                </a:solidFill>
              </a:rPr>
              <a:t>(3114 Million euro)</a:t>
            </a:r>
            <a:endParaRPr lang="en-US" altLang="fr-FR" sz="1700" kern="0" spc="-100" dirty="0">
              <a:solidFill>
                <a:srgbClr val="000000"/>
              </a:solidFill>
            </a:endParaRPr>
          </a:p>
          <a:p>
            <a:pPr marL="180000" lvl="0" algn="just">
              <a:lnSpc>
                <a:spcPct val="110000"/>
              </a:lnSpc>
              <a:spcBef>
                <a:spcPts val="600"/>
              </a:spcBef>
              <a:buClrTx/>
              <a:buSzTx/>
              <a:buNone/>
            </a:pPr>
            <a:r>
              <a:rPr lang="en-US" altLang="fr-FR" sz="1700" b="1" u="sng" dirty="0">
                <a:solidFill>
                  <a:srgbClr val="000000"/>
                </a:solidFill>
                <a:latin typeface="Verdana"/>
              </a:rPr>
              <a:t>Reinforcement</a:t>
            </a:r>
          </a:p>
          <a:p>
            <a:pPr marL="360000" lvl="0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700" dirty="0">
                <a:solidFill>
                  <a:srgbClr val="000000"/>
                </a:solidFill>
              </a:rPr>
              <a:t>Ongoing Program </a:t>
            </a: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3 itinerary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... 250 km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75 billion CFA (114 Million euro)</a:t>
            </a:r>
          </a:p>
          <a:p>
            <a:pPr marL="360000" lvl="1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700" dirty="0">
                <a:solidFill>
                  <a:srgbClr val="000000"/>
                </a:solidFill>
              </a:rPr>
              <a:t>Future Program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20 roads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1500 km</a:t>
            </a:r>
          </a:p>
          <a:p>
            <a:pPr marL="720000" lvl="0" indent="-285750" algn="just">
              <a:lnSpc>
                <a:spcPct val="110000"/>
              </a:lnSpc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700" dirty="0">
                <a:solidFill>
                  <a:srgbClr val="000000"/>
                </a:solidFill>
                <a:latin typeface="Verdana"/>
              </a:rPr>
              <a:t>600 </a:t>
            </a:r>
            <a:r>
              <a:rPr lang="en-US" altLang="fr-FR" sz="1700" dirty="0" err="1">
                <a:solidFill>
                  <a:srgbClr val="000000"/>
                </a:solidFill>
                <a:latin typeface="Verdana"/>
              </a:rPr>
              <a:t>billio</a:t>
            </a:r>
            <a:r>
              <a:rPr lang="fr-FR" altLang="fr-FR" sz="1700" dirty="0">
                <a:solidFill>
                  <a:srgbClr val="000000"/>
                </a:solidFill>
                <a:latin typeface="Verdana"/>
              </a:rPr>
              <a:t>n CFA (914,6 million euro)</a:t>
            </a:r>
            <a:endParaRPr lang="fr-FR" altLang="fr-FR" sz="1700" kern="0" spc="-1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209" y="1162981"/>
            <a:ext cx="6633651" cy="5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000000"/>
                </a:solidFill>
              </a:rPr>
              <a:t>Carte PND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65" y="1176836"/>
            <a:ext cx="4581054" cy="5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700645"/>
            <a:ext cx="10972800" cy="57239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ndara" panose="020E0502030303020204" pitchFamily="34" charset="0"/>
              </a:rPr>
              <a:t>Abidjan Urban Transport Project (PTUA)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Candara" panose="020E0502030303020204" pitchFamily="34" charset="0"/>
              </a:rPr>
              <a:t>Description of the Infrastructure Component</a:t>
            </a:r>
            <a:endParaRPr lang="fr-FR" sz="2000" b="1" dirty="0">
              <a:latin typeface="Candara" panose="020E0502030303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ndara" panose="020E0502030303020204" pitchFamily="34" charset="0"/>
              </a:rPr>
              <a:t>Widening of the roads of </a:t>
            </a:r>
            <a:r>
              <a:rPr lang="en-US" sz="2000" dirty="0" err="1">
                <a:latin typeface="Candara" panose="020E0502030303020204" pitchFamily="34" charset="0"/>
              </a:rPr>
              <a:t>Dabou</a:t>
            </a:r>
            <a:r>
              <a:rPr lang="en-US" sz="2000" dirty="0">
                <a:latin typeface="Candara" panose="020E0502030303020204" pitchFamily="34" charset="0"/>
              </a:rPr>
              <a:t> (19 km) and the road of civil prison (23 km)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ndara" panose="020E0502030303020204" pitchFamily="34" charset="0"/>
              </a:rPr>
              <a:t>Development of the bypass Y4 (24.4 km) and extension of the Boulevard </a:t>
            </a:r>
            <a:r>
              <a:rPr lang="en-US" sz="2000" dirty="0" err="1">
                <a:latin typeface="Candara" panose="020E0502030303020204" pitchFamily="34" charset="0"/>
              </a:rPr>
              <a:t>Latrille</a:t>
            </a:r>
            <a:r>
              <a:rPr lang="en-US" sz="2000" dirty="0">
                <a:latin typeface="Candara" panose="020E0502030303020204" pitchFamily="34" charset="0"/>
              </a:rPr>
              <a:t> (10.5 km)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ndara" panose="020E0502030303020204" pitchFamily="34" charset="0"/>
              </a:rPr>
              <a:t>Construction of 3 interchanges on Boulevard François Mitterrand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ndara" panose="020E0502030303020204" pitchFamily="34" charset="0"/>
              </a:rPr>
              <a:t>Rehabilitation of traffic lights at 90 intersections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Candara" panose="020E0502030303020204" pitchFamily="34" charset="0"/>
              </a:rPr>
              <a:t>Total cost of the project: 466 Billion of CFA,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ndara" panose="020E0502030303020204" pitchFamily="34" charset="0"/>
              </a:rPr>
              <a:t>Project Implementation Status </a:t>
            </a:r>
            <a:r>
              <a:rPr lang="en-US" sz="2000" dirty="0">
                <a:latin typeface="Candara" panose="020E0502030303020204" pitchFamily="34" charset="0"/>
              </a:rPr>
              <a:t>(Works of the 4th bridge):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Launch of the call for tender is in progress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Estimated start date of road works: </a:t>
            </a:r>
            <a:r>
              <a:rPr lang="en-US" sz="2000" b="1" dirty="0" smtClean="0">
                <a:latin typeface="Candara" panose="020E0502030303020204" pitchFamily="34" charset="0"/>
              </a:rPr>
              <a:t>March 2019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F63D48-478B-AC45-B128-4613481B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84" y="-53291"/>
            <a:ext cx="10631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6032F"/>
                </a:solidFill>
              </a:rPr>
              <a:t>8</a:t>
            </a:r>
            <a:r>
              <a:rPr lang="fr-FR" altLang="fr-FR" sz="2000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MARKET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5658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653142"/>
            <a:ext cx="10972800" cy="55952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latin typeface="Candara" panose="020E0502030303020204" pitchFamily="34" charset="0"/>
              </a:rPr>
              <a:t>I-1-1. </a:t>
            </a:r>
            <a:r>
              <a:rPr lang="en-US" sz="2000" b="1" dirty="0">
                <a:latin typeface="Candara" panose="020E0502030303020204" pitchFamily="34" charset="0"/>
              </a:rPr>
              <a:t>Construction of roads in the Midwest: </a:t>
            </a:r>
            <a:r>
              <a:rPr lang="en-US" sz="2000" b="1" dirty="0" err="1">
                <a:latin typeface="Candara" panose="020E0502030303020204" pitchFamily="34" charset="0"/>
              </a:rPr>
              <a:t>Zouan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Hounien</a:t>
            </a:r>
            <a:r>
              <a:rPr lang="en-US" sz="2000" b="1" dirty="0">
                <a:latin typeface="Candara" panose="020E0502030303020204" pitchFamily="34" charset="0"/>
              </a:rPr>
              <a:t> - </a:t>
            </a:r>
            <a:r>
              <a:rPr lang="en-US" sz="2000" b="1" dirty="0" err="1">
                <a:latin typeface="Candara" panose="020E0502030303020204" pitchFamily="34" charset="0"/>
              </a:rPr>
              <a:t>Touleupleu</a:t>
            </a:r>
            <a:r>
              <a:rPr lang="en-US" sz="2000" b="1" dirty="0">
                <a:latin typeface="Candara" panose="020E0502030303020204" pitchFamily="34" charset="0"/>
              </a:rPr>
              <a:t> and </a:t>
            </a:r>
            <a:r>
              <a:rPr lang="en-US" sz="2000" b="1" dirty="0" err="1">
                <a:latin typeface="Candara" panose="020E0502030303020204" pitchFamily="34" charset="0"/>
              </a:rPr>
              <a:t>Séguéla-Mankono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ndara" panose="020E0502030303020204" pitchFamily="34" charset="0"/>
              </a:rPr>
              <a:t>Objective of the project: </a:t>
            </a:r>
          </a:p>
          <a:p>
            <a:pPr marL="0" indent="0">
              <a:buNone/>
            </a:pPr>
            <a:r>
              <a:rPr lang="en-US" sz="2000" dirty="0">
                <a:latin typeface="Candara" panose="020E0502030303020204" pitchFamily="34" charset="0"/>
              </a:rPr>
              <a:t>Contribute to the economic and social development of the departments of </a:t>
            </a:r>
            <a:r>
              <a:rPr lang="en-US" sz="2000" dirty="0" err="1">
                <a:latin typeface="Candara" panose="020E0502030303020204" pitchFamily="34" charset="0"/>
              </a:rPr>
              <a:t>Mankono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 err="1">
                <a:latin typeface="Candara" panose="020E0502030303020204" pitchFamily="34" charset="0"/>
              </a:rPr>
              <a:t>Zouan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</a:rPr>
              <a:t>Hounien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dirty="0" err="1">
                <a:latin typeface="Candara" panose="020E0502030303020204" pitchFamily="34" charset="0"/>
              </a:rPr>
              <a:t>Touleupleu</a:t>
            </a:r>
            <a:r>
              <a:rPr lang="en-US" sz="2000" dirty="0">
                <a:latin typeface="Candara" panose="020E0502030303020204" pitchFamily="34" charset="0"/>
              </a:rPr>
              <a:t> as well as the regional integration of Côte d'Ivoire, Guinea and Liberia</a:t>
            </a:r>
            <a:endParaRPr lang="fr-FR" sz="2400" dirty="0">
              <a:latin typeface="Candara" panose="020E0502030303020204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sz="2000" b="1" dirty="0">
                <a:latin typeface="Candara" panose="020E0502030303020204" pitchFamily="34" charset="0"/>
              </a:rPr>
              <a:t>Description of project:</a:t>
            </a:r>
            <a:endParaRPr lang="fr-FR" sz="2400" dirty="0">
              <a:latin typeface="Candara" panose="020E0502030303020204" pitchFamily="34" charset="0"/>
            </a:endParaRPr>
          </a:p>
          <a:p>
            <a:pPr lvl="0">
              <a:lnSpc>
                <a:spcPct val="130000"/>
              </a:lnSpc>
              <a:buNone/>
            </a:pPr>
            <a:r>
              <a:rPr lang="fr-FR" sz="2000" dirty="0">
                <a:latin typeface="Candara" panose="020E0502030303020204" pitchFamily="34" charset="0"/>
              </a:rPr>
              <a:t>Road </a:t>
            </a:r>
            <a:r>
              <a:rPr lang="fr-FR" sz="2000" dirty="0" err="1">
                <a:latin typeface="Candara" panose="020E0502030303020204" pitchFamily="34" charset="0"/>
              </a:rPr>
              <a:t>works</a:t>
            </a:r>
            <a:r>
              <a:rPr lang="fr-FR" sz="2000" dirty="0">
                <a:latin typeface="Candara" panose="020E0502030303020204" pitchFamily="34" charset="0"/>
              </a:rPr>
              <a:t> :</a:t>
            </a:r>
            <a:endParaRPr lang="fr-FR" sz="2400" dirty="0">
              <a:latin typeface="Candara" panose="020E0502030303020204" pitchFamily="34" charset="0"/>
            </a:endParaRPr>
          </a:p>
          <a:p>
            <a:pPr lvl="1"/>
            <a:r>
              <a:rPr lang="en-US" sz="2000" dirty="0">
                <a:latin typeface="Candara" panose="020E0502030303020204" pitchFamily="34" charset="0"/>
              </a:rPr>
              <a:t>Asphalting of the road </a:t>
            </a:r>
            <a:r>
              <a:rPr lang="en-US" sz="2000" dirty="0" err="1">
                <a:latin typeface="Candara" panose="020E0502030303020204" pitchFamily="34" charset="0"/>
              </a:rPr>
              <a:t>Toulepleu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</a:rPr>
              <a:t>Zouan-Hounien</a:t>
            </a:r>
            <a:r>
              <a:rPr lang="en-US" sz="2000" dirty="0">
                <a:latin typeface="Candara" panose="020E0502030303020204" pitchFamily="34" charset="0"/>
              </a:rPr>
              <a:t> 45 km </a:t>
            </a:r>
          </a:p>
          <a:p>
            <a:pPr lvl="1"/>
            <a:r>
              <a:rPr lang="en-US" sz="2000" dirty="0">
                <a:latin typeface="Candara" panose="020E0502030303020204" pitchFamily="34" charset="0"/>
              </a:rPr>
              <a:t>Asphalting of the </a:t>
            </a:r>
            <a:r>
              <a:rPr lang="en-US" sz="2000" dirty="0" err="1">
                <a:latin typeface="Candara" panose="020E0502030303020204" pitchFamily="34" charset="0"/>
              </a:rPr>
              <a:t>Mankono-Séguéla</a:t>
            </a:r>
            <a:r>
              <a:rPr lang="en-US" sz="2000" dirty="0">
                <a:latin typeface="Candara" panose="020E0502030303020204" pitchFamily="34" charset="0"/>
              </a:rPr>
              <a:t> road of 55 km</a:t>
            </a:r>
            <a:endParaRPr lang="en-US" dirty="0">
              <a:latin typeface="Candara" panose="020E0502030303020204" pitchFamily="34" charset="0"/>
            </a:endParaRPr>
          </a:p>
          <a:p>
            <a:pPr marL="0" lvl="1" indent="0">
              <a:lnSpc>
                <a:spcPct val="130000"/>
              </a:lnSpc>
              <a:buNone/>
            </a:pPr>
            <a:r>
              <a:rPr lang="en-US" sz="2000" b="1" dirty="0">
                <a:latin typeface="Candara" panose="020E0502030303020204" pitchFamily="34" charset="0"/>
              </a:rPr>
              <a:t>Cost of the project</a:t>
            </a:r>
          </a:p>
          <a:p>
            <a:pPr marL="457188" lvl="1" indent="0">
              <a:lnSpc>
                <a:spcPct val="130000"/>
              </a:lnSpc>
              <a:buNone/>
            </a:pPr>
            <a:r>
              <a:rPr lang="en-US" sz="2000" dirty="0">
                <a:latin typeface="Candara" panose="020E0502030303020204" pitchFamily="34" charset="0"/>
              </a:rPr>
              <a:t>66 billion FCFA</a:t>
            </a:r>
            <a:endParaRPr lang="fr-FR" dirty="0">
              <a:latin typeface="Candara" panose="020E0502030303020204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1" dirty="0">
                <a:latin typeface="Candara" panose="020E0502030303020204" pitchFamily="34" charset="0"/>
              </a:rPr>
              <a:t>Project </a:t>
            </a:r>
            <a:r>
              <a:rPr lang="fr-FR" sz="2000" b="1" dirty="0" err="1">
                <a:latin typeface="Candara" panose="020E0502030303020204" pitchFamily="34" charset="0"/>
              </a:rPr>
              <a:t>Implementation</a:t>
            </a:r>
            <a:r>
              <a:rPr lang="fr-FR" sz="2000" b="1" dirty="0">
                <a:latin typeface="Candara" panose="020E0502030303020204" pitchFamily="34" charset="0"/>
              </a:rPr>
              <a:t> </a:t>
            </a:r>
            <a:r>
              <a:rPr lang="fr-FR" sz="2000" b="1" dirty="0" err="1">
                <a:latin typeface="Candara" panose="020E0502030303020204" pitchFamily="34" charset="0"/>
              </a:rPr>
              <a:t>Status</a:t>
            </a:r>
            <a:r>
              <a:rPr lang="fr-FR" sz="2000" b="1" dirty="0">
                <a:latin typeface="Candara" panose="020E0502030303020204" pitchFamily="34" charset="0"/>
              </a:rPr>
              <a:t>:</a:t>
            </a:r>
            <a:endParaRPr lang="fr-FR" sz="2400" dirty="0">
              <a:latin typeface="Candara" panose="020E0502030303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fr-FR" sz="2000" dirty="0" err="1">
                <a:latin typeface="Candara" panose="020E0502030303020204" pitchFamily="34" charset="0"/>
              </a:rPr>
              <a:t>Procurement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 err="1">
                <a:latin typeface="Candara" panose="020E0502030303020204" pitchFamily="34" charset="0"/>
              </a:rPr>
              <a:t>is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 err="1">
                <a:latin typeface="Candara" panose="020E0502030303020204" pitchFamily="34" charset="0"/>
              </a:rPr>
              <a:t>underway</a:t>
            </a:r>
            <a:endParaRPr lang="fr-FR" sz="2400" dirty="0">
              <a:latin typeface="Candara" panose="020E0502030303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sz="2000" dirty="0">
                <a:latin typeface="Candara" panose="020E0502030303020204" pitchFamily="34" charset="0"/>
              </a:rPr>
              <a:t>Estimated start date of works: </a:t>
            </a:r>
            <a:r>
              <a:rPr lang="en-US" sz="2000" b="1" dirty="0" smtClean="0">
                <a:latin typeface="Candara" panose="020E0502030303020204" pitchFamily="34" charset="0"/>
              </a:rPr>
              <a:t>March 2019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338D52-9380-B74C-8D52-93F6C56D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84" y="-53291"/>
            <a:ext cx="10631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6032F"/>
                </a:solidFill>
              </a:rPr>
              <a:t>8</a:t>
            </a:r>
            <a:r>
              <a:rPr lang="fr-FR" altLang="fr-FR" sz="2000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MARKET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91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8079" y="765084"/>
            <a:ext cx="3468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US" altLang="fr-FR" sz="1500" b="1" dirty="0">
                <a:solidFill>
                  <a:srgbClr val="000000"/>
                </a:solidFill>
              </a:rPr>
              <a:t>HIGHWAYS, URBAN ROADS AND BRIDGES (2015-2035)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71469" y="1520617"/>
            <a:ext cx="4608000" cy="48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0000" algn="just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1800" b="1" u="sng" dirty="0">
                <a:solidFill>
                  <a:srgbClr val="000000"/>
                </a:solidFill>
                <a:latin typeface="Candara" panose="020E0502030303020204" pitchFamily="34" charset="0"/>
              </a:rPr>
              <a:t>Highways</a:t>
            </a:r>
          </a:p>
          <a:p>
            <a:pPr marL="720000" indent="-28575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4 itinerary</a:t>
            </a:r>
          </a:p>
          <a:p>
            <a:pPr marL="720000" indent="-28575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2145 km</a:t>
            </a:r>
          </a:p>
          <a:p>
            <a:pPr marL="720000" indent="-28575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4290  billion CFA (6600 million euro)</a:t>
            </a:r>
            <a:endParaRPr lang="en-US" altLang="fr-FR" sz="1800" kern="0" spc="-1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80000" algn="just">
              <a:lnSpc>
                <a:spcPct val="110000"/>
              </a:lnSpc>
              <a:spcBef>
                <a:spcPts val="600"/>
              </a:spcBef>
              <a:buClrTx/>
              <a:buSzTx/>
              <a:buNone/>
            </a:pPr>
            <a:r>
              <a:rPr lang="en-US" altLang="fr-FR" sz="1800" b="1" u="sng" dirty="0">
                <a:solidFill>
                  <a:srgbClr val="000000"/>
                </a:solidFill>
                <a:latin typeface="Candara" panose="020E0502030303020204" pitchFamily="34" charset="0"/>
              </a:rPr>
              <a:t>Urban Roads</a:t>
            </a:r>
          </a:p>
          <a:p>
            <a:pPr marL="360000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Road ( 2 x 2 /2x1 ) :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327 km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275  billion CFA (419. millions euro)</a:t>
            </a:r>
          </a:p>
          <a:p>
            <a:pPr marL="360000" lvl="1" indent="-180000" algn="just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fr-FR" sz="1800" b="1" u="sng" dirty="0">
                <a:solidFill>
                  <a:srgbClr val="000000"/>
                </a:solidFill>
                <a:latin typeface="Candara" panose="020E0502030303020204" pitchFamily="34" charset="0"/>
              </a:rPr>
              <a:t>Structuring way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dirty="0">
                <a:solidFill>
                  <a:srgbClr val="000000"/>
                </a:solidFill>
                <a:latin typeface="Candara" panose="020E0502030303020204" pitchFamily="34" charset="0"/>
              </a:rPr>
              <a:t>100 km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fr-FR" sz="1800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200 Billion CFA (304 millions euro)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fr-FR" sz="1800" b="1" u="sng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Bridge</a:t>
            </a:r>
            <a:r>
              <a:rPr lang="en-US" altLang="fr-FR" sz="1800" b="1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s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fr-FR" sz="1800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4 Interchanges</a:t>
            </a:r>
          </a:p>
          <a:p>
            <a:pPr marL="720000" indent="-285750" algn="just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fr-FR" sz="1800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100 Billion F CFA (152 Million</a:t>
            </a:r>
            <a:r>
              <a:rPr lang="en-US" altLang="fr-FR" sz="1800" b="1" kern="0" spc="-100" dirty="0">
                <a:solidFill>
                  <a:srgbClr val="000000"/>
                </a:solidFill>
                <a:latin typeface="Candara" panose="020E0502030303020204" pitchFamily="34" charset="0"/>
              </a:rPr>
              <a:t>)</a:t>
            </a:r>
            <a:endParaRPr lang="en-US" altLang="fr-FR" sz="1800" kern="0" spc="-1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BF8FB77-0B4E-3F48-87B1-9E8BAAAE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4" y="716150"/>
            <a:ext cx="5818908" cy="5846717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4EFA2A7C-7F73-3A46-94C7-C999645B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34" y="0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sz="2400" b="1" dirty="0"/>
              <a:t>9-UPCOMING PROJECTS 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998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682388"/>
            <a:ext cx="10972800" cy="5786652"/>
          </a:xfrm>
        </p:spPr>
        <p:txBody>
          <a:bodyPr/>
          <a:lstStyle/>
          <a:p>
            <a:pPr marL="0" indent="0">
              <a:buNone/>
            </a:pPr>
            <a:r>
              <a:rPr lang="fr-FR" sz="2600" b="1" dirty="0">
                <a:latin typeface="Candara" panose="020E0502030303020204" pitchFamily="34" charset="0"/>
              </a:rPr>
              <a:t>9.1- INTER URBAN ROAD PROJECT :</a:t>
            </a:r>
          </a:p>
          <a:p>
            <a:pPr marL="0" indent="0">
              <a:buNone/>
            </a:pPr>
            <a:endParaRPr lang="fr-FR" sz="2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600" b="1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10818"/>
              </p:ext>
            </p:extLst>
          </p:nvPr>
        </p:nvGraphicFramePr>
        <p:xfrm>
          <a:off x="609600" y="1366496"/>
          <a:ext cx="11117267" cy="51218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5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6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7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PROJECT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LINEAR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(Km)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COST 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(In billions of CFA francs)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COST 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(In millions of euros)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Asphalting of the -Bassam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Samo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highway (2x3 ways)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157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239.3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Asphalting project  of Bouake -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Sandégué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-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Tanda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road (2x1 ways)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278 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120.1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183.1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Strengthening the priority Covered Network ( 2x1 ways)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1500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600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914.6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Development of the structuring road  of district capitals and regions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300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211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321.6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Asphalting of intercity roads throughout the national territory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2200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1215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1852.1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Asphalting of the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Odienne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Samatiguila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- Mali border road and related braces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192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85.5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130.3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Asphalting of the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Odienne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Minignan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- Guinea border road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75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55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83.8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Asphalting of the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Danane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-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Gbeunta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road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25 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19.8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16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  <a:endParaRPr lang="fr-FR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ndara" panose="020E0502030303020204" pitchFamily="34" charset="0"/>
                        </a:rPr>
                        <a:t>2456.6</a:t>
                      </a:r>
                      <a:endParaRPr lang="fr-FR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</a:rPr>
                        <a:t>3744.6</a:t>
                      </a:r>
                      <a:endParaRPr lang="fr-FR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479523F-0CAB-9646-9826-2B62EA33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34" y="0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sz="2400" b="1" dirty="0"/>
              <a:t>9-UPCOMING PROJECTS 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8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6844" y="1777198"/>
            <a:ext cx="73136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fr-FR" altLang="fr-FR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fr-FR" altLang="fr-FR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fr-FR" altLang="fr-FR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  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53133" y="2981"/>
            <a:ext cx="4517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rgbClr val="06032F"/>
                </a:solidFill>
              </a:rPr>
              <a:t>THE OUTLINE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618" y="723014"/>
            <a:ext cx="11283142" cy="59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lvl="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Presentation of COTE D’IVOIRE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Institutional framework of the road sector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Presentation of AGEROUTE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Some achievements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Economic And Social Challenges Of Ivorian Road Network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Financial needs for Development and Maintenance of the Network.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Strategy For The Development And Safeguarding Of Road Inheritance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Market Opportunities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Upcoming projects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Funding Method</a:t>
            </a:r>
          </a:p>
          <a:p>
            <a:pPr marL="457200" indent="-457200" algn="just">
              <a:lnSpc>
                <a:spcPct val="125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fr-FR" dirty="0">
                <a:solidFill>
                  <a:srgbClr val="002060"/>
                </a:solidFill>
                <a:latin typeface="Candara" panose="020E0502030303020204" pitchFamily="34" charset="0"/>
              </a:rPr>
              <a:t>Our Expectations</a:t>
            </a:r>
            <a:endParaRPr lang="fr-FR" altLang="fr-F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996287"/>
            <a:ext cx="10972800" cy="5500047"/>
          </a:xfrm>
        </p:spPr>
        <p:txBody>
          <a:bodyPr/>
          <a:lstStyle/>
          <a:p>
            <a:pPr marL="0" indent="0">
              <a:buNone/>
            </a:pPr>
            <a:r>
              <a:rPr lang="fr-FR" sz="2600" b="1" dirty="0">
                <a:latin typeface="Candara" panose="020E0502030303020204" pitchFamily="34" charset="0"/>
              </a:rPr>
              <a:t>9.2- URBAN ROAD PROJECT </a:t>
            </a:r>
            <a:r>
              <a:rPr lang="en-US" sz="2600" b="1" dirty="0">
                <a:latin typeface="Candara" panose="020E0502030303020204" pitchFamily="34" charset="0"/>
              </a:rPr>
              <a:t>(2x2 ways) </a:t>
            </a:r>
            <a:r>
              <a:rPr lang="fr-FR" sz="2600" b="1" dirty="0">
                <a:latin typeface="Candara" panose="020E0502030303020204" pitchFamily="34" charset="0"/>
              </a:rPr>
              <a:t>:</a:t>
            </a:r>
          </a:p>
          <a:p>
            <a:pPr marL="0" indent="0">
              <a:buNone/>
            </a:pPr>
            <a:endParaRPr lang="fr-FR" sz="2600" b="1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392657"/>
              </p:ext>
            </p:extLst>
          </p:nvPr>
        </p:nvGraphicFramePr>
        <p:xfrm>
          <a:off x="609600" y="1788705"/>
          <a:ext cx="10437722" cy="4001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87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PROJECT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LINEAR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(Km)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COST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(In billions of CFA francs)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COST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(in millions of euros)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Marseille Boulevard Phase II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30 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45.7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France Boulevard Extension (old road of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Bingerville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) with variable Central reservation (2 to 4 m)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24.4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V23 (extension of the road from the 4</a:t>
                      </a:r>
                      <a:r>
                        <a:rPr lang="en-US" sz="1600" baseline="30000" dirty="0">
                          <a:effectLst/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bridge ) and V28  (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ile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bouley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Azito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– Crossroads zone  )(north-south)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18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27.4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Development of the crossroad of Williamsville (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Djeni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</a:rPr>
                        <a:t>Kobenan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6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25 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38.1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Development of bel air  -firefighter Crossroad 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60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</a:rPr>
                        <a:t>22.9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14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  <a:endParaRPr lang="fr-FR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</a:rPr>
                        <a:t>104</a:t>
                      </a:r>
                      <a:endParaRPr lang="fr-FR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</a:rPr>
                        <a:t>158.5</a:t>
                      </a:r>
                      <a:endParaRPr lang="fr-FR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B9D02B23-2D3A-D244-95C8-3E1BCDEE1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34" y="0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sz="2400" b="1" dirty="0"/>
              <a:t>9-UPCOMING PROJECTS 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01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996287"/>
            <a:ext cx="10972800" cy="5500047"/>
          </a:xfrm>
        </p:spPr>
        <p:txBody>
          <a:bodyPr/>
          <a:lstStyle/>
          <a:p>
            <a:pPr marL="0" indent="0">
              <a:buNone/>
            </a:pPr>
            <a:r>
              <a:rPr lang="fr-FR" sz="2600" b="1" dirty="0">
                <a:latin typeface="Candara" panose="020E0502030303020204" pitchFamily="34" charset="0"/>
              </a:rPr>
              <a:t>9.3- ENGINEERING STRUCTURE PROJECT :</a:t>
            </a:r>
          </a:p>
          <a:p>
            <a:pPr marL="0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95959"/>
              </p:ext>
            </p:extLst>
          </p:nvPr>
        </p:nvGraphicFramePr>
        <p:xfrm>
          <a:off x="709683" y="1635520"/>
          <a:ext cx="10752812" cy="4222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04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8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(In billions of CFA francs)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(In millions of euros)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Vonkoro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engineering structure project on the Black Volta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3 bridges on the  west of Côte d'Ivoire (Man. </a:t>
                      </a: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Guiglo, Tai)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113  engineering structures of improving access on the national territory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400 hydraulic structures on the national territory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the bridge over the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Comoé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river(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Abengourou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Adzopé</a:t>
                      </a:r>
                      <a:r>
                        <a:rPr lang="en-US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-axis)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386.75</a:t>
                      </a:r>
                      <a:endParaRPr lang="fr-FR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589.6</a:t>
                      </a:r>
                      <a:endParaRPr lang="fr-FR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FC1C46-515A-0B45-BA29-DDBBDB7A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34" y="0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sz="2400" b="1" dirty="0"/>
              <a:t>9-UPCOMING PROJECTS 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21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9684" y="-10667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>
                <a:solidFill>
                  <a:srgbClr val="06032F"/>
                </a:solidFill>
                <a:latin typeface="Verdana"/>
              </a:rPr>
              <a:t>10- FUNDING METHOD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268" y="1223468"/>
            <a:ext cx="1118655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National Budget</a:t>
            </a:r>
          </a:p>
          <a:p>
            <a:pPr>
              <a:defRPr/>
            </a:pPr>
            <a:endParaRPr lang="en-US" sz="2000" b="1" dirty="0">
              <a:latin typeface="Candara" panose="020E0502030303020204" pitchFamily="34" charset="0"/>
            </a:endParaRPr>
          </a:p>
          <a:p>
            <a:pPr>
              <a:defRPr/>
            </a:pPr>
            <a:endParaRPr lang="en-US" sz="2000" b="1" dirty="0">
              <a:latin typeface="Candara" panose="020E050203030302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Candara" panose="020E0502030303020204" pitchFamily="34" charset="0"/>
              </a:rPr>
              <a:t>Road Maintenance Fund (FER)</a:t>
            </a:r>
          </a:p>
          <a:p>
            <a:pPr>
              <a:defRPr/>
            </a:pP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(Fundraising to finance road maintenance)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Candara" panose="020E050203030302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Candara" panose="020E0502030303020204" pitchFamily="34" charset="0"/>
              </a:rPr>
              <a:t>Technical and Financial Partners.</a:t>
            </a:r>
          </a:p>
          <a:p>
            <a:pPr>
              <a:defRPr/>
            </a:pP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Concessional or market rate loans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Candara" panose="020E050203030302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Candara" panose="020E0502030303020204" pitchFamily="34" charset="0"/>
              </a:rPr>
              <a:t>Public-Private Partnerships (PPP)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000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Candara" panose="020E0502030303020204" pitchFamily="34" charset="0"/>
              </a:rPr>
              <a:t>Special Funds </a:t>
            </a:r>
            <a:r>
              <a:rPr lang="en-US" sz="2000" b="1" dirty="0">
                <a:latin typeface="Candara" panose="020E0502030303020204" pitchFamily="34" charset="0"/>
              </a:rPr>
              <a:t>: </a:t>
            </a:r>
            <a:r>
              <a:rPr lang="en-US" sz="2400" dirty="0">
                <a:latin typeface="Candara" panose="020E0502030303020204" pitchFamily="34" charset="0"/>
              </a:rPr>
              <a:t>Coffee-Cocoa Council, etc.</a:t>
            </a:r>
            <a:endParaRPr lang="en-U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A20B6C62-3DDF-F140-96AA-450C8517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funding at low rate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Design and built  or PPP projects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Fundraising </a:t>
            </a:r>
            <a:r>
              <a:rPr lang="en-US" dirty="0"/>
              <a:t>for Future Road Development &amp; Maintenance programs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6275802-6240-2741-A8D5-7F8DB85D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2A74EB4-D6AB-334B-958F-04BCC4F5C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84" y="-10667"/>
            <a:ext cx="106316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>
                <a:solidFill>
                  <a:srgbClr val="06032F"/>
                </a:solidFill>
                <a:latin typeface="Verdana"/>
              </a:rPr>
              <a:t>11- OUR EXPECTATIONS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22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223" y="2923738"/>
            <a:ext cx="7699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SzPct val="95000"/>
              <a:defRPr/>
            </a:pPr>
            <a:r>
              <a:rPr lang="en-US" sz="6000" b="1" dirty="0">
                <a:solidFill>
                  <a:srgbClr val="06032F"/>
                </a:solidFill>
                <a:latin typeface="Trebuchet MS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88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1473" y="158618"/>
            <a:ext cx="6633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b="1" dirty="0">
                <a:solidFill>
                  <a:srgbClr val="06032F"/>
                </a:solidFill>
              </a:rPr>
              <a:t>1</a:t>
            </a:r>
            <a:r>
              <a:rPr lang="fr-FR" altLang="fr-FR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PRESENTATION OF CÔTE D'IVOIRE</a:t>
            </a:r>
            <a:endParaRPr lang="fr-FR" altLang="fr-FR" b="1" dirty="0">
              <a:solidFill>
                <a:srgbClr val="06032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3"/>
          <a:stretch/>
        </p:blipFill>
        <p:spPr>
          <a:xfrm>
            <a:off x="1347692" y="846482"/>
            <a:ext cx="9821102" cy="5754857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552661" y="3445564"/>
            <a:ext cx="1338469" cy="14444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7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709684"/>
            <a:ext cx="10972800" cy="58958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Area of the land : 322,462 km</a:t>
            </a:r>
            <a:r>
              <a:rPr lang="en-US" sz="2000" baseline="30000" dirty="0">
                <a:latin typeface="Candara" panose="020E0502030303020204" pitchFamily="34" charset="0"/>
              </a:rPr>
              <a:t>2</a:t>
            </a:r>
            <a:endParaRPr lang="en-US" sz="20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Côte d'Ivoire shares borders with :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latin typeface="Candara" panose="020E0502030303020204" pitchFamily="34" charset="0"/>
              </a:rPr>
              <a:t>North West : Mali (532 km) and in the North East: Burkina-Faso (584 km)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latin typeface="Candara" panose="020E0502030303020204" pitchFamily="34" charset="0"/>
              </a:rPr>
              <a:t>West</a:t>
            </a:r>
            <a:r>
              <a:rPr lang="en-US" sz="1600" b="1" dirty="0">
                <a:latin typeface="Candara" panose="020E0502030303020204" pitchFamily="34" charset="0"/>
              </a:rPr>
              <a:t> </a:t>
            </a:r>
            <a:r>
              <a:rPr lang="en-US" sz="1600" dirty="0">
                <a:latin typeface="Candara" panose="020E0502030303020204" pitchFamily="34" charset="0"/>
              </a:rPr>
              <a:t>: Liberia (716 km) and Guinea Conakry (610 km)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latin typeface="Candara" panose="020E0502030303020204" pitchFamily="34" charset="0"/>
              </a:rPr>
              <a:t>East</a:t>
            </a:r>
            <a:r>
              <a:rPr lang="en-US" sz="1600" b="1" dirty="0">
                <a:latin typeface="Candara" panose="020E0502030303020204" pitchFamily="34" charset="0"/>
              </a:rPr>
              <a:t> </a:t>
            </a:r>
            <a:r>
              <a:rPr lang="en-US" sz="1600" dirty="0">
                <a:latin typeface="Candara" panose="020E0502030303020204" pitchFamily="34" charset="0"/>
              </a:rPr>
              <a:t>: Ghana (610 km)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latin typeface="Candara" panose="020E0502030303020204" pitchFamily="34" charset="0"/>
              </a:rPr>
              <a:t>South : Atlantic Ocean (520 km)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Ivorian population : 23.2 million inhabitants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Official Language : French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Political Capital : Yamoussoukro; Economic Capital: Abidjan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GDP growth rate : 10.3% (2016)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GDP per capital : 816 (in thousands of FCFA /2016)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Annual inflation rate : 1.2% (2016)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473" y="158618"/>
            <a:ext cx="6633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b="1" dirty="0">
                <a:solidFill>
                  <a:srgbClr val="06032F"/>
                </a:solidFill>
              </a:rPr>
              <a:t>1</a:t>
            </a:r>
            <a:r>
              <a:rPr lang="fr-FR" altLang="fr-FR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PRESENTATION OF CÔTE D'IVOIRE</a:t>
            </a:r>
            <a:endParaRPr lang="fr-FR" altLang="fr-FR" b="1" dirty="0">
              <a:solidFill>
                <a:srgbClr val="06032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83B07DA-F4AD-E948-A0E7-3D7038D4F7EE}"/>
              </a:ext>
            </a:extLst>
          </p:cNvPr>
          <p:cNvSpPr txBox="1"/>
          <p:nvPr/>
        </p:nvSpPr>
        <p:spPr>
          <a:xfrm>
            <a:off x="7786255" y="1039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709684"/>
            <a:ext cx="10972800" cy="58958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World’s largest cocoa producer (40% of the world production)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World’s largest cashew nut producer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World’s third coffee producer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Africa’s largest palm oil producer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Africa’s largest rubber producer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Africa’s largest banana producer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2 main port cities: Abidjan et San Pedro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International airport: Abidjan (over 1.5 million passengers a year)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The agricultural income represents about 34% of the GDP and generates about 68% of export earnings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473" y="158618"/>
            <a:ext cx="6633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b="1" dirty="0">
                <a:solidFill>
                  <a:srgbClr val="06032F"/>
                </a:solidFill>
              </a:rPr>
              <a:t>1</a:t>
            </a:r>
            <a:r>
              <a:rPr lang="fr-FR" altLang="fr-FR" b="1" dirty="0">
                <a:solidFill>
                  <a:srgbClr val="06032F"/>
                </a:solidFill>
              </a:rPr>
              <a:t>- </a:t>
            </a:r>
            <a:r>
              <a:rPr lang="fr-FR" altLang="fr-FR" sz="2400" b="1" dirty="0">
                <a:solidFill>
                  <a:srgbClr val="06032F"/>
                </a:solidFill>
              </a:rPr>
              <a:t>PRESENTATION OF CÔTE D'IVOIRE</a:t>
            </a:r>
            <a:endParaRPr lang="fr-FR" altLang="fr-FR" b="1" dirty="0">
              <a:solidFill>
                <a:srgbClr val="0603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9851" y="198304"/>
            <a:ext cx="107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dirty="0">
                <a:solidFill>
                  <a:srgbClr val="06032F"/>
                </a:solidFill>
              </a:rPr>
              <a:t>2- </a:t>
            </a:r>
            <a:r>
              <a:rPr lang="en-US" sz="2400" b="1" dirty="0">
                <a:solidFill>
                  <a:srgbClr val="06032F"/>
                </a:solidFill>
              </a:rPr>
              <a:t>INSTITUTIONAL FRAMEWORK OF THE ROAD SECTOR</a:t>
            </a:r>
            <a:endParaRPr lang="fr-FR" sz="2400" b="1" dirty="0">
              <a:solidFill>
                <a:srgbClr val="06032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383" y="792506"/>
            <a:ext cx="2398943" cy="5247860"/>
          </a:xfrm>
          <a:prstGeom prst="rect">
            <a:avLst/>
          </a:prstGeom>
          <a:solidFill>
            <a:srgbClr val="FFFFCC"/>
          </a:solidFill>
          <a:ln w="3175">
            <a:solidFill>
              <a:srgbClr val="06032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Rectangle 5"/>
          <p:cNvSpPr/>
          <p:nvPr/>
        </p:nvSpPr>
        <p:spPr>
          <a:xfrm>
            <a:off x="986866" y="923391"/>
            <a:ext cx="2054087" cy="4473233"/>
          </a:xfrm>
          <a:prstGeom prst="rect">
            <a:avLst/>
          </a:prstGeom>
          <a:solidFill>
            <a:srgbClr val="FF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08383" y="5500229"/>
            <a:ext cx="239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latin typeface="Candara" panose="020E0502030303020204" pitchFamily="34" charset="0"/>
              </a:rPr>
              <a:t>Contracting authority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8341" y="1331115"/>
            <a:ext cx="205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State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4897" y="2453458"/>
            <a:ext cx="207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Government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6866" y="3575801"/>
            <a:ext cx="2054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ndara" panose="020E0502030303020204" pitchFamily="34" charset="0"/>
              </a:rPr>
              <a:t>Ministry of </a:t>
            </a:r>
            <a:r>
              <a:rPr lang="en-US" sz="2000" b="1" dirty="0" smtClean="0">
                <a:latin typeface="Candara" panose="020E0502030303020204" pitchFamily="34" charset="0"/>
              </a:rPr>
              <a:t>Equipment</a:t>
            </a:r>
            <a:r>
              <a:rPr lang="fr-FR" sz="2000" b="1" dirty="0" smtClean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fr-FR" sz="2000" b="1" dirty="0" smtClean="0">
                <a:latin typeface="Candara" panose="020E0502030303020204" pitchFamily="34" charset="0"/>
              </a:rPr>
              <a:t>Road Maintenance</a:t>
            </a:r>
            <a:endParaRPr lang="fr-FR" sz="2000" b="1" dirty="0">
              <a:latin typeface="Candara" panose="020E0502030303020204" pitchFamily="34" charset="0"/>
            </a:endParaRPr>
          </a:p>
          <a:p>
            <a:pPr algn="ctr"/>
            <a:r>
              <a:rPr lang="fr-FR" sz="2000" b="1" dirty="0">
                <a:latin typeface="Candara" panose="020E0502030303020204" pitchFamily="34" charset="0"/>
              </a:rPr>
              <a:t>(</a:t>
            </a:r>
            <a:r>
              <a:rPr lang="fr-FR" sz="2000" b="1" dirty="0" smtClean="0">
                <a:latin typeface="Candara" panose="020E0502030303020204" pitchFamily="34" charset="0"/>
              </a:rPr>
              <a:t>MEER </a:t>
            </a:r>
            <a:r>
              <a:rPr lang="fr-FR" sz="2000" b="1" dirty="0">
                <a:latin typeface="Candara" panose="020E0502030303020204" pitchFamily="34" charset="0"/>
              </a:rPr>
              <a:t>in french)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6017" y="863841"/>
            <a:ext cx="2498638" cy="1363163"/>
          </a:xfrm>
          <a:prstGeom prst="rect">
            <a:avLst/>
          </a:prstGeom>
          <a:solidFill>
            <a:srgbClr val="FFFFFF"/>
          </a:solidFill>
          <a:ln w="3175">
            <a:solidFill>
              <a:srgbClr val="06032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ZoneTexte 12"/>
          <p:cNvSpPr txBox="1"/>
          <p:nvPr/>
        </p:nvSpPr>
        <p:spPr>
          <a:xfrm>
            <a:off x="3892275" y="867592"/>
            <a:ext cx="249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ndara" panose="020E0502030303020204" pitchFamily="34" charset="0"/>
              </a:rPr>
              <a:t>Funding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8444" y="1229891"/>
            <a:ext cx="2226514" cy="937987"/>
          </a:xfrm>
          <a:prstGeom prst="rect">
            <a:avLst/>
          </a:prstGeom>
          <a:solidFill>
            <a:srgbClr val="33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083906" y="1268293"/>
            <a:ext cx="222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The </a:t>
            </a:r>
            <a:r>
              <a:rPr lang="en-US" b="1" dirty="0" smtClean="0">
                <a:latin typeface="Candara" panose="020E0502030303020204" pitchFamily="34" charset="0"/>
              </a:rPr>
              <a:t>Road </a:t>
            </a:r>
            <a:r>
              <a:rPr lang="en-US" b="1" dirty="0">
                <a:latin typeface="Candara" panose="020E0502030303020204" pitchFamily="34" charset="0"/>
              </a:rPr>
              <a:t>Maintenance Fund</a:t>
            </a:r>
          </a:p>
          <a:p>
            <a:pPr algn="ctr"/>
            <a:r>
              <a:rPr lang="fr-FR" b="1" dirty="0">
                <a:latin typeface="Candara" panose="020E0502030303020204" pitchFamily="34" charset="0"/>
              </a:rPr>
              <a:t>(FER in french)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16016" y="2743200"/>
            <a:ext cx="2498639" cy="3313044"/>
          </a:xfrm>
          <a:prstGeom prst="rect">
            <a:avLst/>
          </a:prstGeom>
          <a:solidFill>
            <a:srgbClr val="FFCCFF"/>
          </a:solidFill>
          <a:ln w="3175">
            <a:solidFill>
              <a:srgbClr val="06032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3987349" y="4959813"/>
            <a:ext cx="249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ndara" panose="020E0502030303020204" pitchFamily="34" charset="0"/>
              </a:rPr>
              <a:t>Delegated contracting authority and project management</a:t>
            </a:r>
          </a:p>
          <a:p>
            <a:pPr algn="ctr"/>
            <a:r>
              <a:rPr lang="en-US" sz="1600" b="1" i="1" dirty="0">
                <a:latin typeface="Candara" panose="020E0502030303020204" pitchFamily="34" charset="0"/>
              </a:rPr>
              <a:t>(monitoring of work</a:t>
            </a:r>
            <a:r>
              <a:rPr lang="fr-FR" sz="1600" b="1" i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88442" y="2887247"/>
            <a:ext cx="2204439" cy="2072566"/>
          </a:xfrm>
          <a:prstGeom prst="rect">
            <a:avLst/>
          </a:prstGeom>
          <a:solidFill>
            <a:srgbClr val="FF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77404" y="2898565"/>
            <a:ext cx="221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ndara" panose="020E0502030303020204" pitchFamily="34" charset="0"/>
              </a:rPr>
              <a:t>Road management Agency</a:t>
            </a:r>
          </a:p>
          <a:p>
            <a:pPr algn="ctr"/>
            <a:r>
              <a:rPr lang="fr-FR" b="1" dirty="0">
                <a:latin typeface="Candara" panose="020E0502030303020204" pitchFamily="34" charset="0"/>
              </a:rPr>
              <a:t>(AGEROUTE in french)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9096" y="2743200"/>
            <a:ext cx="4903304" cy="3313043"/>
          </a:xfrm>
          <a:prstGeom prst="rect">
            <a:avLst/>
          </a:prstGeom>
          <a:solidFill>
            <a:srgbClr val="CCFFFF"/>
          </a:solidFill>
          <a:ln w="3175">
            <a:solidFill>
              <a:srgbClr val="06032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ZoneTexte 21"/>
          <p:cNvSpPr txBox="1"/>
          <p:nvPr/>
        </p:nvSpPr>
        <p:spPr>
          <a:xfrm>
            <a:off x="7877413" y="2842336"/>
            <a:ext cx="250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ndara" panose="020E0502030303020204" pitchFamily="34" charset="0"/>
              </a:rPr>
              <a:t>PRIVATE SECTOR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79096" y="3493274"/>
            <a:ext cx="490330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latin typeface="Candara" panose="020E0502030303020204" pitchFamily="34" charset="0"/>
              </a:rPr>
              <a:t>(</a:t>
            </a:r>
            <a:r>
              <a:rPr lang="en-US" b="1" dirty="0">
                <a:latin typeface="Candara" panose="020E0502030303020204" pitchFamily="34" charset="0"/>
              </a:rPr>
              <a:t>Studies office, SME, materials renting company, </a:t>
            </a:r>
            <a:r>
              <a:rPr lang="en-US" b="1" dirty="0" err="1">
                <a:latin typeface="Candara" panose="020E0502030303020204" pitchFamily="34" charset="0"/>
              </a:rPr>
              <a:t>etc</a:t>
            </a:r>
            <a:r>
              <a:rPr lang="en-US" b="1" dirty="0">
                <a:latin typeface="Candara" panose="020E0502030303020204" pitchFamily="34" charset="0"/>
              </a:rPr>
              <a:t>…)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79096" y="4391409"/>
            <a:ext cx="4903304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i="1" dirty="0">
                <a:latin typeface="Candara" panose="020E0502030303020204" pitchFamily="34" charset="0"/>
              </a:rPr>
              <a:t>Materials et logistics means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i="1" dirty="0">
                <a:latin typeface="Candara" panose="020E0502030303020204" pitchFamily="34" charset="0"/>
              </a:rPr>
              <a:t>project management of works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i="1" dirty="0">
                <a:latin typeface="Candara" panose="020E0502030303020204" pitchFamily="34" charset="0"/>
              </a:rPr>
              <a:t>Implementation of works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77405" y="4036483"/>
            <a:ext cx="221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Cell of support to small and medium </a:t>
            </a:r>
            <a:r>
              <a:rPr lang="en-US" b="1" dirty="0" err="1">
                <a:latin typeface="Candara" panose="020E0502030303020204" pitchFamily="34" charset="0"/>
              </a:rPr>
              <a:t>entreprises</a:t>
            </a:r>
            <a:r>
              <a:rPr lang="en-US" b="1" dirty="0">
                <a:latin typeface="Candara" panose="020E0502030303020204" pitchFamily="34" charset="0"/>
              </a:rPr>
              <a:t> (SME</a:t>
            </a:r>
            <a:r>
              <a:rPr lang="fr-FR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3087756" y="1664108"/>
            <a:ext cx="1000685" cy="144105"/>
          </a:xfrm>
          <a:prstGeom prst="rightArrow">
            <a:avLst/>
          </a:prstGeom>
          <a:solidFill>
            <a:srgbClr val="0603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3087756" y="3632127"/>
            <a:ext cx="1000685" cy="144105"/>
          </a:xfrm>
          <a:prstGeom prst="rightArrow">
            <a:avLst/>
          </a:prstGeom>
          <a:solidFill>
            <a:srgbClr val="0603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ndara" panose="020E050203030302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6292881" y="3632127"/>
            <a:ext cx="386216" cy="144104"/>
          </a:xfrm>
          <a:prstGeom prst="rightArrow">
            <a:avLst/>
          </a:prstGeom>
          <a:solidFill>
            <a:srgbClr val="0603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ndara" panose="020E0502030303020204" pitchFamily="34" charset="0"/>
            </a:endParaRPr>
          </a:p>
        </p:txBody>
      </p:sp>
      <p:sp>
        <p:nvSpPr>
          <p:cNvPr id="30" name="Flèche droite 29"/>
          <p:cNvSpPr/>
          <p:nvPr/>
        </p:nvSpPr>
        <p:spPr>
          <a:xfrm rot="5400000">
            <a:off x="4789116" y="2463379"/>
            <a:ext cx="704957" cy="113955"/>
          </a:xfrm>
          <a:prstGeom prst="rightArrow">
            <a:avLst/>
          </a:prstGeom>
          <a:solidFill>
            <a:srgbClr val="0603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602513"/>
            <a:ext cx="10972800" cy="61030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fr-FR" sz="2400" b="1" dirty="0">
                <a:latin typeface="Candara" panose="020E0502030303020204" pitchFamily="34" charset="0"/>
              </a:rPr>
              <a:t>AGEROUTE:  Road Management Agency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State corporation created by decree N ° 2001-592 of September 19, 2001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It has been operational since February 2003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The current workforce is made up of 134 people</a:t>
            </a:r>
          </a:p>
          <a:p>
            <a:pPr marL="0" indent="0" algn="just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fr-FR" sz="2400" b="1" dirty="0">
                <a:latin typeface="Candara" panose="020E0502030303020204" pitchFamily="34" charset="0"/>
              </a:rPr>
              <a:t>The missions of AGEROUTE: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Preparation and Execution of Programming Tasks 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Markets Procurement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Monitoring of works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Monitoring of the national network 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Establishment and operation of Road Data Banks (RDB)</a:t>
            </a:r>
          </a:p>
          <a:p>
            <a:pPr algn="just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fr-FR" sz="2400" dirty="0">
                <a:latin typeface="Candara" panose="020E0502030303020204" pitchFamily="34" charset="0"/>
              </a:rPr>
              <a:t>Capacity building (SMEs and AGEROUTE)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90263" y="0"/>
            <a:ext cx="956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dirty="0">
                <a:solidFill>
                  <a:srgbClr val="06032F"/>
                </a:solidFill>
              </a:rPr>
              <a:t>3- PRESENTATION OF AGEROUTE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010448"/>
            <a:ext cx="10972800" cy="473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Major structuring projects completed and inaugurated: 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Bridges: </a:t>
            </a:r>
            <a:r>
              <a:rPr lang="en-US" sz="2400" dirty="0">
                <a:latin typeface="Candara" panose="020E0502030303020204" pitchFamily="34" charset="0"/>
              </a:rPr>
              <a:t>Henri Konan </a:t>
            </a:r>
            <a:r>
              <a:rPr lang="en-US" sz="2400" dirty="0" err="1">
                <a:latin typeface="Candara" panose="020E0502030303020204" pitchFamily="34" charset="0"/>
              </a:rPr>
              <a:t>Bédié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Bouaflé</a:t>
            </a:r>
            <a:r>
              <a:rPr lang="en-US" sz="2400" dirty="0">
                <a:latin typeface="Candara" panose="020E0502030303020204" pitchFamily="34" charset="0"/>
              </a:rPr>
              <a:t>, Phillipe YACE of </a:t>
            </a:r>
            <a:r>
              <a:rPr lang="en-US" sz="2400" dirty="0" err="1">
                <a:latin typeface="Candara" panose="020E0502030303020204" pitchFamily="34" charset="0"/>
              </a:rPr>
              <a:t>Jacqueville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Béoumi</a:t>
            </a:r>
            <a:r>
              <a:rPr lang="en-US" sz="2400" dirty="0">
                <a:latin typeface="Candara" panose="020E0502030303020204" pitchFamily="34" charset="0"/>
              </a:rPr>
              <a:t> , </a:t>
            </a:r>
            <a:r>
              <a:rPr lang="en-US" sz="2400" dirty="0" err="1">
                <a:latin typeface="Candara" panose="020E0502030303020204" pitchFamily="34" charset="0"/>
              </a:rPr>
              <a:t>Bassawa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etc</a:t>
            </a:r>
            <a:r>
              <a:rPr lang="en-US" sz="2400" dirty="0">
                <a:latin typeface="Candara" panose="020E0502030303020204" pitchFamily="34" charset="0"/>
              </a:rPr>
              <a:t>… 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Highways: </a:t>
            </a:r>
            <a:r>
              <a:rPr lang="en-US" sz="2400" dirty="0" err="1">
                <a:latin typeface="Candara" panose="020E0502030303020204" pitchFamily="34" charset="0"/>
              </a:rPr>
              <a:t>Gesco</a:t>
            </a:r>
            <a:r>
              <a:rPr lang="en-US" sz="2400" dirty="0">
                <a:latin typeface="Candara" panose="020E0502030303020204" pitchFamily="34" charset="0"/>
              </a:rPr>
              <a:t> – </a:t>
            </a:r>
            <a:r>
              <a:rPr lang="en-US" sz="2400" dirty="0" err="1">
                <a:latin typeface="Candara" panose="020E0502030303020204" pitchFamily="34" charset="0"/>
              </a:rPr>
              <a:t>Singrobo</a:t>
            </a:r>
            <a:r>
              <a:rPr lang="en-US" sz="2400" dirty="0">
                <a:latin typeface="Candara" panose="020E0502030303020204" pitchFamily="34" charset="0"/>
              </a:rPr>
              <a:t> 140 Km reinforced, </a:t>
            </a:r>
            <a:r>
              <a:rPr lang="en-US" sz="2400" dirty="0" err="1">
                <a:latin typeface="Candara" panose="020E0502030303020204" pitchFamily="34" charset="0"/>
              </a:rPr>
              <a:t>Singrobo</a:t>
            </a:r>
            <a:r>
              <a:rPr lang="en-US" sz="2400" dirty="0">
                <a:latin typeface="Candara" panose="020E0502030303020204" pitchFamily="34" charset="0"/>
              </a:rPr>
              <a:t>-Yamoussoukro 86 Km built, Abidjan-Grand-Bassam 28 km built.</a:t>
            </a: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Roads: </a:t>
            </a:r>
            <a:r>
              <a:rPr lang="en-US" sz="2400" dirty="0" err="1">
                <a:latin typeface="Candara" panose="020E0502030303020204" pitchFamily="34" charset="0"/>
              </a:rPr>
              <a:t>Boundiali</a:t>
            </a:r>
            <a:r>
              <a:rPr lang="en-US" sz="2400" dirty="0">
                <a:latin typeface="Candara" panose="020E0502030303020204" pitchFamily="34" charset="0"/>
              </a:rPr>
              <a:t> – </a:t>
            </a:r>
            <a:r>
              <a:rPr lang="en-US" sz="2400" dirty="0" err="1">
                <a:latin typeface="Candara" panose="020E0502030303020204" pitchFamily="34" charset="0"/>
              </a:rPr>
              <a:t>Tengréla</a:t>
            </a:r>
            <a:r>
              <a:rPr lang="en-US" sz="2400" dirty="0">
                <a:latin typeface="Candara" panose="020E0502030303020204" pitchFamily="34" charset="0"/>
              </a:rPr>
              <a:t>-Border Mali 135 km, </a:t>
            </a:r>
            <a:r>
              <a:rPr lang="en-US" sz="2400" dirty="0" err="1">
                <a:latin typeface="Candara" panose="020E0502030303020204" pitchFamily="34" charset="0"/>
              </a:rPr>
              <a:t>Comoé-Abengourou-Agnibilékro</a:t>
            </a:r>
            <a:r>
              <a:rPr lang="en-US" sz="2400" dirty="0">
                <a:latin typeface="Candara" panose="020E0502030303020204" pitchFamily="34" charset="0"/>
              </a:rPr>
              <a:t> 87,5 km built. Many other projects including urban roads and intercity roads rehabilitated. More than 15,000 km of rural roads have been re profiled.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D8D83-5483-4DA9-9452-5ED6D54FC4D2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3140" y="43925"/>
            <a:ext cx="8802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>
                <a:solidFill>
                  <a:srgbClr val="06032F"/>
                </a:solidFill>
                <a:latin typeface="Verdana"/>
              </a:rPr>
              <a:t>4 - SOME ACHIEVEMENTS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63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9000" t="10626" r="1312" b="4113"/>
          <a:stretch/>
        </p:blipFill>
        <p:spPr>
          <a:xfrm>
            <a:off x="6247193" y="1001690"/>
            <a:ext cx="5125657" cy="259876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83140" y="43925"/>
            <a:ext cx="8802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>
                <a:solidFill>
                  <a:srgbClr val="06032F"/>
                </a:solidFill>
                <a:latin typeface="Verdana"/>
              </a:rPr>
              <a:t>4 - SOME ACHIEVEMENTS</a:t>
            </a:r>
            <a:endParaRPr lang="fr-FR" altLang="fr-FR" b="1" dirty="0">
              <a:solidFill>
                <a:srgbClr val="06032F"/>
              </a:solidFill>
              <a:latin typeface="Verdana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33381"/>
              </p:ext>
            </p:extLst>
          </p:nvPr>
        </p:nvGraphicFramePr>
        <p:xfrm>
          <a:off x="750624" y="982639"/>
          <a:ext cx="10740790" cy="539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0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543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543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8" y="1001690"/>
            <a:ext cx="5146980" cy="26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170782" y="1100310"/>
            <a:ext cx="237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HKB BRIDGE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r="38867"/>
          <a:stretch/>
        </p:blipFill>
        <p:spPr>
          <a:xfrm rot="5400000">
            <a:off x="2206056" y="2436986"/>
            <a:ext cx="2500060" cy="5156423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694881" y="1001690"/>
            <a:ext cx="2677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VGE BOULEVARD INTERCHANGE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6490" y="3765167"/>
            <a:ext cx="2413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rgbClr val="FF0000"/>
                </a:solidFill>
              </a:rPr>
              <a:t> BETTIE BRIDGE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197" t="29118" r="5928" b="4453"/>
          <a:stretch/>
        </p:blipFill>
        <p:spPr>
          <a:xfrm>
            <a:off x="6241179" y="3747541"/>
            <a:ext cx="5136355" cy="251834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719934" y="3765167"/>
            <a:ext cx="365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PHILIPPE YACE BRIDGE OF JACQUEVILLE</a:t>
            </a:r>
          </a:p>
        </p:txBody>
      </p:sp>
    </p:spTree>
    <p:extLst>
      <p:ext uri="{BB962C8B-B14F-4D97-AF65-F5344CB8AC3E}">
        <p14:creationId xmlns:p14="http://schemas.microsoft.com/office/powerpoint/2010/main" val="4387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iveau">
  <a:themeElements>
    <a:clrScheme name="Niveau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Niveau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EC6A4F-7346-4DA8-BBF9-CE3357C6EDD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EEE9743-91C1-46DE-A85F-ED170C19B3E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</TotalTime>
  <Words>1525</Words>
  <Application>Microsoft Office PowerPoint</Application>
  <PresentationFormat>Grand écran</PresentationFormat>
  <Paragraphs>383</Paragraphs>
  <Slides>24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Candara</vt:lpstr>
      <vt:lpstr>Courier New</vt:lpstr>
      <vt:lpstr>Garamond</vt:lpstr>
      <vt:lpstr>Times New Roman</vt:lpstr>
      <vt:lpstr>Trebuchet MS</vt:lpstr>
      <vt:lpstr>Verdana</vt:lpstr>
      <vt:lpstr>Wingdings</vt:lpstr>
      <vt:lpstr>1_Niveau</vt:lpstr>
      <vt:lpstr>CorelDRAW</vt:lpstr>
      <vt:lpstr> PRESENTATION OF THE ROAD SECTOR  THE PERSPECTIVE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AXES STRATEGIQUES ET PROGRAMME D’ACTIVITE DU MINISTÈRE DES INFRASTRUCTURES ECONOMIQUES</dc:title>
  <dc:creator>Priscilla Kouassi</dc:creator>
  <cp:lastModifiedBy>Calice Yapo</cp:lastModifiedBy>
  <cp:revision>330</cp:revision>
  <cp:lastPrinted>2018-04-10T14:09:32Z</cp:lastPrinted>
  <dcterms:created xsi:type="dcterms:W3CDTF">2016-04-18T12:21:40Z</dcterms:created>
  <dcterms:modified xsi:type="dcterms:W3CDTF">2018-10-29T08:47:04Z</dcterms:modified>
</cp:coreProperties>
</file>