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sldIdLst>
    <p:sldId id="334" r:id="rId4"/>
    <p:sldId id="356" r:id="rId5"/>
    <p:sldId id="358" r:id="rId6"/>
    <p:sldId id="375" r:id="rId7"/>
    <p:sldId id="373" r:id="rId8"/>
    <p:sldId id="376" r:id="rId9"/>
    <p:sldId id="372" r:id="rId10"/>
    <p:sldId id="377" r:id="rId11"/>
    <p:sldId id="379" r:id="rId12"/>
    <p:sldId id="374" r:id="rId13"/>
    <p:sldId id="380" r:id="rId14"/>
    <p:sldId id="350" r:id="rId15"/>
    <p:sldId id="271" r:id="rId16"/>
    <p:sldId id="331" r:id="rId17"/>
    <p:sldId id="339" r:id="rId18"/>
    <p:sldId id="330" r:id="rId19"/>
    <p:sldId id="333" r:id="rId20"/>
    <p:sldId id="381" r:id="rId21"/>
    <p:sldId id="310" r:id="rId22"/>
    <p:sldId id="351" r:id="rId23"/>
    <p:sldId id="349" r:id="rId24"/>
    <p:sldId id="314" r:id="rId25"/>
    <p:sldId id="316" r:id="rId26"/>
    <p:sldId id="317" r:id="rId27"/>
    <p:sldId id="352" r:id="rId28"/>
    <p:sldId id="348" r:id="rId29"/>
    <p:sldId id="312" r:id="rId30"/>
    <p:sldId id="337" r:id="rId31"/>
    <p:sldId id="382" r:id="rId32"/>
    <p:sldId id="332" r:id="rId33"/>
    <p:sldId id="353" r:id="rId34"/>
    <p:sldId id="326" r:id="rId35"/>
    <p:sldId id="325" r:id="rId36"/>
    <p:sldId id="338" r:id="rId37"/>
    <p:sldId id="346" r:id="rId38"/>
    <p:sldId id="336" r:id="rId39"/>
  </p:sldIdLst>
  <p:sldSz cx="12192000" cy="6858000"/>
  <p:notesSz cx="6889750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  <a:srgbClr val="0000FF"/>
    <a:srgbClr val="339933"/>
    <a:srgbClr val="FE8B13"/>
    <a:srgbClr val="FF9900"/>
    <a:srgbClr val="FF7F00"/>
    <a:srgbClr val="FF9966"/>
    <a:srgbClr val="9933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8190" autoAdjust="0"/>
  </p:normalViewPr>
  <p:slideViewPr>
    <p:cSldViewPr snapToGrid="0">
      <p:cViewPr varScale="1">
        <p:scale>
          <a:sx n="86" d="100"/>
          <a:sy n="86" d="100"/>
        </p:scale>
        <p:origin x="69" y="21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07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2546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832" y="0"/>
            <a:ext cx="2986309" cy="502546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r">
              <a:defRPr sz="1200"/>
            </a:lvl1pPr>
          </a:lstStyle>
          <a:p>
            <a:fld id="{3BE9FE5D-650A-4BB0-BB83-E27E8BDD23FE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9" tIns="46365" rIns="92729" bIns="4636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654" y="4820902"/>
            <a:ext cx="5512444" cy="3946278"/>
          </a:xfrm>
          <a:prstGeom prst="rect">
            <a:avLst/>
          </a:prstGeom>
        </p:spPr>
        <p:txBody>
          <a:bodyPr vert="horz" lIns="92729" tIns="46365" rIns="92729" bIns="46365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167"/>
            <a:ext cx="2986309" cy="502546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832" y="9516167"/>
            <a:ext cx="2986309" cy="502546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r">
              <a:defRPr sz="1200"/>
            </a:lvl1pPr>
          </a:lstStyle>
          <a:p>
            <a:fld id="{89ED7118-B506-4EE6-A172-555E96EE53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56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7118-B506-4EE6-A172-555E96EE53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25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7118-B506-4EE6-A172-555E96EE538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025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7118-B506-4EE6-A172-555E96EE538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1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7118-B506-4EE6-A172-555E96EE53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304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7118-B506-4EE6-A172-555E96EE538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61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2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2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4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295467" y="116632"/>
            <a:ext cx="10081120" cy="7200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err="1"/>
              <a:t>Clquez</a:t>
            </a:r>
            <a:r>
              <a:rPr lang="fr-FR" dirty="0"/>
              <a:t> pour modifier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57256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fr-FR" sz="24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-2857496" y="2830052"/>
            <a:ext cx="6858000" cy="1143008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endParaRPr lang="fr-FR" sz="24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53337"/>
            <a:ext cx="1391477" cy="293117"/>
          </a:xfrm>
        </p:spPr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6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5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BF8F8C56-CB70-4E8C-B8F8-204BD1243BE4}"/>
              </a:ext>
            </a:extLst>
          </p:cNvPr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9AADF95-0D07-4F2F-BF1F-5DE1D3EB6945}"/>
              </a:ext>
            </a:extLst>
          </p:cNvPr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A495E10C-832F-43E2-B51C-68063004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19">
            <a:extLst>
              <a:ext uri="{FF2B5EF4-FFF2-40B4-BE49-F238E27FC236}">
                <a16:creationId xmlns:a16="http://schemas.microsoft.com/office/drawing/2014/main" id="{1B3135F9-33A7-4750-881C-13159765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9">
            <a:extLst>
              <a:ext uri="{FF2B5EF4-FFF2-40B4-BE49-F238E27FC236}">
                <a16:creationId xmlns:a16="http://schemas.microsoft.com/office/drawing/2014/main" id="{1DE2E5AD-F1D4-464C-88CB-42DFFA01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6059-4C77-46C6-B389-E5C8B3DDA4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2564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>
            <a:extLst>
              <a:ext uri="{FF2B5EF4-FFF2-40B4-BE49-F238E27FC236}">
                <a16:creationId xmlns:a16="http://schemas.microsoft.com/office/drawing/2014/main" id="{19329861-AC12-4555-8FDD-154E15BA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9">
            <a:extLst>
              <a:ext uri="{FF2B5EF4-FFF2-40B4-BE49-F238E27FC236}">
                <a16:creationId xmlns:a16="http://schemas.microsoft.com/office/drawing/2014/main" id="{2CE4B7F8-D397-4BA2-A116-60BA4F99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1">
            <a:extLst>
              <a:ext uri="{FF2B5EF4-FFF2-40B4-BE49-F238E27FC236}">
                <a16:creationId xmlns:a16="http://schemas.microsoft.com/office/drawing/2014/main" id="{BFF08C65-D51E-44AC-B7C3-62C83A4C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4DCF7-8C2F-45E3-8618-92517559FFA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25635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4749DF-E466-4A91-8FF3-773980B0CE58}"/>
              </a:ext>
            </a:extLst>
          </p:cNvPr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8F0B4F-1DFA-49AC-9C51-578690FA5E70}"/>
              </a:ext>
            </a:extLst>
          </p:cNvPr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0C6F5E2-1B1A-4AA2-BC7E-AF3DA4B8D787}"/>
              </a:ext>
            </a:extLst>
          </p:cNvPr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832A0E1-B869-48FC-A115-5A78116B3078}"/>
              </a:ext>
            </a:extLst>
          </p:cNvPr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B92898ED-829E-4ECB-A492-58B93E11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F1DF050E-7AB2-47BF-AB65-A5C55C10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2CECB6BF-DA21-416F-8320-F6BAD40F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46838-DC88-4034-87CB-540699542D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34946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23">
            <a:extLst>
              <a:ext uri="{FF2B5EF4-FFF2-40B4-BE49-F238E27FC236}">
                <a16:creationId xmlns:a16="http://schemas.microsoft.com/office/drawing/2014/main" id="{7E88562D-603D-4853-8003-115472D51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9">
            <a:extLst>
              <a:ext uri="{FF2B5EF4-FFF2-40B4-BE49-F238E27FC236}">
                <a16:creationId xmlns:a16="http://schemas.microsoft.com/office/drawing/2014/main" id="{3A48E661-9B80-4E96-A912-37E47F1F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1">
            <a:extLst>
              <a:ext uri="{FF2B5EF4-FFF2-40B4-BE49-F238E27FC236}">
                <a16:creationId xmlns:a16="http://schemas.microsoft.com/office/drawing/2014/main" id="{E34B5B6F-E666-412F-8716-FD6BD6E3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D30CA-4723-4395-898E-E09F8D41AE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02471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8C4541-FACB-4E31-A42B-07D0CF41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EA80445-787D-4651-8999-F0B4DE8E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0026A1-8714-422D-8016-072AD0AB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EF25-A4B1-4102-9538-83085EE0A3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532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3">
            <a:extLst>
              <a:ext uri="{FF2B5EF4-FFF2-40B4-BE49-F238E27FC236}">
                <a16:creationId xmlns:a16="http://schemas.microsoft.com/office/drawing/2014/main" id="{4E79CD60-C64B-4E2C-8589-4D1E358F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9">
            <a:extLst>
              <a:ext uri="{FF2B5EF4-FFF2-40B4-BE49-F238E27FC236}">
                <a16:creationId xmlns:a16="http://schemas.microsoft.com/office/drawing/2014/main" id="{012A611F-216D-493C-8361-9BD242F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1">
            <a:extLst>
              <a:ext uri="{FF2B5EF4-FFF2-40B4-BE49-F238E27FC236}">
                <a16:creationId xmlns:a16="http://schemas.microsoft.com/office/drawing/2014/main" id="{C398C9BF-85C5-40DB-A8EA-12213E19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ADA9E-A2B1-435E-B71E-222971B5CC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2887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218527-2A96-4522-BF90-F02744C84344}"/>
              </a:ext>
            </a:extLst>
          </p:cNvPr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DF4E1F-D3C8-4775-BE7A-DF7ABAEA5994}"/>
              </a:ext>
            </a:extLst>
          </p:cNvPr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4" name="Espace réservé de la date 1">
            <a:extLst>
              <a:ext uri="{FF2B5EF4-FFF2-40B4-BE49-F238E27FC236}">
                <a16:creationId xmlns:a16="http://schemas.microsoft.com/office/drawing/2014/main" id="{89D59684-2B14-48AD-85C4-FB10F934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88F752D2-8F7B-49CC-B189-B53252F0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14A3223D-1E16-4A01-A35F-B9BDFDC1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F2F5D-9AF3-4FFE-9EBF-089EE553CD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608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0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4A4CFB-6000-4F61-804A-AE2D1983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4CD061-C005-4DE6-8C4F-30EEC8E9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17C608-E332-433D-8FBA-5422D1DF1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BA72-473C-4EFB-AE83-988EBFE98B1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4365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B95257-8D0E-446A-BD9F-2E37E3294100}"/>
              </a:ext>
            </a:extLst>
          </p:cNvPr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Organigramme : Processus 13">
            <a:extLst>
              <a:ext uri="{FF2B5EF4-FFF2-40B4-BE49-F238E27FC236}">
                <a16:creationId xmlns:a16="http://schemas.microsoft.com/office/drawing/2014/main" id="{4F2041C7-1066-4118-B2BB-B30D60316252}"/>
              </a:ext>
            </a:extLst>
          </p:cNvPr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Organigramme : Processus 15">
            <a:extLst>
              <a:ext uri="{FF2B5EF4-FFF2-40B4-BE49-F238E27FC236}">
                <a16:creationId xmlns:a16="http://schemas.microsoft.com/office/drawing/2014/main" id="{1BF7B5D7-48A8-4DA3-9C8B-E446EEC7A741}"/>
              </a:ext>
            </a:extLst>
          </p:cNvPr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9CD2CC8B-B5D1-40B6-A787-363FF784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F38642CE-B9BE-4294-A8D7-75518891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0B80510B-99FB-4615-B09C-8414BC7A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F6279-C4E8-4DAE-BC34-329B224AD6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5621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>
            <a:extLst>
              <a:ext uri="{FF2B5EF4-FFF2-40B4-BE49-F238E27FC236}">
                <a16:creationId xmlns:a16="http://schemas.microsoft.com/office/drawing/2014/main" id="{6F9899ED-BCE6-466C-AE26-3D98CBE5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9">
            <a:extLst>
              <a:ext uri="{FF2B5EF4-FFF2-40B4-BE49-F238E27FC236}">
                <a16:creationId xmlns:a16="http://schemas.microsoft.com/office/drawing/2014/main" id="{762829E9-0AC8-4F85-BD03-A833156C5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1">
            <a:extLst>
              <a:ext uri="{FF2B5EF4-FFF2-40B4-BE49-F238E27FC236}">
                <a16:creationId xmlns:a16="http://schemas.microsoft.com/office/drawing/2014/main" id="{037225E3-6B41-4C14-AAB4-B448BB48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6AE7C-B833-4DBC-BE38-6DE4BA3E5AF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13755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>
            <a:extLst>
              <a:ext uri="{FF2B5EF4-FFF2-40B4-BE49-F238E27FC236}">
                <a16:creationId xmlns:a16="http://schemas.microsoft.com/office/drawing/2014/main" id="{8EAB869D-2F68-4AB3-95D7-13CBA82A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9">
            <a:extLst>
              <a:ext uri="{FF2B5EF4-FFF2-40B4-BE49-F238E27FC236}">
                <a16:creationId xmlns:a16="http://schemas.microsoft.com/office/drawing/2014/main" id="{AD8C74D0-F08D-48CB-8DC7-FD56347E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1">
            <a:extLst>
              <a:ext uri="{FF2B5EF4-FFF2-40B4-BE49-F238E27FC236}">
                <a16:creationId xmlns:a16="http://schemas.microsoft.com/office/drawing/2014/main" id="{69470FC3-E65F-4425-9AC0-B4814A6C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77D8D-E83D-4196-A6A8-A5FF66C54E3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93156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4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2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1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4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7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1B489-5C4E-4C66-8217-0C2E5D29F028}" type="datetimeFigureOut">
              <a:rPr lang="fr-FR" smtClean="0"/>
              <a:t>29/10/2018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129EF-F42F-41D6-B475-4BFAA7D9D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43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7EC61-2B9A-42CD-8357-2F62AFA0EE23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29/10/2018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24255-1F35-4092-A0DD-73CF99BBE1A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9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>
            <a:extLst>
              <a:ext uri="{FF2B5EF4-FFF2-40B4-BE49-F238E27FC236}">
                <a16:creationId xmlns:a16="http://schemas.microsoft.com/office/drawing/2014/main" id="{4DC36256-F9F7-4C5D-8C64-790B8610E574}"/>
              </a:ext>
            </a:extLst>
          </p:cNvPr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3BEEC40-EB5A-4C74-8457-4C75C549DC92}"/>
              </a:ext>
            </a:extLst>
          </p:cNvPr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1" name="Bouée 10">
            <a:extLst>
              <a:ext uri="{FF2B5EF4-FFF2-40B4-BE49-F238E27FC236}">
                <a16:creationId xmlns:a16="http://schemas.microsoft.com/office/drawing/2014/main" id="{3E4D318C-2D51-48D9-9B03-101155AB4246}"/>
              </a:ext>
            </a:extLst>
          </p:cNvPr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63552-408E-43E1-8174-5537305C34DD}"/>
              </a:ext>
            </a:extLst>
          </p:cNvPr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Espace réservé du titre 4">
            <a:extLst>
              <a:ext uri="{FF2B5EF4-FFF2-40B4-BE49-F238E27FC236}">
                <a16:creationId xmlns:a16="http://schemas.microsoft.com/office/drawing/2014/main" id="{2161B1C1-938F-4FDA-9C16-099C713E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33" name="Espace réservé du texte 8">
            <a:extLst>
              <a:ext uri="{FF2B5EF4-FFF2-40B4-BE49-F238E27FC236}">
                <a16:creationId xmlns:a16="http://schemas.microsoft.com/office/drawing/2014/main" id="{FA98E884-165B-465C-B807-3B8AD39247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18A4D4C9-8AC7-4B90-A3EC-A222487D0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4B7F8E0F-284F-4447-B1C5-79AD3777C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01E21580-6969-4274-849E-92F8FB04C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</a:defRPr>
            </a:lvl1pPr>
          </a:lstStyle>
          <a:p>
            <a:pPr>
              <a:defRPr/>
            </a:pPr>
            <a:fld id="{95773171-BD86-4B02-8CC0-DB0C0BA58E6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D63482-95BD-452F-9808-96766FC4079A}"/>
              </a:ext>
            </a:extLst>
          </p:cNvPr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1044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HHP\Desktop\mclau\Dernières illustrations\Illustration definitive 1.jpg"/>
          <p:cNvPicPr>
            <a:picLocks noChangeAspect="1" noChangeArrowheads="1"/>
          </p:cNvPicPr>
          <p:nvPr/>
        </p:nvPicPr>
        <p:blipFill rotWithShape="1">
          <a:blip r:embed="rId3"/>
          <a:srcRect t="61014" r="82955"/>
          <a:stretch/>
        </p:blipFill>
        <p:spPr bwMode="auto">
          <a:xfrm>
            <a:off x="0" y="4196029"/>
            <a:ext cx="1563694" cy="2666264"/>
          </a:xfrm>
          <a:prstGeom prst="rect">
            <a:avLst/>
          </a:prstGeom>
          <a:noFill/>
        </p:spPr>
      </p:pic>
      <p:grpSp>
        <p:nvGrpSpPr>
          <p:cNvPr id="8" name="Groupe 7"/>
          <p:cNvGrpSpPr/>
          <p:nvPr/>
        </p:nvGrpSpPr>
        <p:grpSpPr>
          <a:xfrm>
            <a:off x="3507052" y="-6747"/>
            <a:ext cx="4748672" cy="2385377"/>
            <a:chOff x="3507052" y="176980"/>
            <a:chExt cx="4748672" cy="2385377"/>
          </a:xfrm>
        </p:grpSpPr>
        <p:pic>
          <p:nvPicPr>
            <p:cNvPr id="1026" name="Picture 2" descr="C:\Users\HHP\Desktop\mclau\Dernières illustrations\Illustration definitive 1.jpg"/>
            <p:cNvPicPr>
              <a:picLocks noChangeAspect="1" noChangeArrowheads="1"/>
            </p:cNvPicPr>
            <p:nvPr/>
          </p:nvPicPr>
          <p:blipFill rotWithShape="1">
            <a:blip r:embed="rId3"/>
            <a:srcRect l="38461" t="2587" r="38872" b="72319"/>
            <a:stretch/>
          </p:blipFill>
          <p:spPr bwMode="auto">
            <a:xfrm>
              <a:off x="4841627" y="176980"/>
              <a:ext cx="2079522" cy="1716213"/>
            </a:xfrm>
            <a:prstGeom prst="rect">
              <a:avLst/>
            </a:prstGeom>
            <a:noFill/>
          </p:spPr>
        </p:pic>
        <p:sp>
          <p:nvSpPr>
            <p:cNvPr id="3" name="ZoneTexte 2"/>
            <p:cNvSpPr txBox="1"/>
            <p:nvPr/>
          </p:nvSpPr>
          <p:spPr>
            <a:xfrm>
              <a:off x="3507052" y="1854471"/>
              <a:ext cx="4748672" cy="707886"/>
            </a:xfrm>
            <a:prstGeom prst="rect">
              <a:avLst/>
            </a:prstGeom>
            <a:noFill/>
          </p:spPr>
          <p:txBody>
            <a:bodyPr wrap="none" rtlCol="0">
              <a:norm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fr-FR" sz="2000" b="1" dirty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MINISTERE DE LA CONSTRUCTION,</a:t>
              </a:r>
            </a:p>
            <a:p>
              <a:pPr algn="ctr"/>
              <a:r>
                <a:rPr lang="fr-FR" sz="2000" b="1" dirty="0">
                  <a:ln/>
                  <a:latin typeface="Arial" panose="020B0604020202020204" pitchFamily="34" charset="0"/>
                  <a:cs typeface="Arial" panose="020B0604020202020204" pitchFamily="34" charset="0"/>
                </a:rPr>
                <a:t>DU LOGEMENT ET DE L’URBANISME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-227857" y="6430293"/>
            <a:ext cx="12438361" cy="473232"/>
            <a:chOff x="-227857" y="6430293"/>
            <a:chExt cx="12438361" cy="473232"/>
          </a:xfrm>
        </p:grpSpPr>
        <p:sp>
          <p:nvSpPr>
            <p:cNvPr id="9" name="Rectangle 8"/>
            <p:cNvSpPr/>
            <p:nvPr/>
          </p:nvSpPr>
          <p:spPr>
            <a:xfrm>
              <a:off x="-29496" y="6430293"/>
              <a:ext cx="12240000" cy="432000"/>
            </a:xfrm>
            <a:prstGeom prst="rect">
              <a:avLst/>
            </a:prstGeom>
            <a:solidFill>
              <a:srgbClr val="FE8B1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-227857" y="6472638"/>
              <a:ext cx="98668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 b="1" spc="50">
                  <a:ln w="0"/>
                  <a:solidFill>
                    <a:srgbClr val="339933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w Cen MT" panose="020B0602020104020603" pitchFamily="34" charset="0"/>
                </a:rPr>
                <a:t>                               2</a:t>
              </a:r>
              <a:r>
                <a:rPr lang="fr-FR" sz="2200" b="1" spc="50" baseline="30000">
                  <a:ln w="0"/>
                  <a:solidFill>
                    <a:srgbClr val="339933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w Cen MT" panose="020B0602020104020603" pitchFamily="34" charset="0"/>
                </a:rPr>
                <a:t>ème</a:t>
              </a:r>
              <a:r>
                <a:rPr lang="fr-FR" sz="2200" b="1" spc="50">
                  <a:ln w="0"/>
                  <a:solidFill>
                    <a:srgbClr val="339933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w Cen MT" panose="020B0602020104020603" pitchFamily="34" charset="0"/>
                </a:rPr>
                <a:t> </a:t>
              </a:r>
              <a:r>
                <a:rPr lang="fr-FR" sz="2200" b="1" spc="50" dirty="0">
                  <a:ln w="0"/>
                  <a:solidFill>
                    <a:srgbClr val="339933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Tw Cen MT" panose="020B0602020104020603" pitchFamily="34" charset="0"/>
                </a:rPr>
                <a:t>conférence Italie – Afrique à Rome le 29 octobre 2018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68848" y="2507907"/>
            <a:ext cx="11065745" cy="107721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/>
              <a:t>SOCIETE IVOIRIENNE DE CONSTRUCTION  </a:t>
            </a:r>
          </a:p>
          <a:p>
            <a:pPr algn="ctr"/>
            <a:r>
              <a:rPr lang="fr-FR" sz="3200" b="1" dirty="0"/>
              <a:t>ET DE GESTION IMMOBILIERE</a:t>
            </a:r>
            <a:endParaRPr lang="fr-FR" sz="3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701720" y="4970209"/>
            <a:ext cx="9000000" cy="14465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 et Prénoms : Bouaké FOFANA</a:t>
            </a:r>
          </a:p>
          <a:p>
            <a:r>
              <a:rPr lang="fr-FR" sz="2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Fonction : DIRECTEUR GENERAL</a:t>
            </a:r>
          </a:p>
          <a:p>
            <a:r>
              <a:rPr lang="fr-FR" sz="2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:  07 02 94 94</a:t>
            </a:r>
          </a:p>
          <a:p>
            <a:r>
              <a:rPr lang="fr-FR" sz="2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E-mail: bouake.fofana@sicogi.ci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2391" y="3851465"/>
            <a:ext cx="11468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OPPORTUNITES D’INVESTISSEMENT DANS L’IMMOBILIER</a:t>
            </a:r>
          </a:p>
          <a:p>
            <a:pPr algn="ctr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COTE D’ICOIRE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48" y="2456040"/>
            <a:ext cx="914286" cy="1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7280" y="1101263"/>
            <a:ext cx="10021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 </a:t>
            </a:r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plus, l’Etat a amélioré les incitations fiscales</a:t>
            </a: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Apport du foncier et des VRD primaires</a:t>
            </a:r>
          </a:p>
          <a:p>
            <a:endParaRPr lang="fr-FR" sz="28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Exonération de droits de douane sur les équipements et certains matériaux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LE CADRE JURIDIQUE ET REGLEMENTAIRE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868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8992" y="1070509"/>
            <a:ext cx="10186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Dans sa position de MOD du Ministère de la Construction, du Logement et de l’Urbanisme et compte tenu du nombre important des constructions à réaliser, La SICOGI recherche des financiers constructeurs ayant une grande capacité de production de logements sociaux et économiques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LES PERSPECTIVES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757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DE CONSTRUCTION ENVISAGES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023878"/>
              </p:ext>
            </p:extLst>
          </p:nvPr>
        </p:nvGraphicFramePr>
        <p:xfrm>
          <a:off x="841249" y="1078990"/>
          <a:ext cx="10369294" cy="5107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5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cap="all" baseline="0" dirty="0">
                          <a:effectLst/>
                        </a:rPr>
                        <a:t>N°</a:t>
                      </a:r>
                      <a:endParaRPr lang="fr-FR" sz="2000" cap="all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cap="all" baseline="0" dirty="0">
                          <a:effectLst/>
                        </a:rPr>
                        <a:t>Programmes</a:t>
                      </a:r>
                      <a:endParaRPr lang="fr-FR" sz="2000" cap="all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cap="all" baseline="0">
                          <a:effectLst/>
                        </a:rPr>
                        <a:t>CONTENANCE</a:t>
                      </a:r>
                      <a:endParaRPr lang="fr-FR" sz="2000" cap="all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cap="all" baseline="0" dirty="0">
                          <a:effectLst/>
                        </a:rPr>
                        <a:t>ESTIMATIF</a:t>
                      </a:r>
                      <a:endParaRPr lang="fr-FR" sz="2000" cap="all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NDJEM VILLE NOUVELLE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3 000 logements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160 milliards FCFA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2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N’DOTRE  (Logements socio-économiques)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1 500 logements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  80 milliards FCFA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3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VITRE VILLE NOUVELLE (Grand Bassam)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3 000 logements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160 milliards FCFA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4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LOCATION SIMPLE EN PROVINCE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1 600 logements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  85 milliards FCFA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5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BINGERVILLE (Logements socio-économiques)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1 500 logements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  80 milliards FCFA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6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ALEPE VILLE NOUVELLE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2 500 logements</a:t>
                      </a:r>
                      <a:endParaRPr lang="fr-FR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150 milliards FCFA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500" b="1" dirty="0">
                          <a:effectLst/>
                        </a:rPr>
                        <a:t> </a:t>
                      </a:r>
                      <a:endParaRPr lang="fr-FR" sz="2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500" b="1" dirty="0">
                          <a:effectLst/>
                        </a:rPr>
                        <a:t>TOTAL</a:t>
                      </a:r>
                      <a:endParaRPr lang="fr-FR" sz="2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500" b="1" dirty="0">
                          <a:effectLst/>
                        </a:rPr>
                        <a:t>13 100 logements</a:t>
                      </a:r>
                      <a:endParaRPr lang="fr-FR" sz="2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500" b="1" dirty="0">
                          <a:effectLst/>
                        </a:rPr>
                        <a:t>915 milliards FCFA</a:t>
                      </a:r>
                      <a:endParaRPr lang="fr-FR" sz="2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1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B9FCDCCB-6CC3-4A7D-9F37-692765F683AA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2711450" y="2924176"/>
            <a:ext cx="7761288" cy="1368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3600" dirty="0">
                <a:solidFill>
                  <a:schemeClr val="tx1"/>
                </a:solidFill>
              </a:rPr>
              <a:t>NOS PROGRAMMES IMMOBILIERS ET INVESTISSEMENTS</a:t>
            </a:r>
          </a:p>
        </p:txBody>
      </p:sp>
      <p:pic>
        <p:nvPicPr>
          <p:cNvPr id="10243" name="Picture 2" descr="http://www.sicogi.ci/images/logofull.png">
            <a:extLst>
              <a:ext uri="{FF2B5EF4-FFF2-40B4-BE49-F238E27FC236}">
                <a16:creationId xmlns:a16="http://schemas.microsoft.com/office/drawing/2014/main" id="{E284C413-8480-4513-825F-51EA51348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7909" r="4726" b="7323"/>
          <a:stretch>
            <a:fillRect/>
          </a:stretch>
        </p:blipFill>
        <p:spPr bwMode="auto">
          <a:xfrm>
            <a:off x="5375275" y="908050"/>
            <a:ext cx="1944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ZoneTexte 3">
            <a:extLst>
              <a:ext uri="{FF2B5EF4-FFF2-40B4-BE49-F238E27FC236}">
                <a16:creationId xmlns:a16="http://schemas.microsoft.com/office/drawing/2014/main" id="{B90C4572-B90F-446C-ADB2-675E06F07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5157789"/>
            <a:ext cx="51244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prstClr val="black"/>
                </a:solidFill>
              </a:rPr>
              <a:t>Direction des Programmes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600" b="1">
                <a:solidFill>
                  <a:prstClr val="black"/>
                </a:solidFill>
              </a:rPr>
              <a:t>  --------------------------------------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>
                <a:solidFill>
                  <a:prstClr val="black"/>
                </a:solidFill>
              </a:rPr>
              <a:t>Service Etudes et Développement de Programmes</a:t>
            </a:r>
            <a:r>
              <a:rPr lang="fr-FR" altLang="fr-FR" sz="1600" b="1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D65249-6BF9-4732-B0BD-D03C9FDDCE7C}"/>
              </a:ext>
            </a:extLst>
          </p:cNvPr>
          <p:cNvSpPr txBox="1"/>
          <p:nvPr/>
        </p:nvSpPr>
        <p:spPr>
          <a:xfrm>
            <a:off x="9336089" y="64373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10246" name="Espace réservé du numéro de diapositive 1">
            <a:extLst>
              <a:ext uri="{FF2B5EF4-FFF2-40B4-BE49-F238E27FC236}">
                <a16:creationId xmlns:a16="http://schemas.microsoft.com/office/drawing/2014/main" id="{D86C9B10-6119-4369-84B7-A9D2BF0E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F8A48A-8371-4F49-BC86-D32FC47BA012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FR" altLang="fr-FR">
              <a:solidFill>
                <a:srgbClr val="B5A788"/>
              </a:solidFill>
            </a:endParaRPr>
          </a:p>
        </p:txBody>
      </p:sp>
      <p:grpSp>
        <p:nvGrpSpPr>
          <p:cNvPr id="10247" name="Groupe 18">
            <a:extLst>
              <a:ext uri="{FF2B5EF4-FFF2-40B4-BE49-F238E27FC236}">
                <a16:creationId xmlns:a16="http://schemas.microsoft.com/office/drawing/2014/main" id="{37418DC0-DD76-461E-9520-53CF862ED00E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1"/>
            <a:ext cx="9144001" cy="779463"/>
            <a:chOff x="0" y="-13821"/>
            <a:chExt cx="9144000" cy="780114"/>
          </a:xfrm>
        </p:grpSpPr>
        <p:pic>
          <p:nvPicPr>
            <p:cNvPr id="1026" name="Image 6255">
              <a:extLst>
                <a:ext uri="{FF2B5EF4-FFF2-40B4-BE49-F238E27FC236}">
                  <a16:creationId xmlns:a16="http://schemas.microsoft.com/office/drawing/2014/main" id="{362AF90A-DBE4-44AF-9737-F5DC7615C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3821"/>
              <a:ext cx="1511301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Image 6230">
              <a:extLst>
                <a:ext uri="{FF2B5EF4-FFF2-40B4-BE49-F238E27FC236}">
                  <a16:creationId xmlns:a16="http://schemas.microsoft.com/office/drawing/2014/main" id="{61904D92-01AD-4997-A91C-BE67C44E0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20541" t="22194" r="31847" b="25766"/>
            <a:stretch>
              <a:fillRect/>
            </a:stretch>
          </p:blipFill>
          <p:spPr bwMode="auto">
            <a:xfrm>
              <a:off x="1511301" y="-13821"/>
              <a:ext cx="1490662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74" name="Image 6474">
              <a:extLst>
                <a:ext uri="{FF2B5EF4-FFF2-40B4-BE49-F238E27FC236}">
                  <a16:creationId xmlns:a16="http://schemas.microsoft.com/office/drawing/2014/main" id="{194E2F2D-CB29-4B98-8EDE-60B19CF7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01963" y="-13821"/>
              <a:ext cx="15684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6" name="Image 6476">
              <a:extLst>
                <a:ext uri="{FF2B5EF4-FFF2-40B4-BE49-F238E27FC236}">
                  <a16:creationId xmlns:a16="http://schemas.microsoft.com/office/drawing/2014/main" id="{C1ED3EC0-4835-4675-9613-4C11FAC27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788" t="13062" r="19313" b="11728"/>
            <a:stretch>
              <a:fillRect/>
            </a:stretch>
          </p:blipFill>
          <p:spPr bwMode="auto">
            <a:xfrm>
              <a:off x="4570413" y="-13821"/>
              <a:ext cx="1541463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93" name="Image 6493" descr="C:\Users\ephraim.dapleu\Desktop\DOSSIER DES PROGRAMMES CLASSES\PROGRAMME DES VILLES DE L'INTERIEUR\PROJET GBELEBAN\DOSSIERS ARCHI\NOUVEAU DOSSIER\villa 5P.jpg">
              <a:extLst>
                <a:ext uri="{FF2B5EF4-FFF2-40B4-BE49-F238E27FC236}">
                  <a16:creationId xmlns:a16="http://schemas.microsoft.com/office/drawing/2014/main" id="{BA00E52A-8D5C-48E2-8FFB-EEADCE4A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6815" b="17990"/>
            <a:stretch>
              <a:fillRect/>
            </a:stretch>
          </p:blipFill>
          <p:spPr bwMode="auto">
            <a:xfrm>
              <a:off x="6111875" y="-13821"/>
              <a:ext cx="14541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6E99C86F-8056-496A-8D56-8FF840B13C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/>
            <a:srcRect l="53027" t="80493" r="4082" b="24"/>
            <a:stretch/>
          </p:blipFill>
          <p:spPr bwMode="auto">
            <a:xfrm>
              <a:off x="7566025" y="2067"/>
              <a:ext cx="1577975" cy="7642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29421 L 0.00399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D83418CC-A494-458C-9079-0233A850C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3284538"/>
            <a:ext cx="7777162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 RENOVATION URBAINE</a:t>
            </a:r>
            <a:endParaRPr lang="fr-FR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E1E6AD-BC47-4E1C-B2B4-9C418A8E5747}"/>
              </a:ext>
            </a:extLst>
          </p:cNvPr>
          <p:cNvSpPr txBox="1"/>
          <p:nvPr/>
        </p:nvSpPr>
        <p:spPr>
          <a:xfrm>
            <a:off x="9409114" y="64119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11268" name="Espace réservé du numéro de diapositive 2">
            <a:extLst>
              <a:ext uri="{FF2B5EF4-FFF2-40B4-BE49-F238E27FC236}">
                <a16:creationId xmlns:a16="http://schemas.microsoft.com/office/drawing/2014/main" id="{8DB8E479-2734-496A-AB5A-3F6834DA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9213CC-CDC4-4C3D-A275-323823DB534F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 altLang="fr-FR">
              <a:solidFill>
                <a:srgbClr val="B5A788"/>
              </a:solidFill>
            </a:endParaRPr>
          </a:p>
        </p:txBody>
      </p:sp>
      <p:grpSp>
        <p:nvGrpSpPr>
          <p:cNvPr id="11269" name="Groupe 10">
            <a:extLst>
              <a:ext uri="{FF2B5EF4-FFF2-40B4-BE49-F238E27FC236}">
                <a16:creationId xmlns:a16="http://schemas.microsoft.com/office/drawing/2014/main" id="{950EC763-456B-44B3-B62F-79105211C132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1"/>
            <a:ext cx="9144001" cy="779463"/>
            <a:chOff x="0" y="-13821"/>
            <a:chExt cx="9144000" cy="780114"/>
          </a:xfrm>
        </p:grpSpPr>
        <p:pic>
          <p:nvPicPr>
            <p:cNvPr id="12" name="Image 6255">
              <a:extLst>
                <a:ext uri="{FF2B5EF4-FFF2-40B4-BE49-F238E27FC236}">
                  <a16:creationId xmlns:a16="http://schemas.microsoft.com/office/drawing/2014/main" id="{26F0AD7B-DA40-40FA-891A-D03013705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3821"/>
              <a:ext cx="1511301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6230">
              <a:extLst>
                <a:ext uri="{FF2B5EF4-FFF2-40B4-BE49-F238E27FC236}">
                  <a16:creationId xmlns:a16="http://schemas.microsoft.com/office/drawing/2014/main" id="{B863F19C-B0BC-414A-A40C-33687D14A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0541" t="22194" r="31847" b="25766"/>
            <a:stretch>
              <a:fillRect/>
            </a:stretch>
          </p:blipFill>
          <p:spPr bwMode="auto">
            <a:xfrm>
              <a:off x="1511301" y="-13821"/>
              <a:ext cx="1490662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6474">
              <a:extLst>
                <a:ext uri="{FF2B5EF4-FFF2-40B4-BE49-F238E27FC236}">
                  <a16:creationId xmlns:a16="http://schemas.microsoft.com/office/drawing/2014/main" id="{EC3CE6CA-AC43-4F74-B249-89844E4A3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01963" y="-13821"/>
              <a:ext cx="15684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6476">
              <a:extLst>
                <a:ext uri="{FF2B5EF4-FFF2-40B4-BE49-F238E27FC236}">
                  <a16:creationId xmlns:a16="http://schemas.microsoft.com/office/drawing/2014/main" id="{E7C8D328-62EE-421D-80D0-425CF0F2A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788" t="13062" r="19313" b="11728"/>
            <a:stretch>
              <a:fillRect/>
            </a:stretch>
          </p:blipFill>
          <p:spPr bwMode="auto">
            <a:xfrm>
              <a:off x="4570413" y="-13821"/>
              <a:ext cx="1541463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6493" descr="C:\Users\ephraim.dapleu\Desktop\DOSSIER DES PROGRAMMES CLASSES\PROGRAMME DES VILLES DE L'INTERIEUR\PROJET GBELEBAN\DOSSIERS ARCHI\NOUVEAU DOSSIER\villa 5P.jpg">
              <a:extLst>
                <a:ext uri="{FF2B5EF4-FFF2-40B4-BE49-F238E27FC236}">
                  <a16:creationId xmlns:a16="http://schemas.microsoft.com/office/drawing/2014/main" id="{47A6FA9D-FFA3-47C8-BF81-C35FD21DC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815" b="17990"/>
            <a:stretch>
              <a:fillRect/>
            </a:stretch>
          </p:blipFill>
          <p:spPr bwMode="auto">
            <a:xfrm>
              <a:off x="6111875" y="-13821"/>
              <a:ext cx="14541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827444C2-3BF1-4474-88A8-D72566EE93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53027" t="80493" r="4082" b="24"/>
            <a:stretch/>
          </p:blipFill>
          <p:spPr bwMode="auto">
            <a:xfrm>
              <a:off x="7566025" y="2067"/>
              <a:ext cx="1577975" cy="7642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1">
            <a:extLst>
              <a:ext uri="{FF2B5EF4-FFF2-40B4-BE49-F238E27FC236}">
                <a16:creationId xmlns:a16="http://schemas.microsoft.com/office/drawing/2014/main" id="{98C5560A-67A2-4201-ADA4-2176E668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E48D41-C5F1-4930-8CC7-CD66DE212A62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fr-FR" altLang="fr-FR">
              <a:solidFill>
                <a:srgbClr val="B5A788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479D525-E81A-434C-842C-F35D0821227A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1"/>
          <a:ext cx="9143999" cy="63055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4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677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7736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fr-FR" sz="1400" b="1" u="none" strike="noStrike" dirty="0">
                          <a:effectLst/>
                        </a:rPr>
                        <a:t>PROGRAMMES DE RENOVATIONS URBAINES</a:t>
                      </a:r>
                      <a:endParaRPr lang="fr-FR" sz="14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64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effectLst/>
                        </a:rPr>
                        <a:t>N°</a:t>
                      </a:r>
                      <a:endParaRPr lang="fr-FR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u="none" strike="noStrike" dirty="0">
                          <a:effectLst/>
                        </a:rPr>
                        <a:t>PROGRAMMES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u="none" strike="noStrike" dirty="0">
                          <a:effectLst/>
                        </a:rPr>
                        <a:t>SURFACES TERRAIN (HA)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u="none" strike="noStrike" dirty="0">
                          <a:effectLst/>
                        </a:rPr>
                        <a:t> 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u="none" strike="noStrike" dirty="0">
                          <a:effectLst/>
                        </a:rPr>
                        <a:t>NOMBRES DE LOGEMENTS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b="1" u="none" strike="noStrike" dirty="0">
                          <a:effectLst/>
                        </a:rPr>
                        <a:t>FINANCEMENT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effectLst/>
                        </a:rPr>
                        <a:t>1</a:t>
                      </a:r>
                      <a:endParaRPr lang="fr-FR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400" b="1" u="none" strike="noStrike">
                          <a:effectLst/>
                        </a:rPr>
                        <a:t>ADJAME CENTRE DES AFFAIRES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 dirty="0">
                          <a:effectLst/>
                        </a:rPr>
                        <a:t>         5,17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 dirty="0">
                          <a:effectLst/>
                        </a:rPr>
                        <a:t> 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 dirty="0">
                          <a:effectLst/>
                        </a:rPr>
                        <a:t>          350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Financement recherché</a:t>
                      </a:r>
                      <a:endParaRPr kumimoji="0" lang="fr-F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9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effectLst/>
                        </a:rPr>
                        <a:t>2</a:t>
                      </a:r>
                      <a:endParaRPr lang="fr-FR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400" b="1" u="none" strike="noStrike" dirty="0">
                          <a:effectLst/>
                        </a:rPr>
                        <a:t>TREICHVILLE CRAONNE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>
                          <a:effectLst/>
                        </a:rPr>
                        <a:t>         6,00   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>
                          <a:effectLst/>
                        </a:rPr>
                        <a:t> 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 dirty="0">
                          <a:effectLst/>
                        </a:rPr>
                        <a:t>          637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Financement recherché</a:t>
                      </a:r>
                      <a:endParaRPr kumimoji="0" lang="fr-F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effectLst/>
                        </a:rPr>
                        <a:t>3</a:t>
                      </a:r>
                      <a:endParaRPr lang="fr-FR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400" b="1" u="none" strike="noStrike">
                          <a:effectLst/>
                        </a:rPr>
                        <a:t>DANGA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>
                          <a:effectLst/>
                        </a:rPr>
                        <a:t>         1,10   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>
                          <a:effectLst/>
                        </a:rPr>
                        <a:t> 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 dirty="0">
                          <a:effectLst/>
                        </a:rPr>
                        <a:t>          308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Financement recherché</a:t>
                      </a:r>
                      <a:endParaRPr kumimoji="0" lang="fr-FR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effectLst/>
                        </a:rPr>
                        <a:t>4</a:t>
                      </a:r>
                      <a:endParaRPr lang="fr-FR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400" b="1" u="none" strike="noStrike">
                          <a:effectLst/>
                        </a:rPr>
                        <a:t>OPERATION LINUM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>
                          <a:effectLst/>
                        </a:rPr>
                        <a:t>         0,30   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 dirty="0">
                          <a:effectLst/>
                        </a:rPr>
                        <a:t> 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>
                          <a:effectLst/>
                        </a:rPr>
                        <a:t>            40   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400" b="1" u="none" strike="noStrike" dirty="0">
                          <a:effectLst/>
                        </a:rPr>
                        <a:t>Financement recherché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562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400" b="1" u="none" strike="noStrike">
                          <a:effectLst/>
                        </a:rPr>
                        <a:t>TOTAL</a:t>
                      </a:r>
                      <a:endParaRPr lang="fr-FR" sz="1400" b="1" i="0" u="none" strike="noStrike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u="none" strike="noStrike">
                          <a:effectLst/>
                        </a:rPr>
                        <a:t>       12,57   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1" u="none" strike="noStrike">
                          <a:effectLst/>
                        </a:rPr>
                        <a:t> 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u="none" strike="noStrike" dirty="0">
                          <a:effectLst/>
                        </a:rPr>
                        <a:t>       1 335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400" b="1" u="none" strike="noStrike" dirty="0">
                          <a:effectLst/>
                        </a:rPr>
                        <a:t> 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C4E52C5-C111-437E-9A22-B83CFDF09AF9}"/>
              </a:ext>
            </a:extLst>
          </p:cNvPr>
          <p:cNvSpPr txBox="1"/>
          <p:nvPr/>
        </p:nvSpPr>
        <p:spPr>
          <a:xfrm>
            <a:off x="9183689" y="64119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42FD93A0-E26A-4FFB-BBEA-8F586B5FC51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546224" y="3103563"/>
            <a:ext cx="698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RENOVATION URBAINE</a:t>
            </a:r>
            <a:r>
              <a:rPr lang="fr-F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</a:t>
            </a:r>
          </a:p>
        </p:txBody>
      </p:sp>
      <p:sp>
        <p:nvSpPr>
          <p:cNvPr id="13315" name="Rectangle 7">
            <a:extLst>
              <a:ext uri="{FF2B5EF4-FFF2-40B4-BE49-F238E27FC236}">
                <a16:creationId xmlns:a16="http://schemas.microsoft.com/office/drawing/2014/main" id="{298437C8-B5A7-43B2-AECC-7B7E5F21E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1" y="149225"/>
            <a:ext cx="46085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CENTRE DES AFFAIRES D’ADJAME</a:t>
            </a:r>
            <a:endParaRPr lang="fr-FR" altLang="fr-FR" sz="700">
              <a:solidFill>
                <a:prstClr val="black"/>
              </a:solidFill>
              <a:ea typeface="Calibri" panose="020F0502020204030204" pitchFamily="34" charset="0"/>
              <a:cs typeface="Arial Narrow" panose="020B0606020202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------------------------</a:t>
            </a:r>
            <a:endParaRPr lang="fr-FR" altLang="fr-FR" sz="2000">
              <a:solidFill>
                <a:prstClr val="black"/>
              </a:solidFill>
              <a:ea typeface="Calibri" panose="020F0502020204030204" pitchFamily="34" charset="0"/>
              <a:cs typeface="Arial Narrow" panose="020B0606020202030204" pitchFamily="34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255D4E-4F87-42D0-8461-73E4F450012D}"/>
              </a:ext>
            </a:extLst>
          </p:cNvPr>
          <p:cNvGraphicFramePr>
            <a:graphicFrameLocks noGrp="1"/>
          </p:cNvGraphicFramePr>
          <p:nvPr/>
        </p:nvGraphicFramePr>
        <p:xfrm>
          <a:off x="6456363" y="692151"/>
          <a:ext cx="4176712" cy="5064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8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97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I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38" marR="415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LOCALISATION </a:t>
                      </a:r>
                      <a:r>
                        <a:rPr lang="fr-FR" sz="1000" b="1" dirty="0">
                          <a:effectLst/>
                        </a:rPr>
                        <a:t>                               la</a:t>
                      </a:r>
                      <a:r>
                        <a:rPr lang="fr-FR" sz="1000" b="1" baseline="0" dirty="0">
                          <a:effectLst/>
                        </a:rPr>
                        <a:t> </a:t>
                      </a:r>
                      <a:r>
                        <a:rPr lang="fr-FR" sz="1000" b="1" dirty="0">
                          <a:effectLst/>
                        </a:rPr>
                        <a:t>commune d’Adjamé 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</a:rPr>
                        <a:t>Superficie                                                                    5ha 17a        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</a:rPr>
                        <a:t>Nombre de logements                                                  350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</a:rPr>
                        <a:t>Standing                                 Haut         X                            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00400" algn="l"/>
                        </a:tabLst>
                      </a:pPr>
                      <a:r>
                        <a:rPr lang="fr-FR" sz="1000" b="1" dirty="0">
                          <a:effectLst/>
                        </a:rPr>
                        <a:t>                                               Moyen                               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</a:rPr>
                        <a:t>                                               Economique</a:t>
                      </a:r>
                      <a:endParaRPr lang="fr-FR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38" marR="4153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2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II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38" marR="415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EQUIPEMENTS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b="1" dirty="0">
                          <a:effectLst/>
                        </a:rPr>
                        <a:t>Espaces verts 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b="1" dirty="0">
                          <a:effectLst/>
                        </a:rPr>
                        <a:t>Parking 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</a:rPr>
                        <a:t>Voirie et réseaux divers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</a:rPr>
                        <a:t>Aire de jeux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</a:rPr>
                        <a:t>Commerce : HYPERS MARCHES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</a:rPr>
                        <a:t>Centre de santé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</a:rPr>
                        <a:t>Hôtels</a:t>
                      </a:r>
                      <a:endParaRPr lang="fr-FR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38" marR="4153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III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38" marR="415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CARACTERISTIQUE DU PROJET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</a:rPr>
                        <a:t>350 logements de 3 et 4 pièces</a:t>
                      </a:r>
                      <a:endParaRPr lang="fr-FR" sz="1100" b="1" dirty="0">
                        <a:effectLst/>
                      </a:endParaRPr>
                    </a:p>
                  </a:txBody>
                  <a:tcPr marL="41538" marR="4153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8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38" marR="415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  <a:endParaRPr lang="fr-FR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38" marR="4153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333" name="Rectangle 16">
            <a:extLst>
              <a:ext uri="{FF2B5EF4-FFF2-40B4-BE49-F238E27FC236}">
                <a16:creationId xmlns:a16="http://schemas.microsoft.com/office/drawing/2014/main" id="{834C79A1-ACE2-49B0-B515-66B795CE4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solidFill>
                <a:prstClr val="black"/>
              </a:solidFill>
            </a:endParaRPr>
          </a:p>
        </p:txBody>
      </p:sp>
      <p:grpSp>
        <p:nvGrpSpPr>
          <p:cNvPr id="13334" name="Group 10">
            <a:extLst>
              <a:ext uri="{FF2B5EF4-FFF2-40B4-BE49-F238E27FC236}">
                <a16:creationId xmlns:a16="http://schemas.microsoft.com/office/drawing/2014/main" id="{0379C582-2CDD-4ED9-89EE-0C051AB5C973}"/>
              </a:ext>
            </a:extLst>
          </p:cNvPr>
          <p:cNvGrpSpPr>
            <a:grpSpLocks/>
          </p:cNvGrpSpPr>
          <p:nvPr/>
        </p:nvGrpSpPr>
        <p:grpSpPr bwMode="auto">
          <a:xfrm>
            <a:off x="2640013" y="765176"/>
            <a:ext cx="3600450" cy="5688013"/>
            <a:chOff x="278" y="1181"/>
            <a:chExt cx="11338" cy="14367"/>
          </a:xfrm>
        </p:grpSpPr>
        <p:sp>
          <p:nvSpPr>
            <p:cNvPr id="13339" name="Rectangle 15">
              <a:extLst>
                <a:ext uri="{FF2B5EF4-FFF2-40B4-BE49-F238E27FC236}">
                  <a16:creationId xmlns:a16="http://schemas.microsoft.com/office/drawing/2014/main" id="{24AC9DD2-AEC9-450C-A7C4-903A31F2F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8" y="1181"/>
              <a:ext cx="6594" cy="5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2000" b="1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PLAN MASSE</a:t>
              </a:r>
              <a:endParaRPr lang="fr-FR" altLang="fr-FR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340" name="Image 1">
              <a:extLst>
                <a:ext uri="{FF2B5EF4-FFF2-40B4-BE49-F238E27FC236}">
                  <a16:creationId xmlns:a16="http://schemas.microsoft.com/office/drawing/2014/main" id="{99DF095A-68D8-49AF-8EB5-56E2B1336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1" t="16022" r="23550" b="34538"/>
            <a:stretch>
              <a:fillRect/>
            </a:stretch>
          </p:blipFill>
          <p:spPr bwMode="auto">
            <a:xfrm>
              <a:off x="278" y="7859"/>
              <a:ext cx="5543" cy="4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1" name="Image 1">
              <a:extLst>
                <a:ext uri="{FF2B5EF4-FFF2-40B4-BE49-F238E27FC236}">
                  <a16:creationId xmlns:a16="http://schemas.microsoft.com/office/drawing/2014/main" id="{6ACB16A2-E6E6-4709-A827-83838C419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0" t="16293" r="23550" b="19942"/>
            <a:stretch>
              <a:fillRect/>
            </a:stretch>
          </p:blipFill>
          <p:spPr bwMode="auto">
            <a:xfrm>
              <a:off x="5978" y="7796"/>
              <a:ext cx="5638" cy="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2" name="Image 1">
              <a:extLst>
                <a:ext uri="{FF2B5EF4-FFF2-40B4-BE49-F238E27FC236}">
                  <a16:creationId xmlns:a16="http://schemas.microsoft.com/office/drawing/2014/main" id="{7959A6EC-57EA-405E-8669-ED03242A4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0" t="20792" r="24071" b="25272"/>
            <a:stretch>
              <a:fillRect/>
            </a:stretch>
          </p:blipFill>
          <p:spPr bwMode="auto">
            <a:xfrm>
              <a:off x="278" y="12020"/>
              <a:ext cx="5543" cy="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43" name="Image 1">
              <a:extLst>
                <a:ext uri="{FF2B5EF4-FFF2-40B4-BE49-F238E27FC236}">
                  <a16:creationId xmlns:a16="http://schemas.microsoft.com/office/drawing/2014/main" id="{559E14B8-5406-417C-9603-0C6E761D3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0" t="20502" r="23720" b="24983"/>
            <a:stretch>
              <a:fillRect/>
            </a:stretch>
          </p:blipFill>
          <p:spPr bwMode="auto">
            <a:xfrm>
              <a:off x="6093" y="12025"/>
              <a:ext cx="5523" cy="3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35" name="Rectangle 18">
            <a:extLst>
              <a:ext uri="{FF2B5EF4-FFF2-40B4-BE49-F238E27FC236}">
                <a16:creationId xmlns:a16="http://schemas.microsoft.com/office/drawing/2014/main" id="{9338DA97-A759-44D5-8297-93767F897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solidFill>
                <a:prstClr val="black"/>
              </a:solidFill>
            </a:endParaRPr>
          </a:p>
        </p:txBody>
      </p:sp>
      <p:pic>
        <p:nvPicPr>
          <p:cNvPr id="13336" name="Picture 3">
            <a:extLst>
              <a:ext uri="{FF2B5EF4-FFF2-40B4-BE49-F238E27FC236}">
                <a16:creationId xmlns:a16="http://schemas.microsoft.com/office/drawing/2014/main" id="{28DE6DF8-4AB7-4D5B-884F-3CDF1B8F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268413"/>
            <a:ext cx="360045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4ECB63D5-F3D4-4A9C-93AD-40CB7B95DDC3}"/>
              </a:ext>
            </a:extLst>
          </p:cNvPr>
          <p:cNvSpPr txBox="1"/>
          <p:nvPr/>
        </p:nvSpPr>
        <p:spPr>
          <a:xfrm>
            <a:off x="9229726" y="6446838"/>
            <a:ext cx="9366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13338" name="Espace réservé du numéro de diapositive 2">
            <a:extLst>
              <a:ext uri="{FF2B5EF4-FFF2-40B4-BE49-F238E27FC236}">
                <a16:creationId xmlns:a16="http://schemas.microsoft.com/office/drawing/2014/main" id="{D7DAC3CC-0A5C-4F23-B13D-03464DE2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6444E3-DBDB-47C7-82DE-D58A3E073310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20EE49D4-F5EC-49A7-B880-D3A6C1B1275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546224" y="3103563"/>
            <a:ext cx="698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RENOVATION URBAINE</a:t>
            </a:r>
            <a:r>
              <a:rPr lang="fr-F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</a:t>
            </a:r>
          </a:p>
        </p:txBody>
      </p:sp>
      <p:sp>
        <p:nvSpPr>
          <p:cNvPr id="14339" name="Rectangle 22">
            <a:extLst>
              <a:ext uri="{FF2B5EF4-FFF2-40B4-BE49-F238E27FC236}">
                <a16:creationId xmlns:a16="http://schemas.microsoft.com/office/drawing/2014/main" id="{D306A180-34EF-4AB1-A6FD-826DD9CD9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30163"/>
            <a:ext cx="309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prstClr val="black"/>
                </a:solidFill>
              </a:rPr>
              <a:t>NOUVEAU CRAONNE</a:t>
            </a:r>
            <a:endParaRPr lang="fr-FR" altLang="fr-FR" sz="2000">
              <a:solidFill>
                <a:prstClr val="black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EDE80AF-6D5F-4A42-A0B2-286A1151FA8A}"/>
              </a:ext>
            </a:extLst>
          </p:cNvPr>
          <p:cNvSpPr txBox="1"/>
          <p:nvPr/>
        </p:nvSpPr>
        <p:spPr>
          <a:xfrm>
            <a:off x="9234489" y="6511925"/>
            <a:ext cx="9366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grpSp>
        <p:nvGrpSpPr>
          <p:cNvPr id="14341" name="Groupe 9">
            <a:extLst>
              <a:ext uri="{FF2B5EF4-FFF2-40B4-BE49-F238E27FC236}">
                <a16:creationId xmlns:a16="http://schemas.microsoft.com/office/drawing/2014/main" id="{85C32121-ABDC-40EA-8B21-3FA2D2C3EA95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404814"/>
            <a:ext cx="3384550" cy="6072187"/>
            <a:chOff x="0" y="-148087"/>
            <a:chExt cx="4438650" cy="9520687"/>
          </a:xfrm>
        </p:grpSpPr>
        <p:pic>
          <p:nvPicPr>
            <p:cNvPr id="14357" name="Image 10">
              <a:extLst>
                <a:ext uri="{FF2B5EF4-FFF2-40B4-BE49-F238E27FC236}">
                  <a16:creationId xmlns:a16="http://schemas.microsoft.com/office/drawing/2014/main" id="{D62358E7-5712-4B09-AF29-25CDAC341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5" t="10001" r="19872" b="9340"/>
            <a:stretch>
              <a:fillRect/>
            </a:stretch>
          </p:blipFill>
          <p:spPr bwMode="auto">
            <a:xfrm>
              <a:off x="0" y="6400800"/>
              <a:ext cx="443865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8" name="Image 11">
              <a:extLst>
                <a:ext uri="{FF2B5EF4-FFF2-40B4-BE49-F238E27FC236}">
                  <a16:creationId xmlns:a16="http://schemas.microsoft.com/office/drawing/2014/main" id="{AA7B1D87-F9EE-4203-AEDC-7C52328A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9357" r="18660" b="17209"/>
            <a:stretch>
              <a:fillRect/>
            </a:stretch>
          </p:blipFill>
          <p:spPr bwMode="auto">
            <a:xfrm>
              <a:off x="0" y="3171825"/>
              <a:ext cx="4438650" cy="298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9" name="Image 12">
              <a:extLst>
                <a:ext uri="{FF2B5EF4-FFF2-40B4-BE49-F238E27FC236}">
                  <a16:creationId xmlns:a16="http://schemas.microsoft.com/office/drawing/2014/main" id="{9AAFBAC7-0490-497D-AEDC-1C1EA0556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13" t="6471" r="11816" b="12354"/>
            <a:stretch>
              <a:fillRect/>
            </a:stretch>
          </p:blipFill>
          <p:spPr bwMode="auto">
            <a:xfrm>
              <a:off x="0" y="419100"/>
              <a:ext cx="4438650" cy="262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0" name="Zone de texte 2">
              <a:extLst>
                <a:ext uri="{FF2B5EF4-FFF2-40B4-BE49-F238E27FC236}">
                  <a16:creationId xmlns:a16="http://schemas.microsoft.com/office/drawing/2014/main" id="{7ABDD103-DBEB-4DA9-B09D-D4B6E9AAD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0761" y="-148087"/>
              <a:ext cx="2060177" cy="4191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fr-FR" altLang="fr-FR" sz="1600" b="1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PLAN DE MASSE</a:t>
              </a:r>
              <a:endParaRPr lang="fr-FR" altLang="fr-FR" sz="11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B783DC1-22C6-457B-BE17-EE56C7E3B610}"/>
              </a:ext>
            </a:extLst>
          </p:cNvPr>
          <p:cNvGraphicFramePr>
            <a:graphicFrameLocks noGrp="1"/>
          </p:cNvGraphicFramePr>
          <p:nvPr/>
        </p:nvGraphicFramePr>
        <p:xfrm>
          <a:off x="6383338" y="376238"/>
          <a:ext cx="4176712" cy="5624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1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2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I</a:t>
                      </a:r>
                    </a:p>
                  </a:txBody>
                  <a:tcPr marL="40273" marR="402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  <a:latin typeface="Gill Sans MT" pitchFamily="34" charset="0"/>
                        </a:rPr>
                        <a:t>LOCALISATION</a:t>
                      </a: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                                                 TREICHVILLE	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Superficie                                                                     6 ha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Nombre de logements                                                  592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Commerces                                                                    45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Standing                                 Haut                        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                                               Moyen                              X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                                               Economique                                   </a:t>
                      </a:r>
                      <a:endParaRPr lang="fr-FR" sz="1000" b="1" dirty="0">
                        <a:effectLst/>
                        <a:latin typeface="Gill Sans MT" pitchFamily="34" charset="0"/>
                        <a:ea typeface="Calibri"/>
                        <a:cs typeface="Times New Roman"/>
                      </a:endParaRPr>
                    </a:p>
                  </a:txBody>
                  <a:tcPr marL="40273" marR="4027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II</a:t>
                      </a:r>
                    </a:p>
                  </a:txBody>
                  <a:tcPr marL="40273" marR="402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  <a:latin typeface="Gill Sans MT" pitchFamily="34" charset="0"/>
                        </a:rPr>
                        <a:t>EQUIPEMENTS</a:t>
                      </a: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Terrain de sports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Parking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Voirie et Réseaux Divers (VRD)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Ecole primaire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Commerces</a:t>
                      </a:r>
                      <a:endParaRPr lang="fr-FR" sz="1000" b="1" dirty="0">
                        <a:effectLst/>
                        <a:latin typeface="Gill Sans MT" pitchFamily="34" charset="0"/>
                        <a:ea typeface="Calibri"/>
                        <a:cs typeface="Times New Roman"/>
                      </a:endParaRPr>
                    </a:p>
                  </a:txBody>
                  <a:tcPr marL="40273" marR="4027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0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III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  <a:endParaRPr lang="fr-FR" sz="1000" b="1" dirty="0">
                        <a:effectLst/>
                        <a:latin typeface="Gill Sans MT" pitchFamily="34" charset="0"/>
                        <a:ea typeface="Calibri"/>
                        <a:cs typeface="Times New Roman"/>
                      </a:endParaRPr>
                    </a:p>
                  </a:txBody>
                  <a:tcPr marL="40273" marR="402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  <a:latin typeface="Gill Sans MT" pitchFamily="34" charset="0"/>
                        </a:rPr>
                        <a:t>CARACTERISTIQUE DE LOGEMENT</a:t>
                      </a: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900" b="1" dirty="0">
                          <a:effectLst/>
                          <a:latin typeface="Gill Sans MT" pitchFamily="34" charset="0"/>
                        </a:rPr>
                        <a:t>Appartements en collectifs R+6: 3pièces (séjour + 2 chambres) ; 4 pièces (séjour + 3 chambres) ; 5 pièces (séjour + 4 chambres)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900" b="1" dirty="0">
                          <a:effectLst/>
                          <a:latin typeface="Gill Sans MT" pitchFamily="34" charset="0"/>
                        </a:rPr>
                        <a:t>Répartition des logements : 3pièces (F3) :105 appartements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  <a:latin typeface="Gill Sans MT" pitchFamily="34" charset="0"/>
                        </a:rPr>
                        <a:t>                                                             4pièces (F4) :338 appartements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  <a:latin typeface="Gill Sans MT" pitchFamily="34" charset="0"/>
                        </a:rPr>
                        <a:t>                                                              5pièces (F5) :149 appartements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  <a:latin typeface="Gill Sans MT" pitchFamily="34" charset="0"/>
                        </a:rPr>
                        <a:t>TYPE DE FINITION </a:t>
                      </a: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/>
                        <a:buChar char="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Moyen standing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/>
                        <a:buNone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Carreaux grès cérame 30x30 de premier choix  au sol pour les séjours, salles à manger et les chambres</a:t>
                      </a:r>
                    </a:p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None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Les murs des salles d’eau, toilettes et au-dessus de paillasse de cuisine en Faïence 10x10 </a:t>
                      </a:r>
                    </a:p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None/>
                      </a:pP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</a:txBody>
                  <a:tcPr marL="40273" marR="4027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356" name="Espace réservé du numéro de diapositive 2">
            <a:extLst>
              <a:ext uri="{FF2B5EF4-FFF2-40B4-BE49-F238E27FC236}">
                <a16:creationId xmlns:a16="http://schemas.microsoft.com/office/drawing/2014/main" id="{0B4C80C5-7167-4510-A98C-C8290976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37776" y="6597651"/>
            <a:ext cx="422275" cy="269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AD1C1F-BD96-45CC-9010-11B4751B288A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190E9403-D2E7-4DF1-BE32-79720F21A34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546224" y="3103563"/>
            <a:ext cx="698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RENOVATION URBAINE</a:t>
            </a:r>
            <a:r>
              <a:rPr lang="fr-F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5F285E-CCBE-4801-805D-97F666FAA953}"/>
              </a:ext>
            </a:extLst>
          </p:cNvPr>
          <p:cNvSpPr txBox="1"/>
          <p:nvPr/>
        </p:nvSpPr>
        <p:spPr>
          <a:xfrm>
            <a:off x="9264651" y="6491289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15364" name="Rectangle 10">
            <a:extLst>
              <a:ext uri="{FF2B5EF4-FFF2-40B4-BE49-F238E27FC236}">
                <a16:creationId xmlns:a16="http://schemas.microsoft.com/office/drawing/2014/main" id="{ADAC9AC4-B023-4F55-8788-54C8F1D43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125413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prstClr val="black"/>
                </a:solidFill>
              </a:rPr>
              <a:t>COCODY DANGA GARDEN</a:t>
            </a:r>
            <a:endParaRPr lang="fr-FR" altLang="fr-FR" sz="2000">
              <a:solidFill>
                <a:prstClr val="black"/>
              </a:solidFill>
            </a:endParaRP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A6912D26-C0A4-479E-8228-1307FF22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503239"/>
            <a:ext cx="3889375" cy="613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D96817F-1F88-4ECC-9A3E-07FC8A7B1BE4}"/>
              </a:ext>
            </a:extLst>
          </p:cNvPr>
          <p:cNvGraphicFramePr>
            <a:graphicFrameLocks noGrp="1"/>
          </p:cNvGraphicFramePr>
          <p:nvPr/>
        </p:nvGraphicFramePr>
        <p:xfrm>
          <a:off x="6527800" y="709614"/>
          <a:ext cx="4032250" cy="52466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1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I</a:t>
                      </a:r>
                    </a:p>
                  </a:txBody>
                  <a:tcPr marL="36069" marR="360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  <a:latin typeface="Gill Sans MT" pitchFamily="34" charset="0"/>
                        </a:rPr>
                        <a:t>LOCALISATION </a:t>
                      </a: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                                     COCODY DANGA (Bel Air)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737100" algn="l"/>
                        </a:tabLs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	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Superficie                                                                1,1 ha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Nombre de logements                                             308            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Standing                                Haut                           X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                                               Moyen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                                               Economique</a:t>
                      </a:r>
                      <a:endParaRPr lang="fr-FR" sz="1000" b="1" dirty="0">
                        <a:effectLst/>
                        <a:latin typeface="Gill Sans MT" pitchFamily="34" charset="0"/>
                        <a:ea typeface="Calibri"/>
                        <a:cs typeface="Times New Roman"/>
                      </a:endParaRPr>
                    </a:p>
                  </a:txBody>
                  <a:tcPr marL="36069" marR="3606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>
                          <a:effectLst/>
                          <a:latin typeface="Gill Sans MT" pitchFamily="34" charset="0"/>
                        </a:rPr>
                        <a:t>II</a:t>
                      </a:r>
                      <a:endParaRPr lang="fr-FR" sz="1000" b="1">
                        <a:effectLst/>
                        <a:latin typeface="Gill Sans MT" pitchFamily="34" charset="0"/>
                        <a:ea typeface="Calibri"/>
                        <a:cs typeface="Times New Roman"/>
                      </a:endParaRPr>
                    </a:p>
                  </a:txBody>
                  <a:tcPr marL="36069" marR="360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  <a:latin typeface="Gill Sans MT" pitchFamily="34" charset="0"/>
                        </a:rPr>
                        <a:t>EQUIPEMENTS</a:t>
                      </a: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Espaces verts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Club house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Parking  au sous-sol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Voirie et Réseaux Divers (VRD)</a:t>
                      </a:r>
                      <a:endParaRPr lang="fr-FR" sz="1000" b="1" dirty="0">
                        <a:effectLst/>
                        <a:latin typeface="Gill Sans MT" pitchFamily="34" charset="0"/>
                        <a:ea typeface="Calibri"/>
                        <a:cs typeface="Times New Roman"/>
                      </a:endParaRPr>
                    </a:p>
                  </a:txBody>
                  <a:tcPr marL="36069" marR="3606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7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III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  <a:endParaRPr lang="fr-FR" sz="1000" b="1" dirty="0">
                        <a:effectLst/>
                        <a:latin typeface="Gill Sans MT" pitchFamily="34" charset="0"/>
                        <a:ea typeface="Calibri"/>
                        <a:cs typeface="Times New Roman"/>
                      </a:endParaRPr>
                    </a:p>
                  </a:txBody>
                  <a:tcPr marL="36069" marR="360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  <a:latin typeface="Gill Sans MT" pitchFamily="34" charset="0"/>
                        </a:rPr>
                        <a:t>CARACTERISTIQUE DES LOGEMENTS</a:t>
                      </a: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10 immeubles de 308 Appartements en collectifs R+7 :    3pièces (séjour + 2 chambres) ; 4 pièces (séjour + 3 chambres) ;  5 pièces (séjour + 4 chambres).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  <a:latin typeface="Gill Sans MT" pitchFamily="34" charset="0"/>
                        </a:rPr>
                        <a:t>TYPE DE FINITION 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Haut standing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Système de sécurité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Parking souterrain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Carreaux grès cérame vitrifié 30x30 au sol pour le séjour et la salle à manger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Carreaux grès cérame mate supérieur 30x30 au sol pour les chambres et balcons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1000" b="1" dirty="0">
                          <a:effectLst/>
                          <a:latin typeface="Gill Sans MT" pitchFamily="34" charset="0"/>
                        </a:rPr>
                        <a:t>Murs, salle d’eau, toilettes et au-dessus de paillasse de cuisine en Faïence 15x15.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endParaRPr lang="fr-FR" sz="1000" b="1" dirty="0">
                        <a:effectLst/>
                        <a:latin typeface="Gill Sans MT" pitchFamily="34" charset="0"/>
                      </a:endParaRPr>
                    </a:p>
                  </a:txBody>
                  <a:tcPr marL="36069" marR="3606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0" name="Espace réservé du numéro de diapositive 1">
            <a:extLst>
              <a:ext uri="{FF2B5EF4-FFF2-40B4-BE49-F238E27FC236}">
                <a16:creationId xmlns:a16="http://schemas.microsoft.com/office/drawing/2014/main" id="{B6DD78ED-0171-48AE-B215-81CB57E7A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37776" y="6524626"/>
            <a:ext cx="422275" cy="29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159BFC-7972-4DAC-B892-4ED854956FE5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E617B3C9-FA04-4C9C-8C66-0CBD965A0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2781301"/>
            <a:ext cx="64087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NOS  PROGRAMMES IMMOBILIERS</a:t>
            </a:r>
            <a:endParaRPr lang="fr-FR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9B4B15-6E2D-4AF2-A440-0DD285E5B23F}"/>
              </a:ext>
            </a:extLst>
          </p:cNvPr>
          <p:cNvSpPr txBox="1"/>
          <p:nvPr/>
        </p:nvSpPr>
        <p:spPr>
          <a:xfrm>
            <a:off x="9264651" y="64119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17412" name="Espace réservé du numéro de diapositive 1">
            <a:extLst>
              <a:ext uri="{FF2B5EF4-FFF2-40B4-BE49-F238E27FC236}">
                <a16:creationId xmlns:a16="http://schemas.microsoft.com/office/drawing/2014/main" id="{51AEBFAC-92F5-456F-B268-C6F6C32B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37775" y="6524626"/>
            <a:ext cx="495300" cy="25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027DF4-CF25-43AA-AF7F-B20E3F40988A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fr-FR" altLang="fr-FR">
              <a:solidFill>
                <a:srgbClr val="B5A788"/>
              </a:solidFill>
            </a:endParaRPr>
          </a:p>
        </p:txBody>
      </p:sp>
      <p:grpSp>
        <p:nvGrpSpPr>
          <p:cNvPr id="17413" name="Groupe 10">
            <a:extLst>
              <a:ext uri="{FF2B5EF4-FFF2-40B4-BE49-F238E27FC236}">
                <a16:creationId xmlns:a16="http://schemas.microsoft.com/office/drawing/2014/main" id="{B7BE1E55-0E9B-4233-9DD0-68E442ADBC31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1"/>
            <a:ext cx="9144001" cy="779463"/>
            <a:chOff x="0" y="-13821"/>
            <a:chExt cx="9144000" cy="780114"/>
          </a:xfrm>
        </p:grpSpPr>
        <p:pic>
          <p:nvPicPr>
            <p:cNvPr id="12" name="Image 6255">
              <a:extLst>
                <a:ext uri="{FF2B5EF4-FFF2-40B4-BE49-F238E27FC236}">
                  <a16:creationId xmlns:a16="http://schemas.microsoft.com/office/drawing/2014/main" id="{A5C1D6B1-4779-4E62-932A-FA6C29DF8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3821"/>
              <a:ext cx="1511301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6230">
              <a:extLst>
                <a:ext uri="{FF2B5EF4-FFF2-40B4-BE49-F238E27FC236}">
                  <a16:creationId xmlns:a16="http://schemas.microsoft.com/office/drawing/2014/main" id="{9F9AE922-FCFE-44F5-A01C-BD507FBBB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0541" t="22194" r="31847" b="25766"/>
            <a:stretch>
              <a:fillRect/>
            </a:stretch>
          </p:blipFill>
          <p:spPr bwMode="auto">
            <a:xfrm>
              <a:off x="1511301" y="-13821"/>
              <a:ext cx="1490662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6474">
              <a:extLst>
                <a:ext uri="{FF2B5EF4-FFF2-40B4-BE49-F238E27FC236}">
                  <a16:creationId xmlns:a16="http://schemas.microsoft.com/office/drawing/2014/main" id="{19D45892-F0F5-4252-8522-C990E22D4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01963" y="-13821"/>
              <a:ext cx="15684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6476">
              <a:extLst>
                <a:ext uri="{FF2B5EF4-FFF2-40B4-BE49-F238E27FC236}">
                  <a16:creationId xmlns:a16="http://schemas.microsoft.com/office/drawing/2014/main" id="{F6BDF943-BF7D-4FC2-98F9-A75440F30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788" t="13062" r="19313" b="11728"/>
            <a:stretch>
              <a:fillRect/>
            </a:stretch>
          </p:blipFill>
          <p:spPr bwMode="auto">
            <a:xfrm>
              <a:off x="4570413" y="-13821"/>
              <a:ext cx="1541463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6493" descr="C:\Users\ephraim.dapleu\Desktop\DOSSIER DES PROGRAMMES CLASSES\PROGRAMME DES VILLES DE L'INTERIEUR\PROJET GBELEBAN\DOSSIERS ARCHI\NOUVEAU DOSSIER\villa 5P.jpg">
              <a:extLst>
                <a:ext uri="{FF2B5EF4-FFF2-40B4-BE49-F238E27FC236}">
                  <a16:creationId xmlns:a16="http://schemas.microsoft.com/office/drawing/2014/main" id="{659ECDCD-FA09-4565-A3B2-080CA97E5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815" b="17990"/>
            <a:stretch>
              <a:fillRect/>
            </a:stretch>
          </p:blipFill>
          <p:spPr bwMode="auto">
            <a:xfrm>
              <a:off x="6111875" y="-13821"/>
              <a:ext cx="14541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6B3DEF94-F33B-4489-B1C9-3D2F75B4D9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53027" t="80493" r="4082" b="24"/>
            <a:stretch/>
          </p:blipFill>
          <p:spPr bwMode="auto">
            <a:xfrm>
              <a:off x="7566025" y="2067"/>
              <a:ext cx="1577975" cy="7642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2153267" y="839025"/>
            <a:ext cx="9352933" cy="514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9750" indent="-5143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0"/>
              </a:spcBef>
              <a:buFont typeface="Calibri" pitchFamily="34" charset="0"/>
              <a:buAutoNum type="arabicPeriod"/>
            </a:pPr>
            <a:r>
              <a:rPr lang="fr-FR" altLang="fr-FR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Présentation et  bref historique de la SICOGI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buFont typeface="Calibri" pitchFamily="34" charset="0"/>
              <a:buAutoNum type="arabicPeriod"/>
            </a:pPr>
            <a:r>
              <a:rPr lang="fr-FR" altLang="fr-FR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secteur de l’immobilier en Côte d’Ivoire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buFont typeface="Calibri" pitchFamily="34" charset="0"/>
              <a:buAutoNum type="arabicPeriod"/>
            </a:pPr>
            <a:r>
              <a:rPr lang="fr-FR" altLang="fr-FR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marché cible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buFont typeface="Calibri" pitchFamily="34" charset="0"/>
              <a:buAutoNum type="arabicPeriod"/>
            </a:pPr>
            <a:r>
              <a:rPr lang="fr-FR" altLang="fr-FR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cadre juridique et règlementaire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buFont typeface="Calibri" pitchFamily="34" charset="0"/>
              <a:buAutoNum type="arabicPeriod"/>
            </a:pPr>
            <a:r>
              <a:rPr lang="fr-FR" altLang="fr-FR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Perspectives</a:t>
            </a:r>
          </a:p>
          <a:p>
            <a:pPr eaLnBrk="1" hangingPunct="1">
              <a:lnSpc>
                <a:spcPct val="200000"/>
              </a:lnSpc>
              <a:spcBef>
                <a:spcPts val="0"/>
              </a:spcBef>
              <a:buFont typeface="Calibri" pitchFamily="34" charset="0"/>
              <a:buAutoNum type="arabicPeriod"/>
            </a:pPr>
            <a:r>
              <a:rPr lang="fr-FR" altLang="fr-FR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Projets de construction en portefeuille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432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661BA528-0139-4FD7-890E-E08B35E65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88" y="2781301"/>
            <a:ext cx="67691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LES PROGRAMMES A ABIDJAN ET ENVIRONS</a:t>
            </a:r>
            <a:endParaRPr lang="fr-FR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284933-F15D-4407-BCE4-E02E37C6A069}"/>
              </a:ext>
            </a:extLst>
          </p:cNvPr>
          <p:cNvSpPr txBox="1"/>
          <p:nvPr/>
        </p:nvSpPr>
        <p:spPr>
          <a:xfrm>
            <a:off x="9264651" y="64119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18436" name="Espace réservé du numéro de diapositive 1">
            <a:extLst>
              <a:ext uri="{FF2B5EF4-FFF2-40B4-BE49-F238E27FC236}">
                <a16:creationId xmlns:a16="http://schemas.microsoft.com/office/drawing/2014/main" id="{72B5925A-07C7-4975-AB44-0B0CC834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25B78B-EBB9-4D72-A197-6C0FA625E118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fr-FR" altLang="fr-FR">
              <a:solidFill>
                <a:srgbClr val="B5A788"/>
              </a:solidFill>
            </a:endParaRPr>
          </a:p>
        </p:txBody>
      </p:sp>
      <p:grpSp>
        <p:nvGrpSpPr>
          <p:cNvPr id="18437" name="Groupe 10">
            <a:extLst>
              <a:ext uri="{FF2B5EF4-FFF2-40B4-BE49-F238E27FC236}">
                <a16:creationId xmlns:a16="http://schemas.microsoft.com/office/drawing/2014/main" id="{8AAC3D95-600E-4A97-BA51-9B586E5761D5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1"/>
            <a:ext cx="9144001" cy="779463"/>
            <a:chOff x="0" y="-13821"/>
            <a:chExt cx="9144000" cy="780114"/>
          </a:xfrm>
        </p:grpSpPr>
        <p:pic>
          <p:nvPicPr>
            <p:cNvPr id="12" name="Image 6255">
              <a:extLst>
                <a:ext uri="{FF2B5EF4-FFF2-40B4-BE49-F238E27FC236}">
                  <a16:creationId xmlns:a16="http://schemas.microsoft.com/office/drawing/2014/main" id="{B2340D75-3BE9-4434-91C9-78058A76C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3821"/>
              <a:ext cx="1511301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6230">
              <a:extLst>
                <a:ext uri="{FF2B5EF4-FFF2-40B4-BE49-F238E27FC236}">
                  <a16:creationId xmlns:a16="http://schemas.microsoft.com/office/drawing/2014/main" id="{714D01CB-B040-456F-81FB-9C5F40A6B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0541" t="22194" r="31847" b="25766"/>
            <a:stretch>
              <a:fillRect/>
            </a:stretch>
          </p:blipFill>
          <p:spPr bwMode="auto">
            <a:xfrm>
              <a:off x="1511301" y="-13821"/>
              <a:ext cx="1490662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6474">
              <a:extLst>
                <a:ext uri="{FF2B5EF4-FFF2-40B4-BE49-F238E27FC236}">
                  <a16:creationId xmlns:a16="http://schemas.microsoft.com/office/drawing/2014/main" id="{1B8ADDBF-9341-4681-823C-6ED0C9705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01963" y="-13821"/>
              <a:ext cx="15684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6476">
              <a:extLst>
                <a:ext uri="{FF2B5EF4-FFF2-40B4-BE49-F238E27FC236}">
                  <a16:creationId xmlns:a16="http://schemas.microsoft.com/office/drawing/2014/main" id="{E621C7E5-F92A-4E7C-B5F5-AF96DBD0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788" t="13062" r="19313" b="11728"/>
            <a:stretch>
              <a:fillRect/>
            </a:stretch>
          </p:blipFill>
          <p:spPr bwMode="auto">
            <a:xfrm>
              <a:off x="4570413" y="-13821"/>
              <a:ext cx="1541463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6493" descr="C:\Users\ephraim.dapleu\Desktop\DOSSIER DES PROGRAMMES CLASSES\PROGRAMME DES VILLES DE L'INTERIEUR\PROJET GBELEBAN\DOSSIERS ARCHI\NOUVEAU DOSSIER\villa 5P.jpg">
              <a:extLst>
                <a:ext uri="{FF2B5EF4-FFF2-40B4-BE49-F238E27FC236}">
                  <a16:creationId xmlns:a16="http://schemas.microsoft.com/office/drawing/2014/main" id="{F97410FF-8195-4211-B6D1-8941EAB6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815" b="17990"/>
            <a:stretch>
              <a:fillRect/>
            </a:stretch>
          </p:blipFill>
          <p:spPr bwMode="auto">
            <a:xfrm>
              <a:off x="6111875" y="-13821"/>
              <a:ext cx="14541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C599CECC-04A7-4FE3-A7B4-C475B3283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53027" t="80493" r="4082" b="24"/>
            <a:stretch/>
          </p:blipFill>
          <p:spPr bwMode="auto">
            <a:xfrm>
              <a:off x="7566025" y="2067"/>
              <a:ext cx="1577975" cy="7642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1">
            <a:extLst>
              <a:ext uri="{FF2B5EF4-FFF2-40B4-BE49-F238E27FC236}">
                <a16:creationId xmlns:a16="http://schemas.microsoft.com/office/drawing/2014/main" id="{340F8E34-9272-4488-BEA1-5405F499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1DF627-592D-4EDE-8A01-7EED05D95F30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 altLang="fr-FR">
              <a:solidFill>
                <a:srgbClr val="B5A788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8192509-8910-4ACA-BD7E-EA96BA925FA9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188913"/>
          <a:ext cx="9143999" cy="49688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00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7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4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55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5638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LES PROGRAMMES A ABIDJAN ET ENVIRONS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324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N°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>
                          <a:effectLst/>
                        </a:rPr>
                        <a:t>PROGRAMMES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SURFACES TERRAIN (HA)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>
                          <a:effectLst/>
                        </a:rPr>
                        <a:t>NOMBRES DE LOGEMENTS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>
                          <a:effectLst/>
                        </a:rPr>
                        <a:t>FINANCEMENTS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314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5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>
                          <a:effectLst/>
                        </a:rPr>
                        <a:t>ARTOS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            16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          627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 dirty="0">
                          <a:effectLst/>
                        </a:rPr>
                        <a:t>Financement recherché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314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7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>
                          <a:effectLst/>
                        </a:rPr>
                        <a:t>RESIDENCES DU DENGUELE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         0,39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            54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 dirty="0">
                          <a:effectLst/>
                        </a:rPr>
                        <a:t>Financement recherché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314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8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>
                          <a:effectLst/>
                        </a:rPr>
                        <a:t>EMERGENCE ZOO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         0,50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            72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 dirty="0">
                          <a:effectLst/>
                        </a:rPr>
                        <a:t>Financement recherché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97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TOTAL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16,89      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753     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8973" marR="8973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8973" marR="8973" marT="897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7A0EB46E-779B-400C-AD26-4BA59ABAE622}"/>
              </a:ext>
            </a:extLst>
          </p:cNvPr>
          <p:cNvSpPr txBox="1"/>
          <p:nvPr/>
        </p:nvSpPr>
        <p:spPr>
          <a:xfrm>
            <a:off x="9201151" y="644366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04F26C4-9FD5-4D37-A176-999E40F7505D}"/>
              </a:ext>
            </a:extLst>
          </p:cNvPr>
          <p:cNvGraphicFramePr>
            <a:graphicFrameLocks noGrp="1"/>
          </p:cNvGraphicFramePr>
          <p:nvPr/>
        </p:nvGraphicFramePr>
        <p:xfrm>
          <a:off x="6672263" y="900113"/>
          <a:ext cx="3924300" cy="4959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32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99" marR="352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LOCALISATION </a:t>
                      </a:r>
                      <a:r>
                        <a:rPr lang="fr-FR" sz="1000" dirty="0">
                          <a:effectLst/>
                        </a:rPr>
                        <a:t>                       la commune de Cocody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                                          dans le quartier d’Angré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Superficie                                                       16 ha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Nombre de logements                                       627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Standing                         Moyen                              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                       Economique Amélioré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99" marR="3529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99" marR="352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000" b="1" u="sng" dirty="0">
                          <a:effectLst/>
                        </a:rPr>
                        <a:t>EQUIPEMENTS</a:t>
                      </a:r>
                      <a:endParaRPr lang="fr-FR" sz="10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Espaces verts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Terrain de sport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Parking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Voirie et réseaux divers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Ecole primaire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Aire de jeux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Centre de santé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Centre commercial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99" marR="3529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8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99" marR="3529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b="1" u="sng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CARACTERISTIQUE DE LOGEMENT</a:t>
                      </a:r>
                      <a:endParaRPr lang="fr-FR" sz="10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Villas basses : 3 pièces ; 4pièces.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Villas duplex : 4 pièces ; 5 pièces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Immeuble en appartement R+6 : 3 pièces ; 4 pièces.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Surfaces utiles : 90 à 150 m²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Surface parcellaire : 204 à 500 m²</a:t>
                      </a:r>
                    </a:p>
                  </a:txBody>
                  <a:tcPr marL="35299" marR="3529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496" name="Rectangle 10">
            <a:extLst>
              <a:ext uri="{FF2B5EF4-FFF2-40B4-BE49-F238E27FC236}">
                <a16:creationId xmlns:a16="http://schemas.microsoft.com/office/drawing/2014/main" id="{01375417-E559-4575-8F06-126D0A386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9" y="146051"/>
            <a:ext cx="1766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>
                <a:solidFill>
                  <a:prstClr val="black"/>
                </a:solidFill>
              </a:rPr>
              <a:t>ARTOS-1</a:t>
            </a:r>
            <a:endParaRPr lang="fr-FR" altLang="fr-FR" sz="2800">
              <a:solidFill>
                <a:prstClr val="black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C3D7C1-78CC-4899-AC85-69901C534693}"/>
              </a:ext>
            </a:extLst>
          </p:cNvPr>
          <p:cNvSpPr txBox="1"/>
          <p:nvPr/>
        </p:nvSpPr>
        <p:spPr>
          <a:xfrm>
            <a:off x="9264651" y="6464300"/>
            <a:ext cx="9366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22" name="Titre 2">
            <a:extLst>
              <a:ext uri="{FF2B5EF4-FFF2-40B4-BE49-F238E27FC236}">
                <a16:creationId xmlns:a16="http://schemas.microsoft.com/office/drawing/2014/main" id="{385560EE-A07B-40AE-B4F2-85BBA2153CE1}"/>
              </a:ext>
            </a:extLst>
          </p:cNvPr>
          <p:cNvSpPr txBox="1">
            <a:spLocks/>
          </p:cNvSpPr>
          <p:nvPr/>
        </p:nvSpPr>
        <p:spPr>
          <a:xfrm rot="16200000">
            <a:off x="11907" y="3104357"/>
            <a:ext cx="3959225" cy="4333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dirty="0">
                <a:solidFill>
                  <a:prstClr val="black"/>
                </a:solidFill>
                <a:effectLst/>
                <a:latin typeface="Gill Sans MT"/>
              </a:rPr>
              <a:t>NOUVEAUX  PROGRAMMES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0499" name="Espace réservé du numéro de diapositive 1">
            <a:extLst>
              <a:ext uri="{FF2B5EF4-FFF2-40B4-BE49-F238E27FC236}">
                <a16:creationId xmlns:a16="http://schemas.microsoft.com/office/drawing/2014/main" id="{473CA454-DD5A-4E74-AD5D-FEB36020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37775" y="6492876"/>
            <a:ext cx="458788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BC8C05-C406-4079-8605-741DAF30558B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 altLang="fr-FR">
              <a:solidFill>
                <a:srgbClr val="B5A788"/>
              </a:solidFill>
            </a:endParaRPr>
          </a:p>
        </p:txBody>
      </p:sp>
      <p:pic>
        <p:nvPicPr>
          <p:cNvPr id="20500" name="Picture 2">
            <a:extLst>
              <a:ext uri="{FF2B5EF4-FFF2-40B4-BE49-F238E27FC236}">
                <a16:creationId xmlns:a16="http://schemas.microsoft.com/office/drawing/2014/main" id="{88EE3946-4619-46BC-AC36-6D1CD1F90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917575"/>
            <a:ext cx="426561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0B572648-AF92-41E4-B13B-FD76D23C880D}"/>
              </a:ext>
            </a:extLst>
          </p:cNvPr>
          <p:cNvSpPr txBox="1">
            <a:spLocks/>
          </p:cNvSpPr>
          <p:nvPr/>
        </p:nvSpPr>
        <p:spPr>
          <a:xfrm rot="16200000">
            <a:off x="27782" y="2817019"/>
            <a:ext cx="3960812" cy="431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dirty="0">
                <a:solidFill>
                  <a:prstClr val="black"/>
                </a:solidFill>
                <a:effectLst/>
                <a:latin typeface="Gill Sans MT"/>
              </a:rPr>
              <a:t>NOUVEAUX  PROGRAMMES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1394584-A578-4566-AE19-4A340E69CF9A}"/>
              </a:ext>
            </a:extLst>
          </p:cNvPr>
          <p:cNvGraphicFramePr>
            <a:graphicFrameLocks noGrp="1"/>
          </p:cNvGraphicFramePr>
          <p:nvPr/>
        </p:nvGraphicFramePr>
        <p:xfrm>
          <a:off x="6557964" y="692150"/>
          <a:ext cx="4002087" cy="51831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7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78" marR="35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u="sng" dirty="0">
                          <a:effectLst/>
                        </a:rPr>
                        <a:t>LOCALISATION</a:t>
                      </a:r>
                      <a:r>
                        <a:rPr lang="fr-FR" sz="1100" u="sng" dirty="0">
                          <a:effectLst/>
                        </a:rPr>
                        <a:t> </a:t>
                      </a:r>
                      <a:r>
                        <a:rPr lang="fr-FR" sz="1100" dirty="0">
                          <a:effectLst/>
                        </a:rPr>
                        <a:t>         </a:t>
                      </a:r>
                      <a:r>
                        <a:rPr lang="fr-FR" sz="1100" dirty="0" err="1">
                          <a:effectLst/>
                        </a:rPr>
                        <a:t>Cocody</a:t>
                      </a:r>
                      <a:r>
                        <a:rPr lang="fr-FR" sz="1100" dirty="0">
                          <a:effectLst/>
                        </a:rPr>
                        <a:t> ,  II Plateaux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Superficie                                                           3933 m²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Nombre de logements                                      54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Standing                                 Moyen                                 	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78" marR="3587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5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78" marR="35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r>
                        <a:rPr lang="fr-FR" sz="1100" b="1" u="sng" dirty="0">
                          <a:effectLst/>
                        </a:rPr>
                        <a:t>EQUIPEMENTS</a:t>
                      </a:r>
                      <a:endParaRPr lang="fr-FR" sz="11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Piscine collective avec appâtâmes 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Espace de jeux pour enfant 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Des places de parking 2 niveaux de  sous-sol 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Cité entièrement clôturée 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Vidéo surveillance.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05130" algn="l"/>
                        </a:tabLst>
                      </a:pPr>
                      <a:r>
                        <a:rPr lang="fr-FR" sz="1100" dirty="0">
                          <a:effectLst/>
                        </a:rPr>
                        <a:t>Les Voiries et Réseaux Divers (VRD)</a:t>
                      </a:r>
                    </a:p>
                    <a:p>
                      <a:pPr marL="4089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78" marR="3587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0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III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78" marR="358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u="sng" dirty="0">
                          <a:effectLst/>
                        </a:rPr>
                        <a:t>CARACTERISTIQUE DE LOGEMENT</a:t>
                      </a:r>
                      <a:endParaRPr lang="fr-F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Immeuble en Appartement collectif  R+6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1100" dirty="0">
                          <a:effectLst/>
                        </a:rPr>
                        <a:t>4 </a:t>
                      </a:r>
                      <a:r>
                        <a:rPr lang="fr-FR" sz="1100" dirty="0" err="1">
                          <a:effectLst/>
                        </a:rPr>
                        <a:t>Appts</a:t>
                      </a:r>
                      <a:r>
                        <a:rPr lang="fr-FR" sz="1100" dirty="0">
                          <a:effectLst/>
                        </a:rPr>
                        <a:t> Studio ; 4 </a:t>
                      </a:r>
                      <a:r>
                        <a:rPr lang="fr-FR" sz="1100" dirty="0" err="1">
                          <a:effectLst/>
                        </a:rPr>
                        <a:t>Appts</a:t>
                      </a:r>
                      <a:r>
                        <a:rPr lang="fr-FR" sz="1100" dirty="0">
                          <a:effectLst/>
                        </a:rPr>
                        <a:t> de 2 pièces ; 13 </a:t>
                      </a:r>
                      <a:r>
                        <a:rPr lang="fr-FR" sz="1100" dirty="0" err="1">
                          <a:effectLst/>
                        </a:rPr>
                        <a:t>Appts</a:t>
                      </a:r>
                      <a:r>
                        <a:rPr lang="fr-FR" sz="1100" dirty="0">
                          <a:effectLst/>
                        </a:rPr>
                        <a:t> de 3 pièces ; 37 </a:t>
                      </a:r>
                      <a:r>
                        <a:rPr lang="fr-FR" sz="1100" dirty="0" err="1">
                          <a:effectLst/>
                        </a:rPr>
                        <a:t>Appts</a:t>
                      </a:r>
                      <a:r>
                        <a:rPr lang="fr-FR" sz="1100" dirty="0">
                          <a:effectLst/>
                        </a:rPr>
                        <a:t> de 4 pièces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Surfaces utiles : 54m²  à 135 m²</a:t>
                      </a:r>
                    </a:p>
                  </a:txBody>
                  <a:tcPr marL="35878" marR="3587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521" name="Rectangle 10">
            <a:extLst>
              <a:ext uri="{FF2B5EF4-FFF2-40B4-BE49-F238E27FC236}">
                <a16:creationId xmlns:a16="http://schemas.microsoft.com/office/drawing/2014/main" id="{19F97765-34D3-4E9B-AB74-1B008950E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250825"/>
            <a:ext cx="46799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LES RESIDENCES DU DENGUELE</a:t>
            </a:r>
            <a:endParaRPr lang="fr-FR" altLang="fr-FR" sz="600">
              <a:solidFill>
                <a:prstClr val="black"/>
              </a:solidFill>
              <a:ea typeface="Calibri" panose="020F0502020204030204" pitchFamily="34" charset="0"/>
              <a:cs typeface="Arial Narrow" panose="020B0606020202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895F78-F882-4E36-B832-EE922E46D68A}"/>
              </a:ext>
            </a:extLst>
          </p:cNvPr>
          <p:cNvSpPr txBox="1"/>
          <p:nvPr/>
        </p:nvSpPr>
        <p:spPr>
          <a:xfrm>
            <a:off x="9299576" y="6453189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grpSp>
        <p:nvGrpSpPr>
          <p:cNvPr id="21523" name="Groupe 7">
            <a:extLst>
              <a:ext uri="{FF2B5EF4-FFF2-40B4-BE49-F238E27FC236}">
                <a16:creationId xmlns:a16="http://schemas.microsoft.com/office/drawing/2014/main" id="{00166479-FA48-44CE-A4E5-1938E707A722}"/>
              </a:ext>
            </a:extLst>
          </p:cNvPr>
          <p:cNvGrpSpPr>
            <a:grpSpLocks/>
          </p:cNvGrpSpPr>
          <p:nvPr/>
        </p:nvGrpSpPr>
        <p:grpSpPr bwMode="auto">
          <a:xfrm>
            <a:off x="2598739" y="588964"/>
            <a:ext cx="3959225" cy="5989637"/>
            <a:chOff x="0" y="32540"/>
            <a:chExt cx="7124700" cy="9321010"/>
          </a:xfrm>
        </p:grpSpPr>
        <p:sp>
          <p:nvSpPr>
            <p:cNvPr id="21525" name="Rectangle 8">
              <a:extLst>
                <a:ext uri="{FF2B5EF4-FFF2-40B4-BE49-F238E27FC236}">
                  <a16:creationId xmlns:a16="http://schemas.microsoft.com/office/drawing/2014/main" id="{CBCCE383-E64B-46A7-92AE-CC7A9CACB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124" y="32540"/>
              <a:ext cx="2236655" cy="3770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fr-FR" altLang="fr-FR" sz="1100" b="1">
                  <a:solidFill>
                    <a:prstClr val="black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PLAN DE MASSE</a:t>
              </a:r>
              <a:endParaRPr lang="fr-FR" altLang="fr-FR" sz="7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526" name="Image 10">
              <a:extLst>
                <a:ext uri="{FF2B5EF4-FFF2-40B4-BE49-F238E27FC236}">
                  <a16:creationId xmlns:a16="http://schemas.microsoft.com/office/drawing/2014/main" id="{EDCC7A1F-0B78-44CA-A6DB-D8A49BF04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8" t="30621" r="35886" b="15508"/>
            <a:stretch>
              <a:fillRect/>
            </a:stretch>
          </p:blipFill>
          <p:spPr bwMode="auto">
            <a:xfrm>
              <a:off x="1019175" y="409575"/>
              <a:ext cx="5762625" cy="36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7" name="Image 11" descr="F:\doc denguele\IMAGE 12.jpg">
              <a:extLst>
                <a:ext uri="{FF2B5EF4-FFF2-40B4-BE49-F238E27FC236}">
                  <a16:creationId xmlns:a16="http://schemas.microsoft.com/office/drawing/2014/main" id="{0021A580-6D62-46DB-8E75-17CA437BA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05275"/>
              <a:ext cx="344805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8" name="Image 12" descr="F:\doc denguele\IMAGE 9.jpg">
              <a:extLst>
                <a:ext uri="{FF2B5EF4-FFF2-40B4-BE49-F238E27FC236}">
                  <a16:creationId xmlns:a16="http://schemas.microsoft.com/office/drawing/2014/main" id="{830AAE8C-C79F-4839-9A48-2F93785A0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650" y="4105275"/>
              <a:ext cx="3448050" cy="258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9" name="Image 13" descr="F:\doc denguele\IMAGE 6.jpg">
              <a:extLst>
                <a:ext uri="{FF2B5EF4-FFF2-40B4-BE49-F238E27FC236}">
                  <a16:creationId xmlns:a16="http://schemas.microsoft.com/office/drawing/2014/main" id="{2598CA97-7D28-4C91-A922-D7451955A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10375"/>
              <a:ext cx="3819525" cy="254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24" name="Espace réservé du numéro de diapositive 3">
            <a:extLst>
              <a:ext uri="{FF2B5EF4-FFF2-40B4-BE49-F238E27FC236}">
                <a16:creationId xmlns:a16="http://schemas.microsoft.com/office/drawing/2014/main" id="{A7377AF8-0B28-4410-91BD-91D7EFF5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5F6729-4AD8-45EA-9BA6-3F2ED8CB2497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31EF13A5-AA33-42BF-A7C2-F826BDAE2BBB}"/>
              </a:ext>
            </a:extLst>
          </p:cNvPr>
          <p:cNvSpPr txBox="1">
            <a:spLocks/>
          </p:cNvSpPr>
          <p:nvPr/>
        </p:nvSpPr>
        <p:spPr>
          <a:xfrm rot="16200000">
            <a:off x="11907" y="3104357"/>
            <a:ext cx="3959225" cy="4333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dirty="0">
                <a:solidFill>
                  <a:prstClr val="black"/>
                </a:solidFill>
                <a:effectLst/>
                <a:latin typeface="Gill Sans MT"/>
              </a:rPr>
              <a:t>NOUVEAUX  PROGRAMMES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2531" name="Rectangle 7">
            <a:extLst>
              <a:ext uri="{FF2B5EF4-FFF2-40B4-BE49-F238E27FC236}">
                <a16:creationId xmlns:a16="http://schemas.microsoft.com/office/drawing/2014/main" id="{AC753822-FDA3-46C2-92A6-1DAB7C439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188914"/>
            <a:ext cx="44640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SICOGI II PLATEAUX ZOO-2</a:t>
            </a:r>
            <a:endParaRPr lang="fr-FR" altLang="fr-FR" sz="600">
              <a:solidFill>
                <a:prstClr val="black"/>
              </a:solidFill>
              <a:ea typeface="Calibri" panose="020F0502020204030204" pitchFamily="34" charset="0"/>
              <a:cs typeface="Arial Narrow" panose="020B0606020202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------------------------</a:t>
            </a:r>
            <a:endParaRPr lang="fr-FR" altLang="fr-FR">
              <a:solidFill>
                <a:prstClr val="black"/>
              </a:solidFill>
              <a:ea typeface="Calibri" panose="020F0502020204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22532" name="Picture 9">
            <a:extLst>
              <a:ext uri="{FF2B5EF4-FFF2-40B4-BE49-F238E27FC236}">
                <a16:creationId xmlns:a16="http://schemas.microsoft.com/office/drawing/2014/main" id="{BDD7D52A-F5E5-4E3C-B077-A9532EAA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725488"/>
            <a:ext cx="4249738" cy="565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A35BAAD-6CC2-4B18-B355-7C4E18D3511E}"/>
              </a:ext>
            </a:extLst>
          </p:cNvPr>
          <p:cNvGraphicFramePr>
            <a:graphicFrameLocks noGrp="1"/>
          </p:cNvGraphicFramePr>
          <p:nvPr/>
        </p:nvGraphicFramePr>
        <p:xfrm>
          <a:off x="6743701" y="404813"/>
          <a:ext cx="3852863" cy="500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7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44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61" marR="364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1" u="sng" dirty="0">
                          <a:effectLst/>
                        </a:rPr>
                        <a:t>LOCALISATION </a:t>
                      </a:r>
                      <a:r>
                        <a:rPr lang="fr-FR" sz="1100" dirty="0">
                          <a:effectLst/>
                        </a:rPr>
                        <a:t>                       </a:t>
                      </a:r>
                      <a:r>
                        <a:rPr lang="fr-FR" sz="1100" dirty="0" err="1">
                          <a:effectLst/>
                        </a:rPr>
                        <a:t>Cocody</a:t>
                      </a:r>
                      <a:r>
                        <a:rPr lang="fr-FR" sz="1100" dirty="0">
                          <a:effectLst/>
                        </a:rPr>
                        <a:t>  II Plateaux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br>
                        <a:rPr lang="fr-FR" sz="1000" dirty="0">
                          <a:effectLst/>
                        </a:rPr>
                      </a:br>
                      <a:r>
                        <a:rPr lang="fr-FR" sz="1100" dirty="0">
                          <a:effectLst/>
                        </a:rPr>
                        <a:t>Superficie                                   5 051 m².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dirty="0">
                          <a:effectLst/>
                        </a:rPr>
                        <a:t>Nombre de logements                  72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Standing                                 Moyen                                 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00400" algn="l"/>
                        </a:tabLst>
                      </a:pPr>
                      <a:r>
                        <a:rPr lang="fr-FR" sz="1100" dirty="0">
                          <a:effectLst/>
                        </a:rPr>
                        <a:t>                                                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61" marR="3646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3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 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61" marR="364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r>
                        <a:rPr lang="fr-FR" sz="1100" b="1" u="sng" dirty="0">
                          <a:effectLst/>
                        </a:rPr>
                        <a:t>EQUIPEMENTS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Piscine collective avec appâtâmes 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Espace de jeux pour enfant 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Des places de parking couvert 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Terrain de sports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Cité entièrement clôturée 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Vidéo surveillance.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05130" algn="l"/>
                        </a:tabLst>
                      </a:pPr>
                      <a:r>
                        <a:rPr lang="fr-FR" sz="1100" dirty="0">
                          <a:effectLst/>
                        </a:rPr>
                        <a:t>Les Voiries et Réseaux Divers (VRD)</a:t>
                      </a:r>
                    </a:p>
                    <a:p>
                      <a:pPr marL="4089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61" marR="3646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 III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461" marR="364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r>
                        <a:rPr lang="fr-FR" sz="1100" b="1" u="sng" dirty="0">
                          <a:effectLst/>
                        </a:rPr>
                        <a:t>CARACTERISTIQUE DE LOGEMENT</a:t>
                      </a:r>
                      <a:endParaRPr lang="fr-FR" sz="11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Immeuble en Appartement  R+8 : </a:t>
                      </a:r>
                      <a:r>
                        <a:rPr lang="fr-FR" sz="1100" dirty="0" err="1">
                          <a:effectLst/>
                        </a:rPr>
                        <a:t>Appts</a:t>
                      </a:r>
                      <a:r>
                        <a:rPr lang="fr-FR" sz="1100" dirty="0">
                          <a:effectLst/>
                        </a:rPr>
                        <a:t>  de 3 pièces ; 4 pièces </a:t>
                      </a:r>
                      <a:r>
                        <a:rPr lang="fr-FR" sz="1100" baseline="0" dirty="0">
                          <a:effectLst/>
                        </a:rPr>
                        <a:t> et </a:t>
                      </a:r>
                      <a:r>
                        <a:rPr lang="fr-FR" sz="1100" dirty="0">
                          <a:effectLst/>
                        </a:rPr>
                        <a:t>5 pièces.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100" dirty="0">
                          <a:effectLst/>
                        </a:rPr>
                        <a:t>Surfaces utiles : 90 m²  à 135 m²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fr-FR" sz="1100" dirty="0">
                        <a:effectLst/>
                      </a:endParaRPr>
                    </a:p>
                  </a:txBody>
                  <a:tcPr marL="36461" marR="3646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832663D2-BE6F-4EA7-A819-3411F8C5D4B9}"/>
              </a:ext>
            </a:extLst>
          </p:cNvPr>
          <p:cNvSpPr txBox="1"/>
          <p:nvPr/>
        </p:nvSpPr>
        <p:spPr>
          <a:xfrm>
            <a:off x="9264651" y="64119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22548" name="Espace réservé du numéro de diapositive 3">
            <a:extLst>
              <a:ext uri="{FF2B5EF4-FFF2-40B4-BE49-F238E27FC236}">
                <a16:creationId xmlns:a16="http://schemas.microsoft.com/office/drawing/2014/main" id="{EDA48B98-AB9E-40B8-9086-173D3085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90369A-F2A7-4DC9-9D15-54C30630FB41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43F92A0B-1F6A-4D82-89FA-F48A30910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2420938"/>
            <a:ext cx="7315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LES PROGRAMMES DE LA SICOGI A L’INTERIEUR DU PAYS</a:t>
            </a:r>
            <a:endParaRPr lang="fr-FR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79B811-2B3D-4E41-B0CE-C79E2DB662EC}"/>
              </a:ext>
            </a:extLst>
          </p:cNvPr>
          <p:cNvSpPr txBox="1"/>
          <p:nvPr/>
        </p:nvSpPr>
        <p:spPr>
          <a:xfrm>
            <a:off x="9336089" y="644366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23556" name="Espace réservé du numéro de diapositive 1">
            <a:extLst>
              <a:ext uri="{FF2B5EF4-FFF2-40B4-BE49-F238E27FC236}">
                <a16:creationId xmlns:a16="http://schemas.microsoft.com/office/drawing/2014/main" id="{324B156C-CB21-4FFB-8D86-5D916FDC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5D2D13-7690-4C01-8B59-8C51EFAF7005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 altLang="fr-FR">
              <a:solidFill>
                <a:srgbClr val="B5A788"/>
              </a:solidFill>
            </a:endParaRPr>
          </a:p>
        </p:txBody>
      </p:sp>
      <p:grpSp>
        <p:nvGrpSpPr>
          <p:cNvPr id="23557" name="Groupe 10">
            <a:extLst>
              <a:ext uri="{FF2B5EF4-FFF2-40B4-BE49-F238E27FC236}">
                <a16:creationId xmlns:a16="http://schemas.microsoft.com/office/drawing/2014/main" id="{0081A52C-E952-4DE9-91FC-3CA3EFF61891}"/>
              </a:ext>
            </a:extLst>
          </p:cNvPr>
          <p:cNvGrpSpPr>
            <a:grpSpLocks/>
          </p:cNvGrpSpPr>
          <p:nvPr/>
        </p:nvGrpSpPr>
        <p:grpSpPr bwMode="auto">
          <a:xfrm>
            <a:off x="1522413" y="1"/>
            <a:ext cx="9144001" cy="779463"/>
            <a:chOff x="0" y="-13821"/>
            <a:chExt cx="9144000" cy="780114"/>
          </a:xfrm>
        </p:grpSpPr>
        <p:pic>
          <p:nvPicPr>
            <p:cNvPr id="12" name="Image 6255">
              <a:extLst>
                <a:ext uri="{FF2B5EF4-FFF2-40B4-BE49-F238E27FC236}">
                  <a16:creationId xmlns:a16="http://schemas.microsoft.com/office/drawing/2014/main" id="{04C22443-D326-4C3A-9E3B-AEDFEA8E5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3821"/>
              <a:ext cx="1511301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6230">
              <a:extLst>
                <a:ext uri="{FF2B5EF4-FFF2-40B4-BE49-F238E27FC236}">
                  <a16:creationId xmlns:a16="http://schemas.microsoft.com/office/drawing/2014/main" id="{76D27F7D-E209-4019-B24A-F59060840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0541" t="22194" r="31847" b="25766"/>
            <a:stretch>
              <a:fillRect/>
            </a:stretch>
          </p:blipFill>
          <p:spPr bwMode="auto">
            <a:xfrm>
              <a:off x="1511301" y="-13821"/>
              <a:ext cx="1490662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6474">
              <a:extLst>
                <a:ext uri="{FF2B5EF4-FFF2-40B4-BE49-F238E27FC236}">
                  <a16:creationId xmlns:a16="http://schemas.microsoft.com/office/drawing/2014/main" id="{E12D5A7E-0C83-4A06-97CD-3A5BE4BBB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01963" y="-13821"/>
              <a:ext cx="15684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6476">
              <a:extLst>
                <a:ext uri="{FF2B5EF4-FFF2-40B4-BE49-F238E27FC236}">
                  <a16:creationId xmlns:a16="http://schemas.microsoft.com/office/drawing/2014/main" id="{2A4F88C5-E2E9-4842-BED8-218F12B6D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788" t="13062" r="19313" b="11728"/>
            <a:stretch>
              <a:fillRect/>
            </a:stretch>
          </p:blipFill>
          <p:spPr bwMode="auto">
            <a:xfrm>
              <a:off x="4570413" y="-13821"/>
              <a:ext cx="1541463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6493" descr="C:\Users\ephraim.dapleu\Desktop\DOSSIER DES PROGRAMMES CLASSES\PROGRAMME DES VILLES DE L'INTERIEUR\PROJET GBELEBAN\DOSSIERS ARCHI\NOUVEAU DOSSIER\villa 5P.jpg">
              <a:extLst>
                <a:ext uri="{FF2B5EF4-FFF2-40B4-BE49-F238E27FC236}">
                  <a16:creationId xmlns:a16="http://schemas.microsoft.com/office/drawing/2014/main" id="{127E57BF-09E5-4A9D-AA7D-ECF604F05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815" b="17990"/>
            <a:stretch>
              <a:fillRect/>
            </a:stretch>
          </p:blipFill>
          <p:spPr bwMode="auto">
            <a:xfrm>
              <a:off x="6111875" y="-13821"/>
              <a:ext cx="1454150" cy="7801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0A371996-B379-4922-B6A7-4DBCEFD96E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53027" t="80493" r="4082" b="24"/>
            <a:stretch/>
          </p:blipFill>
          <p:spPr bwMode="auto">
            <a:xfrm>
              <a:off x="7566025" y="2067"/>
              <a:ext cx="1577975" cy="7642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1">
            <a:extLst>
              <a:ext uri="{FF2B5EF4-FFF2-40B4-BE49-F238E27FC236}">
                <a16:creationId xmlns:a16="http://schemas.microsoft.com/office/drawing/2014/main" id="{74E2CE7D-D2F3-49EF-9D7E-9FED8A7D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40896-4A96-4E20-94A4-EA234ACCFFA9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fr-FR" altLang="fr-FR">
              <a:solidFill>
                <a:srgbClr val="B5A788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263B792-4C4A-42CF-8143-8606800F408A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0"/>
          <a:ext cx="9144001" cy="3751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1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17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71790">
                <a:tc gridSpan="7"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PROGRAMMES DE LA SICOGI  A L’INTERIEUR DU PAYS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61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N°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PROGRAMMES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SURFACES TERRAIN (HA)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>
                          <a:effectLst/>
                        </a:rPr>
                        <a:t>NOMBRES DE LOGEMENTS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>
                          <a:effectLst/>
                        </a:rPr>
                        <a:t>FINANCEMENTS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61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9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 dirty="0">
                          <a:effectLst/>
                        </a:rPr>
                        <a:t>NAWA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             30,00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                600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>
                          <a:effectLst/>
                        </a:rPr>
                        <a:t>Financement recherché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61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 dirty="0">
                          <a:effectLst/>
                        </a:rPr>
                        <a:t>18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>
                          <a:effectLst/>
                        </a:rPr>
                        <a:t>YAMOUSSOUKRO 1200 LOGEMENTS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>
                          <a:effectLst/>
                        </a:rPr>
                        <a:t>             20,00  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             1 200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>
                          <a:effectLst/>
                        </a:rPr>
                        <a:t>Financement recherché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61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>
                          <a:effectLst/>
                        </a:rPr>
                        <a:t>19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>
                          <a:effectLst/>
                        </a:rPr>
                        <a:t>CITE DES HOTES DE YAKRO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>
                          <a:effectLst/>
                        </a:rPr>
                        <a:t>             10,00  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>
                          <a:effectLst/>
                        </a:rPr>
                        <a:t> 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>
                          <a:effectLst/>
                        </a:rPr>
                        <a:t>                  20   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endParaRPr lang="fr-FR" sz="1800"/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 dirty="0">
                          <a:effectLst/>
                        </a:rPr>
                        <a:t>Financement recherché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2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200" b="1" u="none" strike="noStrike">
                          <a:effectLst/>
                        </a:rPr>
                        <a:t>TOTAL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1" u="none" strike="noStrike" dirty="0">
                          <a:effectLst/>
                        </a:rPr>
                        <a:t>1820            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200" b="1" u="none" strike="noStrike" dirty="0">
                          <a:effectLst/>
                        </a:rPr>
                        <a:t> 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0E534C8D-66E2-4E31-9742-A18FF8A2AE25}"/>
              </a:ext>
            </a:extLst>
          </p:cNvPr>
          <p:cNvSpPr txBox="1"/>
          <p:nvPr/>
        </p:nvSpPr>
        <p:spPr>
          <a:xfrm>
            <a:off x="9264651" y="644366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F78B0E8-5404-4D84-A6E4-9DDF2DE30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1" y="260350"/>
            <a:ext cx="6062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prstClr val="black"/>
                </a:solidFill>
              </a:rPr>
              <a:t>PROGRAMME IMMOBILIER DE LA REGION DU NAWA</a:t>
            </a:r>
            <a:endParaRPr lang="fr-FR" altLang="fr-FR">
              <a:solidFill>
                <a:prstClr val="black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D8B4A1-368E-4F50-B520-B409B540ECEA}"/>
              </a:ext>
            </a:extLst>
          </p:cNvPr>
          <p:cNvGraphicFramePr>
            <a:graphicFrameLocks noGrp="1"/>
          </p:cNvGraphicFramePr>
          <p:nvPr/>
        </p:nvGraphicFramePr>
        <p:xfrm>
          <a:off x="6743701" y="908051"/>
          <a:ext cx="3744913" cy="44275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3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4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67" marR="368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000" b="1" u="sng" dirty="0">
                          <a:effectLst/>
                        </a:rPr>
                        <a:t>LOCALISATION </a:t>
                      </a:r>
                      <a:r>
                        <a:rPr lang="fr-FR" sz="1000" b="1" dirty="0">
                          <a:effectLst/>
                        </a:rPr>
                        <a:t>     </a:t>
                      </a:r>
                      <a:r>
                        <a:rPr lang="fr-FR" sz="1000" dirty="0">
                          <a:effectLst/>
                        </a:rPr>
                        <a:t>          Région Du NAWA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(MEAGUI – OKROUYO – SOUBRE- YACOLIDABOUO)                                                 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br>
                        <a:rPr lang="fr-FR" sz="900" dirty="0">
                          <a:effectLst/>
                        </a:rPr>
                      </a:br>
                      <a:r>
                        <a:rPr lang="fr-FR" sz="1000" dirty="0">
                          <a:effectLst/>
                        </a:rPr>
                        <a:t>Superficie                                                      30 ha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Nombre de logements                                  200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Standing                                 Economique                      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                                 Social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67" marR="3686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67" marR="368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000" b="1" u="sng" dirty="0">
                          <a:effectLst/>
                        </a:rPr>
                        <a:t>EQUIPEMENTS</a:t>
                      </a:r>
                      <a:endParaRPr lang="fr-FR" sz="10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Espaces verts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Terrain de sport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Parking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dirty="0">
                          <a:effectLst/>
                        </a:rPr>
                        <a:t>Voirie et Réseaux Divers (VRD)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dirty="0">
                          <a:effectLst/>
                        </a:rPr>
                        <a:t>Ecole primaire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67" marR="3686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3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III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67" marR="368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r>
                        <a:rPr lang="fr-FR" sz="1000" b="1" u="sng" dirty="0">
                          <a:effectLst/>
                        </a:rPr>
                        <a:t>CARACTERISTIQUE DE LOGEMENT</a:t>
                      </a:r>
                      <a:endParaRPr lang="fr-FR" sz="10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1000" dirty="0">
                          <a:effectLst/>
                        </a:rPr>
                        <a:t>Villas individuelles   :    2, 3 et 4 pièces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Surfaces utiles : de 50 à 90 m²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Surface parcellaire : 200 à 400 m²</a:t>
                      </a:r>
                    </a:p>
                  </a:txBody>
                  <a:tcPr marL="36867" marR="3686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8EB46A9D-02F0-4651-9A39-DAFD8841AEE2}"/>
              </a:ext>
            </a:extLst>
          </p:cNvPr>
          <p:cNvSpPr txBox="1"/>
          <p:nvPr/>
        </p:nvSpPr>
        <p:spPr>
          <a:xfrm>
            <a:off x="9323389" y="6411914"/>
            <a:ext cx="10429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32031964-385F-459E-9B27-0214C342BA4B}"/>
              </a:ext>
            </a:extLst>
          </p:cNvPr>
          <p:cNvSpPr txBox="1">
            <a:spLocks/>
          </p:cNvSpPr>
          <p:nvPr/>
        </p:nvSpPr>
        <p:spPr>
          <a:xfrm rot="16200000">
            <a:off x="-60325" y="3105151"/>
            <a:ext cx="3959225" cy="431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u="sng" dirty="0">
                <a:solidFill>
                  <a:prstClr val="black"/>
                </a:solidFill>
                <a:effectLst/>
                <a:latin typeface="Gill Sans MT"/>
              </a:rPr>
              <a:t>PROGRAMMES  EN  COURS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5619" name="Espace réservé du numéro de diapositive 1">
            <a:extLst>
              <a:ext uri="{FF2B5EF4-FFF2-40B4-BE49-F238E27FC236}">
                <a16:creationId xmlns:a16="http://schemas.microsoft.com/office/drawing/2014/main" id="{58E457D6-4730-4EE5-82A6-09A38E01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676CF2-24E0-44F0-8DB1-137A4E24271F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fr-FR" altLang="fr-FR">
              <a:solidFill>
                <a:srgbClr val="B5A788"/>
              </a:solidFill>
            </a:endParaRPr>
          </a:p>
        </p:txBody>
      </p:sp>
      <p:grpSp>
        <p:nvGrpSpPr>
          <p:cNvPr id="25620" name="Groupe 4">
            <a:extLst>
              <a:ext uri="{FF2B5EF4-FFF2-40B4-BE49-F238E27FC236}">
                <a16:creationId xmlns:a16="http://schemas.microsoft.com/office/drawing/2014/main" id="{A8098257-DBF5-4222-8935-C44799CA3325}"/>
              </a:ext>
            </a:extLst>
          </p:cNvPr>
          <p:cNvGrpSpPr>
            <a:grpSpLocks/>
          </p:cNvGrpSpPr>
          <p:nvPr/>
        </p:nvGrpSpPr>
        <p:grpSpPr bwMode="auto">
          <a:xfrm>
            <a:off x="2495550" y="692150"/>
            <a:ext cx="4248150" cy="5868988"/>
            <a:chOff x="971600" y="692697"/>
            <a:chExt cx="4248472" cy="5867924"/>
          </a:xfrm>
        </p:grpSpPr>
        <p:pic>
          <p:nvPicPr>
            <p:cNvPr id="25621" name="Picture 2">
              <a:extLst>
                <a:ext uri="{FF2B5EF4-FFF2-40B4-BE49-F238E27FC236}">
                  <a16:creationId xmlns:a16="http://schemas.microsoft.com/office/drawing/2014/main" id="{3FE1AB69-87A7-469D-95C7-5BE449A75D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692697"/>
              <a:ext cx="4248472" cy="586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2" name="Picture 3">
              <a:extLst>
                <a:ext uri="{FF2B5EF4-FFF2-40B4-BE49-F238E27FC236}">
                  <a16:creationId xmlns:a16="http://schemas.microsoft.com/office/drawing/2014/main" id="{F71FFFF1-6C08-4BF8-B48A-B8E2C4EDB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980728"/>
              <a:ext cx="1656184" cy="141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3" name="Picture 5">
              <a:extLst>
                <a:ext uri="{FF2B5EF4-FFF2-40B4-BE49-F238E27FC236}">
                  <a16:creationId xmlns:a16="http://schemas.microsoft.com/office/drawing/2014/main" id="{8B9FEA3D-0474-4F63-A6D7-C81A4FA26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700" y="2590733"/>
              <a:ext cx="1759108" cy="1460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CAEC4E64-DEA4-4275-B40A-B4476C22ADE1}"/>
              </a:ext>
            </a:extLst>
          </p:cNvPr>
          <p:cNvSpPr txBox="1">
            <a:spLocks/>
          </p:cNvSpPr>
          <p:nvPr/>
        </p:nvSpPr>
        <p:spPr>
          <a:xfrm rot="16200000">
            <a:off x="11907" y="3104357"/>
            <a:ext cx="3959225" cy="4333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dirty="0">
                <a:solidFill>
                  <a:prstClr val="black"/>
                </a:solidFill>
                <a:effectLst/>
                <a:latin typeface="Gill Sans MT"/>
              </a:rPr>
              <a:t>NOUVEAUX  PROGRAMMES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6627" name="Rectangle 8">
            <a:extLst>
              <a:ext uri="{FF2B5EF4-FFF2-40B4-BE49-F238E27FC236}">
                <a16:creationId xmlns:a16="http://schemas.microsoft.com/office/drawing/2014/main" id="{A67D2385-5E67-4026-9E7F-5C433D5F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1" y="188914"/>
            <a:ext cx="57753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prstClr val="black"/>
                </a:solidFill>
              </a:rPr>
              <a:t>LA CITE ADO DU BELIER – YAMOUSSOUKRO-</a:t>
            </a:r>
            <a:endParaRPr lang="fr-FR" altLang="fr-FR" sz="60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------------------------</a:t>
            </a:r>
            <a:endParaRPr lang="fr-FR" altLang="fr-FR">
              <a:solidFill>
                <a:prstClr val="black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79EE9A-BC39-4C8C-923E-E17FC119FE2D}"/>
              </a:ext>
            </a:extLst>
          </p:cNvPr>
          <p:cNvSpPr txBox="1"/>
          <p:nvPr/>
        </p:nvSpPr>
        <p:spPr>
          <a:xfrm>
            <a:off x="9088439" y="64881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3A7E878-3E6B-48C9-AA44-43F8A05EFD2C}"/>
              </a:ext>
            </a:extLst>
          </p:cNvPr>
          <p:cNvGraphicFramePr>
            <a:graphicFrameLocks noGrp="1"/>
          </p:cNvGraphicFramePr>
          <p:nvPr/>
        </p:nvGraphicFramePr>
        <p:xfrm>
          <a:off x="6748464" y="1196975"/>
          <a:ext cx="3811587" cy="487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6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6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 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  <a:endParaRPr lang="fr-FR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568" marR="365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  <a:r>
                        <a:rPr lang="fr-FR" sz="700" b="1" u="sng" dirty="0">
                          <a:effectLst/>
                        </a:rPr>
                        <a:t>LOCALISATION </a:t>
                      </a:r>
                      <a:r>
                        <a:rPr lang="fr-FR" sz="700" b="1" dirty="0">
                          <a:effectLst/>
                        </a:rPr>
                        <a:t>                                             YAMOUSSOUKRO</a:t>
                      </a:r>
                      <a:r>
                        <a:rPr lang="fr-FR" sz="600" b="1" dirty="0">
                          <a:effectLst/>
                        </a:rPr>
                        <a:t> </a:t>
                      </a: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Superficie                                                              20  ha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Nombre de logements                                             1200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                                                                             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Standing                                Haut                           X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                                               Moyen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                                             Economique</a:t>
                      </a:r>
                      <a:endParaRPr lang="fr-FR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568" marR="3656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II</a:t>
                      </a:r>
                      <a:endParaRPr lang="fr-FR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568" marR="365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  <a:r>
                        <a:rPr lang="fr-FR" sz="700" b="1" u="sng" dirty="0">
                          <a:effectLst/>
                        </a:rPr>
                        <a:t>EQUIPEMENTS</a:t>
                      </a:r>
                      <a:endParaRPr lang="fr-FR" sz="7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700" b="1" dirty="0">
                          <a:effectLst/>
                        </a:rPr>
                        <a:t>Espaces verts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700" b="1" dirty="0">
                          <a:effectLst/>
                        </a:rPr>
                        <a:t> Club house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700" b="1" dirty="0">
                          <a:effectLst/>
                        </a:rPr>
                        <a:t>Terrain de sport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700" b="1" dirty="0">
                          <a:effectLst/>
                        </a:rPr>
                        <a:t>Des places Parkings 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700" b="1" dirty="0">
                          <a:effectLst/>
                        </a:rPr>
                        <a:t>Voirie et Réseaux Divers (VRD)</a:t>
                      </a:r>
                      <a:endParaRPr lang="fr-FR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568" marR="3656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1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III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  <a:endParaRPr lang="fr-FR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568" marR="365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u="sng" dirty="0">
                          <a:effectLst/>
                        </a:rPr>
                        <a:t>CARACTERISTIQUE DES LOGEMENTS</a:t>
                      </a:r>
                      <a:endParaRPr lang="fr-FR" sz="7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u="none" strike="noStrike" dirty="0">
                          <a:effectLst/>
                        </a:rPr>
                        <a:t> </a:t>
                      </a:r>
                      <a:endParaRPr lang="fr-FR" sz="7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700" b="1" dirty="0">
                          <a:effectLst/>
                        </a:rPr>
                        <a:t>Immeuble en appartement de 2P ; 3P ; 4P et 5P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700" b="1" dirty="0">
                          <a:effectLst/>
                        </a:rPr>
                        <a:t>Villa Plain pied de 2P ; 3P ; 4P et 5P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700" b="1" dirty="0">
                          <a:effectLst/>
                        </a:rPr>
                        <a:t>Villa duplex  4P et 5P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700" b="1" u="sng" dirty="0">
                          <a:effectLst/>
                        </a:rPr>
                        <a:t>TYPE DE FINITION  </a:t>
                      </a:r>
                      <a:endParaRPr lang="fr-FR" sz="7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fr-FR" sz="700" b="1" dirty="0">
                          <a:effectLst/>
                        </a:rPr>
                        <a:t>Moyen standing et économique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700" b="1" dirty="0">
                          <a:effectLst/>
                        </a:rPr>
                        <a:t>Système de sécurité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700" b="1" dirty="0">
                          <a:effectLst/>
                        </a:rPr>
                        <a:t>Parking visiteurs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700" b="1" dirty="0">
                          <a:effectLst/>
                        </a:rPr>
                        <a:t>Carreaux grès cérame vitrifié 45x45 au sol pour le séjour et la salle à manger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700" b="1" dirty="0">
                          <a:effectLst/>
                        </a:rPr>
                        <a:t>Carreaux grès cérame mate supérieur 30x30 au sol pour les chambres et balcons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700" b="1" dirty="0">
                          <a:effectLst/>
                        </a:rPr>
                        <a:t>Murs, salle d’eau, toilettes et au dessus de paillasse de cuisine en Faïence 15x15 posé à 2,20 m du sol et à 0,60 m de la paillasse de cuisine.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700" b="1" dirty="0">
                          <a:effectLst/>
                        </a:rPr>
                        <a:t> </a:t>
                      </a:r>
                      <a:endParaRPr lang="fr-FR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568" marR="3656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643" name="Rectangle 10">
            <a:extLst>
              <a:ext uri="{FF2B5EF4-FFF2-40B4-BE49-F238E27FC236}">
                <a16:creationId xmlns:a16="http://schemas.microsoft.com/office/drawing/2014/main" id="{8681E46F-C99D-418A-A1B4-7F2D48623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4" y="14885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solidFill>
                <a:prstClr val="black"/>
              </a:solidFill>
            </a:endParaRPr>
          </a:p>
        </p:txBody>
      </p:sp>
      <p:grpSp>
        <p:nvGrpSpPr>
          <p:cNvPr id="26644" name="Groupe 19">
            <a:extLst>
              <a:ext uri="{FF2B5EF4-FFF2-40B4-BE49-F238E27FC236}">
                <a16:creationId xmlns:a16="http://schemas.microsoft.com/office/drawing/2014/main" id="{87BD2DCD-9C0D-4D39-9965-AAB2F59E3E9E}"/>
              </a:ext>
            </a:extLst>
          </p:cNvPr>
          <p:cNvGrpSpPr>
            <a:grpSpLocks/>
          </p:cNvGrpSpPr>
          <p:nvPr/>
        </p:nvGrpSpPr>
        <p:grpSpPr bwMode="auto">
          <a:xfrm>
            <a:off x="2355851" y="1266826"/>
            <a:ext cx="4392613" cy="5407025"/>
            <a:chOff x="84138" y="1152525"/>
            <a:chExt cx="7348537" cy="8961438"/>
          </a:xfrm>
        </p:grpSpPr>
        <p:pic>
          <p:nvPicPr>
            <p:cNvPr id="26647" name="Image 1" descr="F:\OPERATION YAKRO\1200 Logements\FACE DE LOIN.jpg">
              <a:extLst>
                <a:ext uri="{FF2B5EF4-FFF2-40B4-BE49-F238E27FC236}">
                  <a16:creationId xmlns:a16="http://schemas.microsoft.com/office/drawing/2014/main" id="{DC91E324-F60B-4EC0-8B2B-4CBEF1CD5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25" y="1152525"/>
              <a:ext cx="7231063" cy="276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8" name="Image 6" descr="F:\OPERATION YAKRO\1200 Logements\ins Vue de haut avec personnage.jpg">
              <a:extLst>
                <a:ext uri="{FF2B5EF4-FFF2-40B4-BE49-F238E27FC236}">
                  <a16:creationId xmlns:a16="http://schemas.microsoft.com/office/drawing/2014/main" id="{565E94C8-8431-48FC-9717-E82D3F5DC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4" t="9123" r="3290"/>
            <a:stretch>
              <a:fillRect/>
            </a:stretch>
          </p:blipFill>
          <p:spPr bwMode="auto">
            <a:xfrm>
              <a:off x="84138" y="7575550"/>
              <a:ext cx="3914775" cy="253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9" name="Image 8" descr="F:\OPERATION YAKRO\1200 Logements\Vue 3D 26 insertion.jpg">
              <a:extLst>
                <a:ext uri="{FF2B5EF4-FFF2-40B4-BE49-F238E27FC236}">
                  <a16:creationId xmlns:a16="http://schemas.microsoft.com/office/drawing/2014/main" id="{D2FE40A2-A145-4FFF-A597-F2F984D56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300" y="3878263"/>
              <a:ext cx="4322763" cy="361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0" name="Image 9" descr="F:\OPERATION YAKRO\1200 Logements\duplex juèmellés4.jpg">
              <a:extLst>
                <a:ext uri="{FF2B5EF4-FFF2-40B4-BE49-F238E27FC236}">
                  <a16:creationId xmlns:a16="http://schemas.microsoft.com/office/drawing/2014/main" id="{51981206-09EE-4DD0-98A2-54A6B48DF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41"/>
            <a:stretch>
              <a:fillRect/>
            </a:stretch>
          </p:blipFill>
          <p:spPr bwMode="auto">
            <a:xfrm>
              <a:off x="3998913" y="7575550"/>
              <a:ext cx="3433762" cy="253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D9133D1E-507F-4D76-97DF-8FB3523CB651}"/>
              </a:ext>
            </a:extLst>
          </p:cNvPr>
          <p:cNvSpPr txBox="1"/>
          <p:nvPr/>
        </p:nvSpPr>
        <p:spPr>
          <a:xfrm>
            <a:off x="2646363" y="827089"/>
            <a:ext cx="36004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1200 LOGEMENTS</a:t>
            </a:r>
          </a:p>
        </p:txBody>
      </p:sp>
      <p:sp>
        <p:nvSpPr>
          <p:cNvPr id="26646" name="Espace réservé du numéro de diapositive 3">
            <a:extLst>
              <a:ext uri="{FF2B5EF4-FFF2-40B4-BE49-F238E27FC236}">
                <a16:creationId xmlns:a16="http://schemas.microsoft.com/office/drawing/2014/main" id="{A55466A7-7BDE-49AC-A5B4-9626E073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37776" y="6519864"/>
            <a:ext cx="422275" cy="293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E6D77C-228A-4A17-B3D6-D320F2A74AB1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526F271A-7627-4D26-8541-C961CC4B891C}"/>
              </a:ext>
            </a:extLst>
          </p:cNvPr>
          <p:cNvSpPr txBox="1">
            <a:spLocks/>
          </p:cNvSpPr>
          <p:nvPr/>
        </p:nvSpPr>
        <p:spPr>
          <a:xfrm rot="16200000">
            <a:off x="11907" y="3104357"/>
            <a:ext cx="3959225" cy="4333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dirty="0">
                <a:solidFill>
                  <a:prstClr val="black"/>
                </a:solidFill>
                <a:effectLst/>
                <a:latin typeface="Gill Sans MT"/>
              </a:rPr>
              <a:t>NOUVEAUX  PROGRAMMES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7651" name="Rectangle 8">
            <a:extLst>
              <a:ext uri="{FF2B5EF4-FFF2-40B4-BE49-F238E27FC236}">
                <a16:creationId xmlns:a16="http://schemas.microsoft.com/office/drawing/2014/main" id="{00CBA78E-70C0-4EBC-921D-A20E869CB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1" y="188914"/>
            <a:ext cx="57753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prstClr val="black"/>
                </a:solidFill>
              </a:rPr>
              <a:t>LA CITE DES HOTES DE YAMOUSSOUKRO</a:t>
            </a:r>
            <a:endParaRPr lang="fr-FR" altLang="fr-FR" sz="60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------------------------</a:t>
            </a:r>
            <a:endParaRPr lang="fr-FR" altLang="fr-FR">
              <a:solidFill>
                <a:prstClr val="black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67D8EE-2DD7-4EFB-B965-82CABEE69AA1}"/>
              </a:ext>
            </a:extLst>
          </p:cNvPr>
          <p:cNvSpPr txBox="1"/>
          <p:nvPr/>
        </p:nvSpPr>
        <p:spPr>
          <a:xfrm>
            <a:off x="9201151" y="6491289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F10A04-77B6-44C7-9C46-8DA311B95CF1}"/>
              </a:ext>
            </a:extLst>
          </p:cNvPr>
          <p:cNvGraphicFramePr>
            <a:graphicFrameLocks noGrp="1"/>
          </p:cNvGraphicFramePr>
          <p:nvPr/>
        </p:nvGraphicFramePr>
        <p:xfrm>
          <a:off x="7037388" y="1196975"/>
          <a:ext cx="3522662" cy="4922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1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2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 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endParaRPr lang="fr-F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75" marR="359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u="sng" dirty="0">
                          <a:effectLst/>
                        </a:rPr>
                        <a:t>LOCALISATION </a:t>
                      </a:r>
                      <a:r>
                        <a:rPr lang="fr-FR" sz="800" dirty="0">
                          <a:effectLst/>
                        </a:rPr>
                        <a:t>                                             YAMOUSSOUKRO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r>
                        <a:rPr lang="fr-FR" sz="700" dirty="0">
                          <a:effectLst/>
                        </a:rPr>
                        <a:t> </a:t>
                      </a:r>
                      <a:r>
                        <a:rPr lang="fr-FR" sz="800" dirty="0">
                          <a:effectLst/>
                        </a:rPr>
                        <a:t>Superficie                                                              10  ha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Nombre de logements                                             20       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                                                               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Standing                                Haut                           X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                                   Moyen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                                              Economique</a:t>
                      </a:r>
                      <a:endParaRPr lang="fr-F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75" marR="359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II</a:t>
                      </a:r>
                      <a:endParaRPr lang="fr-F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75" marR="359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r>
                        <a:rPr lang="fr-FR" sz="800" u="sng" dirty="0">
                          <a:effectLst/>
                        </a:rPr>
                        <a:t>EQUIPEMENTS</a:t>
                      </a:r>
                      <a:endParaRPr lang="fr-FR" sz="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800" dirty="0">
                          <a:effectLst/>
                        </a:rPr>
                        <a:t>Espaces verts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800" dirty="0">
                          <a:effectLst/>
                        </a:rPr>
                        <a:t> Club house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800" dirty="0">
                          <a:effectLst/>
                        </a:rPr>
                        <a:t>Terrain de sport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800" dirty="0">
                          <a:effectLst/>
                        </a:rPr>
                        <a:t>Parking 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800" dirty="0">
                          <a:effectLst/>
                        </a:rPr>
                        <a:t>Voirie et Réseaux Divers (VRD)</a:t>
                      </a:r>
                      <a:endParaRPr lang="fr-F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75" marR="359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III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endParaRPr lang="fr-F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975" marR="3597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  <a:r>
                        <a:rPr lang="fr-FR" sz="800" u="sng" dirty="0">
                          <a:effectLst/>
                        </a:rPr>
                        <a:t>CARACTERISTIQUE DES LOGEMENTS</a:t>
                      </a:r>
                      <a:endParaRPr lang="fr-FR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/>
                        <a:buChar char="*"/>
                      </a:pPr>
                      <a:r>
                        <a:rPr lang="fr-FR" sz="800" dirty="0">
                          <a:effectLst/>
                        </a:rPr>
                        <a:t>Villa duplex de 5 Pièces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800" dirty="0">
                          <a:effectLst/>
                        </a:rPr>
                        <a:t>Surface parcelle : 2500 m²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800" u="none" strike="noStrike" dirty="0">
                          <a:effectLst/>
                        </a:rPr>
                        <a:t> </a:t>
                      </a:r>
                      <a:r>
                        <a:rPr lang="fr-FR" sz="800" u="sng" dirty="0">
                          <a:effectLst/>
                        </a:rPr>
                        <a:t>TYPE DE FINITION  </a:t>
                      </a:r>
                      <a:endParaRPr lang="fr-FR" sz="8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fr-FR" sz="800" dirty="0">
                          <a:effectLst/>
                        </a:rPr>
                        <a:t>Haut standing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800" dirty="0">
                          <a:effectLst/>
                        </a:rPr>
                        <a:t>Système de sécurité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800" dirty="0">
                          <a:effectLst/>
                        </a:rPr>
                        <a:t>Vidéo- surveillance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800" dirty="0">
                          <a:effectLst/>
                        </a:rPr>
                        <a:t>Parking visiteurs et Parking souterrains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100"/>
                        <a:buFont typeface="Arial"/>
                        <a:buChar char="-"/>
                      </a:pPr>
                      <a:r>
                        <a:rPr lang="fr-FR" sz="800" dirty="0">
                          <a:effectLst/>
                        </a:rPr>
                        <a:t>Carreaux grès cérame vitrifié 45x45 au sol pour le séjour et la salle à manger</a:t>
                      </a:r>
                    </a:p>
                  </a:txBody>
                  <a:tcPr marL="35975" marR="359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7667" name="Groupe 14">
            <a:extLst>
              <a:ext uri="{FF2B5EF4-FFF2-40B4-BE49-F238E27FC236}">
                <a16:creationId xmlns:a16="http://schemas.microsoft.com/office/drawing/2014/main" id="{2ACACAA7-936D-43C0-B34B-56AE616271C5}"/>
              </a:ext>
            </a:extLst>
          </p:cNvPr>
          <p:cNvGrpSpPr>
            <a:grpSpLocks/>
          </p:cNvGrpSpPr>
          <p:nvPr/>
        </p:nvGrpSpPr>
        <p:grpSpPr bwMode="auto">
          <a:xfrm>
            <a:off x="2730500" y="1192213"/>
            <a:ext cx="3797300" cy="5332412"/>
            <a:chOff x="188913" y="290513"/>
            <a:chExt cx="7170737" cy="9391650"/>
          </a:xfrm>
        </p:grpSpPr>
        <p:pic>
          <p:nvPicPr>
            <p:cNvPr id="27669" name="Image 10" descr="F:\OPERATION YAKRO\CITE DES HOTES\ACCamera 1.jpg">
              <a:extLst>
                <a:ext uri="{FF2B5EF4-FFF2-40B4-BE49-F238E27FC236}">
                  <a16:creationId xmlns:a16="http://schemas.microsoft.com/office/drawing/2014/main" id="{85473CC2-2FB3-479B-9571-F138CD5FD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6" t="9866" r="2200" b="19200"/>
            <a:stretch>
              <a:fillRect/>
            </a:stretch>
          </p:blipFill>
          <p:spPr bwMode="auto">
            <a:xfrm>
              <a:off x="612775" y="495300"/>
              <a:ext cx="6335713" cy="360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0" name="WordArt 9">
              <a:extLst>
                <a:ext uri="{FF2B5EF4-FFF2-40B4-BE49-F238E27FC236}">
                  <a16:creationId xmlns:a16="http://schemas.microsoft.com/office/drawing/2014/main" id="{96086457-73A7-4E26-96C5-AB1477EFE74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971800" y="290513"/>
              <a:ext cx="1292225" cy="1365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PLAN MASSE</a:t>
              </a:r>
            </a:p>
          </p:txBody>
        </p:sp>
        <p:grpSp>
          <p:nvGrpSpPr>
            <p:cNvPr id="27671" name="Group 10">
              <a:extLst>
                <a:ext uri="{FF2B5EF4-FFF2-40B4-BE49-F238E27FC236}">
                  <a16:creationId xmlns:a16="http://schemas.microsoft.com/office/drawing/2014/main" id="{E6A505AA-41F9-4D2B-B7CD-3119B0036A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913" y="4273550"/>
              <a:ext cx="7170737" cy="5408613"/>
              <a:chOff x="298" y="7077"/>
              <a:chExt cx="11291" cy="8518"/>
            </a:xfrm>
          </p:grpSpPr>
          <p:pic>
            <p:nvPicPr>
              <p:cNvPr id="27672" name="Image 11" descr="F:\OPERATION YAKRO\CITE DES HOTES\ACCamera.jpg">
                <a:extLst>
                  <a:ext uri="{FF2B5EF4-FFF2-40B4-BE49-F238E27FC236}">
                    <a16:creationId xmlns:a16="http://schemas.microsoft.com/office/drawing/2014/main" id="{1004AC7D-2888-421E-8DF8-8EA188B1C1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" y="7157"/>
                <a:ext cx="5489" cy="4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73" name="Image 12" descr="F:\OPERATION YAKRO\CITE DES HOTES\ACCamera2.jpg">
                <a:extLst>
                  <a:ext uri="{FF2B5EF4-FFF2-40B4-BE49-F238E27FC236}">
                    <a16:creationId xmlns:a16="http://schemas.microsoft.com/office/drawing/2014/main" id="{88C7E8A2-202D-4F69-8507-AD9ED531F7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" y="7077"/>
                <a:ext cx="5600" cy="4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74" name="Image 14" descr="F:\OPERATION YAKRO\CITE DES HOTES\ACCamera8.jpg">
                <a:extLst>
                  <a:ext uri="{FF2B5EF4-FFF2-40B4-BE49-F238E27FC236}">
                    <a16:creationId xmlns:a16="http://schemas.microsoft.com/office/drawing/2014/main" id="{8C380733-0AF1-42F7-AEEC-F36C2C205C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" y="11486"/>
                <a:ext cx="5600" cy="4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675" name="Image 15" descr="F:\OPERATION YAKRO\CITE DES HOTES\ACCamera9.jpg">
                <a:extLst>
                  <a:ext uri="{FF2B5EF4-FFF2-40B4-BE49-F238E27FC236}">
                    <a16:creationId xmlns:a16="http://schemas.microsoft.com/office/drawing/2014/main" id="{8D45352D-B88F-4343-9F8E-C2BB20BD1A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" y="11486"/>
                <a:ext cx="5489" cy="4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668" name="Espace réservé du numéro de diapositive 2">
            <a:extLst>
              <a:ext uri="{FF2B5EF4-FFF2-40B4-BE49-F238E27FC236}">
                <a16:creationId xmlns:a16="http://schemas.microsoft.com/office/drawing/2014/main" id="{7A329320-89DF-40B9-B69C-AA640D8D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37776" y="6597651"/>
            <a:ext cx="422275" cy="25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7E0A0C-665D-4481-BB1C-0F80D4254051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ET BREF HISTORIQUE DE LA SICOGI</a:t>
            </a:r>
            <a:endParaRPr lang="fr-FR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67948" y="798203"/>
            <a:ext cx="106821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fr-FR" sz="26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SICOGI, Société Ivoirienne de Construction et de Gestion Immobilière, </a:t>
            </a:r>
          </a:p>
          <a:p>
            <a:endParaRPr lang="fr-FR" sz="26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6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Société anonyme d’économie mixte au capital de 4 566 200 000 	FCFA. Détenue à 80 % par l’Etat de Côte d’Ivoire et à 20 % par 	divers privés. </a:t>
            </a:r>
          </a:p>
          <a:p>
            <a:endParaRPr lang="fr-FR" sz="26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6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Vocation première: la construction et la gestion de logements.</a:t>
            </a:r>
          </a:p>
          <a:p>
            <a:r>
              <a:rPr lang="fr-FR" sz="26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fr-FR" sz="26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Jusqu’en 1980, production de logements économiques à usage locatif, grâce à une politique gouvernementale adaptée en matière foncière et à la disponibilité de financements d’investisseurs institutionnels.</a:t>
            </a:r>
          </a:p>
          <a:p>
            <a:endParaRPr lang="fr-FR" sz="24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1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63377BCE-5754-48CF-9FD5-EEBAFD469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2781301"/>
            <a:ext cx="64087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CREATION DES VILLES NOUVELLES</a:t>
            </a:r>
            <a:endParaRPr lang="fr-FR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</a:t>
            </a:r>
          </a:p>
        </p:txBody>
      </p:sp>
      <p:grpSp>
        <p:nvGrpSpPr>
          <p:cNvPr id="28675" name="Groupe 7">
            <a:extLst>
              <a:ext uri="{FF2B5EF4-FFF2-40B4-BE49-F238E27FC236}">
                <a16:creationId xmlns:a16="http://schemas.microsoft.com/office/drawing/2014/main" id="{129C39D8-E896-4A0B-AD45-F22CB1F727F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"/>
            <a:ext cx="9144000" cy="766763"/>
            <a:chOff x="0" y="-1587"/>
            <a:chExt cx="9144000" cy="766292"/>
          </a:xfrm>
        </p:grpSpPr>
        <p:pic>
          <p:nvPicPr>
            <p:cNvPr id="28678" name="Picture 3">
              <a:extLst>
                <a:ext uri="{FF2B5EF4-FFF2-40B4-BE49-F238E27FC236}">
                  <a16:creationId xmlns:a16="http://schemas.microsoft.com/office/drawing/2014/main" id="{FB20BB41-01B1-49EE-8BEF-85D4CB826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828800" cy="76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4">
              <a:extLst>
                <a:ext uri="{FF2B5EF4-FFF2-40B4-BE49-F238E27FC236}">
                  <a16:creationId xmlns:a16="http://schemas.microsoft.com/office/drawing/2014/main" id="{FAE84689-DD7F-44D5-B1D7-E39C160F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"/>
              <a:ext cx="1752600" cy="76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5">
              <a:extLst>
                <a:ext uri="{FF2B5EF4-FFF2-40B4-BE49-F238E27FC236}">
                  <a16:creationId xmlns:a16="http://schemas.microsoft.com/office/drawing/2014/main" id="{7F169394-B8A0-4CCB-BE9E-41950296A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"/>
              <a:ext cx="1905000" cy="76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1" name="Picture 6">
              <a:extLst>
                <a:ext uri="{FF2B5EF4-FFF2-40B4-BE49-F238E27FC236}">
                  <a16:creationId xmlns:a16="http://schemas.microsoft.com/office/drawing/2014/main" id="{C51B5654-A6BA-4EB2-BC49-1990E8AED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-1587"/>
              <a:ext cx="1905000" cy="766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2" name="Picture 7">
              <a:extLst>
                <a:ext uri="{FF2B5EF4-FFF2-40B4-BE49-F238E27FC236}">
                  <a16:creationId xmlns:a16="http://schemas.microsoft.com/office/drawing/2014/main" id="{BD738B34-24D6-45E4-A993-F59C57E48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1"/>
              <a:ext cx="1752600" cy="76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F272F549-9336-4A7D-B38C-6FD6F79A7507}"/>
              </a:ext>
            </a:extLst>
          </p:cNvPr>
          <p:cNvSpPr txBox="1"/>
          <p:nvPr/>
        </p:nvSpPr>
        <p:spPr>
          <a:xfrm>
            <a:off x="9429751" y="64119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28677" name="Espace réservé du numéro de diapositive 2">
            <a:extLst>
              <a:ext uri="{FF2B5EF4-FFF2-40B4-BE49-F238E27FC236}">
                <a16:creationId xmlns:a16="http://schemas.microsoft.com/office/drawing/2014/main" id="{64632C6B-346B-43C4-8BD1-C32F1A46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4B3AAF-07B6-44E1-AF67-B768B7E5A594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3">
            <a:extLst>
              <a:ext uri="{FF2B5EF4-FFF2-40B4-BE49-F238E27FC236}">
                <a16:creationId xmlns:a16="http://schemas.microsoft.com/office/drawing/2014/main" id="{55D23114-CFD5-4092-AB19-B9B3F40F4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53E057-62CA-4021-8E95-3E4B53CE224F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fr-FR" altLang="fr-FR">
              <a:solidFill>
                <a:srgbClr val="B5A788"/>
              </a:solidFill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A08523-5C87-4209-9C89-85DCDFA42450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7463"/>
          <a:ext cx="9144000" cy="6364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2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9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2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380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24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CREATION DE VILLES NOUVELLES</a:t>
                      </a:r>
                      <a:endParaRPr lang="fr-FR" sz="2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2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N°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7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SITES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SUPERFICIES (ha)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  <a:latin typeface="+mn-lt"/>
                        </a:rPr>
                        <a:t>NOMBRE DE LOGEMENTS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>
                          <a:effectLst/>
                          <a:latin typeface="+mn-lt"/>
                        </a:rPr>
                        <a:t>TOTAL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5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ECONOMIQUE 60%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MOYEN ET HAUT STANDING 40%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8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ANYAMA                                </a:t>
                      </a:r>
                      <a:r>
                        <a:rPr lang="fr-FR" sz="1400" b="1" u="none" strike="noStrike" dirty="0" err="1">
                          <a:effectLst/>
                          <a:latin typeface="+mn-lt"/>
                        </a:rPr>
                        <a:t>Ebimpé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50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1 800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   700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2 500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8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2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BINGERVILLE                      </a:t>
                      </a:r>
                      <a:r>
                        <a:rPr lang="fr-FR" sz="1400" b="1" u="none" strike="noStrike" dirty="0" err="1">
                          <a:effectLst/>
                          <a:latin typeface="+mn-lt"/>
                        </a:rPr>
                        <a:t>Akouai</a:t>
                      </a:r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</a:t>
                      </a:r>
                      <a:r>
                        <a:rPr lang="fr-FR" sz="1400" b="1" u="none" strike="noStrike" dirty="0" err="1">
                          <a:effectLst/>
                          <a:latin typeface="+mn-lt"/>
                        </a:rPr>
                        <a:t>Agban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200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6 600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2 800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9 400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8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3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ANGUELEDOU                   Autoroute du Nord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100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3 300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</a:t>
                      </a:r>
                      <a:r>
                        <a:rPr lang="fr-FR" sz="1400" b="1" u="none" strike="noStrike" baseline="0" dirty="0">
                          <a:effectLst/>
                          <a:latin typeface="+mn-lt"/>
                        </a:rPr>
                        <a:t>      </a:t>
                      </a:r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1 400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4 700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8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4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BOUAKE                              Route de Béoumi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35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 1 155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   420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1 575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78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5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YAMOUSSOUKRO                   Basilique et Kami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100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3 300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1 400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4 700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8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6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9525" marR="9525" marT="9527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PORT-BOUET                    Route de Bassam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270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8 910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3 240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12 150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78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6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fr-FR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755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25 065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   9 960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u="none" strike="noStrike" dirty="0">
                          <a:effectLst/>
                          <a:latin typeface="+mn-lt"/>
                        </a:rPr>
                        <a:t>                   35 025  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7F4F6716-9918-43AE-910F-F1E5B3B17CB6}"/>
              </a:ext>
            </a:extLst>
          </p:cNvPr>
          <p:cNvSpPr txBox="1">
            <a:spLocks/>
          </p:cNvSpPr>
          <p:nvPr/>
        </p:nvSpPr>
        <p:spPr>
          <a:xfrm rot="16200000">
            <a:off x="-808038" y="3068638"/>
            <a:ext cx="5616575" cy="431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dirty="0">
                <a:solidFill>
                  <a:prstClr val="black"/>
                </a:solidFill>
                <a:effectLst/>
                <a:latin typeface="Gill Sans MT"/>
              </a:rPr>
              <a:t> CREATIONS DES VILLES NOUVELLES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27C3081-6774-499C-981E-41838956F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1" y="115889"/>
            <a:ext cx="77771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prstClr val="black"/>
                </a:solidFill>
              </a:rPr>
              <a:t>VILLE NOUVELLE  A BINGERVILLE (AKOUAI AGBAN)</a:t>
            </a:r>
            <a:endParaRPr lang="fr-FR" altLang="fr-FR" sz="2000">
              <a:solidFill>
                <a:prstClr val="black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DC826F4-EFBC-4814-B5D5-A4FB1AC462C0}"/>
              </a:ext>
            </a:extLst>
          </p:cNvPr>
          <p:cNvGraphicFramePr>
            <a:graphicFrameLocks noGrp="1"/>
          </p:cNvGraphicFramePr>
          <p:nvPr/>
        </p:nvGraphicFramePr>
        <p:xfrm>
          <a:off x="6383338" y="498476"/>
          <a:ext cx="4176712" cy="49133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8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5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67" marR="4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LOCALISATION</a:t>
                      </a:r>
                      <a:r>
                        <a:rPr lang="fr-FR" sz="1000" u="sng" dirty="0">
                          <a:effectLst/>
                        </a:rPr>
                        <a:t> </a:t>
                      </a:r>
                      <a:r>
                        <a:rPr lang="fr-FR" sz="1000" dirty="0">
                          <a:effectLst/>
                        </a:rPr>
                        <a:t>                                 Bingerville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Superficie                                                   200 ha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Standing                                 Haut                                  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00400" algn="l"/>
                        </a:tabLst>
                      </a:pPr>
                      <a:r>
                        <a:rPr lang="fr-FR" sz="1000" dirty="0">
                          <a:effectLst/>
                        </a:rPr>
                        <a:t>                                               Moyen                               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                                 Economique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67" marR="4606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 </a:t>
                      </a:r>
                      <a:endParaRPr lang="fr-FR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II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67" marR="4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EQUIPEMENTS</a:t>
                      </a:r>
                      <a:r>
                        <a:rPr lang="fr-FR" sz="1000" u="none" strike="noStrike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Espaces verts 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Complexe sportif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Lycée 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Parc 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67" marR="4606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62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 </a:t>
                      </a:r>
                      <a:endParaRPr lang="fr-FR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III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42925" algn="l"/>
                        </a:tabLs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67" marR="460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u="none" strike="noStrike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CARACTERISTIQUE DE LOGEMENT</a:t>
                      </a:r>
                      <a:endParaRPr lang="fr-FR" sz="9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Zone d’habitats social et économique : 35 ha 88 a 16 ca  de 2159 logements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Zone d’habitats moyen standing et économique : 44 ha 14 a  48 ca de 1987 logements.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Zone moyen standing : 77 ha 07 a 85 ca  de 2698 logements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Zone d’habitats haut standing : 53 ha 16 a 01 ca de 1861 logements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67" marR="4606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38" name="Picture 10">
            <a:extLst>
              <a:ext uri="{FF2B5EF4-FFF2-40B4-BE49-F238E27FC236}">
                <a16:creationId xmlns:a16="http://schemas.microsoft.com/office/drawing/2014/main" id="{600C923D-6099-4780-87AE-A287A512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4" y="1701801"/>
            <a:ext cx="38179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E45CA4-FD5F-4F21-AD89-A22ED08195EB}"/>
              </a:ext>
            </a:extLst>
          </p:cNvPr>
          <p:cNvSpPr txBox="1"/>
          <p:nvPr/>
        </p:nvSpPr>
        <p:spPr>
          <a:xfrm>
            <a:off x="9336089" y="64881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30740" name="Espace réservé du numéro de diapositive 4">
            <a:extLst>
              <a:ext uri="{FF2B5EF4-FFF2-40B4-BE49-F238E27FC236}">
                <a16:creationId xmlns:a16="http://schemas.microsoft.com/office/drawing/2014/main" id="{94A53ED5-EBAA-4281-A230-BDACC8FD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37776" y="6519864"/>
            <a:ext cx="422275" cy="293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ABB73B-BD6B-4B1A-9FD3-81C8F547A118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A78C899A-2160-41B8-BBE0-7F85C4D00FEE}"/>
              </a:ext>
            </a:extLst>
          </p:cNvPr>
          <p:cNvSpPr txBox="1">
            <a:spLocks/>
          </p:cNvSpPr>
          <p:nvPr/>
        </p:nvSpPr>
        <p:spPr>
          <a:xfrm rot="16200000">
            <a:off x="-808038" y="3068638"/>
            <a:ext cx="5616575" cy="431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dirty="0">
                <a:solidFill>
                  <a:prstClr val="black"/>
                </a:solidFill>
                <a:effectLst/>
                <a:latin typeface="Gill Sans MT"/>
              </a:rPr>
              <a:t> CREATIONS DES VILLES NOUVELLES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90B7F58-3312-4A11-9352-C87F6657E26F}"/>
              </a:ext>
            </a:extLst>
          </p:cNvPr>
          <p:cNvGraphicFramePr>
            <a:graphicFrameLocks noGrp="1"/>
          </p:cNvGraphicFramePr>
          <p:nvPr/>
        </p:nvGraphicFramePr>
        <p:xfrm>
          <a:off x="6672264" y="604839"/>
          <a:ext cx="3811587" cy="45640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I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6" marR="43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LOCALISATION</a:t>
                      </a:r>
                      <a:r>
                        <a:rPr lang="fr-FR" sz="1000" u="sng" dirty="0">
                          <a:effectLst/>
                        </a:rPr>
                        <a:t> </a:t>
                      </a:r>
                      <a:r>
                        <a:rPr lang="fr-FR" sz="1000" dirty="0">
                          <a:effectLst/>
                        </a:rPr>
                        <a:t>              Port-bouet route de Bassam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Superficie                                                          270  </a:t>
                      </a:r>
                      <a:r>
                        <a:rPr lang="fr-FR" sz="1000" dirty="0">
                          <a:effectLst/>
                        </a:rPr>
                        <a:t>ha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Standing                                 Haut                                  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00400" algn="l"/>
                        </a:tabLst>
                      </a:pPr>
                      <a:r>
                        <a:rPr lang="fr-FR" sz="1000" dirty="0">
                          <a:effectLst/>
                        </a:rPr>
                        <a:t>                                               Moyen                               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                                         Economique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6" marR="434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 </a:t>
                      </a:r>
                      <a:endParaRPr lang="fr-FR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II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6" marR="43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EQUIPEMENTS</a:t>
                      </a:r>
                      <a:endParaRPr lang="fr-FR" sz="9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u="none" strike="noStrike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Espaces verts 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MOL (centre d’exposition)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Complexe sportif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Lycée international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6" marR="4349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7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 </a:t>
                      </a:r>
                      <a:endParaRPr lang="fr-FR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III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42925" algn="l"/>
                        </a:tabLs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6" marR="43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u="none" strike="noStrike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u="sng" dirty="0">
                          <a:effectLst/>
                        </a:rPr>
                        <a:t>CARACTERISTIQUE DE LOGEMENT</a:t>
                      </a:r>
                      <a:endParaRPr lang="fr-FR" sz="9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Zone d’habitats collectifs : 17 ha 8a 83 ca (construction R+3).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Zone d’habitats haut standing : 39 ha 39 a  47 ca 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Zone Administrative et financière : 11 ha 38 a 25 ca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Zone moyen standing : 44 ha 95 a 46 ca</a:t>
                      </a:r>
                      <a:endParaRPr lang="fr-FR" sz="9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1000" dirty="0">
                          <a:effectLst/>
                        </a:rPr>
                        <a:t>Zone d’habitats économiques : 70 ha 70 a 88 ca</a:t>
                      </a:r>
                      <a:endParaRPr lang="fr-F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6" marR="4349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761" name="Rectangle 10">
            <a:extLst>
              <a:ext uri="{FF2B5EF4-FFF2-40B4-BE49-F238E27FC236}">
                <a16:creationId xmlns:a16="http://schemas.microsoft.com/office/drawing/2014/main" id="{8933D942-0EC5-4980-8423-CF4A885DE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49225"/>
            <a:ext cx="705643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VILLE NOUVELLE  SUR LA ROUTE DE BASSAM</a:t>
            </a:r>
            <a:endParaRPr lang="fr-FR" altLang="fr-FR" sz="800">
              <a:solidFill>
                <a:prstClr val="black"/>
              </a:solidFill>
              <a:ea typeface="Calibri" panose="020F0502020204030204" pitchFamily="34" charset="0"/>
              <a:cs typeface="Arial Narrow" panose="020B0606020202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-----------------------</a:t>
            </a:r>
            <a:endParaRPr lang="fr-FR" altLang="fr-FR" sz="2400">
              <a:solidFill>
                <a:prstClr val="black"/>
              </a:solidFill>
              <a:ea typeface="Calibri" panose="020F0502020204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31762" name="Image 1">
            <a:extLst>
              <a:ext uri="{FF2B5EF4-FFF2-40B4-BE49-F238E27FC236}">
                <a16:creationId xmlns:a16="http://schemas.microsoft.com/office/drawing/2014/main" id="{73EA3FCB-95FC-4CDA-A10F-C2175BD1D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7" t="16837" r="31369" b="30612"/>
          <a:stretch>
            <a:fillRect/>
          </a:stretch>
        </p:blipFill>
        <p:spPr bwMode="auto">
          <a:xfrm>
            <a:off x="2711451" y="1081089"/>
            <a:ext cx="3744913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C61D2FE-1765-46DB-8B65-2D4B662ADFBD}"/>
              </a:ext>
            </a:extLst>
          </p:cNvPr>
          <p:cNvSpPr txBox="1"/>
          <p:nvPr/>
        </p:nvSpPr>
        <p:spPr>
          <a:xfrm>
            <a:off x="9263064" y="6381750"/>
            <a:ext cx="9366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sp>
        <p:nvSpPr>
          <p:cNvPr id="31764" name="Espace réservé du numéro de diapositive 3">
            <a:extLst>
              <a:ext uri="{FF2B5EF4-FFF2-40B4-BE49-F238E27FC236}">
                <a16:creationId xmlns:a16="http://schemas.microsoft.com/office/drawing/2014/main" id="{1FFD9DE5-B387-4A08-8F46-8CC5383A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28251" y="6524625"/>
            <a:ext cx="422275" cy="20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1ABABA-714B-4F9D-BA2D-3A18B3843F75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8D053F17-3B81-45E3-B903-16E387A177CD}"/>
              </a:ext>
            </a:extLst>
          </p:cNvPr>
          <p:cNvSpPr txBox="1">
            <a:spLocks/>
          </p:cNvSpPr>
          <p:nvPr/>
        </p:nvSpPr>
        <p:spPr>
          <a:xfrm rot="16200000">
            <a:off x="-808038" y="3068638"/>
            <a:ext cx="5616575" cy="431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dirty="0">
                <a:solidFill>
                  <a:prstClr val="black"/>
                </a:solidFill>
                <a:effectLst/>
                <a:latin typeface="Gill Sans MT"/>
              </a:rPr>
              <a:t> CREATIONS DES VILLES NOUVELLES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2771" name="Rectangle 10">
            <a:extLst>
              <a:ext uri="{FF2B5EF4-FFF2-40B4-BE49-F238E27FC236}">
                <a16:creationId xmlns:a16="http://schemas.microsoft.com/office/drawing/2014/main" id="{B8352FAA-A084-4324-88BB-5162FCFE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8" y="128588"/>
            <a:ext cx="78486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VILLE NOUVELLE  A ANGUELEDOU (SUR L’AUTOROUTE DU NORD)</a:t>
            </a:r>
            <a:endParaRPr lang="fr-FR" altLang="fr-FR" sz="800">
              <a:solidFill>
                <a:prstClr val="black"/>
              </a:solidFill>
              <a:ea typeface="Calibri" panose="020F0502020204030204" pitchFamily="34" charset="0"/>
              <a:cs typeface="Arial Narrow" panose="020B0606020202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>
                <a:solidFill>
                  <a:prstClr val="black"/>
                </a:solidFill>
                <a:ea typeface="Calibri" panose="020F0502020204030204" pitchFamily="34" charset="0"/>
                <a:cs typeface="Arial Narrow" panose="020B0606020202030204" pitchFamily="34" charset="0"/>
              </a:rPr>
              <a:t>-----------------------</a:t>
            </a:r>
            <a:endParaRPr lang="fr-FR" altLang="fr-FR" sz="2400">
              <a:solidFill>
                <a:prstClr val="black"/>
              </a:solidFill>
              <a:ea typeface="Calibri" panose="020F0502020204030204" pitchFamily="34" charset="0"/>
              <a:cs typeface="Arial Narrow" panose="020B0606020202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91A4A64-2C05-4E66-8B36-0E19C756DE31}"/>
              </a:ext>
            </a:extLst>
          </p:cNvPr>
          <p:cNvSpPr txBox="1"/>
          <p:nvPr/>
        </p:nvSpPr>
        <p:spPr>
          <a:xfrm>
            <a:off x="9191626" y="6488114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pic>
        <p:nvPicPr>
          <p:cNvPr id="32773" name="Picture 2" descr="C:\SICOGI\VILLES NOUVELLES\PROJET BASSAM\IMAGE 8.jpg">
            <a:extLst>
              <a:ext uri="{FF2B5EF4-FFF2-40B4-BE49-F238E27FC236}">
                <a16:creationId xmlns:a16="http://schemas.microsoft.com/office/drawing/2014/main" id="{F99CF9EB-C426-495B-83E6-E6F836B26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692150"/>
            <a:ext cx="390525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 descr="C:\SICOGI\VILLES NOUVELLES\PROJET BASSAM\IMAGE 14.jpg">
            <a:extLst>
              <a:ext uri="{FF2B5EF4-FFF2-40B4-BE49-F238E27FC236}">
                <a16:creationId xmlns:a16="http://schemas.microsoft.com/office/drawing/2014/main" id="{DFCEC020-D8FC-4A8A-9ED5-C2705606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741364"/>
            <a:ext cx="3773488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>
            <a:extLst>
              <a:ext uri="{FF2B5EF4-FFF2-40B4-BE49-F238E27FC236}">
                <a16:creationId xmlns:a16="http://schemas.microsoft.com/office/drawing/2014/main" id="{32B15D99-B2F8-4F1A-8080-786DFD0E2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t="47823" r="23058" b="11299"/>
          <a:stretch>
            <a:fillRect/>
          </a:stretch>
        </p:blipFill>
        <p:spPr bwMode="auto">
          <a:xfrm>
            <a:off x="2927350" y="3444876"/>
            <a:ext cx="7416800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6" name="Espace réservé du numéro de diapositive 2">
            <a:extLst>
              <a:ext uri="{FF2B5EF4-FFF2-40B4-BE49-F238E27FC236}">
                <a16:creationId xmlns:a16="http://schemas.microsoft.com/office/drawing/2014/main" id="{9367AC2A-1900-4AD8-889A-1EEB35DC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37776" y="6575426"/>
            <a:ext cx="422275" cy="23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8DC9F7-0E80-4400-A96F-4C21B56ECB29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fr-FR" altLang="fr-FR">
              <a:solidFill>
                <a:srgbClr val="B5A788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1">
            <a:extLst>
              <a:ext uri="{FF2B5EF4-FFF2-40B4-BE49-F238E27FC236}">
                <a16:creationId xmlns:a16="http://schemas.microsoft.com/office/drawing/2014/main" id="{5E224D96-C6BB-41E8-BA87-816780EF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137776" y="6597650"/>
            <a:ext cx="422275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95353A-66AA-4FF4-AAB2-DE85133C1192}" type="slidenum">
              <a:rPr lang="fr-FR" altLang="fr-FR">
                <a:solidFill>
                  <a:srgbClr val="B5A78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fr-FR" altLang="fr-FR">
              <a:solidFill>
                <a:srgbClr val="B5A788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71F7BD7-59F5-40B5-BE46-7C3B8D7B7F72}"/>
              </a:ext>
            </a:extLst>
          </p:cNvPr>
          <p:cNvSpPr txBox="1">
            <a:spLocks/>
          </p:cNvSpPr>
          <p:nvPr/>
        </p:nvSpPr>
        <p:spPr>
          <a:xfrm rot="16200000">
            <a:off x="-808038" y="3068638"/>
            <a:ext cx="5616575" cy="431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base">
              <a:spcAft>
                <a:spcPct val="0"/>
              </a:spcAft>
              <a:defRPr/>
            </a:pPr>
            <a:r>
              <a:rPr lang="fr-FR" sz="2000" b="1" dirty="0">
                <a:solidFill>
                  <a:srgbClr val="4F271C">
                    <a:satMod val="130000"/>
                  </a:srgbClr>
                </a:solidFill>
                <a:effectLst/>
                <a:latin typeface="Gill Sans MT"/>
              </a:rPr>
              <a:t> </a:t>
            </a:r>
            <a:r>
              <a:rPr lang="fr-FR" sz="2000" b="1" dirty="0">
                <a:solidFill>
                  <a:prstClr val="black"/>
                </a:solidFill>
                <a:effectLst/>
                <a:latin typeface="Gill Sans MT"/>
              </a:rPr>
              <a:t> CREATIONS DES VILLES NOUVELLES</a:t>
            </a:r>
            <a:r>
              <a:rPr lang="fr-FR" sz="2000" dirty="0">
                <a:solidFill>
                  <a:prstClr val="black"/>
                </a:solidFill>
                <a:effectLst/>
                <a:latin typeface="Gill Sans MT"/>
              </a:rPr>
              <a:t>                     </a:t>
            </a:r>
            <a:endParaRPr lang="fr-FR" sz="2000" dirty="0">
              <a:solidFill>
                <a:prstClr val="black"/>
              </a:solidFill>
              <a:latin typeface="Gill Sans MT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9F12AE0-3AFA-4166-9409-58517390D4E2}"/>
              </a:ext>
            </a:extLst>
          </p:cNvPr>
          <p:cNvGraphicFramePr>
            <a:graphicFrameLocks noGrp="1"/>
          </p:cNvGraphicFramePr>
          <p:nvPr/>
        </p:nvGraphicFramePr>
        <p:xfrm>
          <a:off x="6743701" y="549276"/>
          <a:ext cx="3744913" cy="5688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3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5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I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63" marR="496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u="sng" dirty="0">
                          <a:effectLst/>
                        </a:rPr>
                        <a:t>LOCALISATION </a:t>
                      </a:r>
                      <a:r>
                        <a:rPr lang="fr-FR" sz="900" b="1" dirty="0">
                          <a:effectLst/>
                        </a:rPr>
                        <a:t>                               BOUAKE route de Béoumi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Superficie                             35 ha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br>
                        <a:rPr lang="fr-FR" sz="700" b="1" dirty="0">
                          <a:effectLst/>
                        </a:rPr>
                      </a:br>
                      <a:r>
                        <a:rPr lang="fr-FR" sz="900" b="1" dirty="0">
                          <a:effectLst/>
                        </a:rPr>
                        <a:t>Standing                                 Haut                                  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200400" algn="l"/>
                        </a:tabLst>
                      </a:pPr>
                      <a:r>
                        <a:rPr lang="fr-FR" sz="900" b="1" dirty="0">
                          <a:effectLst/>
                        </a:rPr>
                        <a:t>                                               Moyen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                                               Economique</a:t>
                      </a:r>
                      <a:endParaRPr lang="fr-FR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63" marR="4966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0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II</a:t>
                      </a:r>
                      <a:endParaRPr lang="fr-FR" sz="8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b="1">
                          <a:effectLst/>
                        </a:rPr>
                        <a:t> </a:t>
                      </a:r>
                      <a:endParaRPr lang="fr-FR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63" marR="496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u="sng" dirty="0">
                          <a:effectLst/>
                        </a:rPr>
                        <a:t>EQUIPEMENTS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u="none" strike="noStrike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b="1" dirty="0">
                          <a:effectLst/>
                        </a:rPr>
                        <a:t>Espaces verts </a:t>
                      </a:r>
                      <a:endParaRPr lang="fr-FR" sz="8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b="1" dirty="0">
                          <a:effectLst/>
                        </a:rPr>
                        <a:t>Complexe sportif</a:t>
                      </a:r>
                      <a:endParaRPr lang="fr-FR" sz="8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b="1" dirty="0">
                          <a:effectLst/>
                        </a:rPr>
                        <a:t>Des écoles</a:t>
                      </a:r>
                      <a:endParaRPr lang="fr-FR" sz="8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b="1" dirty="0">
                          <a:effectLst/>
                        </a:rPr>
                        <a:t>Un centre commercial</a:t>
                      </a:r>
                      <a:endParaRPr lang="fr-FR" sz="8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fr-FR" sz="900" b="1" dirty="0">
                          <a:effectLst/>
                        </a:rPr>
                        <a:t>Une cité administrative</a:t>
                      </a:r>
                      <a:endParaRPr lang="fr-FR" sz="800" b="1" dirty="0">
                        <a:effectLst/>
                      </a:endParaRPr>
                    </a:p>
                    <a:p>
                      <a:pPr marL="4089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63" marR="4966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2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III</a:t>
                      </a:r>
                      <a:endParaRPr lang="fr-FR" sz="8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>
                          <a:effectLst/>
                        </a:rPr>
                        <a:t> </a:t>
                      </a:r>
                      <a:endParaRPr lang="fr-FR" sz="8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542925" algn="l"/>
                        </a:tabLst>
                      </a:pPr>
                      <a:r>
                        <a:rPr lang="fr-FR" sz="800" b="1">
                          <a:effectLst/>
                        </a:rPr>
                        <a:t> </a:t>
                      </a:r>
                      <a:endParaRPr lang="fr-FR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63" marR="496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u="none" strike="noStrike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u="sng" dirty="0">
                          <a:effectLst/>
                        </a:rPr>
                        <a:t>CARACTERISTIQUE DE LOGEMENT</a:t>
                      </a:r>
                      <a:endParaRPr lang="fr-FR" sz="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fr-FR" sz="900" b="1" dirty="0">
                          <a:effectLst/>
                        </a:rPr>
                        <a:t>Zone d’habitats moyen standing et économique : construction R+3 et R+4 ; des parcelles de 500 et 600m².</a:t>
                      </a:r>
                      <a:endParaRPr lang="fr-FR" sz="800" b="1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fr-FR" sz="900" b="1" dirty="0">
                          <a:effectLst/>
                        </a:rPr>
                        <a:t>Zone d’habitats haut standing : construction de R+4</a:t>
                      </a:r>
                      <a:endParaRPr lang="fr-FR" sz="800" b="1" dirty="0">
                        <a:effectLst/>
                      </a:endParaRPr>
                    </a:p>
                    <a:p>
                      <a:pPr marL="45339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900" b="1" dirty="0">
                          <a:effectLst/>
                        </a:rPr>
                        <a:t> </a:t>
                      </a:r>
                      <a:endParaRPr lang="fr-FR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63" marR="4966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810" name="Rectangle 13">
            <a:extLst>
              <a:ext uri="{FF2B5EF4-FFF2-40B4-BE49-F238E27FC236}">
                <a16:creationId xmlns:a16="http://schemas.microsoft.com/office/drawing/2014/main" id="{2869A5E0-E2E5-4F38-9B68-24212EBD4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1" y="115889"/>
            <a:ext cx="77771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prstClr val="black"/>
                </a:solidFill>
              </a:rPr>
              <a:t>VILLE NOUVELLE  A BOUAKE ROUTE DE BEOUMI</a:t>
            </a:r>
            <a:endParaRPr lang="fr-FR" altLang="fr-FR" sz="2000">
              <a:solidFill>
                <a:prstClr val="black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2C9179-7846-433A-8FF0-855ACAB990D9}"/>
              </a:ext>
            </a:extLst>
          </p:cNvPr>
          <p:cNvSpPr txBox="1"/>
          <p:nvPr/>
        </p:nvSpPr>
        <p:spPr>
          <a:xfrm>
            <a:off x="9264651" y="6453189"/>
            <a:ext cx="93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itchFamily="34" charset="0"/>
                <a:cs typeface="Arial" charset="0"/>
              </a:rPr>
              <a:t>SEDP</a:t>
            </a:r>
          </a:p>
        </p:txBody>
      </p:sp>
      <p:pic>
        <p:nvPicPr>
          <p:cNvPr id="33812" name="Image 9">
            <a:extLst>
              <a:ext uri="{FF2B5EF4-FFF2-40B4-BE49-F238E27FC236}">
                <a16:creationId xmlns:a16="http://schemas.microsoft.com/office/drawing/2014/main" id="{B48DABE6-BB0D-403B-AF92-318FBF254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3333" r="61229" b="7619"/>
          <a:stretch>
            <a:fillRect/>
          </a:stretch>
        </p:blipFill>
        <p:spPr bwMode="auto">
          <a:xfrm>
            <a:off x="2566988" y="538163"/>
            <a:ext cx="423386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2228" y="2014869"/>
            <a:ext cx="10800000" cy="90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MERCI DE VOTRE ATTENTION</a:t>
            </a:r>
            <a:endParaRPr lang="fr-FR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62228" y="3606584"/>
            <a:ext cx="11880000" cy="2160000"/>
            <a:chOff x="0" y="3429608"/>
            <a:chExt cx="12192000" cy="2160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588475D-26CA-4CAC-AB0D-EED823B41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1140" y="3429608"/>
              <a:ext cx="9900860" cy="21600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D5D45E8-98D9-466B-AF57-51ED4B783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429608"/>
              <a:ext cx="2893782" cy="2160000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-29496" y="6430293"/>
            <a:ext cx="12240000" cy="473232"/>
            <a:chOff x="-29496" y="6430293"/>
            <a:chExt cx="12240000" cy="473232"/>
          </a:xfrm>
        </p:grpSpPr>
        <p:sp>
          <p:nvSpPr>
            <p:cNvPr id="8" name="Rectangle 7"/>
            <p:cNvSpPr/>
            <p:nvPr/>
          </p:nvSpPr>
          <p:spPr>
            <a:xfrm>
              <a:off x="-29496" y="6430293"/>
              <a:ext cx="12240000" cy="432000"/>
            </a:xfrm>
            <a:prstGeom prst="rect">
              <a:avLst/>
            </a:prstGeom>
            <a:solidFill>
              <a:srgbClr val="FE8B13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998437" y="6472638"/>
              <a:ext cx="1847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200" b="1" spc="50" dirty="0">
                <a:ln w="0"/>
                <a:solidFill>
                  <a:srgbClr val="33993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 pitchFamily="34" charset="0"/>
              </a:endParaRP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286" cy="1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67948" y="798203"/>
            <a:ext cx="10682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partir de 1980, désengagement de l’Etat et des investisseurs institutionnels, </a:t>
            </a:r>
          </a:p>
          <a:p>
            <a:endParaRPr lang="fr-FR" sz="24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de logements économiques en accession directe à la propriété. Globalement, la SICOGI a construit plus de cinquante mille (50 000) logements.</a:t>
            </a:r>
          </a:p>
          <a:p>
            <a:r>
              <a:rPr lang="fr-FR" dirty="0">
                <a:solidFill>
                  <a:srgbClr val="0000FF"/>
                </a:solidFill>
              </a:rPr>
              <a:t> </a:t>
            </a:r>
          </a:p>
          <a:p>
            <a:r>
              <a:rPr lang="fr-FR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ET BREF HISTORIQUE DE LA SICOGI</a:t>
            </a:r>
            <a:endParaRPr lang="fr-FR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SECTEUR DE L’IMMOBILIER EN COTE D’IVOIRE</a:t>
            </a:r>
            <a:endParaRPr lang="fr-FR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67948" y="798203"/>
            <a:ext cx="106821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Côte d’Ivoire: 23 000 000 d’habitants en 2015</a:t>
            </a: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taux de croissance démographique de 3,3%/an</a:t>
            </a:r>
          </a:p>
          <a:p>
            <a:endParaRPr lang="fr-FR" sz="28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Forte demande de logements, surtout dans le segment du logement économique et social. </a:t>
            </a: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Taux d’urbanisation élevé</a:t>
            </a:r>
          </a:p>
          <a:p>
            <a:r>
              <a:rPr lang="fr-FR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485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368" y="1166843"/>
            <a:ext cx="108082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L’offre en matière de logements des deux dernières décennies est restée largement en deçà de la demande. </a:t>
            </a:r>
          </a:p>
          <a:p>
            <a:endParaRPr lang="fr-FR" sz="28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déficit global estimé en 2017 à environ 500 000 logements, avec une demande annuelle additionnelle estimée à 40 000 logements dont 20 000 à Abidjan la capitale économique et sa périphérie et 20 000 à l’intérieur du pays.</a:t>
            </a:r>
          </a:p>
          <a:p>
            <a:endParaRPr lang="fr-FR" sz="28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secteur de l’immobilier offre ainsi l’une des opportunités de fortes croissances en Côte d’ivoire. Cette situation va durer encore plusieurs années.</a:t>
            </a: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SECTEUR DE L’IMMOBILIER EN COTE D’IVOIRE</a:t>
            </a:r>
            <a:endParaRPr lang="fr-FR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MARCHE CIBLE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83306" y="698643"/>
            <a:ext cx="106600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besoin d’Abidjan en logement constitue 50% de la demande globale en Côte d’Ivoire. </a:t>
            </a:r>
          </a:p>
          <a:p>
            <a:endParaRPr lang="fr-FR" sz="28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2012 à 2015, le besoin en logement sociaux et économiques à Abidjan représentait 81% (dont 41% pour les logements sociaux et 40% pour les logements économiques), contre 13% pour les logements de moyens standings et 6% pour les logements de haut standing</a:t>
            </a: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245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LE CADRE JURIDIQUE ET REGLEMENTAIRE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1078992" y="657457"/>
            <a:ext cx="9966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gouvernement a amélioré le cadre institutionnel et financier du marché immobilier en utilisant certaines mesures incitatives pour les promoteurs immobiliers et les ménages. Ces mesures sont destinées à encourager les banques à soutenir les projets immobiliers et innover en matière de prêts acquéreurs.</a:t>
            </a:r>
          </a:p>
          <a:p>
            <a:pPr algn="just"/>
            <a:endParaRPr lang="fr-FR" sz="28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secteur immobilier est réglementé par la loi n° 99-478 du 02 Août 1999 portant organisation de la vente d'immeuble à construire et de la promotion immobilière. </a:t>
            </a:r>
          </a:p>
        </p:txBody>
      </p:sp>
    </p:spTree>
    <p:extLst>
      <p:ext uri="{BB962C8B-B14F-4D97-AF65-F5344CB8AC3E}">
        <p14:creationId xmlns:p14="http://schemas.microsoft.com/office/powerpoint/2010/main" val="428675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8992" y="657457"/>
            <a:ext cx="996696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algn="just"/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construction de logements décents accessibles à tous les ivoiriens étant au centre des priorités du gouvernement, plusieurs instruments d’aide à la production et à l’acquisition de logements et de terrains urbains ont été actualisés depuis 2011.</a:t>
            </a:r>
          </a:p>
          <a:p>
            <a:pPr algn="just"/>
            <a:endParaRPr lang="fr-FR" sz="28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fr-FR" sz="28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Ainsi le Compte de Mobilisation pour l’Habitat (CDMH), le Fonds de soutien à l’habitat (FSH), le Programme d’Appui, à la Politique d’Habitat PAPH, l’Agence de Gestion Foncière (AGEF) sont des instruments qui peuvent soutenir la production de logements</a:t>
            </a:r>
          </a:p>
          <a:p>
            <a:r>
              <a:rPr lang="fr-FR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LE CADRE JURIDIQUE ET REGLEMENTAIRE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6501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14197</TotalTime>
  <Words>1034</Words>
  <Application>Microsoft Office PowerPoint</Application>
  <PresentationFormat>Grand écran</PresentationFormat>
  <Paragraphs>817</Paragraphs>
  <Slides>36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36</vt:i4>
      </vt:variant>
    </vt:vector>
  </HeadingPairs>
  <TitlesOfParts>
    <vt:vector size="53" baseType="lpstr">
      <vt:lpstr>Arial</vt:lpstr>
      <vt:lpstr>Arial Black</vt:lpstr>
      <vt:lpstr>Arial Narrow</vt:lpstr>
      <vt:lpstr>Calibri</vt:lpstr>
      <vt:lpstr>Calibri Light</vt:lpstr>
      <vt:lpstr>Copperplate Gothic Light</vt:lpstr>
      <vt:lpstr>Gill Sans MT</vt:lpstr>
      <vt:lpstr>Symbol</vt:lpstr>
      <vt:lpstr>Tahoma</vt:lpstr>
      <vt:lpstr>Times New Roman</vt:lpstr>
      <vt:lpstr>Tw Cen MT</vt:lpstr>
      <vt:lpstr>Verdana</vt:lpstr>
      <vt:lpstr>Wingdings</vt:lpstr>
      <vt:lpstr>Wingdings 2</vt:lpstr>
      <vt:lpstr>Thème Office</vt:lpstr>
      <vt:lpstr>1_Thème Office</vt:lpstr>
      <vt:lpstr>Solstice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NOS PROGRAMMES IMMOBILIERS ET INVESTISSEMENTS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KOUAME Loukou Jacob-c.</dc:creator>
  <cp:lastModifiedBy>Bouake Fofana</cp:lastModifiedBy>
  <cp:revision>1254</cp:revision>
  <cp:lastPrinted>2018-10-22T12:10:00Z</cp:lastPrinted>
  <dcterms:created xsi:type="dcterms:W3CDTF">2017-05-05T15:48:10Z</dcterms:created>
  <dcterms:modified xsi:type="dcterms:W3CDTF">2018-10-29T11:31:44Z</dcterms:modified>
</cp:coreProperties>
</file>